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4"/>
  </p:notesMasterIdLst>
  <p:sldIdLst>
    <p:sldId id="256" r:id="rId4"/>
    <p:sldId id="314" r:id="rId5"/>
    <p:sldId id="315" r:id="rId6"/>
    <p:sldId id="376" r:id="rId7"/>
    <p:sldId id="373" r:id="rId8"/>
    <p:sldId id="377" r:id="rId9"/>
    <p:sldId id="378" r:id="rId10"/>
    <p:sldId id="375" r:id="rId11"/>
    <p:sldId id="335" r:id="rId12"/>
    <p:sldId id="352" r:id="rId13"/>
    <p:sldId id="365" r:id="rId14"/>
    <p:sldId id="336" r:id="rId15"/>
    <p:sldId id="346" r:id="rId16"/>
    <p:sldId id="349" r:id="rId17"/>
    <p:sldId id="353" r:id="rId18"/>
    <p:sldId id="350" r:id="rId19"/>
    <p:sldId id="354" r:id="rId20"/>
    <p:sldId id="372" r:id="rId21"/>
    <p:sldId id="355" r:id="rId22"/>
    <p:sldId id="356" r:id="rId23"/>
    <p:sldId id="344" r:id="rId24"/>
    <p:sldId id="357" r:id="rId25"/>
    <p:sldId id="358" r:id="rId26"/>
    <p:sldId id="359" r:id="rId27"/>
    <p:sldId id="360" r:id="rId28"/>
    <p:sldId id="362" r:id="rId29"/>
    <p:sldId id="363" r:id="rId30"/>
    <p:sldId id="364" r:id="rId31"/>
    <p:sldId id="340" r:id="rId32"/>
    <p:sldId id="366" r:id="rId33"/>
    <p:sldId id="367" r:id="rId34"/>
    <p:sldId id="368" r:id="rId35"/>
    <p:sldId id="369" r:id="rId36"/>
    <p:sldId id="345" r:id="rId37"/>
    <p:sldId id="370" r:id="rId38"/>
    <p:sldId id="374" r:id="rId39"/>
    <p:sldId id="371" r:id="rId40"/>
    <p:sldId id="341" r:id="rId41"/>
    <p:sldId id="351" r:id="rId42"/>
    <p:sldId id="334" r:id="rId43"/>
  </p:sldIdLst>
  <p:sldSz cx="12192000" cy="6858000"/>
  <p:notesSz cx="6858000" cy="9144000"/>
  <p:defaultTextStyle>
    <a:defPPr>
      <a:defRPr lang="it-IT"/>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autoAdjust="0"/>
    <p:restoredTop sz="95263"/>
  </p:normalViewPr>
  <p:slideViewPr>
    <p:cSldViewPr>
      <p:cViewPr varScale="1">
        <p:scale>
          <a:sx n="98" d="100"/>
          <a:sy n="98" d="100"/>
        </p:scale>
        <p:origin x="552" y="184"/>
      </p:cViewPr>
      <p:guideLst>
        <p:guide orient="horz" pos="2160"/>
        <p:guide pos="3840"/>
      </p:guideLst>
    </p:cSldViewPr>
  </p:slideViewPr>
  <p:outlineViewPr>
    <p:cViewPr>
      <p:scale>
        <a:sx n="33" d="100"/>
        <a:sy n="33" d="100"/>
      </p:scale>
      <p:origin x="0" y="-25032"/>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DB844A7-F19B-3E4C-ADCA-9C3650630C6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it-IT"/>
          </a:p>
        </p:txBody>
      </p:sp>
      <p:sp>
        <p:nvSpPr>
          <p:cNvPr id="5123" name="Rectangle 3">
            <a:extLst>
              <a:ext uri="{FF2B5EF4-FFF2-40B4-BE49-F238E27FC236}">
                <a16:creationId xmlns:a16="http://schemas.microsoft.com/office/drawing/2014/main" id="{0A2A0BE6-E034-7A44-93A9-2BD588117A92}"/>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it-IT"/>
          </a:p>
        </p:txBody>
      </p:sp>
      <p:sp>
        <p:nvSpPr>
          <p:cNvPr id="15364" name="Rectangle 4">
            <a:extLst>
              <a:ext uri="{FF2B5EF4-FFF2-40B4-BE49-F238E27FC236}">
                <a16:creationId xmlns:a16="http://schemas.microsoft.com/office/drawing/2014/main" id="{E6C17AEF-FC0F-E14A-9BB7-F5438CEFC735}"/>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374B3CE4-C8B3-DF41-8D89-483F1AEB8DAD}"/>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5126" name="Rectangle 6">
            <a:extLst>
              <a:ext uri="{FF2B5EF4-FFF2-40B4-BE49-F238E27FC236}">
                <a16:creationId xmlns:a16="http://schemas.microsoft.com/office/drawing/2014/main" id="{350336F4-4EB3-4141-8684-FC86B4FE6956}"/>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it-IT"/>
          </a:p>
        </p:txBody>
      </p:sp>
      <p:sp>
        <p:nvSpPr>
          <p:cNvPr id="5127" name="Rectangle 7">
            <a:extLst>
              <a:ext uri="{FF2B5EF4-FFF2-40B4-BE49-F238E27FC236}">
                <a16:creationId xmlns:a16="http://schemas.microsoft.com/office/drawing/2014/main" id="{51B06A79-36F6-7B45-9E5C-BD796A7CD94D}"/>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pPr>
              <a:defRPr/>
            </a:pPr>
            <a:fld id="{3E539F84-A1E3-624F-B14C-1282AC5F3563}"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C7C9FB4-D1FD-FB46-BF6C-38FAA2B8D8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858413-5643-4749-9075-6780A7F49BA9}" type="slidenum">
              <a:rPr lang="it-IT" altLang="it-IT" smtClean="0"/>
              <a:pPr>
                <a:spcBef>
                  <a:spcPct val="0"/>
                </a:spcBef>
              </a:pPr>
              <a:t>3</a:t>
            </a:fld>
            <a:endParaRPr lang="it-IT" altLang="it-IT"/>
          </a:p>
        </p:txBody>
      </p:sp>
      <p:sp>
        <p:nvSpPr>
          <p:cNvPr id="19459" name="Rectangle 2">
            <a:extLst>
              <a:ext uri="{FF2B5EF4-FFF2-40B4-BE49-F238E27FC236}">
                <a16:creationId xmlns:a16="http://schemas.microsoft.com/office/drawing/2014/main" id="{C34E68B8-740B-9A49-90B0-A193D2A52C86}"/>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BB8CB6B8-657C-FC49-B89A-8DBED822AA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a:extLst>
              <a:ext uri="{FF2B5EF4-FFF2-40B4-BE49-F238E27FC236}">
                <a16:creationId xmlns:a16="http://schemas.microsoft.com/office/drawing/2014/main" id="{F811DCC0-129F-D64D-B0C2-07DC7CC180F8}"/>
              </a:ext>
            </a:extLst>
          </p:cNvPr>
          <p:cNvSpPr>
            <a:spLocks noGrp="1" noRot="1" noChangeAspect="1" noChangeArrowheads="1" noTextEdit="1"/>
          </p:cNvSpPr>
          <p:nvPr>
            <p:ph type="sldImg"/>
          </p:nvPr>
        </p:nvSpPr>
        <p:spPr>
          <a:ln/>
        </p:spPr>
      </p:sp>
      <p:sp>
        <p:nvSpPr>
          <p:cNvPr id="54275" name="Segnaposto note 2">
            <a:extLst>
              <a:ext uri="{FF2B5EF4-FFF2-40B4-BE49-F238E27FC236}">
                <a16:creationId xmlns:a16="http://schemas.microsoft.com/office/drawing/2014/main" id="{A0802D95-6DCF-4B4B-A2FA-81E8F7587B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54276" name="Segnaposto numero diapositiva 3">
            <a:extLst>
              <a:ext uri="{FF2B5EF4-FFF2-40B4-BE49-F238E27FC236}">
                <a16:creationId xmlns:a16="http://schemas.microsoft.com/office/drawing/2014/main" id="{0B0A02DB-8FF3-464D-ADCD-D00DB5A536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6A4AC18-3509-D84D-9E4D-3D303A2011F6}" type="slidenum">
              <a:rPr lang="it-IT" altLang="it-IT" b="0" smtClean="0"/>
              <a:pPr/>
              <a:t>38</a:t>
            </a:fld>
            <a:endParaRPr lang="it-IT" altLang="it-IT"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8"/>
            <a:ext cx="10363200" cy="1470025"/>
          </a:xfrm>
        </p:spPr>
        <p:txBody>
          <a:bodyPr/>
          <a:lstStyle/>
          <a:p>
            <a:r>
              <a:rPr lang="it-IT"/>
              <a:t>Fare clic per modificare lo stile del titolo dello schema</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7F05E25B-4FFF-1D4B-B03F-64719F888B21}"/>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537BBE4-E796-8647-A4AB-3CDEB9D1D44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83263A1-5300-924C-BB83-19D50400F53E}"/>
              </a:ext>
            </a:extLst>
          </p:cNvPr>
          <p:cNvSpPr>
            <a:spLocks noGrp="1" noChangeArrowheads="1"/>
          </p:cNvSpPr>
          <p:nvPr>
            <p:ph type="sldNum" sz="quarter" idx="12"/>
          </p:nvPr>
        </p:nvSpPr>
        <p:spPr>
          <a:ln/>
        </p:spPr>
        <p:txBody>
          <a:bodyPr/>
          <a:lstStyle>
            <a:lvl1pPr>
              <a:defRPr/>
            </a:lvl1pPr>
          </a:lstStyle>
          <a:p>
            <a:pPr>
              <a:defRPr/>
            </a:pPr>
            <a:fld id="{D8C80F67-4014-B64A-878D-465A6DC02BE4}" type="slidenum">
              <a:rPr lang="it-IT" altLang="it-IT"/>
              <a:pPr>
                <a:defRPr/>
              </a:pPr>
              <a:t>‹N›</a:t>
            </a:fld>
            <a:endParaRPr lang="it-IT" altLang="it-IT"/>
          </a:p>
        </p:txBody>
      </p:sp>
    </p:spTree>
    <p:extLst>
      <p:ext uri="{BB962C8B-B14F-4D97-AF65-F5344CB8AC3E}">
        <p14:creationId xmlns:p14="http://schemas.microsoft.com/office/powerpoint/2010/main" val="3987191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609600" y="1370986"/>
            <a:ext cx="10972800" cy="1143000"/>
          </a:xfrm>
        </p:spPr>
        <p:txBody>
          <a:bodyPr/>
          <a:lstStyle>
            <a:lvl1pPr>
              <a:defRPr>
                <a:solidFill>
                  <a:srgbClr val="C00000"/>
                </a:solidFill>
              </a:defRPr>
            </a:lvl1pPr>
          </a:lstStyle>
          <a:p>
            <a:r>
              <a:rPr lang="it-IT"/>
              <a:t>Fare clic per modificare lo stile del titolo dello schema</a:t>
            </a:r>
            <a:endParaRPr lang="it-IT" dirty="0"/>
          </a:p>
        </p:txBody>
      </p:sp>
      <p:sp>
        <p:nvSpPr>
          <p:cNvPr id="3" name="Segnaposto testo verticale 2"/>
          <p:cNvSpPr>
            <a:spLocks noGrp="1"/>
          </p:cNvSpPr>
          <p:nvPr>
            <p:ph type="body" orient="vert" idx="1"/>
          </p:nvPr>
        </p:nvSpPr>
        <p:spPr>
          <a:xfrm>
            <a:off x="609600" y="2708923"/>
            <a:ext cx="10972800" cy="3417243"/>
          </a:xfrm>
        </p:spPr>
        <p:txBody>
          <a:bodyPr vert="eaVert"/>
          <a:lstStyle/>
          <a:p>
            <a:pPr lvl="0"/>
            <a:r>
              <a:rPr lang="it-IT"/>
              <a:t>Modifica gli stili del testo dello schema
Secondo livello
Terzo livello
Quarto livello
Quinto livello</a:t>
            </a:r>
          </a:p>
        </p:txBody>
      </p:sp>
      <p:sp>
        <p:nvSpPr>
          <p:cNvPr id="4" name="Rectangle 4">
            <a:extLst>
              <a:ext uri="{FF2B5EF4-FFF2-40B4-BE49-F238E27FC236}">
                <a16:creationId xmlns:a16="http://schemas.microsoft.com/office/drawing/2014/main" id="{D3E3C4EE-3EB7-B240-9E82-06E4EDAF4D7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E8AE86E5-4F64-D143-89A8-CBF8184E2C3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123455B-386F-6246-BE15-E2FE8CCB22B8}"/>
              </a:ext>
            </a:extLst>
          </p:cNvPr>
          <p:cNvSpPr>
            <a:spLocks noGrp="1" noChangeArrowheads="1"/>
          </p:cNvSpPr>
          <p:nvPr>
            <p:ph type="sldNum" sz="quarter" idx="12"/>
          </p:nvPr>
        </p:nvSpPr>
        <p:spPr>
          <a:ln/>
        </p:spPr>
        <p:txBody>
          <a:bodyPr/>
          <a:lstStyle>
            <a:lvl1pPr>
              <a:defRPr/>
            </a:lvl1pPr>
          </a:lstStyle>
          <a:p>
            <a:pPr>
              <a:defRPr/>
            </a:pPr>
            <a:fld id="{97384763-6A7C-AD4A-8D0D-2DEB388378AF}" type="slidenum">
              <a:rPr lang="it-IT" altLang="it-IT"/>
              <a:pPr>
                <a:defRPr/>
              </a:pPr>
              <a:t>‹N›</a:t>
            </a:fld>
            <a:endParaRPr lang="it-IT" altLang="it-IT"/>
          </a:p>
        </p:txBody>
      </p:sp>
    </p:spTree>
    <p:extLst>
      <p:ext uri="{BB962C8B-B14F-4D97-AF65-F5344CB8AC3E}">
        <p14:creationId xmlns:p14="http://schemas.microsoft.com/office/powerpoint/2010/main" val="3975064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1453343"/>
            <a:ext cx="2743200" cy="4672820"/>
          </a:xfrm>
        </p:spPr>
        <p:txBody>
          <a:bodyPr vert="eaVert"/>
          <a:lstStyle/>
          <a:p>
            <a:r>
              <a:rPr lang="it-IT"/>
              <a:t>Fare clic per modificare lo stile del titolo dello schema</a:t>
            </a:r>
            <a:endParaRPr lang="it-IT" dirty="0"/>
          </a:p>
        </p:txBody>
      </p:sp>
      <p:sp>
        <p:nvSpPr>
          <p:cNvPr id="3" name="Segnaposto testo verticale 2"/>
          <p:cNvSpPr>
            <a:spLocks noGrp="1"/>
          </p:cNvSpPr>
          <p:nvPr>
            <p:ph type="body" orient="vert" idx="1"/>
          </p:nvPr>
        </p:nvSpPr>
        <p:spPr>
          <a:xfrm>
            <a:off x="609600" y="1453343"/>
            <a:ext cx="8026400" cy="4672820"/>
          </a:xfrm>
        </p:spPr>
        <p:txBody>
          <a:bodyPr vert="eaVert"/>
          <a:lstStyle/>
          <a:p>
            <a:pPr lvl="0"/>
            <a:r>
              <a:rPr lang="it-IT"/>
              <a:t>Modifica gli stili del testo dello schema
Secondo livello
Terzo livello
Quarto livello
Quinto livello</a:t>
            </a:r>
          </a:p>
        </p:txBody>
      </p:sp>
      <p:sp>
        <p:nvSpPr>
          <p:cNvPr id="4" name="Rectangle 4">
            <a:extLst>
              <a:ext uri="{FF2B5EF4-FFF2-40B4-BE49-F238E27FC236}">
                <a16:creationId xmlns:a16="http://schemas.microsoft.com/office/drawing/2014/main" id="{0C96E7CE-F841-DF44-A38A-FB0DB75BCB5D}"/>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8D551385-36DE-F943-BCB8-7949ACE3C18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5273C6D-0F12-5C46-9CBC-ED8D15FF1E63}"/>
              </a:ext>
            </a:extLst>
          </p:cNvPr>
          <p:cNvSpPr>
            <a:spLocks noGrp="1" noChangeArrowheads="1"/>
          </p:cNvSpPr>
          <p:nvPr>
            <p:ph type="sldNum" sz="quarter" idx="12"/>
          </p:nvPr>
        </p:nvSpPr>
        <p:spPr>
          <a:ln/>
        </p:spPr>
        <p:txBody>
          <a:bodyPr/>
          <a:lstStyle>
            <a:lvl1pPr>
              <a:defRPr/>
            </a:lvl1pPr>
          </a:lstStyle>
          <a:p>
            <a:pPr>
              <a:defRPr/>
            </a:pPr>
            <a:fld id="{27434F8B-F47F-574D-8870-4E2103D4B81C}" type="slidenum">
              <a:rPr lang="it-IT" altLang="it-IT"/>
              <a:pPr>
                <a:defRPr/>
              </a:pPr>
              <a:t>‹N›</a:t>
            </a:fld>
            <a:endParaRPr lang="it-IT" altLang="it-IT"/>
          </a:p>
        </p:txBody>
      </p:sp>
    </p:spTree>
    <p:extLst>
      <p:ext uri="{BB962C8B-B14F-4D97-AF65-F5344CB8AC3E}">
        <p14:creationId xmlns:p14="http://schemas.microsoft.com/office/powerpoint/2010/main" val="308251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158A8A2-BD26-D247-AA5A-1A91220C6E97}"/>
              </a:ext>
            </a:extLst>
          </p:cNvPr>
          <p:cNvSpPr>
            <a:spLocks noGrp="1"/>
          </p:cNvSpPr>
          <p:nvPr>
            <p:ph type="dt" sz="half" idx="10"/>
          </p:nvPr>
        </p:nvSpPr>
        <p:spPr/>
        <p:txBody>
          <a:bodyPr/>
          <a:lstStyle>
            <a:lvl1pPr>
              <a:defRPr/>
            </a:lvl1pPr>
          </a:lstStyle>
          <a:p>
            <a:pPr>
              <a:defRPr/>
            </a:pPr>
            <a:fld id="{F804B557-08E5-E447-8E2F-4E1A2F0B3CD0}" type="datetimeFigureOut">
              <a:rPr lang="it-IT"/>
              <a:pPr>
                <a:defRPr/>
              </a:pPr>
              <a:t>17/05/23</a:t>
            </a:fld>
            <a:endParaRPr lang="it-IT"/>
          </a:p>
        </p:txBody>
      </p:sp>
      <p:sp>
        <p:nvSpPr>
          <p:cNvPr id="5" name="Segnaposto piè di pagina 4">
            <a:extLst>
              <a:ext uri="{FF2B5EF4-FFF2-40B4-BE49-F238E27FC236}">
                <a16:creationId xmlns:a16="http://schemas.microsoft.com/office/drawing/2014/main" id="{2F613093-C17E-B54F-932F-E484FC5E2C8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3F26297-A144-A542-8005-79CDFA4A6CA3}"/>
              </a:ext>
            </a:extLst>
          </p:cNvPr>
          <p:cNvSpPr>
            <a:spLocks noGrp="1"/>
          </p:cNvSpPr>
          <p:nvPr>
            <p:ph type="sldNum" sz="quarter" idx="12"/>
          </p:nvPr>
        </p:nvSpPr>
        <p:spPr/>
        <p:txBody>
          <a:bodyPr/>
          <a:lstStyle>
            <a:lvl1pPr>
              <a:defRPr/>
            </a:lvl1pPr>
          </a:lstStyle>
          <a:p>
            <a:pPr>
              <a:defRPr/>
            </a:pPr>
            <a:fld id="{5F95A8BC-7CA9-9B45-8A58-58852F52312A}" type="slidenum">
              <a:rPr lang="it-IT"/>
              <a:pPr>
                <a:defRPr/>
              </a:pPr>
              <a:t>‹N›</a:t>
            </a:fld>
            <a:endParaRPr lang="it-IT"/>
          </a:p>
        </p:txBody>
      </p:sp>
    </p:spTree>
    <p:extLst>
      <p:ext uri="{BB962C8B-B14F-4D97-AF65-F5344CB8AC3E}">
        <p14:creationId xmlns:p14="http://schemas.microsoft.com/office/powerpoint/2010/main" val="3215206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88E5497-6567-F04F-99D9-5558CEA2EB17}"/>
              </a:ext>
            </a:extLst>
          </p:cNvPr>
          <p:cNvSpPr>
            <a:spLocks noGrp="1"/>
          </p:cNvSpPr>
          <p:nvPr>
            <p:ph type="dt" sz="half" idx="10"/>
          </p:nvPr>
        </p:nvSpPr>
        <p:spPr/>
        <p:txBody>
          <a:bodyPr/>
          <a:lstStyle>
            <a:lvl1pPr>
              <a:defRPr/>
            </a:lvl1pPr>
          </a:lstStyle>
          <a:p>
            <a:pPr>
              <a:defRPr/>
            </a:pPr>
            <a:fld id="{383FBE71-C4FF-3B44-8484-88E75CAB8BA5}" type="datetimeFigureOut">
              <a:rPr lang="it-IT"/>
              <a:pPr>
                <a:defRPr/>
              </a:pPr>
              <a:t>17/05/23</a:t>
            </a:fld>
            <a:endParaRPr lang="it-IT"/>
          </a:p>
        </p:txBody>
      </p:sp>
      <p:sp>
        <p:nvSpPr>
          <p:cNvPr id="5" name="Segnaposto piè di pagina 4">
            <a:extLst>
              <a:ext uri="{FF2B5EF4-FFF2-40B4-BE49-F238E27FC236}">
                <a16:creationId xmlns:a16="http://schemas.microsoft.com/office/drawing/2014/main" id="{5C18BB6E-C024-B94C-8A6D-E246E7D50457}"/>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E1DA2D9C-06A4-3842-B922-774DF7C5C793}"/>
              </a:ext>
            </a:extLst>
          </p:cNvPr>
          <p:cNvSpPr>
            <a:spLocks noGrp="1"/>
          </p:cNvSpPr>
          <p:nvPr>
            <p:ph type="sldNum" sz="quarter" idx="12"/>
          </p:nvPr>
        </p:nvSpPr>
        <p:spPr/>
        <p:txBody>
          <a:bodyPr/>
          <a:lstStyle>
            <a:lvl1pPr>
              <a:defRPr/>
            </a:lvl1pPr>
          </a:lstStyle>
          <a:p>
            <a:pPr>
              <a:defRPr/>
            </a:pPr>
            <a:fld id="{C7B922D3-65A8-2945-A626-D89D4A929393}" type="slidenum">
              <a:rPr lang="it-IT"/>
              <a:pPr>
                <a:defRPr/>
              </a:pPr>
              <a:t>‹N›</a:t>
            </a:fld>
            <a:endParaRPr lang="it-IT"/>
          </a:p>
        </p:txBody>
      </p:sp>
    </p:spTree>
    <p:extLst>
      <p:ext uri="{BB962C8B-B14F-4D97-AF65-F5344CB8AC3E}">
        <p14:creationId xmlns:p14="http://schemas.microsoft.com/office/powerpoint/2010/main" val="1198234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41"/>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1"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2630E129-5FC5-7C47-9C63-C6221DCCDC87}"/>
              </a:ext>
            </a:extLst>
          </p:cNvPr>
          <p:cNvSpPr>
            <a:spLocks noGrp="1"/>
          </p:cNvSpPr>
          <p:nvPr>
            <p:ph type="dt" sz="half" idx="10"/>
          </p:nvPr>
        </p:nvSpPr>
        <p:spPr/>
        <p:txBody>
          <a:bodyPr/>
          <a:lstStyle>
            <a:lvl1pPr>
              <a:defRPr/>
            </a:lvl1pPr>
          </a:lstStyle>
          <a:p>
            <a:pPr>
              <a:defRPr/>
            </a:pPr>
            <a:fld id="{EB5042D6-DD06-4347-9D18-E26B251D13AF}" type="datetimeFigureOut">
              <a:rPr lang="it-IT"/>
              <a:pPr>
                <a:defRPr/>
              </a:pPr>
              <a:t>17/05/23</a:t>
            </a:fld>
            <a:endParaRPr lang="it-IT"/>
          </a:p>
        </p:txBody>
      </p:sp>
      <p:sp>
        <p:nvSpPr>
          <p:cNvPr id="5" name="Segnaposto piè di pagina 4">
            <a:extLst>
              <a:ext uri="{FF2B5EF4-FFF2-40B4-BE49-F238E27FC236}">
                <a16:creationId xmlns:a16="http://schemas.microsoft.com/office/drawing/2014/main" id="{838F9C63-1B82-494F-ABD3-9E27C905CB2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0718AF72-167B-804D-A548-0F628A5D6D7A}"/>
              </a:ext>
            </a:extLst>
          </p:cNvPr>
          <p:cNvSpPr>
            <a:spLocks noGrp="1"/>
          </p:cNvSpPr>
          <p:nvPr>
            <p:ph type="sldNum" sz="quarter" idx="12"/>
          </p:nvPr>
        </p:nvSpPr>
        <p:spPr/>
        <p:txBody>
          <a:bodyPr/>
          <a:lstStyle>
            <a:lvl1pPr>
              <a:defRPr/>
            </a:lvl1pPr>
          </a:lstStyle>
          <a:p>
            <a:pPr>
              <a:defRPr/>
            </a:pPr>
            <a:fld id="{2ED424C3-9ACD-FE45-8C47-746F11A5B6AA}" type="slidenum">
              <a:rPr lang="it-IT"/>
              <a:pPr>
                <a:defRPr/>
              </a:pPr>
              <a:t>‹N›</a:t>
            </a:fld>
            <a:endParaRPr lang="it-IT"/>
          </a:p>
        </p:txBody>
      </p:sp>
    </p:spTree>
    <p:extLst>
      <p:ext uri="{BB962C8B-B14F-4D97-AF65-F5344CB8AC3E}">
        <p14:creationId xmlns:p14="http://schemas.microsoft.com/office/powerpoint/2010/main" val="5506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5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825625"/>
            <a:ext cx="515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20B655D2-2EA0-894D-B096-3F9F6BF1FE58}"/>
              </a:ext>
            </a:extLst>
          </p:cNvPr>
          <p:cNvSpPr>
            <a:spLocks noGrp="1"/>
          </p:cNvSpPr>
          <p:nvPr>
            <p:ph type="dt" sz="half" idx="10"/>
          </p:nvPr>
        </p:nvSpPr>
        <p:spPr/>
        <p:txBody>
          <a:bodyPr/>
          <a:lstStyle>
            <a:lvl1pPr>
              <a:defRPr/>
            </a:lvl1pPr>
          </a:lstStyle>
          <a:p>
            <a:pPr>
              <a:defRPr/>
            </a:pPr>
            <a:fld id="{5EE8C7C7-6D74-CF4E-9015-FA07B97DA3FE}" type="datetimeFigureOut">
              <a:rPr lang="it-IT"/>
              <a:pPr>
                <a:defRPr/>
              </a:pPr>
              <a:t>17/05/23</a:t>
            </a:fld>
            <a:endParaRPr lang="it-IT"/>
          </a:p>
        </p:txBody>
      </p:sp>
      <p:sp>
        <p:nvSpPr>
          <p:cNvPr id="6" name="Segnaposto piè di pagina 4">
            <a:extLst>
              <a:ext uri="{FF2B5EF4-FFF2-40B4-BE49-F238E27FC236}">
                <a16:creationId xmlns:a16="http://schemas.microsoft.com/office/drawing/2014/main" id="{970D4D41-C71F-B74D-83E5-59A02D3EB969}"/>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FF6B99D8-3BD8-B447-A8B0-0332EA7922EB}"/>
              </a:ext>
            </a:extLst>
          </p:cNvPr>
          <p:cNvSpPr>
            <a:spLocks noGrp="1"/>
          </p:cNvSpPr>
          <p:nvPr>
            <p:ph type="sldNum" sz="quarter" idx="12"/>
          </p:nvPr>
        </p:nvSpPr>
        <p:spPr/>
        <p:txBody>
          <a:bodyPr/>
          <a:lstStyle>
            <a:lvl1pPr>
              <a:defRPr/>
            </a:lvl1pPr>
          </a:lstStyle>
          <a:p>
            <a:pPr>
              <a:defRPr/>
            </a:pPr>
            <a:fld id="{ADF5C75F-99FB-0343-9CAA-DA86FC3089B0}" type="slidenum">
              <a:rPr lang="it-IT"/>
              <a:pPr>
                <a:defRPr/>
              </a:pPr>
              <a:t>‹N›</a:t>
            </a:fld>
            <a:endParaRPr lang="it-IT"/>
          </a:p>
        </p:txBody>
      </p:sp>
    </p:spTree>
    <p:extLst>
      <p:ext uri="{BB962C8B-B14F-4D97-AF65-F5344CB8AC3E}">
        <p14:creationId xmlns:p14="http://schemas.microsoft.com/office/powerpoint/2010/main" val="1493303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40317" y="365128"/>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40319" y="2505075"/>
            <a:ext cx="5158316"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71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5E190F08-6450-D54F-993D-C9781594CE64}"/>
              </a:ext>
            </a:extLst>
          </p:cNvPr>
          <p:cNvSpPr>
            <a:spLocks noGrp="1"/>
          </p:cNvSpPr>
          <p:nvPr>
            <p:ph type="dt" sz="half" idx="10"/>
          </p:nvPr>
        </p:nvSpPr>
        <p:spPr/>
        <p:txBody>
          <a:bodyPr/>
          <a:lstStyle>
            <a:lvl1pPr>
              <a:defRPr/>
            </a:lvl1pPr>
          </a:lstStyle>
          <a:p>
            <a:pPr>
              <a:defRPr/>
            </a:pPr>
            <a:fld id="{2CD852E3-F232-9049-B0C4-FEB92C825D63}" type="datetimeFigureOut">
              <a:rPr lang="it-IT"/>
              <a:pPr>
                <a:defRPr/>
              </a:pPr>
              <a:t>17/05/23</a:t>
            </a:fld>
            <a:endParaRPr lang="it-IT"/>
          </a:p>
        </p:txBody>
      </p:sp>
      <p:sp>
        <p:nvSpPr>
          <p:cNvPr id="8" name="Segnaposto piè di pagina 4">
            <a:extLst>
              <a:ext uri="{FF2B5EF4-FFF2-40B4-BE49-F238E27FC236}">
                <a16:creationId xmlns:a16="http://schemas.microsoft.com/office/drawing/2014/main" id="{361F3CCA-8549-AD44-A845-3F1691EAC14E}"/>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C189EDE6-5FCE-8B4A-9097-CD03DCF685D9}"/>
              </a:ext>
            </a:extLst>
          </p:cNvPr>
          <p:cNvSpPr>
            <a:spLocks noGrp="1"/>
          </p:cNvSpPr>
          <p:nvPr>
            <p:ph type="sldNum" sz="quarter" idx="12"/>
          </p:nvPr>
        </p:nvSpPr>
        <p:spPr/>
        <p:txBody>
          <a:bodyPr/>
          <a:lstStyle>
            <a:lvl1pPr>
              <a:defRPr/>
            </a:lvl1pPr>
          </a:lstStyle>
          <a:p>
            <a:pPr>
              <a:defRPr/>
            </a:pPr>
            <a:fld id="{E97B5B87-A029-9346-B4B4-070D9494CF8A}" type="slidenum">
              <a:rPr lang="it-IT"/>
              <a:pPr>
                <a:defRPr/>
              </a:pPr>
              <a:t>‹N›</a:t>
            </a:fld>
            <a:endParaRPr lang="it-IT"/>
          </a:p>
        </p:txBody>
      </p:sp>
    </p:spTree>
    <p:extLst>
      <p:ext uri="{BB962C8B-B14F-4D97-AF65-F5344CB8AC3E}">
        <p14:creationId xmlns:p14="http://schemas.microsoft.com/office/powerpoint/2010/main" val="3330991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FCF6F0B2-EF8E-3A4E-A07B-8BE4F75ECAFF}"/>
              </a:ext>
            </a:extLst>
          </p:cNvPr>
          <p:cNvSpPr>
            <a:spLocks noGrp="1"/>
          </p:cNvSpPr>
          <p:nvPr>
            <p:ph type="dt" sz="half" idx="10"/>
          </p:nvPr>
        </p:nvSpPr>
        <p:spPr/>
        <p:txBody>
          <a:bodyPr/>
          <a:lstStyle>
            <a:lvl1pPr>
              <a:defRPr/>
            </a:lvl1pPr>
          </a:lstStyle>
          <a:p>
            <a:pPr>
              <a:defRPr/>
            </a:pPr>
            <a:fld id="{9EEE1D07-69A0-834B-92CC-B85560E370DF}" type="datetimeFigureOut">
              <a:rPr lang="it-IT"/>
              <a:pPr>
                <a:defRPr/>
              </a:pPr>
              <a:t>17/05/23</a:t>
            </a:fld>
            <a:endParaRPr lang="it-IT"/>
          </a:p>
        </p:txBody>
      </p:sp>
      <p:sp>
        <p:nvSpPr>
          <p:cNvPr id="4" name="Segnaposto piè di pagina 4">
            <a:extLst>
              <a:ext uri="{FF2B5EF4-FFF2-40B4-BE49-F238E27FC236}">
                <a16:creationId xmlns:a16="http://schemas.microsoft.com/office/drawing/2014/main" id="{8E2FA9FB-8E2F-DC46-BA11-7E3458C39CAB}"/>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F719BE12-E6D8-5F41-9A19-FFF69D5E0CC8}"/>
              </a:ext>
            </a:extLst>
          </p:cNvPr>
          <p:cNvSpPr>
            <a:spLocks noGrp="1"/>
          </p:cNvSpPr>
          <p:nvPr>
            <p:ph type="sldNum" sz="quarter" idx="12"/>
          </p:nvPr>
        </p:nvSpPr>
        <p:spPr/>
        <p:txBody>
          <a:bodyPr/>
          <a:lstStyle>
            <a:lvl1pPr>
              <a:defRPr/>
            </a:lvl1pPr>
          </a:lstStyle>
          <a:p>
            <a:pPr>
              <a:defRPr/>
            </a:pPr>
            <a:fld id="{EDD4C8A2-19B2-0D45-B829-2EDB55AA73A1}" type="slidenum">
              <a:rPr lang="it-IT"/>
              <a:pPr>
                <a:defRPr/>
              </a:pPr>
              <a:t>‹N›</a:t>
            </a:fld>
            <a:endParaRPr lang="it-IT"/>
          </a:p>
        </p:txBody>
      </p:sp>
    </p:spTree>
    <p:extLst>
      <p:ext uri="{BB962C8B-B14F-4D97-AF65-F5344CB8AC3E}">
        <p14:creationId xmlns:p14="http://schemas.microsoft.com/office/powerpoint/2010/main" val="1637170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773DB118-A69F-8642-AD95-4FA2DCCFD1A4}"/>
              </a:ext>
            </a:extLst>
          </p:cNvPr>
          <p:cNvSpPr>
            <a:spLocks noGrp="1"/>
          </p:cNvSpPr>
          <p:nvPr>
            <p:ph type="dt" sz="half" idx="10"/>
          </p:nvPr>
        </p:nvSpPr>
        <p:spPr/>
        <p:txBody>
          <a:bodyPr/>
          <a:lstStyle>
            <a:lvl1pPr>
              <a:defRPr/>
            </a:lvl1pPr>
          </a:lstStyle>
          <a:p>
            <a:pPr>
              <a:defRPr/>
            </a:pPr>
            <a:fld id="{8816027D-F8A8-AD4D-B49D-1B0A4AD20FEB}" type="datetimeFigureOut">
              <a:rPr lang="it-IT"/>
              <a:pPr>
                <a:defRPr/>
              </a:pPr>
              <a:t>17/05/23</a:t>
            </a:fld>
            <a:endParaRPr lang="it-IT"/>
          </a:p>
        </p:txBody>
      </p:sp>
      <p:sp>
        <p:nvSpPr>
          <p:cNvPr id="3" name="Segnaposto piè di pagina 4">
            <a:extLst>
              <a:ext uri="{FF2B5EF4-FFF2-40B4-BE49-F238E27FC236}">
                <a16:creationId xmlns:a16="http://schemas.microsoft.com/office/drawing/2014/main" id="{F47F44B5-2CA4-0248-8997-BCE00423C4CB}"/>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FF41B3EF-58A5-AA49-B35E-EF48D9B992FC}"/>
              </a:ext>
            </a:extLst>
          </p:cNvPr>
          <p:cNvSpPr>
            <a:spLocks noGrp="1"/>
          </p:cNvSpPr>
          <p:nvPr>
            <p:ph type="sldNum" sz="quarter" idx="12"/>
          </p:nvPr>
        </p:nvSpPr>
        <p:spPr/>
        <p:txBody>
          <a:bodyPr/>
          <a:lstStyle>
            <a:lvl1pPr>
              <a:defRPr/>
            </a:lvl1pPr>
          </a:lstStyle>
          <a:p>
            <a:pPr>
              <a:defRPr/>
            </a:pPr>
            <a:fld id="{2E9A5CCF-EBB0-6D4C-8AF6-217B8B8C0D22}" type="slidenum">
              <a:rPr lang="it-IT"/>
              <a:pPr>
                <a:defRPr/>
              </a:pPr>
              <a:t>‹N›</a:t>
            </a:fld>
            <a:endParaRPr lang="it-IT"/>
          </a:p>
        </p:txBody>
      </p:sp>
    </p:spTree>
    <p:extLst>
      <p:ext uri="{BB962C8B-B14F-4D97-AF65-F5344CB8AC3E}">
        <p14:creationId xmlns:p14="http://schemas.microsoft.com/office/powerpoint/2010/main" val="3805075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9" y="457200"/>
            <a:ext cx="393276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717"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a:extLst>
              <a:ext uri="{FF2B5EF4-FFF2-40B4-BE49-F238E27FC236}">
                <a16:creationId xmlns:a16="http://schemas.microsoft.com/office/drawing/2014/main" id="{0202B846-2CE1-2947-93FD-0F9949D7D946}"/>
              </a:ext>
            </a:extLst>
          </p:cNvPr>
          <p:cNvSpPr>
            <a:spLocks noGrp="1"/>
          </p:cNvSpPr>
          <p:nvPr>
            <p:ph type="dt" sz="half" idx="10"/>
          </p:nvPr>
        </p:nvSpPr>
        <p:spPr/>
        <p:txBody>
          <a:bodyPr/>
          <a:lstStyle>
            <a:lvl1pPr>
              <a:defRPr/>
            </a:lvl1pPr>
          </a:lstStyle>
          <a:p>
            <a:pPr>
              <a:defRPr/>
            </a:pPr>
            <a:fld id="{0AC92C6D-1145-9048-9D10-40532650D460}" type="datetimeFigureOut">
              <a:rPr lang="it-IT"/>
              <a:pPr>
                <a:defRPr/>
              </a:pPr>
              <a:t>17/05/23</a:t>
            </a:fld>
            <a:endParaRPr lang="it-IT"/>
          </a:p>
        </p:txBody>
      </p:sp>
      <p:sp>
        <p:nvSpPr>
          <p:cNvPr id="6" name="Segnaposto piè di pagina 4">
            <a:extLst>
              <a:ext uri="{FF2B5EF4-FFF2-40B4-BE49-F238E27FC236}">
                <a16:creationId xmlns:a16="http://schemas.microsoft.com/office/drawing/2014/main" id="{90435509-957D-0E4B-810B-F7582219CA54}"/>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AAF3C99F-4B2C-5948-BC8B-6C8CB7D153E1}"/>
              </a:ext>
            </a:extLst>
          </p:cNvPr>
          <p:cNvSpPr>
            <a:spLocks noGrp="1"/>
          </p:cNvSpPr>
          <p:nvPr>
            <p:ph type="sldNum" sz="quarter" idx="12"/>
          </p:nvPr>
        </p:nvSpPr>
        <p:spPr/>
        <p:txBody>
          <a:bodyPr/>
          <a:lstStyle>
            <a:lvl1pPr>
              <a:defRPr/>
            </a:lvl1pPr>
          </a:lstStyle>
          <a:p>
            <a:pPr>
              <a:defRPr/>
            </a:pPr>
            <a:fld id="{49918DB6-F0C4-FA4A-BF4A-129B2D570F9C}" type="slidenum">
              <a:rPr lang="it-IT"/>
              <a:pPr>
                <a:defRPr/>
              </a:pPr>
              <a:t>‹N›</a:t>
            </a:fld>
            <a:endParaRPr lang="it-IT"/>
          </a:p>
        </p:txBody>
      </p:sp>
    </p:spTree>
    <p:extLst>
      <p:ext uri="{BB962C8B-B14F-4D97-AF65-F5344CB8AC3E}">
        <p14:creationId xmlns:p14="http://schemas.microsoft.com/office/powerpoint/2010/main" val="687670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1326807"/>
            <a:ext cx="10972800" cy="1143000"/>
          </a:xfrm>
        </p:spPr>
        <p:txBody>
          <a:bodyPr/>
          <a:lstStyle>
            <a:lvl1pPr>
              <a:defRPr>
                <a:solidFill>
                  <a:srgbClr val="C00000"/>
                </a:solidFill>
              </a:defRPr>
            </a:lvl1pPr>
          </a:lstStyle>
          <a:p>
            <a:r>
              <a:rPr lang="it-IT"/>
              <a:t>Fare clic per modificare lo stile del titolo dello schema</a:t>
            </a:r>
            <a:endParaRPr lang="it-IT" dirty="0"/>
          </a:p>
        </p:txBody>
      </p:sp>
      <p:sp>
        <p:nvSpPr>
          <p:cNvPr id="3" name="Segnaposto contenuto 2"/>
          <p:cNvSpPr>
            <a:spLocks noGrp="1"/>
          </p:cNvSpPr>
          <p:nvPr>
            <p:ph idx="1"/>
          </p:nvPr>
        </p:nvSpPr>
        <p:spPr>
          <a:xfrm>
            <a:off x="609600" y="2564907"/>
            <a:ext cx="10972800" cy="3561259"/>
          </a:xfrm>
        </p:spPr>
        <p:txBody>
          <a:bodyPr/>
          <a:lstStyle/>
          <a:p>
            <a:pPr lvl="0"/>
            <a:r>
              <a:rPr lang="it-IT"/>
              <a:t>Modifica gli stili del testo dello schema
Secondo livello
Terzo livello
Quarto livello
Quinto livello</a:t>
            </a:r>
            <a:endParaRPr lang="it-IT" dirty="0"/>
          </a:p>
        </p:txBody>
      </p:sp>
      <p:sp>
        <p:nvSpPr>
          <p:cNvPr id="4" name="Rectangle 4">
            <a:extLst>
              <a:ext uri="{FF2B5EF4-FFF2-40B4-BE49-F238E27FC236}">
                <a16:creationId xmlns:a16="http://schemas.microsoft.com/office/drawing/2014/main" id="{39625501-8053-3545-9FEF-FB4778609FB8}"/>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05393D81-05ED-E34D-84D0-62D2E8B9A5D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A25C5F3-B23F-9F46-994D-784494D0F052}"/>
              </a:ext>
            </a:extLst>
          </p:cNvPr>
          <p:cNvSpPr>
            <a:spLocks noGrp="1" noChangeArrowheads="1"/>
          </p:cNvSpPr>
          <p:nvPr>
            <p:ph type="sldNum" sz="quarter" idx="12"/>
          </p:nvPr>
        </p:nvSpPr>
        <p:spPr>
          <a:ln/>
        </p:spPr>
        <p:txBody>
          <a:bodyPr/>
          <a:lstStyle>
            <a:lvl1pPr>
              <a:defRPr/>
            </a:lvl1pPr>
          </a:lstStyle>
          <a:p>
            <a:pPr>
              <a:defRPr/>
            </a:pPr>
            <a:fld id="{6F079554-881E-D646-912D-D41C3E26B4A6}" type="slidenum">
              <a:rPr lang="it-IT" altLang="it-IT"/>
              <a:pPr>
                <a:defRPr/>
              </a:pPr>
              <a:t>‹N›</a:t>
            </a:fld>
            <a:endParaRPr lang="it-IT" altLang="it-IT"/>
          </a:p>
        </p:txBody>
      </p:sp>
    </p:spTree>
    <p:extLst>
      <p:ext uri="{BB962C8B-B14F-4D97-AF65-F5344CB8AC3E}">
        <p14:creationId xmlns:p14="http://schemas.microsoft.com/office/powerpoint/2010/main" val="3542374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9" y="457200"/>
            <a:ext cx="393276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717" y="987428"/>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a:extLst>
              <a:ext uri="{FF2B5EF4-FFF2-40B4-BE49-F238E27FC236}">
                <a16:creationId xmlns:a16="http://schemas.microsoft.com/office/drawing/2014/main" id="{BA405F14-2EC5-1F4E-85B7-7E24A7E5A4B4}"/>
              </a:ext>
            </a:extLst>
          </p:cNvPr>
          <p:cNvSpPr>
            <a:spLocks noGrp="1"/>
          </p:cNvSpPr>
          <p:nvPr>
            <p:ph type="dt" sz="half" idx="10"/>
          </p:nvPr>
        </p:nvSpPr>
        <p:spPr/>
        <p:txBody>
          <a:bodyPr/>
          <a:lstStyle>
            <a:lvl1pPr>
              <a:defRPr/>
            </a:lvl1pPr>
          </a:lstStyle>
          <a:p>
            <a:pPr>
              <a:defRPr/>
            </a:pPr>
            <a:fld id="{BA43B026-DD14-6D4E-8ED5-D393748DA158}" type="datetimeFigureOut">
              <a:rPr lang="it-IT"/>
              <a:pPr>
                <a:defRPr/>
              </a:pPr>
              <a:t>17/05/23</a:t>
            </a:fld>
            <a:endParaRPr lang="it-IT"/>
          </a:p>
        </p:txBody>
      </p:sp>
      <p:sp>
        <p:nvSpPr>
          <p:cNvPr id="6" name="Segnaposto piè di pagina 4">
            <a:extLst>
              <a:ext uri="{FF2B5EF4-FFF2-40B4-BE49-F238E27FC236}">
                <a16:creationId xmlns:a16="http://schemas.microsoft.com/office/drawing/2014/main" id="{C080AAE2-012B-8C4C-9B80-BF937B65352D}"/>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B972BFAF-D410-3241-B686-9B5EC4472D7A}"/>
              </a:ext>
            </a:extLst>
          </p:cNvPr>
          <p:cNvSpPr>
            <a:spLocks noGrp="1"/>
          </p:cNvSpPr>
          <p:nvPr>
            <p:ph type="sldNum" sz="quarter" idx="12"/>
          </p:nvPr>
        </p:nvSpPr>
        <p:spPr/>
        <p:txBody>
          <a:bodyPr/>
          <a:lstStyle>
            <a:lvl1pPr>
              <a:defRPr/>
            </a:lvl1pPr>
          </a:lstStyle>
          <a:p>
            <a:pPr>
              <a:defRPr/>
            </a:pPr>
            <a:fld id="{F259FB8F-8154-EF49-8812-03443003D6CA}" type="slidenum">
              <a:rPr lang="it-IT"/>
              <a:pPr>
                <a:defRPr/>
              </a:pPr>
              <a:t>‹N›</a:t>
            </a:fld>
            <a:endParaRPr lang="it-IT"/>
          </a:p>
        </p:txBody>
      </p:sp>
    </p:spTree>
    <p:extLst>
      <p:ext uri="{BB962C8B-B14F-4D97-AF65-F5344CB8AC3E}">
        <p14:creationId xmlns:p14="http://schemas.microsoft.com/office/powerpoint/2010/main" val="1415864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022653B-ECDC-CB4D-9E86-F563DE27FD71}"/>
              </a:ext>
            </a:extLst>
          </p:cNvPr>
          <p:cNvSpPr>
            <a:spLocks noGrp="1"/>
          </p:cNvSpPr>
          <p:nvPr>
            <p:ph type="dt" sz="half" idx="10"/>
          </p:nvPr>
        </p:nvSpPr>
        <p:spPr/>
        <p:txBody>
          <a:bodyPr/>
          <a:lstStyle>
            <a:lvl1pPr>
              <a:defRPr/>
            </a:lvl1pPr>
          </a:lstStyle>
          <a:p>
            <a:pPr>
              <a:defRPr/>
            </a:pPr>
            <a:fld id="{343CF9E5-C3F3-A046-B5E5-67F9A4759DFF}" type="datetimeFigureOut">
              <a:rPr lang="it-IT"/>
              <a:pPr>
                <a:defRPr/>
              </a:pPr>
              <a:t>17/05/23</a:t>
            </a:fld>
            <a:endParaRPr lang="it-IT"/>
          </a:p>
        </p:txBody>
      </p:sp>
      <p:sp>
        <p:nvSpPr>
          <p:cNvPr id="5" name="Segnaposto piè di pagina 4">
            <a:extLst>
              <a:ext uri="{FF2B5EF4-FFF2-40B4-BE49-F238E27FC236}">
                <a16:creationId xmlns:a16="http://schemas.microsoft.com/office/drawing/2014/main" id="{C1824AC3-0A6D-F441-A56F-35D4939A6E5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4BBCD07-0060-DD4C-A080-F4C67C250C98}"/>
              </a:ext>
            </a:extLst>
          </p:cNvPr>
          <p:cNvSpPr>
            <a:spLocks noGrp="1"/>
          </p:cNvSpPr>
          <p:nvPr>
            <p:ph type="sldNum" sz="quarter" idx="12"/>
          </p:nvPr>
        </p:nvSpPr>
        <p:spPr/>
        <p:txBody>
          <a:bodyPr/>
          <a:lstStyle>
            <a:lvl1pPr>
              <a:defRPr/>
            </a:lvl1pPr>
          </a:lstStyle>
          <a:p>
            <a:pPr>
              <a:defRPr/>
            </a:pPr>
            <a:fld id="{9CFDF19B-AB46-734D-80A0-4AA118429F9C}" type="slidenum">
              <a:rPr lang="it-IT"/>
              <a:pPr>
                <a:defRPr/>
              </a:pPr>
              <a:t>‹N›</a:t>
            </a:fld>
            <a:endParaRPr lang="it-IT"/>
          </a:p>
        </p:txBody>
      </p:sp>
    </p:spTree>
    <p:extLst>
      <p:ext uri="{BB962C8B-B14F-4D97-AF65-F5344CB8AC3E}">
        <p14:creationId xmlns:p14="http://schemas.microsoft.com/office/powerpoint/2010/main" val="1065616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2"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2" y="365125"/>
            <a:ext cx="76835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01D6625-EA65-A94F-A57E-17A02B969046}"/>
              </a:ext>
            </a:extLst>
          </p:cNvPr>
          <p:cNvSpPr>
            <a:spLocks noGrp="1"/>
          </p:cNvSpPr>
          <p:nvPr>
            <p:ph type="dt" sz="half" idx="10"/>
          </p:nvPr>
        </p:nvSpPr>
        <p:spPr/>
        <p:txBody>
          <a:bodyPr/>
          <a:lstStyle>
            <a:lvl1pPr>
              <a:defRPr/>
            </a:lvl1pPr>
          </a:lstStyle>
          <a:p>
            <a:pPr>
              <a:defRPr/>
            </a:pPr>
            <a:fld id="{94ACDE7D-6168-7C46-A0E8-36C89309A146}" type="datetimeFigureOut">
              <a:rPr lang="it-IT"/>
              <a:pPr>
                <a:defRPr/>
              </a:pPr>
              <a:t>17/05/23</a:t>
            </a:fld>
            <a:endParaRPr lang="it-IT"/>
          </a:p>
        </p:txBody>
      </p:sp>
      <p:sp>
        <p:nvSpPr>
          <p:cNvPr id="5" name="Segnaposto piè di pagina 4">
            <a:extLst>
              <a:ext uri="{FF2B5EF4-FFF2-40B4-BE49-F238E27FC236}">
                <a16:creationId xmlns:a16="http://schemas.microsoft.com/office/drawing/2014/main" id="{FC6C64B4-91C8-C54F-89FF-EA7D4935823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1242DA4-CED4-5A44-A89B-C5B32787746F}"/>
              </a:ext>
            </a:extLst>
          </p:cNvPr>
          <p:cNvSpPr>
            <a:spLocks noGrp="1"/>
          </p:cNvSpPr>
          <p:nvPr>
            <p:ph type="sldNum" sz="quarter" idx="12"/>
          </p:nvPr>
        </p:nvSpPr>
        <p:spPr/>
        <p:txBody>
          <a:bodyPr/>
          <a:lstStyle>
            <a:lvl1pPr>
              <a:defRPr/>
            </a:lvl1pPr>
          </a:lstStyle>
          <a:p>
            <a:pPr>
              <a:defRPr/>
            </a:pPr>
            <a:fld id="{0AF8E711-C189-154D-BCB2-814AFE031BB2}" type="slidenum">
              <a:rPr lang="it-IT"/>
              <a:pPr>
                <a:defRPr/>
              </a:pPr>
              <a:t>‹N›</a:t>
            </a:fld>
            <a:endParaRPr lang="it-IT"/>
          </a:p>
        </p:txBody>
      </p:sp>
    </p:spTree>
    <p:extLst>
      <p:ext uri="{BB962C8B-B14F-4D97-AF65-F5344CB8AC3E}">
        <p14:creationId xmlns:p14="http://schemas.microsoft.com/office/powerpoint/2010/main" val="2777314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a:extLst>
              <a:ext uri="{FF2B5EF4-FFF2-40B4-BE49-F238E27FC236}">
                <a16:creationId xmlns:a16="http://schemas.microsoft.com/office/drawing/2014/main" id="{9D6B3232-6CDB-4042-8631-BADF947D4038}"/>
              </a:ext>
            </a:extLst>
          </p:cNvPr>
          <p:cNvSpPr>
            <a:spLocks noGrp="1"/>
          </p:cNvSpPr>
          <p:nvPr>
            <p:ph type="dt" sz="half" idx="10"/>
          </p:nvPr>
        </p:nvSpPr>
        <p:spPr/>
        <p:txBody>
          <a:bodyPr/>
          <a:lstStyle>
            <a:lvl1pPr>
              <a:defRPr/>
            </a:lvl1pPr>
          </a:lstStyle>
          <a:p>
            <a:pPr>
              <a:defRPr/>
            </a:pPr>
            <a:fld id="{27B0BB50-5230-704D-8CCF-7933B56F43FB}" type="datetimeFigureOut">
              <a:rPr lang="it-IT"/>
              <a:pPr>
                <a:defRPr/>
              </a:pPr>
              <a:t>17/05/23</a:t>
            </a:fld>
            <a:endParaRPr lang="it-IT"/>
          </a:p>
        </p:txBody>
      </p:sp>
      <p:sp>
        <p:nvSpPr>
          <p:cNvPr id="5" name="Footer Placeholder 4">
            <a:extLst>
              <a:ext uri="{FF2B5EF4-FFF2-40B4-BE49-F238E27FC236}">
                <a16:creationId xmlns:a16="http://schemas.microsoft.com/office/drawing/2014/main" id="{A2637D78-1804-A244-9F4B-0ECE13FC023C}"/>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1D6A068A-14E8-194E-A964-5B2E051BD186}"/>
              </a:ext>
            </a:extLst>
          </p:cNvPr>
          <p:cNvSpPr>
            <a:spLocks noGrp="1"/>
          </p:cNvSpPr>
          <p:nvPr>
            <p:ph type="sldNum" sz="quarter" idx="12"/>
          </p:nvPr>
        </p:nvSpPr>
        <p:spPr/>
        <p:txBody>
          <a:bodyPr/>
          <a:lstStyle>
            <a:lvl1pPr>
              <a:defRPr/>
            </a:lvl1pPr>
          </a:lstStyle>
          <a:p>
            <a:pPr>
              <a:defRPr/>
            </a:pPr>
            <a:fld id="{1A072C34-EA77-2948-9E18-559FC341DFA3}" type="slidenum">
              <a:rPr lang="it-IT"/>
              <a:pPr>
                <a:defRPr/>
              </a:pPr>
              <a:t>‹N›</a:t>
            </a:fld>
            <a:endParaRPr lang="it-IT"/>
          </a:p>
        </p:txBody>
      </p:sp>
    </p:spTree>
    <p:extLst>
      <p:ext uri="{BB962C8B-B14F-4D97-AF65-F5344CB8AC3E}">
        <p14:creationId xmlns:p14="http://schemas.microsoft.com/office/powerpoint/2010/main" val="833175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F6BE12BF-A4E2-F644-B72B-F1618A29C0EA}"/>
              </a:ext>
            </a:extLst>
          </p:cNvPr>
          <p:cNvSpPr>
            <a:spLocks noGrp="1"/>
          </p:cNvSpPr>
          <p:nvPr>
            <p:ph type="dt" sz="half" idx="10"/>
          </p:nvPr>
        </p:nvSpPr>
        <p:spPr/>
        <p:txBody>
          <a:bodyPr/>
          <a:lstStyle>
            <a:lvl1pPr>
              <a:defRPr/>
            </a:lvl1pPr>
          </a:lstStyle>
          <a:p>
            <a:pPr>
              <a:defRPr/>
            </a:pPr>
            <a:fld id="{75066C06-F1A4-AC40-A8CD-E73538001DB2}" type="datetimeFigureOut">
              <a:rPr lang="it-IT"/>
              <a:pPr>
                <a:defRPr/>
              </a:pPr>
              <a:t>17/05/23</a:t>
            </a:fld>
            <a:endParaRPr lang="it-IT"/>
          </a:p>
        </p:txBody>
      </p:sp>
      <p:sp>
        <p:nvSpPr>
          <p:cNvPr id="5" name="Footer Placeholder 4">
            <a:extLst>
              <a:ext uri="{FF2B5EF4-FFF2-40B4-BE49-F238E27FC236}">
                <a16:creationId xmlns:a16="http://schemas.microsoft.com/office/drawing/2014/main" id="{FF51F443-1905-AA4E-8012-3F5B1222A297}"/>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78263549-731B-3744-B815-9CCE2947E1B8}"/>
              </a:ext>
            </a:extLst>
          </p:cNvPr>
          <p:cNvSpPr>
            <a:spLocks noGrp="1"/>
          </p:cNvSpPr>
          <p:nvPr>
            <p:ph type="sldNum" sz="quarter" idx="12"/>
          </p:nvPr>
        </p:nvSpPr>
        <p:spPr/>
        <p:txBody>
          <a:bodyPr/>
          <a:lstStyle>
            <a:lvl1pPr>
              <a:defRPr/>
            </a:lvl1pPr>
          </a:lstStyle>
          <a:p>
            <a:pPr>
              <a:defRPr/>
            </a:pPr>
            <a:fld id="{6D9FC40C-09A9-EC4D-B95B-3C461F87B82E}" type="slidenum">
              <a:rPr lang="it-IT"/>
              <a:pPr>
                <a:defRPr/>
              </a:pPr>
              <a:t>‹N›</a:t>
            </a:fld>
            <a:endParaRPr lang="it-IT"/>
          </a:p>
        </p:txBody>
      </p:sp>
    </p:spTree>
    <p:extLst>
      <p:ext uri="{BB962C8B-B14F-4D97-AF65-F5344CB8AC3E}">
        <p14:creationId xmlns:p14="http://schemas.microsoft.com/office/powerpoint/2010/main" val="2816602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a:extLst>
              <a:ext uri="{FF2B5EF4-FFF2-40B4-BE49-F238E27FC236}">
                <a16:creationId xmlns:a16="http://schemas.microsoft.com/office/drawing/2014/main" id="{5C2F2B78-AF81-B04C-9F65-6DCAA34318DA}"/>
              </a:ext>
            </a:extLst>
          </p:cNvPr>
          <p:cNvSpPr>
            <a:spLocks noGrp="1"/>
          </p:cNvSpPr>
          <p:nvPr>
            <p:ph type="dt" sz="half" idx="10"/>
          </p:nvPr>
        </p:nvSpPr>
        <p:spPr/>
        <p:txBody>
          <a:bodyPr/>
          <a:lstStyle>
            <a:lvl1pPr>
              <a:defRPr/>
            </a:lvl1pPr>
          </a:lstStyle>
          <a:p>
            <a:pPr>
              <a:defRPr/>
            </a:pPr>
            <a:fld id="{05FD0163-1DFF-9546-B011-27420282EABB}" type="datetimeFigureOut">
              <a:rPr lang="it-IT"/>
              <a:pPr>
                <a:defRPr/>
              </a:pPr>
              <a:t>17/05/23</a:t>
            </a:fld>
            <a:endParaRPr lang="it-IT"/>
          </a:p>
        </p:txBody>
      </p:sp>
      <p:sp>
        <p:nvSpPr>
          <p:cNvPr id="5" name="Footer Placeholder 4">
            <a:extLst>
              <a:ext uri="{FF2B5EF4-FFF2-40B4-BE49-F238E27FC236}">
                <a16:creationId xmlns:a16="http://schemas.microsoft.com/office/drawing/2014/main" id="{550D6757-4F94-FF4F-9903-7BC0FE3E4F91}"/>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4269E7DB-0A12-4841-BBF0-CB0669082BC4}"/>
              </a:ext>
            </a:extLst>
          </p:cNvPr>
          <p:cNvSpPr>
            <a:spLocks noGrp="1"/>
          </p:cNvSpPr>
          <p:nvPr>
            <p:ph type="sldNum" sz="quarter" idx="12"/>
          </p:nvPr>
        </p:nvSpPr>
        <p:spPr/>
        <p:txBody>
          <a:bodyPr/>
          <a:lstStyle>
            <a:lvl1pPr>
              <a:defRPr/>
            </a:lvl1pPr>
          </a:lstStyle>
          <a:p>
            <a:pPr>
              <a:defRPr/>
            </a:pPr>
            <a:fld id="{02E1ECA3-9D89-0049-BA3F-DDC5421F0C94}" type="slidenum">
              <a:rPr lang="it-IT"/>
              <a:pPr>
                <a:defRPr/>
              </a:pPr>
              <a:t>‹N›</a:t>
            </a:fld>
            <a:endParaRPr lang="it-IT"/>
          </a:p>
        </p:txBody>
      </p:sp>
    </p:spTree>
    <p:extLst>
      <p:ext uri="{BB962C8B-B14F-4D97-AF65-F5344CB8AC3E}">
        <p14:creationId xmlns:p14="http://schemas.microsoft.com/office/powerpoint/2010/main" val="710393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a:extLst>
              <a:ext uri="{FF2B5EF4-FFF2-40B4-BE49-F238E27FC236}">
                <a16:creationId xmlns:a16="http://schemas.microsoft.com/office/drawing/2014/main" id="{6B0F7AAC-D13F-F24D-BE14-6B64E7E7CFF4}"/>
              </a:ext>
            </a:extLst>
          </p:cNvPr>
          <p:cNvSpPr>
            <a:spLocks noGrp="1"/>
          </p:cNvSpPr>
          <p:nvPr>
            <p:ph type="dt" sz="half" idx="10"/>
          </p:nvPr>
        </p:nvSpPr>
        <p:spPr/>
        <p:txBody>
          <a:bodyPr/>
          <a:lstStyle>
            <a:lvl1pPr>
              <a:defRPr/>
            </a:lvl1pPr>
          </a:lstStyle>
          <a:p>
            <a:pPr>
              <a:defRPr/>
            </a:pPr>
            <a:fld id="{77E26CD2-537B-B749-8794-9B548FA037D0}" type="datetimeFigureOut">
              <a:rPr lang="it-IT"/>
              <a:pPr>
                <a:defRPr/>
              </a:pPr>
              <a:t>17/05/23</a:t>
            </a:fld>
            <a:endParaRPr lang="it-IT"/>
          </a:p>
        </p:txBody>
      </p:sp>
      <p:sp>
        <p:nvSpPr>
          <p:cNvPr id="6" name="Footer Placeholder 5">
            <a:extLst>
              <a:ext uri="{FF2B5EF4-FFF2-40B4-BE49-F238E27FC236}">
                <a16:creationId xmlns:a16="http://schemas.microsoft.com/office/drawing/2014/main" id="{F9DFBC9D-0765-B94A-9112-A149969FE152}"/>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6">
            <a:extLst>
              <a:ext uri="{FF2B5EF4-FFF2-40B4-BE49-F238E27FC236}">
                <a16:creationId xmlns:a16="http://schemas.microsoft.com/office/drawing/2014/main" id="{0FFB1D88-EB89-AF44-9FCE-293233958F08}"/>
              </a:ext>
            </a:extLst>
          </p:cNvPr>
          <p:cNvSpPr>
            <a:spLocks noGrp="1"/>
          </p:cNvSpPr>
          <p:nvPr>
            <p:ph type="sldNum" sz="quarter" idx="12"/>
          </p:nvPr>
        </p:nvSpPr>
        <p:spPr/>
        <p:txBody>
          <a:bodyPr/>
          <a:lstStyle>
            <a:lvl1pPr>
              <a:defRPr/>
            </a:lvl1pPr>
          </a:lstStyle>
          <a:p>
            <a:pPr>
              <a:defRPr/>
            </a:pPr>
            <a:fld id="{FC16182E-769D-0F4B-83F5-D996C0CD4966}" type="slidenum">
              <a:rPr lang="it-IT"/>
              <a:pPr>
                <a:defRPr/>
              </a:pPr>
              <a:t>‹N›</a:t>
            </a:fld>
            <a:endParaRPr lang="it-IT"/>
          </a:p>
        </p:txBody>
      </p:sp>
    </p:spTree>
    <p:extLst>
      <p:ext uri="{BB962C8B-B14F-4D97-AF65-F5344CB8AC3E}">
        <p14:creationId xmlns:p14="http://schemas.microsoft.com/office/powerpoint/2010/main" val="881965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a:extLst>
              <a:ext uri="{FF2B5EF4-FFF2-40B4-BE49-F238E27FC236}">
                <a16:creationId xmlns:a16="http://schemas.microsoft.com/office/drawing/2014/main" id="{302A54AE-8865-714C-A4A1-7CBE251838B2}"/>
              </a:ext>
            </a:extLst>
          </p:cNvPr>
          <p:cNvSpPr>
            <a:spLocks noGrp="1"/>
          </p:cNvSpPr>
          <p:nvPr>
            <p:ph type="dt" sz="half" idx="10"/>
          </p:nvPr>
        </p:nvSpPr>
        <p:spPr/>
        <p:txBody>
          <a:bodyPr/>
          <a:lstStyle>
            <a:lvl1pPr>
              <a:defRPr/>
            </a:lvl1pPr>
          </a:lstStyle>
          <a:p>
            <a:pPr>
              <a:defRPr/>
            </a:pPr>
            <a:fld id="{081289D1-1AE8-0546-B0E0-EFA267BA3601}" type="datetimeFigureOut">
              <a:rPr lang="it-IT"/>
              <a:pPr>
                <a:defRPr/>
              </a:pPr>
              <a:t>17/05/23</a:t>
            </a:fld>
            <a:endParaRPr lang="it-IT"/>
          </a:p>
        </p:txBody>
      </p:sp>
      <p:sp>
        <p:nvSpPr>
          <p:cNvPr id="8" name="Footer Placeholder 7">
            <a:extLst>
              <a:ext uri="{FF2B5EF4-FFF2-40B4-BE49-F238E27FC236}">
                <a16:creationId xmlns:a16="http://schemas.microsoft.com/office/drawing/2014/main" id="{649D6BF4-2191-C44C-B523-D832B5711BBB}"/>
              </a:ext>
            </a:extLst>
          </p:cNvPr>
          <p:cNvSpPr>
            <a:spLocks noGrp="1"/>
          </p:cNvSpPr>
          <p:nvPr>
            <p:ph type="ftr" sz="quarter" idx="11"/>
          </p:nvPr>
        </p:nvSpPr>
        <p:spPr/>
        <p:txBody>
          <a:bodyPr/>
          <a:lstStyle>
            <a:lvl1pPr>
              <a:defRPr/>
            </a:lvl1pPr>
          </a:lstStyle>
          <a:p>
            <a:pPr>
              <a:defRPr/>
            </a:pPr>
            <a:endParaRPr lang="it-IT"/>
          </a:p>
        </p:txBody>
      </p:sp>
      <p:sp>
        <p:nvSpPr>
          <p:cNvPr id="9" name="Slide Number Placeholder 8">
            <a:extLst>
              <a:ext uri="{FF2B5EF4-FFF2-40B4-BE49-F238E27FC236}">
                <a16:creationId xmlns:a16="http://schemas.microsoft.com/office/drawing/2014/main" id="{D8078FDF-F285-0142-A742-A805D03AD870}"/>
              </a:ext>
            </a:extLst>
          </p:cNvPr>
          <p:cNvSpPr>
            <a:spLocks noGrp="1"/>
          </p:cNvSpPr>
          <p:nvPr>
            <p:ph type="sldNum" sz="quarter" idx="12"/>
          </p:nvPr>
        </p:nvSpPr>
        <p:spPr/>
        <p:txBody>
          <a:bodyPr/>
          <a:lstStyle>
            <a:lvl1pPr>
              <a:defRPr/>
            </a:lvl1pPr>
          </a:lstStyle>
          <a:p>
            <a:pPr>
              <a:defRPr/>
            </a:pPr>
            <a:fld id="{94A065C2-5A7C-8B49-9F4F-BC0696BCB0C2}" type="slidenum">
              <a:rPr lang="it-IT"/>
              <a:pPr>
                <a:defRPr/>
              </a:pPr>
              <a:t>‹N›</a:t>
            </a:fld>
            <a:endParaRPr lang="it-IT"/>
          </a:p>
        </p:txBody>
      </p:sp>
    </p:spTree>
    <p:extLst>
      <p:ext uri="{BB962C8B-B14F-4D97-AF65-F5344CB8AC3E}">
        <p14:creationId xmlns:p14="http://schemas.microsoft.com/office/powerpoint/2010/main" val="3982408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a:extLst>
              <a:ext uri="{FF2B5EF4-FFF2-40B4-BE49-F238E27FC236}">
                <a16:creationId xmlns:a16="http://schemas.microsoft.com/office/drawing/2014/main" id="{CDEE2BCC-CC38-3D43-AAA5-8992130447AC}"/>
              </a:ext>
            </a:extLst>
          </p:cNvPr>
          <p:cNvSpPr>
            <a:spLocks noGrp="1"/>
          </p:cNvSpPr>
          <p:nvPr>
            <p:ph type="dt" sz="half" idx="10"/>
          </p:nvPr>
        </p:nvSpPr>
        <p:spPr/>
        <p:txBody>
          <a:bodyPr/>
          <a:lstStyle>
            <a:lvl1pPr>
              <a:defRPr/>
            </a:lvl1pPr>
          </a:lstStyle>
          <a:p>
            <a:pPr>
              <a:defRPr/>
            </a:pPr>
            <a:fld id="{D6D62749-47E0-8A46-B04D-EA122BDA3699}" type="datetimeFigureOut">
              <a:rPr lang="it-IT"/>
              <a:pPr>
                <a:defRPr/>
              </a:pPr>
              <a:t>17/05/23</a:t>
            </a:fld>
            <a:endParaRPr lang="it-IT"/>
          </a:p>
        </p:txBody>
      </p:sp>
      <p:sp>
        <p:nvSpPr>
          <p:cNvPr id="4" name="Footer Placeholder 3">
            <a:extLst>
              <a:ext uri="{FF2B5EF4-FFF2-40B4-BE49-F238E27FC236}">
                <a16:creationId xmlns:a16="http://schemas.microsoft.com/office/drawing/2014/main" id="{8DE51360-7EB6-7F40-879D-4892E8199B4C}"/>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4">
            <a:extLst>
              <a:ext uri="{FF2B5EF4-FFF2-40B4-BE49-F238E27FC236}">
                <a16:creationId xmlns:a16="http://schemas.microsoft.com/office/drawing/2014/main" id="{C439EB79-5E56-CD4E-9D78-3D26A0B1ACEB}"/>
              </a:ext>
            </a:extLst>
          </p:cNvPr>
          <p:cNvSpPr>
            <a:spLocks noGrp="1"/>
          </p:cNvSpPr>
          <p:nvPr>
            <p:ph type="sldNum" sz="quarter" idx="12"/>
          </p:nvPr>
        </p:nvSpPr>
        <p:spPr/>
        <p:txBody>
          <a:bodyPr/>
          <a:lstStyle>
            <a:lvl1pPr>
              <a:defRPr/>
            </a:lvl1pPr>
          </a:lstStyle>
          <a:p>
            <a:pPr>
              <a:defRPr/>
            </a:pPr>
            <a:fld id="{6A04B5D4-99F3-EF42-846E-B83D18DDF4BA}" type="slidenum">
              <a:rPr lang="it-IT"/>
              <a:pPr>
                <a:defRPr/>
              </a:pPr>
              <a:t>‹N›</a:t>
            </a:fld>
            <a:endParaRPr lang="it-IT"/>
          </a:p>
        </p:txBody>
      </p:sp>
    </p:spTree>
    <p:extLst>
      <p:ext uri="{BB962C8B-B14F-4D97-AF65-F5344CB8AC3E}">
        <p14:creationId xmlns:p14="http://schemas.microsoft.com/office/powerpoint/2010/main" val="3184317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A0E3C-7A98-8F47-8EC5-3F42E588CAA5}"/>
              </a:ext>
            </a:extLst>
          </p:cNvPr>
          <p:cNvSpPr>
            <a:spLocks noGrp="1"/>
          </p:cNvSpPr>
          <p:nvPr>
            <p:ph type="dt" sz="half" idx="10"/>
          </p:nvPr>
        </p:nvSpPr>
        <p:spPr/>
        <p:txBody>
          <a:bodyPr/>
          <a:lstStyle>
            <a:lvl1pPr>
              <a:defRPr/>
            </a:lvl1pPr>
          </a:lstStyle>
          <a:p>
            <a:pPr>
              <a:defRPr/>
            </a:pPr>
            <a:fld id="{7978C8BB-113F-8A42-8176-B1C8FC3182B8}" type="datetimeFigureOut">
              <a:rPr lang="it-IT"/>
              <a:pPr>
                <a:defRPr/>
              </a:pPr>
              <a:t>17/05/23</a:t>
            </a:fld>
            <a:endParaRPr lang="it-IT"/>
          </a:p>
        </p:txBody>
      </p:sp>
      <p:sp>
        <p:nvSpPr>
          <p:cNvPr id="3" name="Footer Placeholder 2">
            <a:extLst>
              <a:ext uri="{FF2B5EF4-FFF2-40B4-BE49-F238E27FC236}">
                <a16:creationId xmlns:a16="http://schemas.microsoft.com/office/drawing/2014/main" id="{764498B7-56D4-0944-B799-DB1D22D0AA6F}"/>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3">
            <a:extLst>
              <a:ext uri="{FF2B5EF4-FFF2-40B4-BE49-F238E27FC236}">
                <a16:creationId xmlns:a16="http://schemas.microsoft.com/office/drawing/2014/main" id="{8E268448-CB65-BD4F-A4B7-56C0D29A9F1B}"/>
              </a:ext>
            </a:extLst>
          </p:cNvPr>
          <p:cNvSpPr>
            <a:spLocks noGrp="1"/>
          </p:cNvSpPr>
          <p:nvPr>
            <p:ph type="sldNum" sz="quarter" idx="12"/>
          </p:nvPr>
        </p:nvSpPr>
        <p:spPr/>
        <p:txBody>
          <a:bodyPr/>
          <a:lstStyle>
            <a:lvl1pPr>
              <a:defRPr/>
            </a:lvl1pPr>
          </a:lstStyle>
          <a:p>
            <a:pPr>
              <a:defRPr/>
            </a:pPr>
            <a:fld id="{B42A6BA8-4CE5-6342-97CB-DA884D17AEB8}" type="slidenum">
              <a:rPr lang="it-IT"/>
              <a:pPr>
                <a:defRPr/>
              </a:pPr>
              <a:t>‹N›</a:t>
            </a:fld>
            <a:endParaRPr lang="it-IT"/>
          </a:p>
        </p:txBody>
      </p:sp>
    </p:spTree>
    <p:extLst>
      <p:ext uri="{BB962C8B-B14F-4D97-AF65-F5344CB8AC3E}">
        <p14:creationId xmlns:p14="http://schemas.microsoft.com/office/powerpoint/2010/main" val="3711162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3"/>
            <a:ext cx="10363200" cy="1362075"/>
          </a:xfrm>
        </p:spPr>
        <p:txBody>
          <a:bodyPr anchor="t"/>
          <a:lstStyle>
            <a:lvl1pPr algn="l">
              <a:defRPr sz="4000" b="1" cap="all">
                <a:solidFill>
                  <a:srgbClr val="C00000"/>
                </a:solidFill>
              </a:defRPr>
            </a:lvl1pPr>
          </a:lstStyle>
          <a:p>
            <a:r>
              <a:rPr lang="it-IT"/>
              <a:t>Fare clic per modificare lo stile del titolo dello schema</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Modifica gli stili del testo dello schema
Secondo livello
Terzo livello
Quarto livello
Quinto livello</a:t>
            </a:r>
          </a:p>
        </p:txBody>
      </p:sp>
      <p:sp>
        <p:nvSpPr>
          <p:cNvPr id="4" name="Rectangle 4">
            <a:extLst>
              <a:ext uri="{FF2B5EF4-FFF2-40B4-BE49-F238E27FC236}">
                <a16:creationId xmlns:a16="http://schemas.microsoft.com/office/drawing/2014/main" id="{8025BE0A-470A-9B43-BCB8-FD77F055EC68}"/>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5BFA36F-0140-834D-9BA5-A1551830E34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BC901FD1-5B2F-4649-B8AA-FCBD6727CCF2}"/>
              </a:ext>
            </a:extLst>
          </p:cNvPr>
          <p:cNvSpPr>
            <a:spLocks noGrp="1" noChangeArrowheads="1"/>
          </p:cNvSpPr>
          <p:nvPr>
            <p:ph type="sldNum" sz="quarter" idx="12"/>
          </p:nvPr>
        </p:nvSpPr>
        <p:spPr>
          <a:ln/>
        </p:spPr>
        <p:txBody>
          <a:bodyPr/>
          <a:lstStyle>
            <a:lvl1pPr>
              <a:defRPr/>
            </a:lvl1pPr>
          </a:lstStyle>
          <a:p>
            <a:pPr>
              <a:defRPr/>
            </a:pPr>
            <a:fld id="{60A27890-6A36-5047-B869-44E309A2D282}" type="slidenum">
              <a:rPr lang="it-IT" altLang="it-IT"/>
              <a:pPr>
                <a:defRPr/>
              </a:pPr>
              <a:t>‹N›</a:t>
            </a:fld>
            <a:endParaRPr lang="it-IT" altLang="it-IT"/>
          </a:p>
        </p:txBody>
      </p:sp>
    </p:spTree>
    <p:extLst>
      <p:ext uri="{BB962C8B-B14F-4D97-AF65-F5344CB8AC3E}">
        <p14:creationId xmlns:p14="http://schemas.microsoft.com/office/powerpoint/2010/main" val="2996090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59109B28-CF42-1E4E-9C94-E4EDFE1393C5}"/>
              </a:ext>
            </a:extLst>
          </p:cNvPr>
          <p:cNvSpPr>
            <a:spLocks noGrp="1"/>
          </p:cNvSpPr>
          <p:nvPr>
            <p:ph type="dt" sz="half" idx="10"/>
          </p:nvPr>
        </p:nvSpPr>
        <p:spPr/>
        <p:txBody>
          <a:bodyPr/>
          <a:lstStyle>
            <a:lvl1pPr>
              <a:defRPr/>
            </a:lvl1pPr>
          </a:lstStyle>
          <a:p>
            <a:pPr>
              <a:defRPr/>
            </a:pPr>
            <a:fld id="{163778F1-A2E0-6A42-9E1B-555FB511DDB8}" type="datetimeFigureOut">
              <a:rPr lang="it-IT"/>
              <a:pPr>
                <a:defRPr/>
              </a:pPr>
              <a:t>17/05/23</a:t>
            </a:fld>
            <a:endParaRPr lang="it-IT"/>
          </a:p>
        </p:txBody>
      </p:sp>
      <p:sp>
        <p:nvSpPr>
          <p:cNvPr id="6" name="Footer Placeholder 5">
            <a:extLst>
              <a:ext uri="{FF2B5EF4-FFF2-40B4-BE49-F238E27FC236}">
                <a16:creationId xmlns:a16="http://schemas.microsoft.com/office/drawing/2014/main" id="{B4552FAC-8AC2-B24C-B244-61D1CAD01477}"/>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6">
            <a:extLst>
              <a:ext uri="{FF2B5EF4-FFF2-40B4-BE49-F238E27FC236}">
                <a16:creationId xmlns:a16="http://schemas.microsoft.com/office/drawing/2014/main" id="{EACE7C83-469F-D840-8E4B-9AC3B1026ED2}"/>
              </a:ext>
            </a:extLst>
          </p:cNvPr>
          <p:cNvSpPr>
            <a:spLocks noGrp="1"/>
          </p:cNvSpPr>
          <p:nvPr>
            <p:ph type="sldNum" sz="quarter" idx="12"/>
          </p:nvPr>
        </p:nvSpPr>
        <p:spPr/>
        <p:txBody>
          <a:bodyPr/>
          <a:lstStyle>
            <a:lvl1pPr>
              <a:defRPr/>
            </a:lvl1pPr>
          </a:lstStyle>
          <a:p>
            <a:pPr>
              <a:defRPr/>
            </a:pPr>
            <a:fld id="{B2C8F6FD-CD02-0643-A9A9-508EBDFE06FD}" type="slidenum">
              <a:rPr lang="it-IT"/>
              <a:pPr>
                <a:defRPr/>
              </a:pPr>
              <a:t>‹N›</a:t>
            </a:fld>
            <a:endParaRPr lang="it-IT"/>
          </a:p>
        </p:txBody>
      </p:sp>
    </p:spTree>
    <p:extLst>
      <p:ext uri="{BB962C8B-B14F-4D97-AF65-F5344CB8AC3E}">
        <p14:creationId xmlns:p14="http://schemas.microsoft.com/office/powerpoint/2010/main" val="28092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DA9A3108-E366-7E44-91DD-9ABC58E78451}"/>
              </a:ext>
            </a:extLst>
          </p:cNvPr>
          <p:cNvSpPr>
            <a:spLocks noGrp="1"/>
          </p:cNvSpPr>
          <p:nvPr>
            <p:ph type="dt" sz="half" idx="10"/>
          </p:nvPr>
        </p:nvSpPr>
        <p:spPr/>
        <p:txBody>
          <a:bodyPr/>
          <a:lstStyle>
            <a:lvl1pPr>
              <a:defRPr/>
            </a:lvl1pPr>
          </a:lstStyle>
          <a:p>
            <a:pPr>
              <a:defRPr/>
            </a:pPr>
            <a:fld id="{77686038-45C0-8744-AE50-CBDF4ADFF5DD}" type="datetimeFigureOut">
              <a:rPr lang="it-IT"/>
              <a:pPr>
                <a:defRPr/>
              </a:pPr>
              <a:t>17/05/23</a:t>
            </a:fld>
            <a:endParaRPr lang="it-IT"/>
          </a:p>
        </p:txBody>
      </p:sp>
      <p:sp>
        <p:nvSpPr>
          <p:cNvPr id="6" name="Footer Placeholder 5">
            <a:extLst>
              <a:ext uri="{FF2B5EF4-FFF2-40B4-BE49-F238E27FC236}">
                <a16:creationId xmlns:a16="http://schemas.microsoft.com/office/drawing/2014/main" id="{A35B1851-7D3E-454E-B9CF-7C99C9AE0E83}"/>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6">
            <a:extLst>
              <a:ext uri="{FF2B5EF4-FFF2-40B4-BE49-F238E27FC236}">
                <a16:creationId xmlns:a16="http://schemas.microsoft.com/office/drawing/2014/main" id="{0A74F5B1-EE18-2940-ABBE-D3D5CA5AA127}"/>
              </a:ext>
            </a:extLst>
          </p:cNvPr>
          <p:cNvSpPr>
            <a:spLocks noGrp="1"/>
          </p:cNvSpPr>
          <p:nvPr>
            <p:ph type="sldNum" sz="quarter" idx="12"/>
          </p:nvPr>
        </p:nvSpPr>
        <p:spPr/>
        <p:txBody>
          <a:bodyPr/>
          <a:lstStyle>
            <a:lvl1pPr>
              <a:defRPr/>
            </a:lvl1pPr>
          </a:lstStyle>
          <a:p>
            <a:pPr>
              <a:defRPr/>
            </a:pPr>
            <a:fld id="{1B7CB397-B567-AE4D-9519-C54A01242902}" type="slidenum">
              <a:rPr lang="it-IT"/>
              <a:pPr>
                <a:defRPr/>
              </a:pPr>
              <a:t>‹N›</a:t>
            </a:fld>
            <a:endParaRPr lang="it-IT"/>
          </a:p>
        </p:txBody>
      </p:sp>
    </p:spTree>
    <p:extLst>
      <p:ext uri="{BB962C8B-B14F-4D97-AF65-F5344CB8AC3E}">
        <p14:creationId xmlns:p14="http://schemas.microsoft.com/office/powerpoint/2010/main" val="3881346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C7675E3A-62B4-C847-ACA6-459206C224A6}"/>
              </a:ext>
            </a:extLst>
          </p:cNvPr>
          <p:cNvSpPr>
            <a:spLocks noGrp="1"/>
          </p:cNvSpPr>
          <p:nvPr>
            <p:ph type="dt" sz="half" idx="10"/>
          </p:nvPr>
        </p:nvSpPr>
        <p:spPr/>
        <p:txBody>
          <a:bodyPr/>
          <a:lstStyle>
            <a:lvl1pPr>
              <a:defRPr/>
            </a:lvl1pPr>
          </a:lstStyle>
          <a:p>
            <a:pPr>
              <a:defRPr/>
            </a:pPr>
            <a:fld id="{13234B39-28D7-6C4E-8CA3-274327410E37}" type="datetimeFigureOut">
              <a:rPr lang="it-IT"/>
              <a:pPr>
                <a:defRPr/>
              </a:pPr>
              <a:t>17/05/23</a:t>
            </a:fld>
            <a:endParaRPr lang="it-IT"/>
          </a:p>
        </p:txBody>
      </p:sp>
      <p:sp>
        <p:nvSpPr>
          <p:cNvPr id="5" name="Footer Placeholder 4">
            <a:extLst>
              <a:ext uri="{FF2B5EF4-FFF2-40B4-BE49-F238E27FC236}">
                <a16:creationId xmlns:a16="http://schemas.microsoft.com/office/drawing/2014/main" id="{4112CAD7-1D9A-0D4E-BE1F-E1D5D18A5AE1}"/>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C530AFB7-AC67-B14C-ADA3-79F887D39AF8}"/>
              </a:ext>
            </a:extLst>
          </p:cNvPr>
          <p:cNvSpPr>
            <a:spLocks noGrp="1"/>
          </p:cNvSpPr>
          <p:nvPr>
            <p:ph type="sldNum" sz="quarter" idx="12"/>
          </p:nvPr>
        </p:nvSpPr>
        <p:spPr/>
        <p:txBody>
          <a:bodyPr/>
          <a:lstStyle>
            <a:lvl1pPr>
              <a:defRPr/>
            </a:lvl1pPr>
          </a:lstStyle>
          <a:p>
            <a:pPr>
              <a:defRPr/>
            </a:pPr>
            <a:fld id="{903747D3-39D8-0344-BDF3-426BAABF7391}" type="slidenum">
              <a:rPr lang="it-IT"/>
              <a:pPr>
                <a:defRPr/>
              </a:pPr>
              <a:t>‹N›</a:t>
            </a:fld>
            <a:endParaRPr lang="it-IT"/>
          </a:p>
        </p:txBody>
      </p:sp>
    </p:spTree>
    <p:extLst>
      <p:ext uri="{BB962C8B-B14F-4D97-AF65-F5344CB8AC3E}">
        <p14:creationId xmlns:p14="http://schemas.microsoft.com/office/powerpoint/2010/main" val="2643441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C437A362-7DDE-EC4E-99FA-01E8FC9AE8BA}"/>
              </a:ext>
            </a:extLst>
          </p:cNvPr>
          <p:cNvSpPr>
            <a:spLocks noGrp="1"/>
          </p:cNvSpPr>
          <p:nvPr>
            <p:ph type="dt" sz="half" idx="10"/>
          </p:nvPr>
        </p:nvSpPr>
        <p:spPr/>
        <p:txBody>
          <a:bodyPr/>
          <a:lstStyle>
            <a:lvl1pPr>
              <a:defRPr/>
            </a:lvl1pPr>
          </a:lstStyle>
          <a:p>
            <a:pPr>
              <a:defRPr/>
            </a:pPr>
            <a:fld id="{D25EE74A-DC17-8A44-B5AC-1455A6E73E80}" type="datetimeFigureOut">
              <a:rPr lang="it-IT"/>
              <a:pPr>
                <a:defRPr/>
              </a:pPr>
              <a:t>17/05/23</a:t>
            </a:fld>
            <a:endParaRPr lang="it-IT"/>
          </a:p>
        </p:txBody>
      </p:sp>
      <p:sp>
        <p:nvSpPr>
          <p:cNvPr id="5" name="Footer Placeholder 4">
            <a:extLst>
              <a:ext uri="{FF2B5EF4-FFF2-40B4-BE49-F238E27FC236}">
                <a16:creationId xmlns:a16="http://schemas.microsoft.com/office/drawing/2014/main" id="{B5338AA0-33C5-C04C-BBA1-80CE447F6A8F}"/>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F356CAD1-E861-8349-82DD-FD10ABA9B57F}"/>
              </a:ext>
            </a:extLst>
          </p:cNvPr>
          <p:cNvSpPr>
            <a:spLocks noGrp="1"/>
          </p:cNvSpPr>
          <p:nvPr>
            <p:ph type="sldNum" sz="quarter" idx="12"/>
          </p:nvPr>
        </p:nvSpPr>
        <p:spPr/>
        <p:txBody>
          <a:bodyPr/>
          <a:lstStyle>
            <a:lvl1pPr>
              <a:defRPr/>
            </a:lvl1pPr>
          </a:lstStyle>
          <a:p>
            <a:pPr>
              <a:defRPr/>
            </a:pPr>
            <a:fld id="{2186803D-CA88-FA47-86C5-B2413A8AD614}" type="slidenum">
              <a:rPr lang="it-IT"/>
              <a:pPr>
                <a:defRPr/>
              </a:pPr>
              <a:t>‹N›</a:t>
            </a:fld>
            <a:endParaRPr lang="it-IT"/>
          </a:p>
        </p:txBody>
      </p:sp>
    </p:spTree>
    <p:extLst>
      <p:ext uri="{BB962C8B-B14F-4D97-AF65-F5344CB8AC3E}">
        <p14:creationId xmlns:p14="http://schemas.microsoft.com/office/powerpoint/2010/main" val="4127197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609600" y="1262924"/>
            <a:ext cx="10972800" cy="1143000"/>
          </a:xfrm>
        </p:spPr>
        <p:txBody>
          <a:bodyPr/>
          <a:lstStyle>
            <a:lvl1pPr>
              <a:defRPr>
                <a:solidFill>
                  <a:srgbClr val="C00000"/>
                </a:solidFill>
              </a:defRPr>
            </a:lvl1pPr>
          </a:lstStyle>
          <a:p>
            <a:r>
              <a:rPr lang="it-IT"/>
              <a:t>Fare clic per modificare lo stile del titolo dello schema</a:t>
            </a:r>
            <a:endParaRPr lang="it-IT" dirty="0"/>
          </a:p>
        </p:txBody>
      </p:sp>
      <p:sp>
        <p:nvSpPr>
          <p:cNvPr id="3" name="Segnaposto contenuto 2"/>
          <p:cNvSpPr>
            <a:spLocks noGrp="1"/>
          </p:cNvSpPr>
          <p:nvPr>
            <p:ph sz="half" idx="1"/>
          </p:nvPr>
        </p:nvSpPr>
        <p:spPr>
          <a:xfrm>
            <a:off x="609600" y="2492899"/>
            <a:ext cx="5384800" cy="36332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it-IT" dirty="0"/>
          </a:p>
        </p:txBody>
      </p:sp>
      <p:sp>
        <p:nvSpPr>
          <p:cNvPr id="4" name="Segnaposto contenuto 3"/>
          <p:cNvSpPr>
            <a:spLocks noGrp="1"/>
          </p:cNvSpPr>
          <p:nvPr>
            <p:ph sz="half" idx="2"/>
          </p:nvPr>
        </p:nvSpPr>
        <p:spPr>
          <a:xfrm>
            <a:off x="6197600" y="2492899"/>
            <a:ext cx="5384800" cy="36332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p>
        </p:txBody>
      </p:sp>
      <p:sp>
        <p:nvSpPr>
          <p:cNvPr id="5" name="Rectangle 4">
            <a:extLst>
              <a:ext uri="{FF2B5EF4-FFF2-40B4-BE49-F238E27FC236}">
                <a16:creationId xmlns:a16="http://schemas.microsoft.com/office/drawing/2014/main" id="{2BAF440B-9451-8547-87E0-6C7E960A1994}"/>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E67307CA-5EAD-8242-92EC-659FDDFC35F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E0BBC70-A250-D24E-A237-D4BBB753E09C}"/>
              </a:ext>
            </a:extLst>
          </p:cNvPr>
          <p:cNvSpPr>
            <a:spLocks noGrp="1" noChangeArrowheads="1"/>
          </p:cNvSpPr>
          <p:nvPr>
            <p:ph type="sldNum" sz="quarter" idx="12"/>
          </p:nvPr>
        </p:nvSpPr>
        <p:spPr>
          <a:ln/>
        </p:spPr>
        <p:txBody>
          <a:bodyPr/>
          <a:lstStyle>
            <a:lvl1pPr>
              <a:defRPr/>
            </a:lvl1pPr>
          </a:lstStyle>
          <a:p>
            <a:pPr>
              <a:defRPr/>
            </a:pPr>
            <a:fld id="{A07BB5B6-B57A-DA44-9051-1F72CD34F492}" type="slidenum">
              <a:rPr lang="it-IT" altLang="it-IT"/>
              <a:pPr>
                <a:defRPr/>
              </a:pPr>
              <a:t>‹N›</a:t>
            </a:fld>
            <a:endParaRPr lang="it-IT" altLang="it-IT"/>
          </a:p>
        </p:txBody>
      </p:sp>
    </p:spTree>
    <p:extLst>
      <p:ext uri="{BB962C8B-B14F-4D97-AF65-F5344CB8AC3E}">
        <p14:creationId xmlns:p14="http://schemas.microsoft.com/office/powerpoint/2010/main" val="2457215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96523" y="1127992"/>
            <a:ext cx="10972800" cy="1143000"/>
          </a:xfrm>
        </p:spPr>
        <p:txBody>
          <a:bodyPr/>
          <a:lstStyle>
            <a:lvl1pPr>
              <a:defRPr sz="3600">
                <a:solidFill>
                  <a:srgbClr val="C00000"/>
                </a:solidFill>
              </a:defRPr>
            </a:lvl1pPr>
          </a:lstStyle>
          <a:p>
            <a:r>
              <a:rPr lang="it-IT"/>
              <a:t>Fare clic per modificare lo stile del titolo dello schema</a:t>
            </a:r>
            <a:endParaRPr lang="it-IT" dirty="0"/>
          </a:p>
        </p:txBody>
      </p:sp>
      <p:sp>
        <p:nvSpPr>
          <p:cNvPr id="3" name="Segnaposto testo 2"/>
          <p:cNvSpPr>
            <a:spLocks noGrp="1"/>
          </p:cNvSpPr>
          <p:nvPr>
            <p:ph type="body" idx="1"/>
          </p:nvPr>
        </p:nvSpPr>
        <p:spPr>
          <a:xfrm>
            <a:off x="609600" y="2323727"/>
            <a:ext cx="5386917" cy="639762"/>
          </a:xfrm>
        </p:spPr>
        <p:txBody>
          <a:bodyPr anchor="b"/>
          <a:lstStyle>
            <a:lvl1pPr marL="0" indent="0">
              <a:buNone/>
              <a:defRPr sz="1800" b="1">
                <a:solidFill>
                  <a:srgbClr val="C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p>
        </p:txBody>
      </p:sp>
      <p:sp>
        <p:nvSpPr>
          <p:cNvPr id="4" name="Segnaposto contenuto 3"/>
          <p:cNvSpPr>
            <a:spLocks noGrp="1"/>
          </p:cNvSpPr>
          <p:nvPr>
            <p:ph sz="half" idx="2"/>
          </p:nvPr>
        </p:nvSpPr>
        <p:spPr>
          <a:xfrm>
            <a:off x="609600" y="3068962"/>
            <a:ext cx="5386917" cy="3057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it-IT" dirty="0"/>
          </a:p>
        </p:txBody>
      </p:sp>
      <p:sp>
        <p:nvSpPr>
          <p:cNvPr id="5" name="Segnaposto testo 4"/>
          <p:cNvSpPr>
            <a:spLocks noGrp="1"/>
          </p:cNvSpPr>
          <p:nvPr>
            <p:ph type="body" sz="quarter" idx="3"/>
          </p:nvPr>
        </p:nvSpPr>
        <p:spPr>
          <a:xfrm>
            <a:off x="6193368" y="2310135"/>
            <a:ext cx="5389033" cy="6397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lang="it-IT" sz="1800" b="1" smtClean="0">
                <a:solidFill>
                  <a:srgbClr val="C00000"/>
                </a:solidFill>
              </a:defRPr>
            </a:lvl1pPr>
          </a:lstStyle>
          <a:p>
            <a:pPr lvl="0"/>
            <a:r>
              <a:rPr lang="it-IT"/>
              <a:t>Modifica gli stili del testo dello schema
Secondo livello
Terzo livello
Quarto livello
Quinto livello</a:t>
            </a:r>
          </a:p>
        </p:txBody>
      </p:sp>
      <p:sp>
        <p:nvSpPr>
          <p:cNvPr id="6" name="Segnaposto contenuto 5"/>
          <p:cNvSpPr>
            <a:spLocks noGrp="1"/>
          </p:cNvSpPr>
          <p:nvPr>
            <p:ph sz="quarter" idx="4"/>
          </p:nvPr>
        </p:nvSpPr>
        <p:spPr>
          <a:xfrm>
            <a:off x="6193369" y="3068959"/>
            <a:ext cx="5389033" cy="30572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it-IT" dirty="0"/>
          </a:p>
        </p:txBody>
      </p:sp>
      <p:sp>
        <p:nvSpPr>
          <p:cNvPr id="7" name="Rectangle 4">
            <a:extLst>
              <a:ext uri="{FF2B5EF4-FFF2-40B4-BE49-F238E27FC236}">
                <a16:creationId xmlns:a16="http://schemas.microsoft.com/office/drawing/2014/main" id="{6B4C9121-FC07-5943-AA90-ED1F442BDBEC}"/>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EF6790E9-FC89-474E-912B-9214B576571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A3DAFD00-33F1-2D4B-83D6-A17BE8412392}"/>
              </a:ext>
            </a:extLst>
          </p:cNvPr>
          <p:cNvSpPr>
            <a:spLocks noGrp="1" noChangeArrowheads="1"/>
          </p:cNvSpPr>
          <p:nvPr>
            <p:ph type="sldNum" sz="quarter" idx="12"/>
          </p:nvPr>
        </p:nvSpPr>
        <p:spPr>
          <a:ln/>
        </p:spPr>
        <p:txBody>
          <a:bodyPr/>
          <a:lstStyle>
            <a:lvl1pPr>
              <a:defRPr/>
            </a:lvl1pPr>
          </a:lstStyle>
          <a:p>
            <a:pPr>
              <a:defRPr/>
            </a:pPr>
            <a:fld id="{AAD4EDB1-77D6-5C41-99A1-02EC20F07334}" type="slidenum">
              <a:rPr lang="it-IT" altLang="it-IT"/>
              <a:pPr>
                <a:defRPr/>
              </a:pPr>
              <a:t>‹N›</a:t>
            </a:fld>
            <a:endParaRPr lang="it-IT" altLang="it-IT"/>
          </a:p>
        </p:txBody>
      </p:sp>
    </p:spTree>
    <p:extLst>
      <p:ext uri="{BB962C8B-B14F-4D97-AF65-F5344CB8AC3E}">
        <p14:creationId xmlns:p14="http://schemas.microsoft.com/office/powerpoint/2010/main" val="414285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552449" y="1453343"/>
            <a:ext cx="10972800" cy="1143000"/>
          </a:xfrm>
        </p:spPr>
        <p:txBody>
          <a:bodyPr/>
          <a:lstStyle>
            <a:lvl1pPr>
              <a:defRPr>
                <a:solidFill>
                  <a:srgbClr val="C00000"/>
                </a:solidFill>
              </a:defRPr>
            </a:lvl1pPr>
          </a:lstStyle>
          <a:p>
            <a:r>
              <a:rPr lang="it-IT"/>
              <a:t>Fare clic per modificare lo stile del titolo dello schema</a:t>
            </a:r>
            <a:endParaRPr lang="it-IT" dirty="0"/>
          </a:p>
        </p:txBody>
      </p:sp>
      <p:sp>
        <p:nvSpPr>
          <p:cNvPr id="3" name="Rectangle 4">
            <a:extLst>
              <a:ext uri="{FF2B5EF4-FFF2-40B4-BE49-F238E27FC236}">
                <a16:creationId xmlns:a16="http://schemas.microsoft.com/office/drawing/2014/main" id="{85E4C424-6288-3646-BAF1-F83B6200763C}"/>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B4321713-6389-7346-BB43-4B95CC9D185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B717F225-689D-7744-8C2D-8CEB4BB83CB4}"/>
              </a:ext>
            </a:extLst>
          </p:cNvPr>
          <p:cNvSpPr>
            <a:spLocks noGrp="1" noChangeArrowheads="1"/>
          </p:cNvSpPr>
          <p:nvPr>
            <p:ph type="sldNum" sz="quarter" idx="12"/>
          </p:nvPr>
        </p:nvSpPr>
        <p:spPr>
          <a:ln/>
        </p:spPr>
        <p:txBody>
          <a:bodyPr/>
          <a:lstStyle>
            <a:lvl1pPr>
              <a:defRPr/>
            </a:lvl1pPr>
          </a:lstStyle>
          <a:p>
            <a:pPr>
              <a:defRPr/>
            </a:pPr>
            <a:fld id="{71E91742-5B5D-BF45-9EE5-1EF84C31A449}" type="slidenum">
              <a:rPr lang="it-IT" altLang="it-IT"/>
              <a:pPr>
                <a:defRPr/>
              </a:pPr>
              <a:t>‹N›</a:t>
            </a:fld>
            <a:endParaRPr lang="it-IT" altLang="it-IT"/>
          </a:p>
        </p:txBody>
      </p:sp>
    </p:spTree>
    <p:extLst>
      <p:ext uri="{BB962C8B-B14F-4D97-AF65-F5344CB8AC3E}">
        <p14:creationId xmlns:p14="http://schemas.microsoft.com/office/powerpoint/2010/main" val="466060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DAA4A4F-C2BA-8941-844D-03AB6818D7FE}"/>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55C96C48-146E-304A-96B2-D260FCD73F8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437CD8F0-7A44-1346-9599-50E19FF874D9}"/>
              </a:ext>
            </a:extLst>
          </p:cNvPr>
          <p:cNvSpPr>
            <a:spLocks noGrp="1" noChangeArrowheads="1"/>
          </p:cNvSpPr>
          <p:nvPr>
            <p:ph type="sldNum" sz="quarter" idx="12"/>
          </p:nvPr>
        </p:nvSpPr>
        <p:spPr>
          <a:ln/>
        </p:spPr>
        <p:txBody>
          <a:bodyPr/>
          <a:lstStyle>
            <a:lvl1pPr>
              <a:defRPr/>
            </a:lvl1pPr>
          </a:lstStyle>
          <a:p>
            <a:pPr>
              <a:defRPr/>
            </a:pPr>
            <a:fld id="{D285F093-13AA-654C-973F-9BDC90B319BB}" type="slidenum">
              <a:rPr lang="it-IT" altLang="it-IT"/>
              <a:pPr>
                <a:defRPr/>
              </a:pPr>
              <a:t>‹N›</a:t>
            </a:fld>
            <a:endParaRPr lang="it-IT" altLang="it-IT"/>
          </a:p>
        </p:txBody>
      </p:sp>
    </p:spTree>
    <p:extLst>
      <p:ext uri="{BB962C8B-B14F-4D97-AF65-F5344CB8AC3E}">
        <p14:creationId xmlns:p14="http://schemas.microsoft.com/office/powerpoint/2010/main" val="3060000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599" y="1435100"/>
            <a:ext cx="4011084" cy="1162050"/>
          </a:xfrm>
        </p:spPr>
        <p:txBody>
          <a:bodyPr anchor="b"/>
          <a:lstStyle>
            <a:lvl1pPr algn="l">
              <a:defRPr sz="2000" b="1">
                <a:solidFill>
                  <a:srgbClr val="C00000"/>
                </a:solidFill>
              </a:defRPr>
            </a:lvl1pPr>
          </a:lstStyle>
          <a:p>
            <a:r>
              <a:rPr lang="it-IT"/>
              <a:t>Fare clic per modificare lo stile del titolo dello schema</a:t>
            </a:r>
          </a:p>
        </p:txBody>
      </p:sp>
      <p:sp>
        <p:nvSpPr>
          <p:cNvPr id="3" name="Segnaposto contenuto 2"/>
          <p:cNvSpPr>
            <a:spLocks noGrp="1"/>
          </p:cNvSpPr>
          <p:nvPr>
            <p:ph idx="1"/>
          </p:nvPr>
        </p:nvSpPr>
        <p:spPr>
          <a:xfrm>
            <a:off x="4766733" y="1435103"/>
            <a:ext cx="6815667"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it-IT" dirty="0"/>
          </a:p>
        </p:txBody>
      </p:sp>
      <p:sp>
        <p:nvSpPr>
          <p:cNvPr id="4" name="Segnaposto testo 3"/>
          <p:cNvSpPr>
            <a:spLocks noGrp="1"/>
          </p:cNvSpPr>
          <p:nvPr>
            <p:ph type="body" sz="half" idx="2"/>
          </p:nvPr>
        </p:nvSpPr>
        <p:spPr>
          <a:xfrm>
            <a:off x="609600" y="2716215"/>
            <a:ext cx="4011085" cy="34099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p>
        </p:txBody>
      </p:sp>
      <p:sp>
        <p:nvSpPr>
          <p:cNvPr id="5" name="Rectangle 4">
            <a:extLst>
              <a:ext uri="{FF2B5EF4-FFF2-40B4-BE49-F238E27FC236}">
                <a16:creationId xmlns:a16="http://schemas.microsoft.com/office/drawing/2014/main" id="{438420E2-0D45-0343-A4E6-B11757CD9995}"/>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A250B42-F052-3E4F-90DF-3E60F220AA8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05FFF3A-CD09-F74D-AB59-ADF3D0E83CC9}"/>
              </a:ext>
            </a:extLst>
          </p:cNvPr>
          <p:cNvSpPr>
            <a:spLocks noGrp="1" noChangeArrowheads="1"/>
          </p:cNvSpPr>
          <p:nvPr>
            <p:ph type="sldNum" sz="quarter" idx="12"/>
          </p:nvPr>
        </p:nvSpPr>
        <p:spPr>
          <a:ln/>
        </p:spPr>
        <p:txBody>
          <a:bodyPr/>
          <a:lstStyle>
            <a:lvl1pPr>
              <a:defRPr/>
            </a:lvl1pPr>
          </a:lstStyle>
          <a:p>
            <a:pPr>
              <a:defRPr/>
            </a:pPr>
            <a:fld id="{A6461BC2-8540-344D-82B8-96A8B23EDAFD}" type="slidenum">
              <a:rPr lang="it-IT" altLang="it-IT"/>
              <a:pPr>
                <a:defRPr/>
              </a:pPr>
              <a:t>‹N›</a:t>
            </a:fld>
            <a:endParaRPr lang="it-IT" altLang="it-IT"/>
          </a:p>
        </p:txBody>
      </p:sp>
    </p:spTree>
    <p:extLst>
      <p:ext uri="{BB962C8B-B14F-4D97-AF65-F5344CB8AC3E}">
        <p14:creationId xmlns:p14="http://schemas.microsoft.com/office/powerpoint/2010/main" val="1643546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 dello schema</a:t>
            </a:r>
          </a:p>
        </p:txBody>
      </p:sp>
      <p:sp>
        <p:nvSpPr>
          <p:cNvPr id="3" name="Segnaposto immagine 2"/>
          <p:cNvSpPr>
            <a:spLocks noGrp="1"/>
          </p:cNvSpPr>
          <p:nvPr>
            <p:ph type="pic" idx="1"/>
          </p:nvPr>
        </p:nvSpPr>
        <p:spPr>
          <a:xfrm>
            <a:off x="2389717" y="1370988"/>
            <a:ext cx="7315200" cy="335658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p>
        </p:txBody>
      </p:sp>
      <p:sp>
        <p:nvSpPr>
          <p:cNvPr id="5" name="Rectangle 4">
            <a:extLst>
              <a:ext uri="{FF2B5EF4-FFF2-40B4-BE49-F238E27FC236}">
                <a16:creationId xmlns:a16="http://schemas.microsoft.com/office/drawing/2014/main" id="{37602624-2DA4-5D4D-82E6-EE089CB3B35B}"/>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2D1FA0DB-5F4F-5840-B5DE-1652303C311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CFFED51-B864-6846-BD7C-1DAE917B9BB6}"/>
              </a:ext>
            </a:extLst>
          </p:cNvPr>
          <p:cNvSpPr>
            <a:spLocks noGrp="1" noChangeArrowheads="1"/>
          </p:cNvSpPr>
          <p:nvPr>
            <p:ph type="sldNum" sz="quarter" idx="12"/>
          </p:nvPr>
        </p:nvSpPr>
        <p:spPr>
          <a:ln/>
        </p:spPr>
        <p:txBody>
          <a:bodyPr/>
          <a:lstStyle>
            <a:lvl1pPr>
              <a:defRPr/>
            </a:lvl1pPr>
          </a:lstStyle>
          <a:p>
            <a:pPr>
              <a:defRPr/>
            </a:pPr>
            <a:fld id="{3E886CB1-1548-2245-8A1D-969199D8E7FD}" type="slidenum">
              <a:rPr lang="it-IT" altLang="it-IT"/>
              <a:pPr>
                <a:defRPr/>
              </a:pPr>
              <a:t>‹N›</a:t>
            </a:fld>
            <a:endParaRPr lang="it-IT" altLang="it-IT"/>
          </a:p>
        </p:txBody>
      </p:sp>
    </p:spTree>
    <p:extLst>
      <p:ext uri="{BB962C8B-B14F-4D97-AF65-F5344CB8AC3E}">
        <p14:creationId xmlns:p14="http://schemas.microsoft.com/office/powerpoint/2010/main" val="1298901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AC6E2C7-F8D1-064C-90A8-2D8808774847}"/>
              </a:ext>
            </a:extLst>
          </p:cNvPr>
          <p:cNvSpPr>
            <a:spLocks noGrp="1" noChangeArrowheads="1"/>
          </p:cNvSpPr>
          <p:nvPr>
            <p:ph type="title"/>
          </p:nvPr>
        </p:nvSpPr>
        <p:spPr bwMode="auto">
          <a:xfrm>
            <a:off x="609600" y="134302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a:extLst>
              <a:ext uri="{FF2B5EF4-FFF2-40B4-BE49-F238E27FC236}">
                <a16:creationId xmlns:a16="http://schemas.microsoft.com/office/drawing/2014/main" id="{DB3A3696-D00B-FE48-8F08-B863184A5535}"/>
              </a:ext>
            </a:extLst>
          </p:cNvPr>
          <p:cNvSpPr>
            <a:spLocks noGrp="1" noChangeArrowheads="1"/>
          </p:cNvSpPr>
          <p:nvPr>
            <p:ph type="body" idx="1"/>
          </p:nvPr>
        </p:nvSpPr>
        <p:spPr bwMode="auto">
          <a:xfrm>
            <a:off x="609600" y="2492375"/>
            <a:ext cx="10972800"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7ED97649-BDC2-234B-A49E-3C065A6745D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a:defRPr/>
            </a:pPr>
            <a:endParaRPr lang="it-IT"/>
          </a:p>
        </p:txBody>
      </p:sp>
      <p:sp>
        <p:nvSpPr>
          <p:cNvPr id="1029" name="Rectangle 5">
            <a:extLst>
              <a:ext uri="{FF2B5EF4-FFF2-40B4-BE49-F238E27FC236}">
                <a16:creationId xmlns:a16="http://schemas.microsoft.com/office/drawing/2014/main" id="{20C44478-0B90-684D-854F-ED06DEE27CE6}"/>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a:defRPr/>
            </a:pPr>
            <a:endParaRPr lang="it-IT"/>
          </a:p>
        </p:txBody>
      </p:sp>
      <p:sp>
        <p:nvSpPr>
          <p:cNvPr id="1030" name="Rectangle 6">
            <a:extLst>
              <a:ext uri="{FF2B5EF4-FFF2-40B4-BE49-F238E27FC236}">
                <a16:creationId xmlns:a16="http://schemas.microsoft.com/office/drawing/2014/main" id="{241A99F1-494D-C04E-B406-2DC3142953F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panose="020B0604020202020204" pitchFamily="34" charset="0"/>
              </a:defRPr>
            </a:lvl1pPr>
          </a:lstStyle>
          <a:p>
            <a:pPr>
              <a:defRPr/>
            </a:pPr>
            <a:fld id="{586EE9C3-D4CA-9246-99D9-53B8E7552CA3}" type="slidenum">
              <a:rPr lang="it-IT" altLang="it-IT"/>
              <a:pPr>
                <a:defRPr/>
              </a:pPr>
              <a:t>‹N›</a:t>
            </a:fld>
            <a:endParaRPr lang="it-IT" altLang="it-IT"/>
          </a:p>
        </p:txBody>
      </p:sp>
      <p:sp>
        <p:nvSpPr>
          <p:cNvPr id="13" name="Rectangle 2">
            <a:extLst>
              <a:ext uri="{FF2B5EF4-FFF2-40B4-BE49-F238E27FC236}">
                <a16:creationId xmlns:a16="http://schemas.microsoft.com/office/drawing/2014/main" id="{90104CAE-A983-024D-A816-7C8511920FDB}"/>
              </a:ext>
            </a:extLst>
          </p:cNvPr>
          <p:cNvSpPr>
            <a:spLocks noChangeArrowheads="1"/>
          </p:cNvSpPr>
          <p:nvPr userDrawn="1"/>
        </p:nvSpPr>
        <p:spPr bwMode="auto">
          <a:xfrm>
            <a:off x="-96838" y="-100013"/>
            <a:ext cx="12530138" cy="1368426"/>
          </a:xfrm>
          <a:prstGeom prst="rect">
            <a:avLst/>
          </a:prstGeom>
          <a:solidFill>
            <a:srgbClr val="B307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360000"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defRPr/>
            </a:pPr>
            <a:endParaRPr lang="it-IT" altLang="it-IT" sz="2400">
              <a:solidFill>
                <a:schemeClr val="bg1"/>
              </a:solidFill>
            </a:endParaRPr>
          </a:p>
        </p:txBody>
      </p:sp>
      <p:pic>
        <p:nvPicPr>
          <p:cNvPr id="14" name="Picture 3" descr="SigilloLogoLAST_WhiteOK">
            <a:extLst>
              <a:ext uri="{FF2B5EF4-FFF2-40B4-BE49-F238E27FC236}">
                <a16:creationId xmlns:a16="http://schemas.microsoft.com/office/drawing/2014/main" id="{51CBA3E1-51E8-BC41-A3F8-0C1793F4306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84150" y="115888"/>
            <a:ext cx="2173288"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Immagine 14">
            <a:extLst>
              <a:ext uri="{FF2B5EF4-FFF2-40B4-BE49-F238E27FC236}">
                <a16:creationId xmlns:a16="http://schemas.microsoft.com/office/drawing/2014/main" id="{64A5964B-01E6-D244-A366-1BCCED4338FA}"/>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399463" y="333375"/>
            <a:ext cx="37020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91" r:id="rId1"/>
    <p:sldLayoutId id="2147485192" r:id="rId2"/>
    <p:sldLayoutId id="2147485193" r:id="rId3"/>
    <p:sldLayoutId id="2147485194" r:id="rId4"/>
    <p:sldLayoutId id="2147485195" r:id="rId5"/>
    <p:sldLayoutId id="2147485196" r:id="rId6"/>
    <p:sldLayoutId id="2147485197" r:id="rId7"/>
    <p:sldLayoutId id="2147485198" r:id="rId8"/>
    <p:sldLayoutId id="2147485199" r:id="rId9"/>
    <p:sldLayoutId id="2147485200" r:id="rId10"/>
    <p:sldLayoutId id="214748520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0"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txStyles>
    <p:titleStyle>
      <a:lvl1pPr algn="ctr" rtl="0" eaLnBrk="1" fontAlgn="base" hangingPunct="1">
        <a:spcBef>
          <a:spcPct val="0"/>
        </a:spcBef>
        <a:spcAft>
          <a:spcPct val="0"/>
        </a:spcAft>
        <a:defRPr sz="4400">
          <a:solidFill>
            <a:srgbClr val="C00000"/>
          </a:solidFill>
          <a:latin typeface="+mj-lt"/>
          <a:ea typeface="+mj-ea"/>
          <a:cs typeface="+mj-cs"/>
        </a:defRPr>
      </a:lvl1pPr>
      <a:lvl2pPr algn="ctr" rtl="0" eaLnBrk="1" fontAlgn="base" hangingPunct="1">
        <a:spcBef>
          <a:spcPct val="0"/>
        </a:spcBef>
        <a:spcAft>
          <a:spcPct val="0"/>
        </a:spcAft>
        <a:defRPr sz="4400">
          <a:solidFill>
            <a:srgbClr val="C00000"/>
          </a:solidFill>
          <a:latin typeface="Arial" charset="0"/>
        </a:defRPr>
      </a:lvl2pPr>
      <a:lvl3pPr algn="ctr" rtl="0" eaLnBrk="1" fontAlgn="base" hangingPunct="1">
        <a:spcBef>
          <a:spcPct val="0"/>
        </a:spcBef>
        <a:spcAft>
          <a:spcPct val="0"/>
        </a:spcAft>
        <a:defRPr sz="4400">
          <a:solidFill>
            <a:srgbClr val="C00000"/>
          </a:solidFill>
          <a:latin typeface="Arial" charset="0"/>
        </a:defRPr>
      </a:lvl3pPr>
      <a:lvl4pPr algn="ctr" rtl="0" eaLnBrk="1" fontAlgn="base" hangingPunct="1">
        <a:spcBef>
          <a:spcPct val="0"/>
        </a:spcBef>
        <a:spcAft>
          <a:spcPct val="0"/>
        </a:spcAft>
        <a:defRPr sz="4400">
          <a:solidFill>
            <a:srgbClr val="C00000"/>
          </a:solidFill>
          <a:latin typeface="Arial" charset="0"/>
        </a:defRPr>
      </a:lvl4pPr>
      <a:lvl5pPr algn="ctr" rtl="0" eaLnBrk="1" fontAlgn="base" hangingPunct="1">
        <a:spcBef>
          <a:spcPct val="0"/>
        </a:spcBef>
        <a:spcAft>
          <a:spcPct val="0"/>
        </a:spcAft>
        <a:defRPr sz="4400">
          <a:solidFill>
            <a:srgbClr val="C00000"/>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B3071B"/>
        </a:solidFill>
        <a:effectLst/>
      </p:bgPr>
    </p:bg>
    <p:spTree>
      <p:nvGrpSpPr>
        <p:cNvPr id="1" name=""/>
        <p:cNvGrpSpPr/>
        <p:nvPr/>
      </p:nvGrpSpPr>
      <p:grpSpPr>
        <a:xfrm>
          <a:off x="0" y="0"/>
          <a:ext cx="0" cy="0"/>
          <a:chOff x="0" y="0"/>
          <a:chExt cx="0" cy="0"/>
        </a:xfrm>
      </p:grpSpPr>
      <p:sp>
        <p:nvSpPr>
          <p:cNvPr id="2050" name="Segnaposto titolo 1">
            <a:extLst>
              <a:ext uri="{FF2B5EF4-FFF2-40B4-BE49-F238E27FC236}">
                <a16:creationId xmlns:a16="http://schemas.microsoft.com/office/drawing/2014/main" id="{28DE6F41-D77B-5940-AB1F-733A0602CAC7}"/>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2051" name="Segnaposto testo 2">
            <a:extLst>
              <a:ext uri="{FF2B5EF4-FFF2-40B4-BE49-F238E27FC236}">
                <a16:creationId xmlns:a16="http://schemas.microsoft.com/office/drawing/2014/main" id="{1EB0823B-E505-E348-BA36-4F3D4F845579}"/>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Modifica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0943DC6D-D579-9D4A-B62A-6747102F2E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anose="020B0604020202020204" pitchFamily="34" charset="0"/>
              </a:defRPr>
            </a:lvl1pPr>
          </a:lstStyle>
          <a:p>
            <a:pPr>
              <a:defRPr/>
            </a:pPr>
            <a:fld id="{702FBE8D-AB65-CD40-8E06-4CF9777B97C2}" type="datetimeFigureOut">
              <a:rPr lang="it-IT"/>
              <a:pPr>
                <a:defRPr/>
              </a:pPr>
              <a:t>17/05/23</a:t>
            </a:fld>
            <a:endParaRPr lang="it-IT"/>
          </a:p>
        </p:txBody>
      </p:sp>
      <p:sp>
        <p:nvSpPr>
          <p:cNvPr id="5" name="Segnaposto piè di pagina 4">
            <a:extLst>
              <a:ext uri="{FF2B5EF4-FFF2-40B4-BE49-F238E27FC236}">
                <a16:creationId xmlns:a16="http://schemas.microsoft.com/office/drawing/2014/main" id="{8417209F-AE1E-864D-B0C0-D2609F16CF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anose="020B0604020202020204" pitchFamily="34" charset="0"/>
              </a:defRPr>
            </a:lvl1pPr>
          </a:lstStyle>
          <a:p>
            <a:pPr>
              <a:defRPr/>
            </a:pPr>
            <a:endParaRPr lang="it-IT"/>
          </a:p>
        </p:txBody>
      </p:sp>
      <p:sp>
        <p:nvSpPr>
          <p:cNvPr id="6" name="Segnaposto numero diapositiva 5">
            <a:extLst>
              <a:ext uri="{FF2B5EF4-FFF2-40B4-BE49-F238E27FC236}">
                <a16:creationId xmlns:a16="http://schemas.microsoft.com/office/drawing/2014/main" id="{8B1B429D-275D-6948-A471-BFA6067AF2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hangingPunct="1">
              <a:defRPr sz="1200">
                <a:solidFill>
                  <a:schemeClr val="tx1">
                    <a:tint val="75000"/>
                  </a:schemeClr>
                </a:solidFill>
                <a:latin typeface="Arial" panose="020B0604020202020204" pitchFamily="34" charset="0"/>
              </a:defRPr>
            </a:lvl1pPr>
          </a:lstStyle>
          <a:p>
            <a:pPr>
              <a:defRPr/>
            </a:pPr>
            <a:fld id="{674DD9DE-62BE-004A-8369-82114613932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02" r:id="rId1"/>
    <p:sldLayoutId id="2147485203" r:id="rId2"/>
    <p:sldLayoutId id="2147485204" r:id="rId3"/>
    <p:sldLayoutId id="2147485205" r:id="rId4"/>
    <p:sldLayoutId id="2147485206" r:id="rId5"/>
    <p:sldLayoutId id="2147485207" r:id="rId6"/>
    <p:sldLayoutId id="2147485208" r:id="rId7"/>
    <p:sldLayoutId id="2147485209" r:id="rId8"/>
    <p:sldLayoutId id="2147485210" r:id="rId9"/>
    <p:sldLayoutId id="2147485211" r:id="rId10"/>
    <p:sldLayoutId id="214748521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0B645724-1E40-724B-8616-482480257040}"/>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endParaRPr lang="en-US" altLang="it-IT"/>
          </a:p>
        </p:txBody>
      </p:sp>
      <p:sp>
        <p:nvSpPr>
          <p:cNvPr id="3075" name="Text Placeholder 2">
            <a:extLst>
              <a:ext uri="{FF2B5EF4-FFF2-40B4-BE49-F238E27FC236}">
                <a16:creationId xmlns:a16="http://schemas.microsoft.com/office/drawing/2014/main" id="{B150961A-4B91-9E42-A0F3-5F9214B56D4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Modifica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C0934821-817C-7B4C-9499-5A3E7B2D9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anose="020B0604020202020204" pitchFamily="34" charset="0"/>
              </a:defRPr>
            </a:lvl1pPr>
          </a:lstStyle>
          <a:p>
            <a:pPr>
              <a:defRPr/>
            </a:pPr>
            <a:endParaRPr lang="it-IT"/>
          </a:p>
        </p:txBody>
      </p:sp>
      <p:sp>
        <p:nvSpPr>
          <p:cNvPr id="5" name="Footer Placeholder 4">
            <a:extLst>
              <a:ext uri="{FF2B5EF4-FFF2-40B4-BE49-F238E27FC236}">
                <a16:creationId xmlns:a16="http://schemas.microsoft.com/office/drawing/2014/main" id="{888736A4-2ABC-5B4A-BE46-CD1A067A50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anose="020B0604020202020204" pitchFamily="34" charset="0"/>
              </a:defRPr>
            </a:lvl1pPr>
          </a:lstStyle>
          <a:p>
            <a:pPr>
              <a:defRPr/>
            </a:pPr>
            <a:endParaRPr lang="it-IT"/>
          </a:p>
        </p:txBody>
      </p:sp>
      <p:sp>
        <p:nvSpPr>
          <p:cNvPr id="6" name="Slide Number Placeholder 5">
            <a:extLst>
              <a:ext uri="{FF2B5EF4-FFF2-40B4-BE49-F238E27FC236}">
                <a16:creationId xmlns:a16="http://schemas.microsoft.com/office/drawing/2014/main" id="{E661DEE4-9954-5340-A957-A2CF8F1E0C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hangingPunct="1">
              <a:defRPr sz="1200">
                <a:solidFill>
                  <a:schemeClr val="tx1">
                    <a:tint val="75000"/>
                  </a:schemeClr>
                </a:solidFill>
                <a:latin typeface="Arial" panose="020B0604020202020204" pitchFamily="34" charset="0"/>
              </a:defRPr>
            </a:lvl1pPr>
          </a:lstStyle>
          <a:p>
            <a:pPr>
              <a:defRPr/>
            </a:pPr>
            <a:fld id="{64782F96-F1BB-FE44-AAD6-5E834FA5906B}"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5213" r:id="rId1"/>
    <p:sldLayoutId id="2147485214" r:id="rId2"/>
    <p:sldLayoutId id="2147485215" r:id="rId3"/>
    <p:sldLayoutId id="2147485216" r:id="rId4"/>
    <p:sldLayoutId id="2147485217" r:id="rId5"/>
    <p:sldLayoutId id="2147485218" r:id="rId6"/>
    <p:sldLayoutId id="2147485219" r:id="rId7"/>
    <p:sldLayoutId id="2147485220" r:id="rId8"/>
    <p:sldLayoutId id="2147485221" r:id="rId9"/>
    <p:sldLayoutId id="2147485222" r:id="rId10"/>
    <p:sldLayoutId id="214748522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 Id="rId5" Type="http://schemas.openxmlformats.org/officeDocument/2006/relationships/image" Target="\var\folders\y5\5ftflpys56388dx3lv1yymzc0000gn\T\com.microsoft.Word\WebArchiveCopyPasteTempFiles\260px-Palazzo_Bo_(Padua).jpg" TargetMode="Externa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file://var/folders/y5/5ftflpys56388dx3lv1yymzc0000gn/T/com.microsoft.Word/WebArchiveCopyPasteTempFiles/e2808bbjocc88rk-all-is-full-of-love-2.gif" TargetMode="External"/><Relationship Id="rId2" Type="http://schemas.openxmlformats.org/officeDocument/2006/relationships/image" Target="../media/image6.gif"/><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var\folders\y5\5ftflpys56388dx3lv1yymzc0000gn\T\com.microsoft.Word\WebArchiveCopyPasteTempFiles\YnNl8xHxzti6RPPkUe-ZJ_ojUTurUhT4iBzl0JdZPJNN0IR0T_niNl1fGLlpxaho4e8KBurOe9LpiVRyTDCNnvIcCqNka1QEeNXFgY4" TargetMode="Externa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google.it/url?sa=i&amp;rct=j&amp;q=&amp;esrc=s&amp;source=images&amp;cd=&amp;ved=2ahUKEwjq486OhK_hAhWRHxQKHTXHBZgQjRx6BAgBEAU&amp;url=https://www.shutterstock.com/video/clip-21047683-cpu-chip-shape-brain-on-smart-phone&amp;psig=AOvVaw1sAfehBZoV-Wf1HMNJeMDc&amp;ust=1554212773168156"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blog.technavio.com/blog/top-21-companies-in-the-industrial-robotics-market"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var\folders\y5\5ftflpys56388dx3lv1yymzc0000gn\T\com.microsoft.Word\WebArchiveCopyPasteTempFiles\supermercati.jpg" TargetMode="Externa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var\folders\y5\5ftflpys56388dx3lv1yymzc0000gn\T\com.microsoft.Word\WebArchiveCopyPasteTempFiles\9780803983465.jpg" TargetMode="External"/><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var\folders\y5\5ftflpys56388dx3lv1yymzc0000gn\T\com.microsoft.Word\WebArchiveCopyPasteTempFiles\depositphotos_123732110-stock-illustration-risk-ahead-sign.jpg" TargetMode="Externa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var\folders\y5\5ftflpys56388dx3lv1yymzc0000gn\T\com.microsoft.Word\WebArchiveCopyPasteTempFiles\Earproject_-_2x3_(6127848729).jpg" TargetMode="External"/><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var\folders\y5\5ftflpys56388dx3lv1yymzc0000gn\T\com.microsoft.Word\WebArchiveCopyPasteTempFiles\The%CC%81a%CC%82tre-anatomique-Padoue_0.JPG?itok=iQAYia_0"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google.it/imgres?imgurl=https%3A%2F%2Fwww.agenziacoesione.gov.it%2Fwp-content%2Fuploads%2F2020%2F10%2Funione-europea-1.jpg&amp;tbnid=dBiTrKZ6Oxd72M&amp;vet=12ahUKEwjQ8rrbu_v-AhVoMOwKHY65CxQQMygDegUIARDdAQ..i&amp;imgrefurl=https%3A%2F%2Fwww.agenziacoesione.gov.it%2Fdossier_tematici%2Frapporti-con-lunione-europea%2F&amp;docid=kLADqdE_2H2bWM&amp;w=1024&amp;h=575&amp;q=unione%20europea&amp;hl=it&amp;ved=2ahUKEwjQ8rrbu_v-AhVoMOwKHY65CxQQMygDegUIARDdAQ"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B3071B"/>
        </a:solidFill>
        <a:effectLst/>
      </p:bgPr>
    </p:bg>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BEC6CBEF-B0E9-F843-A598-08DD9E450E49}"/>
              </a:ext>
            </a:extLst>
          </p:cNvPr>
          <p:cNvSpPr>
            <a:spLocks noGrp="1"/>
          </p:cNvSpPr>
          <p:nvPr>
            <p:ph type="subTitle" idx="4294967295"/>
          </p:nvPr>
        </p:nvSpPr>
        <p:spPr>
          <a:xfrm>
            <a:off x="0" y="4508500"/>
            <a:ext cx="12192000" cy="1752600"/>
          </a:xfrm>
        </p:spPr>
        <p:txBody>
          <a:bodyPr/>
          <a:lstStyle/>
          <a:p>
            <a:pPr marL="0" indent="0" algn="ctr" eaLnBrk="1" hangingPunct="1">
              <a:buFont typeface="Arial" panose="020B0604020202020204" pitchFamily="34" charset="0"/>
              <a:buNone/>
            </a:pPr>
            <a:r>
              <a:rPr lang="en-GB" altLang="it-IT" b="1" dirty="0">
                <a:solidFill>
                  <a:schemeClr val="bg1"/>
                </a:solidFill>
              </a:rPr>
              <a:t>Corso di </a:t>
            </a:r>
            <a:r>
              <a:rPr lang="en-GB" altLang="it-IT" b="1" dirty="0" err="1">
                <a:solidFill>
                  <a:schemeClr val="bg1"/>
                </a:solidFill>
              </a:rPr>
              <a:t>laurea</a:t>
            </a:r>
            <a:r>
              <a:rPr lang="en-GB" altLang="it-IT" b="1" dirty="0">
                <a:solidFill>
                  <a:schemeClr val="bg1"/>
                </a:solidFill>
              </a:rPr>
              <a:t> in </a:t>
            </a:r>
            <a:r>
              <a:rPr lang="en-GB" altLang="it-IT" b="1" dirty="0" err="1">
                <a:solidFill>
                  <a:schemeClr val="bg1"/>
                </a:solidFill>
              </a:rPr>
              <a:t>Matematica</a:t>
            </a:r>
            <a:endParaRPr lang="en-GB" altLang="it-IT" b="1" dirty="0">
              <a:solidFill>
                <a:schemeClr val="bg1"/>
              </a:solidFill>
            </a:endParaRPr>
          </a:p>
          <a:p>
            <a:pPr marL="0" indent="0" algn="ctr" eaLnBrk="1" hangingPunct="1">
              <a:buFont typeface="Arial" panose="020B0604020202020204" pitchFamily="34" charset="0"/>
              <a:buNone/>
            </a:pPr>
            <a:r>
              <a:rPr lang="en-GB" altLang="it-IT" b="1" i="1" dirty="0">
                <a:solidFill>
                  <a:schemeClr val="bg1"/>
                </a:solidFill>
              </a:rPr>
              <a:t>DIRITTO, INFORMATICA E SOCIETA’ 2022-2023</a:t>
            </a:r>
          </a:p>
          <a:p>
            <a:pPr marL="0" indent="0" algn="ctr">
              <a:lnSpc>
                <a:spcPct val="130000"/>
              </a:lnSpc>
              <a:buFont typeface="Arial" panose="020B0604020202020204" pitchFamily="34" charset="0"/>
              <a:buNone/>
            </a:pPr>
            <a:r>
              <a:rPr lang="it-IT" altLang="it-IT" sz="2400" b="1" dirty="0">
                <a:solidFill>
                  <a:schemeClr val="bg1"/>
                </a:solidFill>
              </a:rPr>
              <a:t>Daniele Ruggiu</a:t>
            </a:r>
          </a:p>
          <a:p>
            <a:pPr marL="0" indent="0" algn="ctr">
              <a:lnSpc>
                <a:spcPct val="130000"/>
              </a:lnSpc>
              <a:buFont typeface="Arial" panose="020B0604020202020204" pitchFamily="34" charset="0"/>
              <a:buNone/>
            </a:pPr>
            <a:r>
              <a:rPr lang="en-GB" altLang="it-IT" sz="2400" b="1" dirty="0">
                <a:solidFill>
                  <a:schemeClr val="bg1"/>
                </a:solidFill>
              </a:rPr>
              <a:t>Padova, 19 </a:t>
            </a:r>
            <a:r>
              <a:rPr lang="en-GB" altLang="it-IT" sz="2400" b="1" dirty="0" err="1">
                <a:solidFill>
                  <a:schemeClr val="bg1"/>
                </a:solidFill>
              </a:rPr>
              <a:t>maggio</a:t>
            </a:r>
            <a:r>
              <a:rPr lang="en-GB" altLang="it-IT" sz="2400" b="1" dirty="0">
                <a:solidFill>
                  <a:schemeClr val="bg1"/>
                </a:solidFill>
              </a:rPr>
              <a:t> 2023</a:t>
            </a:r>
          </a:p>
          <a:p>
            <a:pPr marL="0" indent="0" algn="ctr" eaLnBrk="1" hangingPunct="1">
              <a:buFont typeface="Arial" panose="020B0604020202020204" pitchFamily="34" charset="0"/>
              <a:buNone/>
            </a:pPr>
            <a:endParaRPr lang="it-IT" altLang="it-IT" sz="2000" b="1" dirty="0">
              <a:solidFill>
                <a:schemeClr val="bg1"/>
              </a:solidFill>
            </a:endParaRPr>
          </a:p>
        </p:txBody>
      </p:sp>
      <p:pic>
        <p:nvPicPr>
          <p:cNvPr id="2052" name="Picture 4" descr="SigilloLogoLAST_WhiteOK">
            <a:extLst>
              <a:ext uri="{FF2B5EF4-FFF2-40B4-BE49-F238E27FC236}">
                <a16:creationId xmlns:a16="http://schemas.microsoft.com/office/drawing/2014/main" id="{91DE2C67-CBCB-DD4C-AA7E-34A835037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513" y="549275"/>
            <a:ext cx="45370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Immagine 3">
            <a:extLst>
              <a:ext uri="{FF2B5EF4-FFF2-40B4-BE49-F238E27FC236}">
                <a16:creationId xmlns:a16="http://schemas.microsoft.com/office/drawing/2014/main" id="{34DDB01A-2190-1A47-8462-0208B0F2D0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3068638"/>
            <a:ext cx="654685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6">
            <a:extLst>
              <a:ext uri="{FF2B5EF4-FFF2-40B4-BE49-F238E27FC236}">
                <a16:creationId xmlns:a16="http://schemas.microsoft.com/office/drawing/2014/main" id="{21C9F33C-D440-BC4E-9C8B-CA6A030F4FA8}"/>
              </a:ext>
            </a:extLst>
          </p:cNvPr>
          <p:cNvSpPr>
            <a:spLocks noChangeArrowheads="1"/>
          </p:cNvSpPr>
          <p:nvPr/>
        </p:nvSpPr>
        <p:spPr bwMode="auto">
          <a:xfrm>
            <a:off x="550863" y="384175"/>
            <a:ext cx="94805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1800">
              <a:latin typeface="Arial" panose="020B0604020202020204" pitchFamily="34" charset="0"/>
            </a:endParaRPr>
          </a:p>
        </p:txBody>
      </p:sp>
      <p:pic>
        <p:nvPicPr>
          <p:cNvPr id="16390" name="Immagine 3" descr="Università degli Studi di Padova - Wikipedia">
            <a:extLst>
              <a:ext uri="{FF2B5EF4-FFF2-40B4-BE49-F238E27FC236}">
                <a16:creationId xmlns:a16="http://schemas.microsoft.com/office/drawing/2014/main" id="{F06A9674-8BAD-F24C-8F0F-C8A9B62F4026}"/>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120188" y="458788"/>
            <a:ext cx="2566987"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05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051">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051">
                                            <p:txEl>
                                              <p:pRg st="1" end="1"/>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051">
                                            <p:txEl>
                                              <p:pRg st="2" end="2"/>
                                            </p:txEl>
                                          </p:spTgt>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20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autoUpdateAnimBg="0"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a:extLst>
              <a:ext uri="{FF2B5EF4-FFF2-40B4-BE49-F238E27FC236}">
                <a16:creationId xmlns:a16="http://schemas.microsoft.com/office/drawing/2014/main" id="{6B53156A-59C5-A649-AB79-4223E7D73AB2}"/>
              </a:ext>
            </a:extLst>
          </p:cNvPr>
          <p:cNvSpPr>
            <a:spLocks noGrp="1" noChangeArrowheads="1"/>
          </p:cNvSpPr>
          <p:nvPr>
            <p:ph type="title"/>
          </p:nvPr>
        </p:nvSpPr>
        <p:spPr>
          <a:xfrm>
            <a:off x="2495550" y="33338"/>
            <a:ext cx="5918200" cy="1143000"/>
          </a:xfrm>
        </p:spPr>
        <p:txBody>
          <a:bodyPr/>
          <a:lstStyle/>
          <a:p>
            <a:r>
              <a:rPr lang="it-IT" altLang="it-IT" sz="3600" b="1" dirty="0">
                <a:solidFill>
                  <a:schemeClr val="bg1"/>
                </a:solidFill>
              </a:rPr>
              <a:t>L’idea tradizionale di regolazione</a:t>
            </a:r>
          </a:p>
        </p:txBody>
      </p:sp>
      <p:sp>
        <p:nvSpPr>
          <p:cNvPr id="24579" name="Segnaposto contenuto 2">
            <a:extLst>
              <a:ext uri="{FF2B5EF4-FFF2-40B4-BE49-F238E27FC236}">
                <a16:creationId xmlns:a16="http://schemas.microsoft.com/office/drawing/2014/main" id="{01576175-7373-EA47-998A-39B5F9D357E0}"/>
              </a:ext>
            </a:extLst>
          </p:cNvPr>
          <p:cNvSpPr>
            <a:spLocks noGrp="1" noChangeArrowheads="1"/>
          </p:cNvSpPr>
          <p:nvPr>
            <p:ph idx="1"/>
          </p:nvPr>
        </p:nvSpPr>
        <p:spPr>
          <a:xfrm>
            <a:off x="53975" y="1268413"/>
            <a:ext cx="12138025" cy="3562350"/>
          </a:xfrm>
        </p:spPr>
        <p:txBody>
          <a:bodyPr/>
          <a:lstStyle/>
          <a:p>
            <a:r>
              <a:rPr lang="it-IT" altLang="it-IT"/>
              <a:t>La regolazione è una perfetta espressione della sovranità statale </a:t>
            </a:r>
          </a:p>
          <a:p>
            <a:pPr lvl="1"/>
            <a:r>
              <a:rPr lang="it-IT" altLang="it-IT"/>
              <a:t>Pretesa di detenere tutte le fonti del diritto</a:t>
            </a:r>
          </a:p>
          <a:p>
            <a:pPr lvl="1"/>
            <a:r>
              <a:rPr lang="it-IT" altLang="it-IT"/>
              <a:t>Pretesa di poter regolare tutto</a:t>
            </a:r>
          </a:p>
          <a:p>
            <a:pPr lvl="1"/>
            <a:r>
              <a:rPr lang="it-IT" altLang="it-IT"/>
              <a:t>Coerenza, completezza, assenza di lacune    </a:t>
            </a:r>
          </a:p>
        </p:txBody>
      </p:sp>
      <p:sp>
        <p:nvSpPr>
          <p:cNvPr id="4" name="Rettangolo arrotondato 3">
            <a:extLst>
              <a:ext uri="{FF2B5EF4-FFF2-40B4-BE49-F238E27FC236}">
                <a16:creationId xmlns:a16="http://schemas.microsoft.com/office/drawing/2014/main" id="{337A1724-0214-884A-A4BE-606EA3C17A55}"/>
              </a:ext>
            </a:extLst>
          </p:cNvPr>
          <p:cNvSpPr>
            <a:spLocks noChangeArrowheads="1"/>
          </p:cNvSpPr>
          <p:nvPr/>
        </p:nvSpPr>
        <p:spPr bwMode="auto">
          <a:xfrm>
            <a:off x="9096375" y="1773238"/>
            <a:ext cx="3095625" cy="1439862"/>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Il diritto coincide con lo Stato</a:t>
            </a:r>
          </a:p>
        </p:txBody>
      </p:sp>
      <p:pic>
        <p:nvPicPr>
          <p:cNvPr id="24581" name="Immagine 2">
            <a:extLst>
              <a:ext uri="{FF2B5EF4-FFF2-40B4-BE49-F238E27FC236}">
                <a16:creationId xmlns:a16="http://schemas.microsoft.com/office/drawing/2014/main" id="{6E6BDB91-40A3-4E4C-8129-5D110F420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138" y="3797300"/>
            <a:ext cx="1919287"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arrotondato 4">
            <a:extLst>
              <a:ext uri="{FF2B5EF4-FFF2-40B4-BE49-F238E27FC236}">
                <a16:creationId xmlns:a16="http://schemas.microsoft.com/office/drawing/2014/main" id="{3872DEF6-CC7E-D842-B0D3-C8FC1FB772B6}"/>
              </a:ext>
            </a:extLst>
          </p:cNvPr>
          <p:cNvSpPr>
            <a:spLocks noChangeArrowheads="1"/>
          </p:cNvSpPr>
          <p:nvPr/>
        </p:nvSpPr>
        <p:spPr bwMode="auto">
          <a:xfrm>
            <a:off x="3765550" y="4867275"/>
            <a:ext cx="3700463" cy="1443038"/>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Non ci sono campi che sfuggano al diritto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olo 1">
            <a:extLst>
              <a:ext uri="{FF2B5EF4-FFF2-40B4-BE49-F238E27FC236}">
                <a16:creationId xmlns:a16="http://schemas.microsoft.com/office/drawing/2014/main" id="{8B2BC218-D00C-5749-B00D-5CCA8AC3F21D}"/>
              </a:ext>
            </a:extLst>
          </p:cNvPr>
          <p:cNvSpPr>
            <a:spLocks noGrp="1" noChangeArrowheads="1"/>
          </p:cNvSpPr>
          <p:nvPr>
            <p:ph type="title"/>
          </p:nvPr>
        </p:nvSpPr>
        <p:spPr>
          <a:xfrm>
            <a:off x="2135188" y="0"/>
            <a:ext cx="6264275" cy="1143000"/>
          </a:xfrm>
        </p:spPr>
        <p:txBody>
          <a:bodyPr/>
          <a:lstStyle/>
          <a:p>
            <a:r>
              <a:rPr lang="it-IT" altLang="it-IT" sz="3600" b="1" dirty="0">
                <a:solidFill>
                  <a:schemeClr val="bg1"/>
                </a:solidFill>
              </a:rPr>
              <a:t>La fonte di legittimazione dello Stato e del diritto </a:t>
            </a:r>
          </a:p>
        </p:txBody>
      </p:sp>
      <p:sp>
        <p:nvSpPr>
          <p:cNvPr id="25603" name="Segnaposto contenuto 2">
            <a:extLst>
              <a:ext uri="{FF2B5EF4-FFF2-40B4-BE49-F238E27FC236}">
                <a16:creationId xmlns:a16="http://schemas.microsoft.com/office/drawing/2014/main" id="{0FEB15E6-FBF7-0642-BF3F-9AA932601DF1}"/>
              </a:ext>
            </a:extLst>
          </p:cNvPr>
          <p:cNvSpPr>
            <a:spLocks noGrp="1" noChangeArrowheads="1"/>
          </p:cNvSpPr>
          <p:nvPr>
            <p:ph idx="1"/>
          </p:nvPr>
        </p:nvSpPr>
        <p:spPr>
          <a:xfrm>
            <a:off x="119063" y="1341438"/>
            <a:ext cx="11953875" cy="3560762"/>
          </a:xfrm>
        </p:spPr>
        <p:txBody>
          <a:bodyPr/>
          <a:lstStyle/>
          <a:p>
            <a:r>
              <a:rPr lang="it-IT" altLang="it-IT" dirty="0"/>
              <a:t>Lo Stato come unità di </a:t>
            </a:r>
            <a:r>
              <a:rPr lang="it-IT" altLang="it-IT" b="1" dirty="0"/>
              <a:t>territorio</a:t>
            </a:r>
            <a:r>
              <a:rPr lang="it-IT" altLang="it-IT" dirty="0"/>
              <a:t>, </a:t>
            </a:r>
            <a:r>
              <a:rPr lang="it-IT" altLang="it-IT" b="1" dirty="0"/>
              <a:t>popolo</a:t>
            </a:r>
            <a:r>
              <a:rPr lang="it-IT" altLang="it-IT" dirty="0"/>
              <a:t> e </a:t>
            </a:r>
            <a:r>
              <a:rPr lang="it-IT" altLang="it-IT" b="1" dirty="0"/>
              <a:t>diritto</a:t>
            </a:r>
          </a:p>
          <a:p>
            <a:r>
              <a:rPr lang="it-IT" altLang="it-IT" dirty="0"/>
              <a:t>Il popolo come fonte di legittimazione della sovranità statale e della regolazione</a:t>
            </a:r>
          </a:p>
          <a:p>
            <a:r>
              <a:rPr lang="it-IT" altLang="it-IT" dirty="0"/>
              <a:t>Visione contrattualistica della società</a:t>
            </a:r>
          </a:p>
        </p:txBody>
      </p:sp>
      <p:pic>
        <p:nvPicPr>
          <p:cNvPr id="25604" name="Immagine 2">
            <a:extLst>
              <a:ext uri="{FF2B5EF4-FFF2-40B4-BE49-F238E27FC236}">
                <a16:creationId xmlns:a16="http://schemas.microsoft.com/office/drawing/2014/main" id="{8C01FE73-48B0-2D4D-B0F3-76D310BC0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813" y="4275138"/>
            <a:ext cx="3114675"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arrotondato 8">
            <a:extLst>
              <a:ext uri="{FF2B5EF4-FFF2-40B4-BE49-F238E27FC236}">
                <a16:creationId xmlns:a16="http://schemas.microsoft.com/office/drawing/2014/main" id="{3E774520-913E-D344-8BF0-E95C62BF1904}"/>
              </a:ext>
            </a:extLst>
          </p:cNvPr>
          <p:cNvSpPr>
            <a:spLocks noChangeArrowheads="1"/>
          </p:cNvSpPr>
          <p:nvPr/>
        </p:nvSpPr>
        <p:spPr bwMode="auto">
          <a:xfrm>
            <a:off x="6700838" y="3725863"/>
            <a:ext cx="3702050" cy="201612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La legittimazione del potere e del diritto viene dalla società</a:t>
            </a:r>
          </a:p>
        </p:txBody>
      </p:sp>
      <p:sp>
        <p:nvSpPr>
          <p:cNvPr id="10" name="Rettangolo arrotondato 9">
            <a:extLst>
              <a:ext uri="{FF2B5EF4-FFF2-40B4-BE49-F238E27FC236}">
                <a16:creationId xmlns:a16="http://schemas.microsoft.com/office/drawing/2014/main" id="{7EFA9956-E241-6743-B3F9-FCDCC3002E8A}"/>
              </a:ext>
            </a:extLst>
          </p:cNvPr>
          <p:cNvSpPr>
            <a:spLocks noChangeArrowheads="1"/>
          </p:cNvSpPr>
          <p:nvPr/>
        </p:nvSpPr>
        <p:spPr bwMode="auto">
          <a:xfrm>
            <a:off x="2000250" y="4157663"/>
            <a:ext cx="3702050" cy="270827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La legge rappresenta la fonte per antonomasia perché legittimata dal popolo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contenuto 2">
            <a:extLst>
              <a:ext uri="{FF2B5EF4-FFF2-40B4-BE49-F238E27FC236}">
                <a16:creationId xmlns:a16="http://schemas.microsoft.com/office/drawing/2014/main" id="{F6844196-5C7C-274A-A1DC-1AA062B11B95}"/>
              </a:ext>
            </a:extLst>
          </p:cNvPr>
          <p:cNvSpPr>
            <a:spLocks noGrp="1" noChangeArrowheads="1"/>
          </p:cNvSpPr>
          <p:nvPr>
            <p:ph idx="1"/>
          </p:nvPr>
        </p:nvSpPr>
        <p:spPr>
          <a:xfrm>
            <a:off x="119063" y="1412875"/>
            <a:ext cx="11953875" cy="3560763"/>
          </a:xfrm>
        </p:spPr>
        <p:txBody>
          <a:bodyPr/>
          <a:lstStyle/>
          <a:p>
            <a:r>
              <a:rPr lang="it-IT" altLang="it-IT"/>
              <a:t>La Costituzione come limite della sovranità statale </a:t>
            </a:r>
          </a:p>
          <a:p>
            <a:r>
              <a:rPr lang="it-IT" altLang="it-IT"/>
              <a:t>Cresce l’importanza di altre fonti del diritto (diritto internazionale, diritti umani, diritto comunitario) che sottraggono sovranità allo Stato</a:t>
            </a:r>
          </a:p>
          <a:p>
            <a:r>
              <a:rPr lang="it-IT" altLang="it-IT"/>
              <a:t>Nuove forme di regolazione concorrenti «nuova lex mercatoria» (leasing, franchising etc.)</a:t>
            </a:r>
          </a:p>
          <a:p>
            <a:r>
              <a:rPr lang="it-IT" altLang="it-IT"/>
              <a:t>Globalizzazione economica, finanziaria, migratoria, tecnologica </a:t>
            </a:r>
          </a:p>
          <a:p>
            <a:r>
              <a:rPr lang="it-IT" altLang="it-IT"/>
              <a:t>Rapidità del progresso tecnoscientifico che sfugge alle forme di regolazione tradizionale </a:t>
            </a:r>
            <a:r>
              <a:rPr lang="it-IT" altLang="it-IT" i="1"/>
              <a:t>command and control </a:t>
            </a:r>
          </a:p>
        </p:txBody>
      </p:sp>
      <p:sp>
        <p:nvSpPr>
          <p:cNvPr id="26627" name="Titolo 1">
            <a:extLst>
              <a:ext uri="{FF2B5EF4-FFF2-40B4-BE49-F238E27FC236}">
                <a16:creationId xmlns:a16="http://schemas.microsoft.com/office/drawing/2014/main" id="{AD955DE4-496D-B746-8323-A1CD484D7341}"/>
              </a:ext>
            </a:extLst>
          </p:cNvPr>
          <p:cNvSpPr>
            <a:spLocks noGrp="1" noChangeArrowheads="1"/>
          </p:cNvSpPr>
          <p:nvPr>
            <p:ph type="title"/>
          </p:nvPr>
        </p:nvSpPr>
        <p:spPr>
          <a:xfrm>
            <a:off x="2351088" y="0"/>
            <a:ext cx="6192837" cy="1143000"/>
          </a:xfrm>
        </p:spPr>
        <p:txBody>
          <a:bodyPr/>
          <a:lstStyle/>
          <a:p>
            <a:r>
              <a:rPr lang="it-IT" altLang="it-IT" sz="3600" b="1" dirty="0">
                <a:solidFill>
                  <a:schemeClr val="bg1"/>
                </a:solidFill>
              </a:rPr>
              <a:t>Crisi dello Stato moderno</a:t>
            </a:r>
          </a:p>
        </p:txBody>
      </p:sp>
      <p:sp>
        <p:nvSpPr>
          <p:cNvPr id="5" name="Rettangolo arrotondato 4">
            <a:extLst>
              <a:ext uri="{FF2B5EF4-FFF2-40B4-BE49-F238E27FC236}">
                <a16:creationId xmlns:a16="http://schemas.microsoft.com/office/drawing/2014/main" id="{2C6B9C5E-3E5E-DA42-A79F-9EB37B31AC0F}"/>
              </a:ext>
            </a:extLst>
          </p:cNvPr>
          <p:cNvSpPr>
            <a:spLocks noChangeArrowheads="1"/>
          </p:cNvSpPr>
          <p:nvPr/>
        </p:nvSpPr>
        <p:spPr bwMode="auto">
          <a:xfrm>
            <a:off x="9704388" y="1417638"/>
            <a:ext cx="1368425" cy="577850"/>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1945</a:t>
            </a:r>
          </a:p>
        </p:txBody>
      </p:sp>
      <p:pic>
        <p:nvPicPr>
          <p:cNvPr id="26629" name="Immagine 2">
            <a:extLst>
              <a:ext uri="{FF2B5EF4-FFF2-40B4-BE49-F238E27FC236}">
                <a16:creationId xmlns:a16="http://schemas.microsoft.com/office/drawing/2014/main" id="{1DE9BC90-D338-AD4F-BEBD-21C0FE7A0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513" y="6184900"/>
            <a:ext cx="24003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arrotondato 4">
            <a:extLst>
              <a:ext uri="{FF2B5EF4-FFF2-40B4-BE49-F238E27FC236}">
                <a16:creationId xmlns:a16="http://schemas.microsoft.com/office/drawing/2014/main" id="{A5A985EC-FD39-4B44-8CE1-E121F3F24E47}"/>
              </a:ext>
            </a:extLst>
          </p:cNvPr>
          <p:cNvSpPr>
            <a:spLocks noChangeArrowheads="1"/>
          </p:cNvSpPr>
          <p:nvPr/>
        </p:nvSpPr>
        <p:spPr bwMode="auto">
          <a:xfrm>
            <a:off x="4244975" y="2997200"/>
            <a:ext cx="5543550" cy="577850"/>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Lo Stato diviene periferico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a:extLst>
              <a:ext uri="{FF2B5EF4-FFF2-40B4-BE49-F238E27FC236}">
                <a16:creationId xmlns:a16="http://schemas.microsoft.com/office/drawing/2014/main" id="{9941B4E6-AB72-3B4F-A7DF-BC3725927E1B}"/>
              </a:ext>
            </a:extLst>
          </p:cNvPr>
          <p:cNvSpPr>
            <a:spLocks noGrp="1" noChangeArrowheads="1"/>
          </p:cNvSpPr>
          <p:nvPr>
            <p:ph type="title"/>
          </p:nvPr>
        </p:nvSpPr>
        <p:spPr>
          <a:xfrm>
            <a:off x="2351088" y="0"/>
            <a:ext cx="6192837" cy="1143000"/>
          </a:xfrm>
        </p:spPr>
        <p:txBody>
          <a:bodyPr/>
          <a:lstStyle/>
          <a:p>
            <a:r>
              <a:rPr lang="it-IT" altLang="it-IT" sz="3600" b="1" dirty="0">
                <a:solidFill>
                  <a:schemeClr val="bg1"/>
                </a:solidFill>
              </a:rPr>
              <a:t>Ascesa di nuovi soggetti accanto agli Stati</a:t>
            </a:r>
          </a:p>
        </p:txBody>
      </p:sp>
      <p:sp>
        <p:nvSpPr>
          <p:cNvPr id="27651" name="Segnaposto contenuto 2">
            <a:extLst>
              <a:ext uri="{FF2B5EF4-FFF2-40B4-BE49-F238E27FC236}">
                <a16:creationId xmlns:a16="http://schemas.microsoft.com/office/drawing/2014/main" id="{CD2E494F-A060-8A43-89A5-95876FA07503}"/>
              </a:ext>
            </a:extLst>
          </p:cNvPr>
          <p:cNvSpPr>
            <a:spLocks noGrp="1" noChangeArrowheads="1"/>
          </p:cNvSpPr>
          <p:nvPr>
            <p:ph idx="1"/>
          </p:nvPr>
        </p:nvSpPr>
        <p:spPr>
          <a:xfrm>
            <a:off x="119063" y="1412875"/>
            <a:ext cx="11953875" cy="3560763"/>
          </a:xfrm>
        </p:spPr>
        <p:txBody>
          <a:bodyPr/>
          <a:lstStyle/>
          <a:p>
            <a:r>
              <a:rPr lang="it-IT" altLang="it-IT" dirty="0"/>
              <a:t>Nella dottrina tradizionale di diritto internazionale sono soggetti principalmente gli Stati</a:t>
            </a:r>
          </a:p>
          <a:p>
            <a:pPr lvl="1"/>
            <a:r>
              <a:rPr lang="it-IT" altLang="it-IT" dirty="0"/>
              <a:t>Stato= ente che esercita in maniera esclusiva, effettiva e indipendente il governo su una certa comunità territoriale </a:t>
            </a:r>
          </a:p>
          <a:p>
            <a:pPr lvl="1"/>
            <a:r>
              <a:rPr lang="it-IT" altLang="it-IT" dirty="0"/>
              <a:t>Nel modello di diritto internazionale affermatosi con la Pace di Vestfalia solo gli Stati erano soggetti di diritto internazionale</a:t>
            </a:r>
          </a:p>
          <a:p>
            <a:r>
              <a:rPr lang="it-IT" altLang="it-IT" dirty="0"/>
              <a:t>Dopo la seconda guerra mondiale la sovranità degli Stati viene progressivamente ad erodersi per l’affermarsi di nuovi obblighi (la pace, soluzione pacifica delle controversie, diritti umani) </a:t>
            </a:r>
          </a:p>
          <a:p>
            <a:pPr lvl="1"/>
            <a:r>
              <a:rPr lang="it-IT" altLang="it-IT" dirty="0"/>
              <a:t>Nascono nuovi soggetti come le organizzazioni non governative internazionali (</a:t>
            </a:r>
            <a:r>
              <a:rPr lang="it-IT" altLang="it-IT" b="1" dirty="0"/>
              <a:t>ONU, FMI, OMS, UE</a:t>
            </a:r>
            <a:r>
              <a:rPr lang="it-IT" altLang="it-IT" dirty="0"/>
              <a:t>), minoranze, gli individui </a:t>
            </a:r>
          </a:p>
        </p:txBody>
      </p:sp>
      <p:pic>
        <p:nvPicPr>
          <p:cNvPr id="27652" name="Immagine 2">
            <a:extLst>
              <a:ext uri="{FF2B5EF4-FFF2-40B4-BE49-F238E27FC236}">
                <a16:creationId xmlns:a16="http://schemas.microsoft.com/office/drawing/2014/main" id="{F3082327-D910-E647-B207-1D387A268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2350" y="1936750"/>
            <a:ext cx="2279650"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arrotondato 6">
            <a:extLst>
              <a:ext uri="{FF2B5EF4-FFF2-40B4-BE49-F238E27FC236}">
                <a16:creationId xmlns:a16="http://schemas.microsoft.com/office/drawing/2014/main" id="{E0C195DF-54D2-2244-B045-EF9EC011DC5C}"/>
              </a:ext>
            </a:extLst>
          </p:cNvPr>
          <p:cNvSpPr>
            <a:spLocks noChangeArrowheads="1"/>
          </p:cNvSpPr>
          <p:nvPr/>
        </p:nvSpPr>
        <p:spPr bwMode="auto">
          <a:xfrm>
            <a:off x="8370888" y="1936750"/>
            <a:ext cx="3702050" cy="201612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Crisi della legge come fonte principale di regolazione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olo 1">
            <a:extLst>
              <a:ext uri="{FF2B5EF4-FFF2-40B4-BE49-F238E27FC236}">
                <a16:creationId xmlns:a16="http://schemas.microsoft.com/office/drawing/2014/main" id="{B7304F8E-EF27-EA4C-9D9F-83DDB4FD1887}"/>
              </a:ext>
            </a:extLst>
          </p:cNvPr>
          <p:cNvSpPr>
            <a:spLocks noGrp="1" noChangeArrowheads="1"/>
          </p:cNvSpPr>
          <p:nvPr>
            <p:ph type="title"/>
          </p:nvPr>
        </p:nvSpPr>
        <p:spPr>
          <a:xfrm>
            <a:off x="2063750" y="0"/>
            <a:ext cx="6480522" cy="1143000"/>
          </a:xfrm>
        </p:spPr>
        <p:txBody>
          <a:bodyPr/>
          <a:lstStyle/>
          <a:p>
            <a:r>
              <a:rPr lang="it-IT" altLang="it-IT" sz="3600" b="1" dirty="0">
                <a:solidFill>
                  <a:schemeClr val="bg1"/>
                </a:solidFill>
              </a:rPr>
              <a:t>Espansione della soggettività internazionale</a:t>
            </a:r>
          </a:p>
        </p:txBody>
      </p:sp>
      <p:sp>
        <p:nvSpPr>
          <p:cNvPr id="28675" name="Segnaposto contenuto 2">
            <a:extLst>
              <a:ext uri="{FF2B5EF4-FFF2-40B4-BE49-F238E27FC236}">
                <a16:creationId xmlns:a16="http://schemas.microsoft.com/office/drawing/2014/main" id="{4838FA0E-2C93-2342-BF5B-D51AF98F8122}"/>
              </a:ext>
            </a:extLst>
          </p:cNvPr>
          <p:cNvSpPr>
            <a:spLocks noGrp="1" noChangeArrowheads="1"/>
          </p:cNvSpPr>
          <p:nvPr>
            <p:ph idx="1"/>
          </p:nvPr>
        </p:nvSpPr>
        <p:spPr>
          <a:xfrm>
            <a:off x="119063" y="1412875"/>
            <a:ext cx="11953875" cy="3560763"/>
          </a:xfrm>
        </p:spPr>
        <p:txBody>
          <a:bodyPr/>
          <a:lstStyle/>
          <a:p>
            <a:r>
              <a:rPr lang="it-IT" altLang="it-IT"/>
              <a:t>Mentre gli Stati sono soggetti di diritto internazionale in base alle norme del diritto internazionale, si sono aggiunti altri soggetti (titolari di diritti e obblighi internazionali)</a:t>
            </a:r>
          </a:p>
          <a:p>
            <a:r>
              <a:rPr lang="it-IT" altLang="it-IT"/>
              <a:t>Le organizzazioni internazionali diverse dalla sovranità statale</a:t>
            </a:r>
          </a:p>
          <a:p>
            <a:r>
              <a:rPr lang="it-IT" altLang="it-IT"/>
              <a:t>Ma anche gruppi, minoranze, individui (titolari di diritti e obblighi)</a:t>
            </a:r>
          </a:p>
          <a:p>
            <a:pPr lvl="1"/>
            <a:r>
              <a:rPr lang="it-IT" altLang="it-IT"/>
              <a:t>Entrata dei diritti nel diritto internazionale</a:t>
            </a:r>
          </a:p>
          <a:p>
            <a:endParaRPr lang="it-IT" altLang="it-IT"/>
          </a:p>
        </p:txBody>
      </p:sp>
      <p:sp>
        <p:nvSpPr>
          <p:cNvPr id="4" name="Rettangolo arrotondato 3">
            <a:extLst>
              <a:ext uri="{FF2B5EF4-FFF2-40B4-BE49-F238E27FC236}">
                <a16:creationId xmlns:a16="http://schemas.microsoft.com/office/drawing/2014/main" id="{1D255851-D95E-644A-B2EA-AEA7D3A1254B}"/>
              </a:ext>
            </a:extLst>
          </p:cNvPr>
          <p:cNvSpPr>
            <a:spLocks noChangeArrowheads="1"/>
          </p:cNvSpPr>
          <p:nvPr/>
        </p:nvSpPr>
        <p:spPr bwMode="auto">
          <a:xfrm>
            <a:off x="2782888" y="2370138"/>
            <a:ext cx="1225550" cy="72072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Onu </a:t>
            </a:r>
          </a:p>
        </p:txBody>
      </p:sp>
      <p:sp>
        <p:nvSpPr>
          <p:cNvPr id="5" name="Rettangolo arrotondato 4">
            <a:extLst>
              <a:ext uri="{FF2B5EF4-FFF2-40B4-BE49-F238E27FC236}">
                <a16:creationId xmlns:a16="http://schemas.microsoft.com/office/drawing/2014/main" id="{80C039D9-0873-EF49-B66B-257FF59ECBAF}"/>
              </a:ext>
            </a:extLst>
          </p:cNvPr>
          <p:cNvSpPr>
            <a:spLocks noChangeArrowheads="1"/>
          </p:cNvSpPr>
          <p:nvPr/>
        </p:nvSpPr>
        <p:spPr bwMode="auto">
          <a:xfrm>
            <a:off x="4524375" y="2400300"/>
            <a:ext cx="1223963" cy="72072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Fmi </a:t>
            </a:r>
          </a:p>
        </p:txBody>
      </p:sp>
      <p:sp>
        <p:nvSpPr>
          <p:cNvPr id="6" name="Rettangolo arrotondato 5">
            <a:extLst>
              <a:ext uri="{FF2B5EF4-FFF2-40B4-BE49-F238E27FC236}">
                <a16:creationId xmlns:a16="http://schemas.microsoft.com/office/drawing/2014/main" id="{BA15949A-3E9B-6948-A2F4-70CD8A3B7092}"/>
              </a:ext>
            </a:extLst>
          </p:cNvPr>
          <p:cNvSpPr>
            <a:spLocks noChangeArrowheads="1"/>
          </p:cNvSpPr>
          <p:nvPr/>
        </p:nvSpPr>
        <p:spPr bwMode="auto">
          <a:xfrm>
            <a:off x="6456363" y="2370138"/>
            <a:ext cx="1223962" cy="72072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Oms </a:t>
            </a:r>
          </a:p>
        </p:txBody>
      </p:sp>
      <p:pic>
        <p:nvPicPr>
          <p:cNvPr id="28679" name="Immagine 2">
            <a:extLst>
              <a:ext uri="{FF2B5EF4-FFF2-40B4-BE49-F238E27FC236}">
                <a16:creationId xmlns:a16="http://schemas.microsoft.com/office/drawing/2014/main" id="{C073725E-1230-1A49-849A-7BC4860DE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3" y="5118100"/>
            <a:ext cx="3478212"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Immagine 7">
            <a:extLst>
              <a:ext uri="{FF2B5EF4-FFF2-40B4-BE49-F238E27FC236}">
                <a16:creationId xmlns:a16="http://schemas.microsoft.com/office/drawing/2014/main" id="{A511FBE7-F704-1347-9D94-DFC9767EE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238" y="5095875"/>
            <a:ext cx="3124200"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Immagine 9">
            <a:extLst>
              <a:ext uri="{FF2B5EF4-FFF2-40B4-BE49-F238E27FC236}">
                <a16:creationId xmlns:a16="http://schemas.microsoft.com/office/drawing/2014/main" id="{28AC4A48-0E4F-BA49-8F41-A2A4193777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75" y="5132388"/>
            <a:ext cx="34163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67DE59B0-D324-E64E-864E-1E15B7A49004}"/>
              </a:ext>
            </a:extLst>
          </p:cNvPr>
          <p:cNvSpPr>
            <a:spLocks noGrp="1" noChangeArrowheads="1"/>
          </p:cNvSpPr>
          <p:nvPr>
            <p:ph type="title"/>
          </p:nvPr>
        </p:nvSpPr>
        <p:spPr>
          <a:xfrm>
            <a:off x="2432289" y="34925"/>
            <a:ext cx="6120358" cy="1143000"/>
          </a:xfrm>
        </p:spPr>
        <p:txBody>
          <a:bodyPr/>
          <a:lstStyle/>
          <a:p>
            <a:r>
              <a:rPr lang="it-IT" altLang="it-IT" sz="3600" b="1" dirty="0">
                <a:solidFill>
                  <a:schemeClr val="bg1"/>
                </a:solidFill>
              </a:rPr>
              <a:t>Insufficienza della soggettività internazionale </a:t>
            </a:r>
          </a:p>
        </p:txBody>
      </p:sp>
      <p:sp>
        <p:nvSpPr>
          <p:cNvPr id="29699" name="Segnaposto contenuto 2">
            <a:extLst>
              <a:ext uri="{FF2B5EF4-FFF2-40B4-BE49-F238E27FC236}">
                <a16:creationId xmlns:a16="http://schemas.microsoft.com/office/drawing/2014/main" id="{54B2923B-4643-6545-93AF-91F4B19BFF08}"/>
              </a:ext>
            </a:extLst>
          </p:cNvPr>
          <p:cNvSpPr>
            <a:spLocks noGrp="1" noChangeArrowheads="1"/>
          </p:cNvSpPr>
          <p:nvPr>
            <p:ph idx="1"/>
          </p:nvPr>
        </p:nvSpPr>
        <p:spPr>
          <a:xfrm>
            <a:off x="119063" y="1341438"/>
            <a:ext cx="11953875" cy="3560762"/>
          </a:xfrm>
        </p:spPr>
        <p:txBody>
          <a:bodyPr/>
          <a:lstStyle/>
          <a:p>
            <a:r>
              <a:rPr lang="it-IT" altLang="it-IT"/>
              <a:t>Materie sempre più complesse (economia, finanza, ambiente, nuove tecnologie) che non possono essere governate dai tradizionali soggetti di diritto internazionale</a:t>
            </a:r>
          </a:p>
          <a:p>
            <a:pPr lvl="1"/>
            <a:r>
              <a:rPr lang="it-IT" altLang="it-IT"/>
              <a:t>Stati</a:t>
            </a:r>
          </a:p>
          <a:p>
            <a:pPr lvl="1"/>
            <a:r>
              <a:rPr lang="it-IT" altLang="it-IT"/>
              <a:t>Organizzazioni non governative (Ue, Fmi, Oms, privati etc.)</a:t>
            </a:r>
          </a:p>
        </p:txBody>
      </p:sp>
      <p:pic>
        <p:nvPicPr>
          <p:cNvPr id="29700" name="Immagine 2">
            <a:extLst>
              <a:ext uri="{FF2B5EF4-FFF2-40B4-BE49-F238E27FC236}">
                <a16:creationId xmlns:a16="http://schemas.microsoft.com/office/drawing/2014/main" id="{ED10C23A-A7C7-0A4C-B4A4-74DDF6716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238" y="3992563"/>
            <a:ext cx="49530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arrotondato 8">
            <a:extLst>
              <a:ext uri="{FF2B5EF4-FFF2-40B4-BE49-F238E27FC236}">
                <a16:creationId xmlns:a16="http://schemas.microsoft.com/office/drawing/2014/main" id="{4CFFFC51-8249-304A-AD9C-93EF069AD40F}"/>
              </a:ext>
            </a:extLst>
          </p:cNvPr>
          <p:cNvSpPr>
            <a:spLocks noChangeArrowheads="1"/>
          </p:cNvSpPr>
          <p:nvPr/>
        </p:nvSpPr>
        <p:spPr bwMode="auto">
          <a:xfrm>
            <a:off x="3152775" y="4097338"/>
            <a:ext cx="5219700" cy="96837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Soggetti che sfuggono alla tradizionale regolazione</a:t>
            </a:r>
          </a:p>
        </p:txBody>
      </p:sp>
      <p:sp>
        <p:nvSpPr>
          <p:cNvPr id="10" name="Rettangolo arrotondato 9">
            <a:extLst>
              <a:ext uri="{FF2B5EF4-FFF2-40B4-BE49-F238E27FC236}">
                <a16:creationId xmlns:a16="http://schemas.microsoft.com/office/drawing/2014/main" id="{BB4AD377-4D35-224D-A422-D7206E3CDACB}"/>
              </a:ext>
            </a:extLst>
          </p:cNvPr>
          <p:cNvSpPr>
            <a:spLocks noChangeArrowheads="1"/>
          </p:cNvSpPr>
          <p:nvPr/>
        </p:nvSpPr>
        <p:spPr bwMode="auto">
          <a:xfrm>
            <a:off x="2633663" y="5414963"/>
            <a:ext cx="6281737" cy="1009650"/>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ma in grado di influenzare la regolazione </a:t>
            </a:r>
          </a:p>
        </p:txBody>
      </p:sp>
      <p:sp>
        <p:nvSpPr>
          <p:cNvPr id="11" name="Rettangolo arrotondato 10">
            <a:extLst>
              <a:ext uri="{FF2B5EF4-FFF2-40B4-BE49-F238E27FC236}">
                <a16:creationId xmlns:a16="http://schemas.microsoft.com/office/drawing/2014/main" id="{73E9EFAE-9924-C943-A0C2-F41CE9179C2B}"/>
              </a:ext>
            </a:extLst>
          </p:cNvPr>
          <p:cNvSpPr>
            <a:spLocks noChangeArrowheads="1"/>
          </p:cNvSpPr>
          <p:nvPr/>
        </p:nvSpPr>
        <p:spPr bwMode="auto">
          <a:xfrm>
            <a:off x="9297988" y="4478338"/>
            <a:ext cx="1584325" cy="576262"/>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attori</a:t>
            </a:r>
          </a:p>
        </p:txBody>
      </p:sp>
      <p:pic>
        <p:nvPicPr>
          <p:cNvPr id="2" name="Immagine 1">
            <a:extLst>
              <a:ext uri="{FF2B5EF4-FFF2-40B4-BE49-F238E27FC236}">
                <a16:creationId xmlns:a16="http://schemas.microsoft.com/office/drawing/2014/main" id="{F33D6688-B9DB-6740-9FAE-0623ECBDD948}"/>
              </a:ext>
            </a:extLst>
          </p:cNvPr>
          <p:cNvPicPr>
            <a:picLocks noChangeAspect="1"/>
          </p:cNvPicPr>
          <p:nvPr/>
        </p:nvPicPr>
        <p:blipFill>
          <a:blip r:embed="rId3"/>
          <a:stretch>
            <a:fillRect/>
          </a:stretch>
        </p:blipFill>
        <p:spPr>
          <a:xfrm>
            <a:off x="99319" y="4210050"/>
            <a:ext cx="2560320" cy="1066800"/>
          </a:xfrm>
          <a:prstGeom prst="rect">
            <a:avLst/>
          </a:prstGeom>
        </p:spPr>
      </p:pic>
      <p:pic>
        <p:nvPicPr>
          <p:cNvPr id="3" name="Immagine 2">
            <a:extLst>
              <a:ext uri="{FF2B5EF4-FFF2-40B4-BE49-F238E27FC236}">
                <a16:creationId xmlns:a16="http://schemas.microsoft.com/office/drawing/2014/main" id="{C82E7D9B-13C1-8A44-B49E-3677F158EFEA}"/>
              </a:ext>
            </a:extLst>
          </p:cNvPr>
          <p:cNvPicPr>
            <a:picLocks noChangeAspect="1"/>
          </p:cNvPicPr>
          <p:nvPr/>
        </p:nvPicPr>
        <p:blipFill>
          <a:blip r:embed="rId4"/>
          <a:stretch>
            <a:fillRect/>
          </a:stretch>
        </p:blipFill>
        <p:spPr>
          <a:xfrm>
            <a:off x="9552999" y="5586413"/>
            <a:ext cx="2400300" cy="838200"/>
          </a:xfrm>
          <a:prstGeom prst="rect">
            <a:avLst/>
          </a:prstGeom>
        </p:spPr>
      </p:pic>
      <p:pic>
        <p:nvPicPr>
          <p:cNvPr id="4" name="Immagine 3">
            <a:extLst>
              <a:ext uri="{FF2B5EF4-FFF2-40B4-BE49-F238E27FC236}">
                <a16:creationId xmlns:a16="http://schemas.microsoft.com/office/drawing/2014/main" id="{740ED698-793F-C742-9A5D-C698A3D1EC95}"/>
              </a:ext>
            </a:extLst>
          </p:cNvPr>
          <p:cNvPicPr>
            <a:picLocks noChangeAspect="1"/>
          </p:cNvPicPr>
          <p:nvPr/>
        </p:nvPicPr>
        <p:blipFill>
          <a:blip r:embed="rId5"/>
          <a:stretch>
            <a:fillRect/>
          </a:stretch>
        </p:blipFill>
        <p:spPr>
          <a:xfrm>
            <a:off x="9984799" y="2390246"/>
            <a:ext cx="1968500" cy="1028700"/>
          </a:xfrm>
          <a:prstGeom prst="rect">
            <a:avLst/>
          </a:prstGeom>
        </p:spPr>
      </p:pic>
      <p:pic>
        <p:nvPicPr>
          <p:cNvPr id="5" name="Immagine 4">
            <a:extLst>
              <a:ext uri="{FF2B5EF4-FFF2-40B4-BE49-F238E27FC236}">
                <a16:creationId xmlns:a16="http://schemas.microsoft.com/office/drawing/2014/main" id="{8C236CE8-73C5-EE49-AC60-07E961CA8091}"/>
              </a:ext>
            </a:extLst>
          </p:cNvPr>
          <p:cNvPicPr>
            <a:picLocks noChangeAspect="1"/>
          </p:cNvPicPr>
          <p:nvPr/>
        </p:nvPicPr>
        <p:blipFill>
          <a:blip r:embed="rId6"/>
          <a:stretch>
            <a:fillRect/>
          </a:stretch>
        </p:blipFill>
        <p:spPr>
          <a:xfrm>
            <a:off x="99219" y="5733256"/>
            <a:ext cx="2349500" cy="86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a:extLst>
              <a:ext uri="{FF2B5EF4-FFF2-40B4-BE49-F238E27FC236}">
                <a16:creationId xmlns:a16="http://schemas.microsoft.com/office/drawing/2014/main" id="{D292BCE0-5FAD-5A4B-8487-FFCB48A476F1}"/>
              </a:ext>
            </a:extLst>
          </p:cNvPr>
          <p:cNvSpPr>
            <a:spLocks noGrp="1" noChangeArrowheads="1"/>
          </p:cNvSpPr>
          <p:nvPr>
            <p:ph type="title"/>
          </p:nvPr>
        </p:nvSpPr>
        <p:spPr>
          <a:xfrm>
            <a:off x="2351088" y="0"/>
            <a:ext cx="6192837" cy="1143000"/>
          </a:xfrm>
        </p:spPr>
        <p:txBody>
          <a:bodyPr/>
          <a:lstStyle/>
          <a:p>
            <a:r>
              <a:rPr lang="it-IT" altLang="it-IT" sz="3600" b="1" dirty="0">
                <a:solidFill>
                  <a:schemeClr val="bg1"/>
                </a:solidFill>
              </a:rPr>
              <a:t>La nozione di attore</a:t>
            </a:r>
          </a:p>
        </p:txBody>
      </p:sp>
      <p:sp>
        <p:nvSpPr>
          <p:cNvPr id="52226" name="Segnaposto contenuto 2">
            <a:extLst>
              <a:ext uri="{FF2B5EF4-FFF2-40B4-BE49-F238E27FC236}">
                <a16:creationId xmlns:a16="http://schemas.microsoft.com/office/drawing/2014/main" id="{80BF659C-7C17-1645-AAE1-CD0F0A1D3C59}"/>
              </a:ext>
            </a:extLst>
          </p:cNvPr>
          <p:cNvSpPr>
            <a:spLocks noGrp="1" noChangeArrowheads="1"/>
          </p:cNvSpPr>
          <p:nvPr>
            <p:ph idx="1"/>
          </p:nvPr>
        </p:nvSpPr>
        <p:spPr>
          <a:xfrm>
            <a:off x="119063" y="1412875"/>
            <a:ext cx="11953875" cy="3560763"/>
          </a:xfrm>
        </p:spPr>
        <p:txBody>
          <a:bodyPr/>
          <a:lstStyle/>
          <a:p>
            <a:pPr>
              <a:defRPr/>
            </a:pPr>
            <a:r>
              <a:rPr lang="it-IT" altLang="it-IT" dirty="0"/>
              <a:t>La soggettività internazionale non copre tutti i soggetti rilevanti</a:t>
            </a:r>
          </a:p>
          <a:p>
            <a:pPr>
              <a:defRPr/>
            </a:pPr>
            <a:r>
              <a:rPr lang="it-IT" altLang="it-IT" dirty="0"/>
              <a:t>Accanto ai soggetti di diritto internazionale si sono affermati soggetti privi di soggettività internazionale ma pur sempre rilevanti perché in grado di incidere sulle relazioni internazionali pur non essendo Stati</a:t>
            </a:r>
          </a:p>
          <a:p>
            <a:pPr>
              <a:defRPr/>
            </a:pPr>
            <a:r>
              <a:rPr lang="it-IT" altLang="it-IT" dirty="0"/>
              <a:t>Due tipologie</a:t>
            </a:r>
          </a:p>
          <a:p>
            <a:pPr lvl="1">
              <a:defRPr/>
            </a:pPr>
            <a:r>
              <a:rPr lang="it-IT" altLang="it-IT" dirty="0"/>
              <a:t>attori non statali pubblici (Onu, Fmi, Oms)</a:t>
            </a:r>
          </a:p>
          <a:p>
            <a:pPr lvl="1">
              <a:defRPr/>
            </a:pPr>
            <a:r>
              <a:rPr lang="it-IT" altLang="it-IT" dirty="0"/>
              <a:t>attori non statali privati (imprese transnazionali)</a:t>
            </a:r>
          </a:p>
          <a:p>
            <a:pPr marL="0" indent="0">
              <a:buFontTx/>
              <a:buNone/>
              <a:defRPr/>
            </a:pPr>
            <a:endParaRPr lang="it-IT" altLang="it-IT" dirty="0"/>
          </a:p>
        </p:txBody>
      </p:sp>
      <p:pic>
        <p:nvPicPr>
          <p:cNvPr id="30724" name="Immagine 2">
            <a:extLst>
              <a:ext uri="{FF2B5EF4-FFF2-40B4-BE49-F238E27FC236}">
                <a16:creationId xmlns:a16="http://schemas.microsoft.com/office/drawing/2014/main" id="{8A444341-E011-4341-9872-354076C50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588" y="5568950"/>
            <a:ext cx="2300287"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arrotondato 9">
            <a:extLst>
              <a:ext uri="{FF2B5EF4-FFF2-40B4-BE49-F238E27FC236}">
                <a16:creationId xmlns:a16="http://schemas.microsoft.com/office/drawing/2014/main" id="{17D8CB11-495A-FC40-B6CA-EADD6E957A6C}"/>
              </a:ext>
            </a:extLst>
          </p:cNvPr>
          <p:cNvSpPr>
            <a:spLocks noChangeArrowheads="1"/>
          </p:cNvSpPr>
          <p:nvPr/>
        </p:nvSpPr>
        <p:spPr bwMode="auto">
          <a:xfrm>
            <a:off x="4716463" y="3500438"/>
            <a:ext cx="2157412" cy="576262"/>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attori</a:t>
            </a:r>
          </a:p>
        </p:txBody>
      </p:sp>
      <p:sp>
        <p:nvSpPr>
          <p:cNvPr id="11" name="Rettangolo arrotondato 10">
            <a:extLst>
              <a:ext uri="{FF2B5EF4-FFF2-40B4-BE49-F238E27FC236}">
                <a16:creationId xmlns:a16="http://schemas.microsoft.com/office/drawing/2014/main" id="{EDA01BE7-55C3-DE4E-AE57-FEBA7C7413E0}"/>
              </a:ext>
            </a:extLst>
          </p:cNvPr>
          <p:cNvSpPr>
            <a:spLocks noChangeArrowheads="1"/>
          </p:cNvSpPr>
          <p:nvPr/>
        </p:nvSpPr>
        <p:spPr bwMode="auto">
          <a:xfrm>
            <a:off x="7837488" y="5095875"/>
            <a:ext cx="4527550" cy="1008063"/>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Google, Amazon, Uber, Facebook</a:t>
            </a:r>
          </a:p>
        </p:txBody>
      </p:sp>
      <p:sp>
        <p:nvSpPr>
          <p:cNvPr id="12" name="Rettangolo arrotondato 11">
            <a:extLst>
              <a:ext uri="{FF2B5EF4-FFF2-40B4-BE49-F238E27FC236}">
                <a16:creationId xmlns:a16="http://schemas.microsoft.com/office/drawing/2014/main" id="{0BC57CBD-583C-6F49-B924-DD4C1EAF352A}"/>
              </a:ext>
            </a:extLst>
          </p:cNvPr>
          <p:cNvSpPr>
            <a:spLocks noChangeArrowheads="1"/>
          </p:cNvSpPr>
          <p:nvPr/>
        </p:nvSpPr>
        <p:spPr bwMode="auto">
          <a:xfrm>
            <a:off x="3071813" y="5494338"/>
            <a:ext cx="4978400" cy="576262"/>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opacità alla regolazione</a:t>
            </a:r>
          </a:p>
        </p:txBody>
      </p:sp>
      <p:sp>
        <p:nvSpPr>
          <p:cNvPr id="13" name="Rettangolo arrotondato 12">
            <a:extLst>
              <a:ext uri="{FF2B5EF4-FFF2-40B4-BE49-F238E27FC236}">
                <a16:creationId xmlns:a16="http://schemas.microsoft.com/office/drawing/2014/main" id="{A7F97826-0278-3E48-AD7F-F19A824D33CF}"/>
              </a:ext>
            </a:extLst>
          </p:cNvPr>
          <p:cNvSpPr>
            <a:spLocks noChangeArrowheads="1"/>
          </p:cNvSpPr>
          <p:nvPr/>
        </p:nvSpPr>
        <p:spPr bwMode="auto">
          <a:xfrm>
            <a:off x="2782888" y="6175375"/>
            <a:ext cx="6369050" cy="576263"/>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possono incidere sulla governance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a:extLst>
              <a:ext uri="{FF2B5EF4-FFF2-40B4-BE49-F238E27FC236}">
                <a16:creationId xmlns:a16="http://schemas.microsoft.com/office/drawing/2014/main" id="{9C6DEAEB-8B8D-FE42-8966-39DD8E2C23B1}"/>
              </a:ext>
            </a:extLst>
          </p:cNvPr>
          <p:cNvSpPr>
            <a:spLocks noGrp="1" noChangeArrowheads="1"/>
          </p:cNvSpPr>
          <p:nvPr>
            <p:ph type="title"/>
          </p:nvPr>
        </p:nvSpPr>
        <p:spPr>
          <a:xfrm>
            <a:off x="2135188" y="0"/>
            <a:ext cx="6553099" cy="1143000"/>
          </a:xfrm>
        </p:spPr>
        <p:txBody>
          <a:bodyPr/>
          <a:lstStyle/>
          <a:p>
            <a:r>
              <a:rPr lang="it-IT" altLang="it-IT" sz="3600" b="1" dirty="0">
                <a:solidFill>
                  <a:schemeClr val="bg1"/>
                </a:solidFill>
              </a:rPr>
              <a:t>Lo sviluppo </a:t>
            </a:r>
            <a:r>
              <a:rPr lang="it-IT" altLang="it-IT" sz="3600" b="1" dirty="0" err="1">
                <a:solidFill>
                  <a:schemeClr val="bg1"/>
                </a:solidFill>
              </a:rPr>
              <a:t>tecnoscientifico</a:t>
            </a:r>
            <a:r>
              <a:rPr lang="it-IT" altLang="it-IT" sz="3600" b="1" dirty="0">
                <a:solidFill>
                  <a:schemeClr val="bg1"/>
                </a:solidFill>
              </a:rPr>
              <a:t> e la regolazione</a:t>
            </a:r>
          </a:p>
        </p:txBody>
      </p:sp>
      <p:sp>
        <p:nvSpPr>
          <p:cNvPr id="31747" name="Segnaposto contenuto 2">
            <a:extLst>
              <a:ext uri="{FF2B5EF4-FFF2-40B4-BE49-F238E27FC236}">
                <a16:creationId xmlns:a16="http://schemas.microsoft.com/office/drawing/2014/main" id="{97145D7F-4B43-6042-BFD9-BD949F0CC35C}"/>
              </a:ext>
            </a:extLst>
          </p:cNvPr>
          <p:cNvSpPr>
            <a:spLocks noGrp="1" noChangeArrowheads="1"/>
          </p:cNvSpPr>
          <p:nvPr>
            <p:ph idx="1"/>
          </p:nvPr>
        </p:nvSpPr>
        <p:spPr>
          <a:xfrm>
            <a:off x="119063" y="1301750"/>
            <a:ext cx="11953875" cy="3560763"/>
          </a:xfrm>
        </p:spPr>
        <p:txBody>
          <a:bodyPr/>
          <a:lstStyle/>
          <a:p>
            <a:r>
              <a:rPr lang="it-IT" altLang="it-IT"/>
              <a:t>Lo sviluppo tecnoscientifico dipende solo in parte da soggetti pubblici (Stati, Ue, laboratori pubblici, centri di ricerca…)</a:t>
            </a:r>
          </a:p>
          <a:p>
            <a:r>
              <a:rPr lang="it-IT" altLang="it-IT"/>
              <a:t>Libero mercato richiama soggetti che usano l’innovazione tecnologica nella competizione mondiale</a:t>
            </a:r>
          </a:p>
          <a:p>
            <a:pPr lvl="1"/>
            <a:r>
              <a:rPr lang="it-IT" altLang="it-IT"/>
              <a:t>in grado di influenzare la regolazione</a:t>
            </a:r>
          </a:p>
        </p:txBody>
      </p:sp>
      <p:sp>
        <p:nvSpPr>
          <p:cNvPr id="4" name="Rettangolo arrotondato 3">
            <a:extLst>
              <a:ext uri="{FF2B5EF4-FFF2-40B4-BE49-F238E27FC236}">
                <a16:creationId xmlns:a16="http://schemas.microsoft.com/office/drawing/2014/main" id="{D8A7788C-488F-954D-9298-BF61F4C72CA3}"/>
              </a:ext>
            </a:extLst>
          </p:cNvPr>
          <p:cNvSpPr>
            <a:spLocks noChangeArrowheads="1"/>
          </p:cNvSpPr>
          <p:nvPr/>
        </p:nvSpPr>
        <p:spPr bwMode="auto">
          <a:xfrm>
            <a:off x="5808663" y="2852738"/>
            <a:ext cx="4824412" cy="1008062"/>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Soggetti privati (imprese multinazionali)</a:t>
            </a:r>
          </a:p>
        </p:txBody>
      </p:sp>
      <p:pic>
        <p:nvPicPr>
          <p:cNvPr id="31749" name="Immagine 1">
            <a:extLst>
              <a:ext uri="{FF2B5EF4-FFF2-40B4-BE49-F238E27FC236}">
                <a16:creationId xmlns:a16="http://schemas.microsoft.com/office/drawing/2014/main" id="{30F0B915-E9E2-B44F-AC1D-24F276C39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3905250"/>
            <a:ext cx="4529137"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arrotondato 7">
            <a:extLst>
              <a:ext uri="{FF2B5EF4-FFF2-40B4-BE49-F238E27FC236}">
                <a16:creationId xmlns:a16="http://schemas.microsoft.com/office/drawing/2014/main" id="{6E3631A5-D350-8A44-A329-7B683032D4F7}"/>
              </a:ext>
            </a:extLst>
          </p:cNvPr>
          <p:cNvSpPr>
            <a:spLocks noChangeArrowheads="1"/>
          </p:cNvSpPr>
          <p:nvPr/>
        </p:nvSpPr>
        <p:spPr bwMode="auto">
          <a:xfrm>
            <a:off x="6110288" y="4140200"/>
            <a:ext cx="4527550" cy="1008063"/>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Google, Amazon, Uber, Facebook</a:t>
            </a:r>
          </a:p>
        </p:txBody>
      </p:sp>
      <p:sp>
        <p:nvSpPr>
          <p:cNvPr id="9" name="Rettangolo arrotondato 8">
            <a:extLst>
              <a:ext uri="{FF2B5EF4-FFF2-40B4-BE49-F238E27FC236}">
                <a16:creationId xmlns:a16="http://schemas.microsoft.com/office/drawing/2014/main" id="{ED5D0382-CA3C-2240-A11C-B73DD92031B9}"/>
              </a:ext>
            </a:extLst>
          </p:cNvPr>
          <p:cNvSpPr>
            <a:spLocks noChangeArrowheads="1"/>
          </p:cNvSpPr>
          <p:nvPr/>
        </p:nvSpPr>
        <p:spPr bwMode="auto">
          <a:xfrm>
            <a:off x="6224588" y="5349875"/>
            <a:ext cx="4527550" cy="1008063"/>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Pzfizer/Biontech, AstraZeneca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a:extLst>
              <a:ext uri="{FF2B5EF4-FFF2-40B4-BE49-F238E27FC236}">
                <a16:creationId xmlns:a16="http://schemas.microsoft.com/office/drawing/2014/main" id="{256B5224-694B-FB4E-9F85-8B8A69BC227B}"/>
              </a:ext>
            </a:extLst>
          </p:cNvPr>
          <p:cNvSpPr>
            <a:spLocks noGrp="1" noChangeArrowheads="1"/>
          </p:cNvSpPr>
          <p:nvPr>
            <p:ph type="title"/>
          </p:nvPr>
        </p:nvSpPr>
        <p:spPr>
          <a:xfrm>
            <a:off x="1991544" y="198438"/>
            <a:ext cx="7056908" cy="1143000"/>
          </a:xfrm>
        </p:spPr>
        <p:txBody>
          <a:bodyPr/>
          <a:lstStyle/>
          <a:p>
            <a:r>
              <a:rPr lang="it-IT" altLang="it-IT" sz="3600" b="1" dirty="0">
                <a:solidFill>
                  <a:schemeClr val="bg1"/>
                </a:solidFill>
              </a:rPr>
              <a:t>Conseguenze della trasformazione della sovranità</a:t>
            </a:r>
          </a:p>
        </p:txBody>
      </p:sp>
      <p:sp>
        <p:nvSpPr>
          <p:cNvPr id="3" name="Segnaposto contenuto 2">
            <a:extLst>
              <a:ext uri="{FF2B5EF4-FFF2-40B4-BE49-F238E27FC236}">
                <a16:creationId xmlns:a16="http://schemas.microsoft.com/office/drawing/2014/main" id="{0BBF1456-E50D-3F4A-B030-59D11D9767A3}"/>
              </a:ext>
            </a:extLst>
          </p:cNvPr>
          <p:cNvSpPr>
            <a:spLocks noGrp="1"/>
          </p:cNvSpPr>
          <p:nvPr>
            <p:ph idx="1"/>
          </p:nvPr>
        </p:nvSpPr>
        <p:spPr>
          <a:xfrm>
            <a:off x="119063" y="1341438"/>
            <a:ext cx="11953875" cy="3560762"/>
          </a:xfrm>
        </p:spPr>
        <p:txBody>
          <a:bodyPr/>
          <a:lstStyle/>
          <a:p>
            <a:pPr>
              <a:buFont typeface="Wingdings" pitchFamily="2" charset="2"/>
              <a:buChar char="§"/>
              <a:defRPr/>
            </a:pPr>
            <a:r>
              <a:rPr lang="it-IT" dirty="0"/>
              <a:t>Distribuzione di soggetti e attori a livello globale comporta </a:t>
            </a:r>
          </a:p>
          <a:p>
            <a:pPr marL="857250" lvl="1" indent="-457200">
              <a:buFont typeface="Arial" panose="020B0604020202020204" pitchFamily="34" charset="0"/>
              <a:buChar char="•"/>
              <a:defRPr/>
            </a:pPr>
            <a:r>
              <a:rPr lang="it-IT" dirty="0"/>
              <a:t>una polverizzazione del potere</a:t>
            </a:r>
          </a:p>
          <a:p>
            <a:pPr marL="857250" lvl="1" indent="-457200">
              <a:buFont typeface="Arial" panose="020B0604020202020204" pitchFamily="34" charset="0"/>
              <a:buChar char="•"/>
              <a:defRPr/>
            </a:pPr>
            <a:r>
              <a:rPr lang="it-IT" dirty="0"/>
              <a:t>inadeguatezza degli strumenti tradizionali di regolazione</a:t>
            </a:r>
          </a:p>
          <a:p>
            <a:pPr>
              <a:buFont typeface="Wingdings" pitchFamily="2" charset="2"/>
              <a:buChar char="§"/>
              <a:defRPr/>
            </a:pPr>
            <a:r>
              <a:rPr lang="it-IT" dirty="0"/>
              <a:t>Crescente complessità di determinati problemi comporta comunque la necessità di una forma di coordinamento</a:t>
            </a:r>
          </a:p>
          <a:p>
            <a:pPr>
              <a:buFont typeface="Wingdings" pitchFamily="2" charset="2"/>
              <a:buChar char="§"/>
              <a:defRPr/>
            </a:pPr>
            <a:r>
              <a:rPr lang="it-IT" dirty="0"/>
              <a:t>Resta il problema di come affrontare queste materie in primis l’</a:t>
            </a:r>
            <a:r>
              <a:rPr lang="it-IT" b="1" dirty="0"/>
              <a:t>innovazione tecnologica</a:t>
            </a:r>
          </a:p>
          <a:p>
            <a:pPr marL="0" indent="0">
              <a:buFontTx/>
              <a:buNone/>
              <a:defRPr/>
            </a:pPr>
            <a:r>
              <a:rPr lang="it-IT" dirty="0"/>
              <a:t> </a:t>
            </a:r>
          </a:p>
          <a:p>
            <a:pPr marL="0" indent="0">
              <a:buFontTx/>
              <a:buNone/>
              <a:defRPr/>
            </a:pPr>
            <a:endParaRPr lang="it-IT" dirty="0"/>
          </a:p>
        </p:txBody>
      </p:sp>
      <p:sp>
        <p:nvSpPr>
          <p:cNvPr id="4" name="Rettangolo arrotondato 3">
            <a:extLst>
              <a:ext uri="{FF2B5EF4-FFF2-40B4-BE49-F238E27FC236}">
                <a16:creationId xmlns:a16="http://schemas.microsoft.com/office/drawing/2014/main" id="{9F77A103-2881-D442-A9CA-7CC693997571}"/>
              </a:ext>
            </a:extLst>
          </p:cNvPr>
          <p:cNvSpPr>
            <a:spLocks noChangeArrowheads="1"/>
          </p:cNvSpPr>
          <p:nvPr/>
        </p:nvSpPr>
        <p:spPr bwMode="auto">
          <a:xfrm>
            <a:off x="7510463" y="2852738"/>
            <a:ext cx="4527550" cy="1008062"/>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diversa dalla regolazione</a:t>
            </a:r>
          </a:p>
        </p:txBody>
      </p:sp>
      <p:pic>
        <p:nvPicPr>
          <p:cNvPr id="32773" name="Immagine 4">
            <a:extLst>
              <a:ext uri="{FF2B5EF4-FFF2-40B4-BE49-F238E27FC236}">
                <a16:creationId xmlns:a16="http://schemas.microsoft.com/office/drawing/2014/main" id="{165BD3B3-727E-8442-AF0B-20CCBACB2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0975" y="5087938"/>
            <a:ext cx="3544888"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2A6B4CF0-1036-CA44-9F84-F167E8031172}"/>
              </a:ext>
            </a:extLst>
          </p:cNvPr>
          <p:cNvSpPr>
            <a:spLocks noGrp="1" noChangeArrowheads="1"/>
          </p:cNvSpPr>
          <p:nvPr>
            <p:ph type="title"/>
          </p:nvPr>
        </p:nvSpPr>
        <p:spPr>
          <a:xfrm>
            <a:off x="2351088" y="0"/>
            <a:ext cx="6192837" cy="1143000"/>
          </a:xfrm>
        </p:spPr>
        <p:txBody>
          <a:bodyPr/>
          <a:lstStyle/>
          <a:p>
            <a:r>
              <a:rPr lang="it-IT" altLang="it-IT" sz="3600" b="1" dirty="0">
                <a:solidFill>
                  <a:schemeClr val="bg1"/>
                </a:solidFill>
              </a:rPr>
              <a:t>Cos’è l’innovazione</a:t>
            </a:r>
          </a:p>
        </p:txBody>
      </p:sp>
      <p:sp>
        <p:nvSpPr>
          <p:cNvPr id="43010" name="Segnaposto contenuto 2">
            <a:extLst>
              <a:ext uri="{FF2B5EF4-FFF2-40B4-BE49-F238E27FC236}">
                <a16:creationId xmlns:a16="http://schemas.microsoft.com/office/drawing/2014/main" id="{28EF261A-C912-BE40-980B-EA27D5792994}"/>
              </a:ext>
            </a:extLst>
          </p:cNvPr>
          <p:cNvSpPr>
            <a:spLocks noGrp="1" noChangeArrowheads="1"/>
          </p:cNvSpPr>
          <p:nvPr>
            <p:ph idx="1"/>
          </p:nvPr>
        </p:nvSpPr>
        <p:spPr>
          <a:xfrm>
            <a:off x="119063" y="1412875"/>
            <a:ext cx="11953875" cy="3560763"/>
          </a:xfrm>
        </p:spPr>
        <p:txBody>
          <a:bodyPr/>
          <a:lstStyle/>
          <a:p>
            <a:pPr marL="0" indent="0">
              <a:buFontTx/>
              <a:buNone/>
              <a:defRPr/>
            </a:pPr>
            <a:r>
              <a:rPr lang="it-IT" altLang="it-IT" dirty="0"/>
              <a:t>Joseph </a:t>
            </a:r>
            <a:r>
              <a:rPr lang="it-IT" altLang="it-IT" dirty="0" err="1"/>
              <a:t>Shumpeter</a:t>
            </a:r>
            <a:r>
              <a:rPr lang="it-IT" altLang="it-IT" dirty="0"/>
              <a:t> «Teoria dello sviluppo economico» (1911) :</a:t>
            </a:r>
          </a:p>
          <a:p>
            <a:pPr>
              <a:defRPr/>
            </a:pPr>
            <a:r>
              <a:rPr lang="it-IT" dirty="0"/>
              <a:t>Lo sviluppo economico è un </a:t>
            </a:r>
            <a:r>
              <a:rPr lang="it-IT" b="1" dirty="0"/>
              <a:t>processo</a:t>
            </a:r>
            <a:r>
              <a:rPr lang="it-IT" dirty="0"/>
              <a:t> che porta, attraverso l’innovazione, a un cambiamento qualitativo: </a:t>
            </a:r>
          </a:p>
          <a:p>
            <a:pPr lvl="1">
              <a:defRPr/>
            </a:pPr>
            <a:r>
              <a:rPr lang="it-IT" dirty="0"/>
              <a:t>nuovi prodotti, nuovi metodi di produzione, nuove fonti di approvvigionamento, lo sfruttamento di nuovi mercati </a:t>
            </a:r>
          </a:p>
          <a:p>
            <a:pPr>
              <a:defRPr/>
            </a:pPr>
            <a:endParaRPr lang="it-IT" altLang="it-IT" dirty="0"/>
          </a:p>
          <a:p>
            <a:pPr>
              <a:defRPr/>
            </a:pPr>
            <a:endParaRPr lang="it-IT" altLang="it-IT" dirty="0"/>
          </a:p>
        </p:txBody>
      </p:sp>
      <p:pic>
        <p:nvPicPr>
          <p:cNvPr id="33796" name="Immagine 2">
            <a:extLst>
              <a:ext uri="{FF2B5EF4-FFF2-40B4-BE49-F238E27FC236}">
                <a16:creationId xmlns:a16="http://schemas.microsoft.com/office/drawing/2014/main" id="{AD41D37F-138D-9044-9599-875C23851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3930650"/>
            <a:ext cx="4878388"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arrotondato 6">
            <a:extLst>
              <a:ext uri="{FF2B5EF4-FFF2-40B4-BE49-F238E27FC236}">
                <a16:creationId xmlns:a16="http://schemas.microsoft.com/office/drawing/2014/main" id="{AD4183C5-2607-3044-9DB3-214CEAF3B0ED}"/>
              </a:ext>
            </a:extLst>
          </p:cNvPr>
          <p:cNvSpPr>
            <a:spLocks noChangeArrowheads="1"/>
          </p:cNvSpPr>
          <p:nvPr/>
        </p:nvSpPr>
        <p:spPr bwMode="auto">
          <a:xfrm>
            <a:off x="4016375" y="4086225"/>
            <a:ext cx="4068763" cy="114617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diversa combinazione delle risorse esistenti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3071B"/>
        </a:solidFill>
        <a:effectLst/>
      </p:bgPr>
    </p:bg>
    <p:spTree>
      <p:nvGrpSpPr>
        <p:cNvPr id="1" name=""/>
        <p:cNvGrpSpPr/>
        <p:nvPr/>
      </p:nvGrpSpPr>
      <p:grpSpPr>
        <a:xfrm>
          <a:off x="0" y="0"/>
          <a:ext cx="0" cy="0"/>
          <a:chOff x="0" y="0"/>
          <a:chExt cx="0" cy="0"/>
        </a:xfrm>
      </p:grpSpPr>
      <p:sp>
        <p:nvSpPr>
          <p:cNvPr id="135171" name="Rectangle 3">
            <a:extLst>
              <a:ext uri="{FF2B5EF4-FFF2-40B4-BE49-F238E27FC236}">
                <a16:creationId xmlns:a16="http://schemas.microsoft.com/office/drawing/2014/main" id="{D1BB7F62-E2E8-7A46-9EA0-8942C9BB2BA2}"/>
              </a:ext>
            </a:extLst>
          </p:cNvPr>
          <p:cNvSpPr>
            <a:spLocks noChangeArrowheads="1"/>
          </p:cNvSpPr>
          <p:nvPr/>
        </p:nvSpPr>
        <p:spPr bwMode="auto">
          <a:xfrm>
            <a:off x="2208213" y="2174875"/>
            <a:ext cx="77724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it-IT" altLang="it-IT" sz="4400">
                <a:solidFill>
                  <a:schemeClr val="bg1"/>
                </a:solidFill>
              </a:rPr>
              <a:t>Crisi del modello tradizionale di regolazione e la governance</a:t>
            </a:r>
            <a:br>
              <a:rPr lang="it-IT" altLang="it-IT" sz="4400" b="0">
                <a:solidFill>
                  <a:schemeClr val="bg1"/>
                </a:solidFill>
                <a:latin typeface="Arial" panose="020B0604020202020204" pitchFamily="34" charset="0"/>
              </a:rPr>
            </a:br>
            <a:endParaRPr lang="it-IT" altLang="it-IT" b="0">
              <a:solidFill>
                <a:schemeClr val="bg1"/>
              </a:solidFill>
              <a:latin typeface="Arial" panose="020B0604020202020204" pitchFamily="34" charset="0"/>
            </a:endParaRPr>
          </a:p>
        </p:txBody>
      </p:sp>
      <p:pic>
        <p:nvPicPr>
          <p:cNvPr id="4" name="Immagine 624" descr="/var/folders/y5/5ftflpys56388dx3lv1yymzc0000gn/T/com.microsoft.Word/WebArchiveCopyPasteTempFiles/e2808bbjocc88rk-all-is-full-of-love-2.gif">
            <a:extLst>
              <a:ext uri="{FF2B5EF4-FFF2-40B4-BE49-F238E27FC236}">
                <a16:creationId xmlns:a16="http://schemas.microsoft.com/office/drawing/2014/main" id="{4B69B6D4-D0FB-449E-8A89-898AF859F6B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587875" y="4157663"/>
            <a:ext cx="3013075"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5171"/>
                                        </p:tgtEl>
                                        <p:attrNameLst>
                                          <p:attrName>style.visibility</p:attrName>
                                        </p:attrNameLst>
                                      </p:cBhvr>
                                      <p:to>
                                        <p:strVal val="visible"/>
                                      </p:to>
                                    </p:set>
                                    <p:animEffect transition="in" filter="fade">
                                      <p:cBhvr>
                                        <p:cTn id="7" dur="1000"/>
                                        <p:tgtEl>
                                          <p:spTgt spid="135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1">
            <a:extLst>
              <a:ext uri="{FF2B5EF4-FFF2-40B4-BE49-F238E27FC236}">
                <a16:creationId xmlns:a16="http://schemas.microsoft.com/office/drawing/2014/main" id="{E54B65A9-7B0E-3D4E-9A6C-B79841B68559}"/>
              </a:ext>
            </a:extLst>
          </p:cNvPr>
          <p:cNvSpPr>
            <a:spLocks noGrp="1" noChangeArrowheads="1"/>
          </p:cNvSpPr>
          <p:nvPr>
            <p:ph type="title"/>
          </p:nvPr>
        </p:nvSpPr>
        <p:spPr>
          <a:xfrm>
            <a:off x="2279650" y="58738"/>
            <a:ext cx="6408738" cy="1143000"/>
          </a:xfrm>
        </p:spPr>
        <p:txBody>
          <a:bodyPr/>
          <a:lstStyle/>
          <a:p>
            <a:r>
              <a:rPr lang="it-IT" altLang="it-IT" sz="3600" b="1" dirty="0">
                <a:solidFill>
                  <a:schemeClr val="bg1"/>
                </a:solidFill>
              </a:rPr>
              <a:t>Invenzione v innovazione</a:t>
            </a:r>
          </a:p>
        </p:txBody>
      </p:sp>
      <p:sp>
        <p:nvSpPr>
          <p:cNvPr id="34819" name="Segnaposto contenuto 2">
            <a:extLst>
              <a:ext uri="{FF2B5EF4-FFF2-40B4-BE49-F238E27FC236}">
                <a16:creationId xmlns:a16="http://schemas.microsoft.com/office/drawing/2014/main" id="{60740EBA-D559-6D4F-8AD7-109CB3305D6D}"/>
              </a:ext>
            </a:extLst>
          </p:cNvPr>
          <p:cNvSpPr>
            <a:spLocks noGrp="1" noChangeArrowheads="1"/>
          </p:cNvSpPr>
          <p:nvPr>
            <p:ph idx="1"/>
          </p:nvPr>
        </p:nvSpPr>
        <p:spPr>
          <a:xfrm>
            <a:off x="263525" y="1327150"/>
            <a:ext cx="10972800" cy="3560763"/>
          </a:xfrm>
        </p:spPr>
        <p:txBody>
          <a:bodyPr/>
          <a:lstStyle/>
          <a:p>
            <a:r>
              <a:rPr lang="it-IT" altLang="it-IT" b="1" dirty="0"/>
              <a:t>Invenzione</a:t>
            </a:r>
            <a:r>
              <a:rPr lang="it-IT" altLang="it-IT" dirty="0"/>
              <a:t> richiede: conoscenze, materiali adeguati, risorse adeguate, processi produttivi, esistenza di una adeguata domanda, commercializzazione (</a:t>
            </a:r>
            <a:r>
              <a:rPr lang="it-IT" altLang="it-IT" i="1" dirty="0" err="1"/>
              <a:t>ornitottero</a:t>
            </a:r>
            <a:r>
              <a:rPr lang="it-IT" altLang="it-IT" dirty="0"/>
              <a:t>)</a:t>
            </a:r>
          </a:p>
          <a:p>
            <a:r>
              <a:rPr lang="it-IT" altLang="it-IT" b="1" dirty="0"/>
              <a:t>Innovazione</a:t>
            </a:r>
            <a:r>
              <a:rPr lang="it-IT" altLang="it-IT" dirty="0"/>
              <a:t> è il processo che muove da una o più invenzioni per portare ad un miglioramento</a:t>
            </a:r>
          </a:p>
          <a:p>
            <a:pPr lvl="1"/>
            <a:r>
              <a:rPr lang="it-IT" altLang="it-IT" dirty="0"/>
              <a:t>benessere sociale, economico, culturale di un paese</a:t>
            </a:r>
          </a:p>
          <a:p>
            <a:pPr lvl="1"/>
            <a:r>
              <a:rPr lang="it-IT" altLang="it-IT" dirty="0"/>
              <a:t>acquisire un vantaggio sui competitor</a:t>
            </a:r>
          </a:p>
          <a:p>
            <a:r>
              <a:rPr lang="it-IT" altLang="it-IT" dirty="0"/>
              <a:t>La ricerca sulle tecnologie emergenti serve ad accelerare e a trasformare qualitativamente l’innovazione </a:t>
            </a:r>
          </a:p>
        </p:txBody>
      </p:sp>
      <p:pic>
        <p:nvPicPr>
          <p:cNvPr id="34820" name="Immagine 6">
            <a:extLst>
              <a:ext uri="{FF2B5EF4-FFF2-40B4-BE49-F238E27FC236}">
                <a16:creationId xmlns:a16="http://schemas.microsoft.com/office/drawing/2014/main" id="{1DAB6930-59CB-2542-B3AF-FA37CA8CC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7175" y="1225550"/>
            <a:ext cx="1774825"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Immagine 9">
            <a:extLst>
              <a:ext uri="{FF2B5EF4-FFF2-40B4-BE49-F238E27FC236}">
                <a16:creationId xmlns:a16="http://schemas.microsoft.com/office/drawing/2014/main" id="{E371FC9C-EC5F-F842-A6D6-A3DCC7586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2575" y="5481638"/>
            <a:ext cx="2063750"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Immagine 2">
            <a:extLst>
              <a:ext uri="{FF2B5EF4-FFF2-40B4-BE49-F238E27FC236}">
                <a16:creationId xmlns:a16="http://schemas.microsoft.com/office/drawing/2014/main" id="{9F61D2D1-DB65-C749-8F5B-D58CCCE799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7625" y="6026150"/>
            <a:ext cx="14192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0" descr="https://upload.wikimedia.org/wikipedia/commons/thumb/5/5a/Macchina_volante_ad_ali_battenti_-_Museo_scienza_tecnologia_Milano_00428_01.jpg/271px-Macchina_volante_ad_ali_battenti_-_Museo_scienza_tecnologia_Milano_00428_01.jpg">
            <a:extLst>
              <a:ext uri="{FF2B5EF4-FFF2-40B4-BE49-F238E27FC236}">
                <a16:creationId xmlns:a16="http://schemas.microsoft.com/office/drawing/2014/main" id="{1604E31C-733A-8C4A-B9C5-1BA6E322E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0725" y="3298825"/>
            <a:ext cx="25812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arrotondato 7">
            <a:extLst>
              <a:ext uri="{FF2B5EF4-FFF2-40B4-BE49-F238E27FC236}">
                <a16:creationId xmlns:a16="http://schemas.microsoft.com/office/drawing/2014/main" id="{C4AA688D-0BC0-884E-AAEA-DC147EFF0B9E}"/>
              </a:ext>
            </a:extLst>
          </p:cNvPr>
          <p:cNvSpPr>
            <a:spLocks noChangeArrowheads="1"/>
          </p:cNvSpPr>
          <p:nvPr/>
        </p:nvSpPr>
        <p:spPr bwMode="auto">
          <a:xfrm>
            <a:off x="5837238" y="3340100"/>
            <a:ext cx="4986337" cy="808038"/>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Trasformazione qualitativa</a:t>
            </a:r>
          </a:p>
        </p:txBody>
      </p:sp>
      <p:sp>
        <p:nvSpPr>
          <p:cNvPr id="12" name="Rettangolo arrotondato 9">
            <a:extLst>
              <a:ext uri="{FF2B5EF4-FFF2-40B4-BE49-F238E27FC236}">
                <a16:creationId xmlns:a16="http://schemas.microsoft.com/office/drawing/2014/main" id="{A6A51FAF-F157-B041-BD1E-C09E6B1B8B90}"/>
              </a:ext>
            </a:extLst>
          </p:cNvPr>
          <p:cNvSpPr>
            <a:spLocks noChangeArrowheads="1"/>
          </p:cNvSpPr>
          <p:nvPr/>
        </p:nvSpPr>
        <p:spPr bwMode="auto">
          <a:xfrm>
            <a:off x="3498850" y="6005513"/>
            <a:ext cx="4987925" cy="808037"/>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Innovazione tecnologica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12"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1">
            <a:extLst>
              <a:ext uri="{FF2B5EF4-FFF2-40B4-BE49-F238E27FC236}">
                <a16:creationId xmlns:a16="http://schemas.microsoft.com/office/drawing/2014/main" id="{FBC2C526-E813-504A-86AD-88E68D4AA2B3}"/>
              </a:ext>
            </a:extLst>
          </p:cNvPr>
          <p:cNvSpPr>
            <a:spLocks noGrp="1" noChangeArrowheads="1"/>
          </p:cNvSpPr>
          <p:nvPr>
            <p:ph type="title"/>
          </p:nvPr>
        </p:nvSpPr>
        <p:spPr>
          <a:xfrm>
            <a:off x="2082800" y="117475"/>
            <a:ext cx="6553200" cy="1143000"/>
          </a:xfrm>
        </p:spPr>
        <p:txBody>
          <a:bodyPr/>
          <a:lstStyle/>
          <a:p>
            <a:r>
              <a:rPr lang="it-IT" altLang="it-IT" sz="3600" b="1" dirty="0">
                <a:solidFill>
                  <a:schemeClr val="bg1"/>
                </a:solidFill>
              </a:rPr>
              <a:t>Fattori che aumentano l’impatto dell’innovazione</a:t>
            </a:r>
            <a:endParaRPr lang="it-IT" altLang="it-IT" sz="3600" dirty="0">
              <a:solidFill>
                <a:schemeClr val="bg1"/>
              </a:solidFill>
            </a:endParaRPr>
          </a:p>
        </p:txBody>
      </p:sp>
      <p:sp>
        <p:nvSpPr>
          <p:cNvPr id="35843" name="Segnaposto contenuto 2">
            <a:extLst>
              <a:ext uri="{FF2B5EF4-FFF2-40B4-BE49-F238E27FC236}">
                <a16:creationId xmlns:a16="http://schemas.microsoft.com/office/drawing/2014/main" id="{2B16AE55-2A5D-4A44-BD74-124B70DD6CE8}"/>
              </a:ext>
            </a:extLst>
          </p:cNvPr>
          <p:cNvSpPr>
            <a:spLocks noGrp="1" noChangeArrowheads="1"/>
          </p:cNvSpPr>
          <p:nvPr>
            <p:ph idx="1"/>
          </p:nvPr>
        </p:nvSpPr>
        <p:spPr>
          <a:xfrm>
            <a:off x="334963" y="1327150"/>
            <a:ext cx="11449050" cy="3560763"/>
          </a:xfrm>
        </p:spPr>
        <p:txBody>
          <a:bodyPr/>
          <a:lstStyle/>
          <a:p>
            <a:r>
              <a:rPr lang="it-IT" altLang="it-IT"/>
              <a:t>Le </a:t>
            </a:r>
            <a:r>
              <a:rPr lang="it-IT" altLang="it-IT" b="1"/>
              <a:t>tecnologie emergenti </a:t>
            </a:r>
            <a:r>
              <a:rPr lang="it-IT" altLang="it-IT"/>
              <a:t>elemento di accelerazione dell’innovazione tecnologica </a:t>
            </a:r>
          </a:p>
          <a:p>
            <a:pPr lvl="1"/>
            <a:r>
              <a:rPr lang="it-IT" altLang="it-IT"/>
              <a:t>L’innovazione porta benefici alla società, crescita economica, culturale, tecnologica e benessere generale</a:t>
            </a:r>
          </a:p>
          <a:p>
            <a:pPr lvl="1"/>
            <a:r>
              <a:rPr lang="it-IT" altLang="it-IT"/>
              <a:t>Rischi scientifici, etici e sociali e giuridici (anche per i diritti degli individui </a:t>
            </a:r>
          </a:p>
          <a:p>
            <a:r>
              <a:rPr lang="it-IT" altLang="it-IT" b="1"/>
              <a:t>Globalizzazione</a:t>
            </a:r>
          </a:p>
        </p:txBody>
      </p:sp>
      <p:sp>
        <p:nvSpPr>
          <p:cNvPr id="35844" name="Rectangle 4">
            <a:extLst>
              <a:ext uri="{FF2B5EF4-FFF2-40B4-BE49-F238E27FC236}">
                <a16:creationId xmlns:a16="http://schemas.microsoft.com/office/drawing/2014/main" id="{09712BD8-017D-E64C-95CC-71B63DCF71F8}"/>
              </a:ext>
            </a:extLst>
          </p:cNvPr>
          <p:cNvSpPr>
            <a:spLocks noChangeArrowheads="1"/>
          </p:cNvSpPr>
          <p:nvPr/>
        </p:nvSpPr>
        <p:spPr bwMode="auto">
          <a:xfrm flipV="1">
            <a:off x="4789488" y="4203700"/>
            <a:ext cx="97536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800"/>
          </a:p>
        </p:txBody>
      </p:sp>
      <p:pic>
        <p:nvPicPr>
          <p:cNvPr id="35845" name="Immagine 60" descr="Home - Elica S.r.l. | Innovation Technology">
            <a:extLst>
              <a:ext uri="{FF2B5EF4-FFF2-40B4-BE49-F238E27FC236}">
                <a16:creationId xmlns:a16="http://schemas.microsoft.com/office/drawing/2014/main" id="{599F2A18-E2A5-724A-AFFF-85DB1C156B1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503613" y="4733925"/>
            <a:ext cx="44640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arrotondato 5">
            <a:extLst>
              <a:ext uri="{FF2B5EF4-FFF2-40B4-BE49-F238E27FC236}">
                <a16:creationId xmlns:a16="http://schemas.microsoft.com/office/drawing/2014/main" id="{51ED76A8-4807-1746-B467-8BE3A404BE0B}"/>
              </a:ext>
            </a:extLst>
          </p:cNvPr>
          <p:cNvSpPr>
            <a:spLocks noChangeArrowheads="1"/>
          </p:cNvSpPr>
          <p:nvPr/>
        </p:nvSpPr>
        <p:spPr bwMode="auto">
          <a:xfrm>
            <a:off x="4675188" y="2530475"/>
            <a:ext cx="1368425" cy="80962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pro</a:t>
            </a:r>
          </a:p>
        </p:txBody>
      </p:sp>
      <p:sp>
        <p:nvSpPr>
          <p:cNvPr id="7" name="Rettangolo arrotondato 6">
            <a:extLst>
              <a:ext uri="{FF2B5EF4-FFF2-40B4-BE49-F238E27FC236}">
                <a16:creationId xmlns:a16="http://schemas.microsoft.com/office/drawing/2014/main" id="{77B4AA30-8218-7C4E-88C6-90101A1A2FF3}"/>
              </a:ext>
            </a:extLst>
          </p:cNvPr>
          <p:cNvSpPr>
            <a:spLocks noChangeArrowheads="1"/>
          </p:cNvSpPr>
          <p:nvPr/>
        </p:nvSpPr>
        <p:spPr bwMode="auto">
          <a:xfrm>
            <a:off x="4583113" y="3573463"/>
            <a:ext cx="1552575" cy="808037"/>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contro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olo 1">
            <a:extLst>
              <a:ext uri="{FF2B5EF4-FFF2-40B4-BE49-F238E27FC236}">
                <a16:creationId xmlns:a16="http://schemas.microsoft.com/office/drawing/2014/main" id="{CC651553-C458-6649-8A3D-35B14572C06E}"/>
              </a:ext>
            </a:extLst>
          </p:cNvPr>
          <p:cNvSpPr>
            <a:spLocks noGrp="1" noChangeArrowheads="1"/>
          </p:cNvSpPr>
          <p:nvPr>
            <p:ph type="title"/>
          </p:nvPr>
        </p:nvSpPr>
        <p:spPr>
          <a:xfrm>
            <a:off x="2063750" y="0"/>
            <a:ext cx="6553200" cy="1143000"/>
          </a:xfrm>
        </p:spPr>
        <p:txBody>
          <a:bodyPr/>
          <a:lstStyle/>
          <a:p>
            <a:r>
              <a:rPr lang="it-IT" altLang="it-IT" sz="3600" b="1" dirty="0">
                <a:solidFill>
                  <a:schemeClr val="bg1"/>
                </a:solidFill>
              </a:rPr>
              <a:t>Tecnologie emergenti quale fattore di innovazione</a:t>
            </a:r>
            <a:endParaRPr lang="it-IT" altLang="it-IT" sz="3600" dirty="0">
              <a:solidFill>
                <a:schemeClr val="bg1"/>
              </a:solidFill>
            </a:endParaRPr>
          </a:p>
        </p:txBody>
      </p:sp>
      <p:sp>
        <p:nvSpPr>
          <p:cNvPr id="3" name="Segnaposto contenuto 2">
            <a:extLst>
              <a:ext uri="{FF2B5EF4-FFF2-40B4-BE49-F238E27FC236}">
                <a16:creationId xmlns:a16="http://schemas.microsoft.com/office/drawing/2014/main" id="{284F843C-548A-A046-BFE7-1C5AA8CB1144}"/>
              </a:ext>
            </a:extLst>
          </p:cNvPr>
          <p:cNvSpPr>
            <a:spLocks noGrp="1"/>
          </p:cNvSpPr>
          <p:nvPr>
            <p:ph idx="1"/>
          </p:nvPr>
        </p:nvSpPr>
        <p:spPr>
          <a:xfrm>
            <a:off x="119063" y="1484313"/>
            <a:ext cx="11953875" cy="3560762"/>
          </a:xfrm>
        </p:spPr>
        <p:txBody>
          <a:bodyPr/>
          <a:lstStyle/>
          <a:p>
            <a:pPr>
              <a:defRPr/>
            </a:pPr>
            <a:r>
              <a:rPr lang="it-IT" dirty="0"/>
              <a:t>Fattore dirompente di innovazione</a:t>
            </a:r>
          </a:p>
          <a:p>
            <a:pPr>
              <a:defRPr/>
            </a:pPr>
            <a:r>
              <a:rPr lang="it-IT" dirty="0"/>
              <a:t>Pluralità di settori : ICT, robotica, nanotecnologie, biotecnologie, biologia sintetica, </a:t>
            </a:r>
            <a:r>
              <a:rPr lang="it-IT" dirty="0" err="1"/>
              <a:t>blockchain</a:t>
            </a:r>
            <a:r>
              <a:rPr lang="it-IT" dirty="0"/>
              <a:t> etc. </a:t>
            </a:r>
          </a:p>
          <a:p>
            <a:pPr marL="0" indent="0">
              <a:buFontTx/>
              <a:buNone/>
              <a:defRPr/>
            </a:pPr>
            <a:endParaRPr lang="en-GB" dirty="0"/>
          </a:p>
        </p:txBody>
      </p:sp>
      <p:pic>
        <p:nvPicPr>
          <p:cNvPr id="36868" name="Immagine 3" descr="Risultati immagini per artificial intelligence mobile phone">
            <a:hlinkClick r:id="rId2"/>
            <a:extLst>
              <a:ext uri="{FF2B5EF4-FFF2-40B4-BE49-F238E27FC236}">
                <a16:creationId xmlns:a16="http://schemas.microsoft.com/office/drawing/2014/main" id="{FB8624D7-0066-1F49-BD4C-263A96F4A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3995738"/>
            <a:ext cx="6037262"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arrotondato 4">
            <a:extLst>
              <a:ext uri="{FF2B5EF4-FFF2-40B4-BE49-F238E27FC236}">
                <a16:creationId xmlns:a16="http://schemas.microsoft.com/office/drawing/2014/main" id="{51C9E2DF-C787-BB42-BCC8-CD332791A09C}"/>
              </a:ext>
            </a:extLst>
          </p:cNvPr>
          <p:cNvSpPr>
            <a:spLocks noChangeArrowheads="1"/>
          </p:cNvSpPr>
          <p:nvPr/>
        </p:nvSpPr>
        <p:spPr bwMode="auto">
          <a:xfrm>
            <a:off x="269875" y="3151186"/>
            <a:ext cx="3359150" cy="100647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dirty="0">
                <a:solidFill>
                  <a:schemeClr val="bg1"/>
                </a:solidFill>
              </a:rPr>
              <a:t>Internet of </a:t>
            </a:r>
            <a:r>
              <a:rPr lang="it-IT" altLang="it-IT" sz="2800" dirty="0" err="1">
                <a:solidFill>
                  <a:schemeClr val="bg1"/>
                </a:solidFill>
              </a:rPr>
              <a:t>Things</a:t>
            </a:r>
            <a:endParaRPr lang="it-IT" altLang="it-IT" sz="2800" dirty="0">
              <a:solidFill>
                <a:schemeClr val="bg1"/>
              </a:solidFill>
            </a:endParaRPr>
          </a:p>
        </p:txBody>
      </p:sp>
      <p:sp>
        <p:nvSpPr>
          <p:cNvPr id="6" name="Rettangolo arrotondato 5">
            <a:extLst>
              <a:ext uri="{FF2B5EF4-FFF2-40B4-BE49-F238E27FC236}">
                <a16:creationId xmlns:a16="http://schemas.microsoft.com/office/drawing/2014/main" id="{751433C5-AA61-6546-972D-975E884CCF44}"/>
              </a:ext>
            </a:extLst>
          </p:cNvPr>
          <p:cNvSpPr>
            <a:spLocks noChangeArrowheads="1"/>
          </p:cNvSpPr>
          <p:nvPr/>
        </p:nvSpPr>
        <p:spPr bwMode="auto">
          <a:xfrm>
            <a:off x="3874535" y="3151187"/>
            <a:ext cx="3565252" cy="100647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dirty="0">
                <a:solidFill>
                  <a:schemeClr val="bg1"/>
                </a:solidFill>
              </a:rPr>
              <a:t>Big Data </a:t>
            </a:r>
            <a:r>
              <a:rPr lang="it-IT" altLang="it-IT" sz="2800" dirty="0" err="1">
                <a:solidFill>
                  <a:schemeClr val="bg1"/>
                </a:solidFill>
              </a:rPr>
              <a:t>analytics</a:t>
            </a:r>
            <a:r>
              <a:rPr lang="it-IT" altLang="it-IT" sz="2800" dirty="0">
                <a:solidFill>
                  <a:schemeClr val="bg1"/>
                </a:solidFill>
              </a:rPr>
              <a:t> </a:t>
            </a:r>
          </a:p>
        </p:txBody>
      </p:sp>
      <p:sp>
        <p:nvSpPr>
          <p:cNvPr id="7" name="Rettangolo arrotondato 6">
            <a:extLst>
              <a:ext uri="{FF2B5EF4-FFF2-40B4-BE49-F238E27FC236}">
                <a16:creationId xmlns:a16="http://schemas.microsoft.com/office/drawing/2014/main" id="{10345286-5477-FA45-A67F-FD41F272386C}"/>
              </a:ext>
            </a:extLst>
          </p:cNvPr>
          <p:cNvSpPr>
            <a:spLocks noChangeArrowheads="1"/>
          </p:cNvSpPr>
          <p:nvPr/>
        </p:nvSpPr>
        <p:spPr bwMode="auto">
          <a:xfrm>
            <a:off x="7700837" y="3151185"/>
            <a:ext cx="3739295" cy="100647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dirty="0">
                <a:solidFill>
                  <a:schemeClr val="bg1"/>
                </a:solidFill>
              </a:rPr>
              <a:t>Scienza algoritmica</a:t>
            </a:r>
          </a:p>
        </p:txBody>
      </p:sp>
      <p:sp>
        <p:nvSpPr>
          <p:cNvPr id="8" name="Rettangolo arrotondato 7">
            <a:extLst>
              <a:ext uri="{FF2B5EF4-FFF2-40B4-BE49-F238E27FC236}">
                <a16:creationId xmlns:a16="http://schemas.microsoft.com/office/drawing/2014/main" id="{1C7CB2CC-0A14-184A-9AD7-40C04AA9B483}"/>
              </a:ext>
            </a:extLst>
          </p:cNvPr>
          <p:cNvSpPr>
            <a:spLocks noChangeArrowheads="1"/>
          </p:cNvSpPr>
          <p:nvPr/>
        </p:nvSpPr>
        <p:spPr bwMode="auto">
          <a:xfrm>
            <a:off x="3629025" y="5488781"/>
            <a:ext cx="4394200" cy="100647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Rivoluzione di portata globale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a:extLst>
              <a:ext uri="{FF2B5EF4-FFF2-40B4-BE49-F238E27FC236}">
                <a16:creationId xmlns:a16="http://schemas.microsoft.com/office/drawing/2014/main" id="{FE01B954-3D21-C648-97AA-D706230CB1EB}"/>
              </a:ext>
            </a:extLst>
          </p:cNvPr>
          <p:cNvSpPr>
            <a:spLocks noGrp="1" noChangeArrowheads="1"/>
          </p:cNvSpPr>
          <p:nvPr>
            <p:ph type="title"/>
          </p:nvPr>
        </p:nvSpPr>
        <p:spPr>
          <a:xfrm>
            <a:off x="2351088" y="0"/>
            <a:ext cx="6265862" cy="1143000"/>
          </a:xfrm>
        </p:spPr>
        <p:txBody>
          <a:bodyPr/>
          <a:lstStyle/>
          <a:p>
            <a:r>
              <a:rPr lang="it-IT" altLang="it-IT" sz="3600" b="1" dirty="0">
                <a:solidFill>
                  <a:schemeClr val="bg1"/>
                </a:solidFill>
              </a:rPr>
              <a:t>Globalizzazione e innovazione</a:t>
            </a:r>
            <a:endParaRPr lang="it-IT" altLang="it-IT" sz="3600" dirty="0">
              <a:solidFill>
                <a:schemeClr val="bg1"/>
              </a:solidFill>
            </a:endParaRPr>
          </a:p>
        </p:txBody>
      </p:sp>
      <p:sp>
        <p:nvSpPr>
          <p:cNvPr id="37891" name="Segnaposto contenuto 2">
            <a:extLst>
              <a:ext uri="{FF2B5EF4-FFF2-40B4-BE49-F238E27FC236}">
                <a16:creationId xmlns:a16="http://schemas.microsoft.com/office/drawing/2014/main" id="{9BA6EF3B-FA77-9349-AECC-C8853CB364AB}"/>
              </a:ext>
            </a:extLst>
          </p:cNvPr>
          <p:cNvSpPr>
            <a:spLocks noGrp="1" noChangeArrowheads="1"/>
          </p:cNvSpPr>
          <p:nvPr>
            <p:ph idx="1"/>
          </p:nvPr>
        </p:nvSpPr>
        <p:spPr>
          <a:xfrm>
            <a:off x="479425" y="1404938"/>
            <a:ext cx="10972800" cy="3560762"/>
          </a:xfrm>
        </p:spPr>
        <p:txBody>
          <a:bodyPr/>
          <a:lstStyle/>
          <a:p>
            <a:r>
              <a:rPr lang="it-IT" altLang="it-IT"/>
              <a:t>La portata globale dell’innovazione </a:t>
            </a:r>
          </a:p>
          <a:p>
            <a:pPr lvl="1"/>
            <a:r>
              <a:rPr lang="it-IT" altLang="it-IT"/>
              <a:t>progettazione in Occidente di prodotti altamente innovativi</a:t>
            </a:r>
          </a:p>
          <a:p>
            <a:pPr lvl="1"/>
            <a:r>
              <a:rPr lang="it-IT" altLang="it-IT"/>
              <a:t>produzione nei paesi in via di sviluppo</a:t>
            </a:r>
          </a:p>
          <a:p>
            <a:r>
              <a:rPr lang="it-IT" altLang="it-IT"/>
              <a:t>Globalizzazione coinvolge non solo prodotti e servizi ma anche le popolazioni</a:t>
            </a:r>
          </a:p>
        </p:txBody>
      </p:sp>
      <p:pic>
        <p:nvPicPr>
          <p:cNvPr id="37892" name="Immagine 3" descr="Risultati immagini per industrial robots">
            <a:hlinkClick r:id="rId2"/>
            <a:extLst>
              <a:ext uri="{FF2B5EF4-FFF2-40B4-BE49-F238E27FC236}">
                <a16:creationId xmlns:a16="http://schemas.microsoft.com/office/drawing/2014/main" id="{7C23F477-D48F-964E-9FCB-6591A1484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4116388"/>
            <a:ext cx="7197725"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arrotondato 4">
            <a:extLst>
              <a:ext uri="{FF2B5EF4-FFF2-40B4-BE49-F238E27FC236}">
                <a16:creationId xmlns:a16="http://schemas.microsoft.com/office/drawing/2014/main" id="{627384BB-CFE8-A644-ABC2-AFBBD632ECB7}"/>
              </a:ext>
            </a:extLst>
          </p:cNvPr>
          <p:cNvSpPr>
            <a:spLocks noChangeArrowheads="1"/>
          </p:cNvSpPr>
          <p:nvPr/>
        </p:nvSpPr>
        <p:spPr bwMode="auto">
          <a:xfrm>
            <a:off x="4943475" y="3573463"/>
            <a:ext cx="4394200" cy="808037"/>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è un fenomeno massivo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olo 1">
            <a:extLst>
              <a:ext uri="{FF2B5EF4-FFF2-40B4-BE49-F238E27FC236}">
                <a16:creationId xmlns:a16="http://schemas.microsoft.com/office/drawing/2014/main" id="{644EA37F-6643-3A4F-B147-B9CEE2BF5A4E}"/>
              </a:ext>
            </a:extLst>
          </p:cNvPr>
          <p:cNvSpPr>
            <a:spLocks noGrp="1" noChangeArrowheads="1"/>
          </p:cNvSpPr>
          <p:nvPr>
            <p:ph type="title"/>
          </p:nvPr>
        </p:nvSpPr>
        <p:spPr>
          <a:xfrm>
            <a:off x="2063750" y="0"/>
            <a:ext cx="6696075" cy="1143000"/>
          </a:xfrm>
        </p:spPr>
        <p:txBody>
          <a:bodyPr/>
          <a:lstStyle/>
          <a:p>
            <a:r>
              <a:rPr lang="it-IT" altLang="it-IT" sz="3600" b="1" dirty="0">
                <a:solidFill>
                  <a:schemeClr val="bg1"/>
                </a:solidFill>
              </a:rPr>
              <a:t>Un fenomeno spazio-temporale </a:t>
            </a:r>
          </a:p>
        </p:txBody>
      </p:sp>
      <p:sp>
        <p:nvSpPr>
          <p:cNvPr id="38915" name="Segnaposto contenuto 2">
            <a:extLst>
              <a:ext uri="{FF2B5EF4-FFF2-40B4-BE49-F238E27FC236}">
                <a16:creationId xmlns:a16="http://schemas.microsoft.com/office/drawing/2014/main" id="{00D4DBBC-EAA0-9941-A448-A55AAD7F5396}"/>
              </a:ext>
            </a:extLst>
          </p:cNvPr>
          <p:cNvSpPr>
            <a:spLocks noGrp="1" noChangeArrowheads="1"/>
          </p:cNvSpPr>
          <p:nvPr>
            <p:ph idx="1"/>
          </p:nvPr>
        </p:nvSpPr>
        <p:spPr>
          <a:xfrm>
            <a:off x="263525" y="1365250"/>
            <a:ext cx="10972800" cy="3560763"/>
          </a:xfrm>
        </p:spPr>
        <p:txBody>
          <a:bodyPr/>
          <a:lstStyle/>
          <a:p>
            <a:r>
              <a:rPr lang="it-IT" altLang="it-IT" dirty="0"/>
              <a:t>Fenomeno che coinvolge spazio e tempo : si irradia dalla periferia verso il centro simultaneamente</a:t>
            </a:r>
          </a:p>
          <a:p>
            <a:pPr lvl="1"/>
            <a:r>
              <a:rPr lang="it-IT" altLang="it-IT" dirty="0"/>
              <a:t>Progettazione in US e Europa</a:t>
            </a:r>
          </a:p>
          <a:p>
            <a:pPr lvl="1"/>
            <a:r>
              <a:rPr lang="it-IT" altLang="it-IT" dirty="0"/>
              <a:t>Produzione nei paesi in via di sviluppo (</a:t>
            </a:r>
            <a:r>
              <a:rPr lang="it-IT" altLang="it-IT" b="1" dirty="0"/>
              <a:t>delocalizzazione</a:t>
            </a:r>
            <a:r>
              <a:rPr lang="it-IT" altLang="it-IT" dirty="0"/>
              <a:t>) </a:t>
            </a:r>
          </a:p>
          <a:p>
            <a:pPr lvl="1"/>
            <a:r>
              <a:rPr lang="it-IT" altLang="it-IT" dirty="0"/>
              <a:t>Prodotti e servizi presenti simultaneamente ovunque (</a:t>
            </a:r>
            <a:r>
              <a:rPr lang="it-IT" altLang="it-IT" b="1" dirty="0"/>
              <a:t>ubiquità</a:t>
            </a:r>
            <a:r>
              <a:rPr lang="it-IT" altLang="it-IT" dirty="0"/>
              <a:t>)</a:t>
            </a:r>
          </a:p>
        </p:txBody>
      </p:sp>
      <p:sp>
        <p:nvSpPr>
          <p:cNvPr id="38916" name="Rectangle 6">
            <a:extLst>
              <a:ext uri="{FF2B5EF4-FFF2-40B4-BE49-F238E27FC236}">
                <a16:creationId xmlns:a16="http://schemas.microsoft.com/office/drawing/2014/main" id="{FA855557-F20C-6A49-B6CC-046D76B7F71D}"/>
              </a:ext>
            </a:extLst>
          </p:cNvPr>
          <p:cNvSpPr>
            <a:spLocks noChangeArrowheads="1"/>
          </p:cNvSpPr>
          <p:nvPr/>
        </p:nvSpPr>
        <p:spPr bwMode="auto">
          <a:xfrm>
            <a:off x="7004050" y="2735263"/>
            <a:ext cx="874871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800"/>
          </a:p>
        </p:txBody>
      </p:sp>
      <p:pic>
        <p:nvPicPr>
          <p:cNvPr id="38917" name="Immagine 13" descr="La classifica convenienza dei migliori supermercati per Altroconsumo">
            <a:extLst>
              <a:ext uri="{FF2B5EF4-FFF2-40B4-BE49-F238E27FC236}">
                <a16:creationId xmlns:a16="http://schemas.microsoft.com/office/drawing/2014/main" id="{17782118-6986-0C43-873A-C28261B7402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970213" y="4581525"/>
            <a:ext cx="5789612"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FC27614A-CA60-4843-9749-74D7545732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4381500"/>
            <a:ext cx="6910387"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arrotondato 7">
            <a:extLst>
              <a:ext uri="{FF2B5EF4-FFF2-40B4-BE49-F238E27FC236}">
                <a16:creationId xmlns:a16="http://schemas.microsoft.com/office/drawing/2014/main" id="{1C3C1720-AD5E-8643-9594-98E0F4C44CF5}"/>
              </a:ext>
            </a:extLst>
          </p:cNvPr>
          <p:cNvSpPr>
            <a:spLocks noChangeArrowheads="1"/>
          </p:cNvSpPr>
          <p:nvPr/>
        </p:nvSpPr>
        <p:spPr bwMode="auto">
          <a:xfrm>
            <a:off x="3792538" y="4522788"/>
            <a:ext cx="4394200" cy="806450"/>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Produzione di rischi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olo 1">
            <a:extLst>
              <a:ext uri="{FF2B5EF4-FFF2-40B4-BE49-F238E27FC236}">
                <a16:creationId xmlns:a16="http://schemas.microsoft.com/office/drawing/2014/main" id="{E7A5571D-9591-BD47-A56F-371F65E0CFD1}"/>
              </a:ext>
            </a:extLst>
          </p:cNvPr>
          <p:cNvSpPr>
            <a:spLocks noGrp="1" noChangeArrowheads="1"/>
          </p:cNvSpPr>
          <p:nvPr>
            <p:ph type="title"/>
          </p:nvPr>
        </p:nvSpPr>
        <p:spPr>
          <a:xfrm>
            <a:off x="1919288" y="-11113"/>
            <a:ext cx="6959600" cy="1473201"/>
          </a:xfrm>
        </p:spPr>
        <p:txBody>
          <a:bodyPr/>
          <a:lstStyle/>
          <a:p>
            <a:r>
              <a:rPr lang="it-IT" altLang="it-IT" sz="3600" b="1" dirty="0">
                <a:solidFill>
                  <a:schemeClr val="bg1"/>
                </a:solidFill>
              </a:rPr>
              <a:t>La società del rischio </a:t>
            </a:r>
            <a:endParaRPr lang="it-IT" altLang="it-IT" sz="3600" dirty="0">
              <a:solidFill>
                <a:schemeClr val="bg1"/>
              </a:solidFill>
            </a:endParaRPr>
          </a:p>
        </p:txBody>
      </p:sp>
      <p:sp>
        <p:nvSpPr>
          <p:cNvPr id="64514" name="Segnaposto contenuto 2">
            <a:extLst>
              <a:ext uri="{FF2B5EF4-FFF2-40B4-BE49-F238E27FC236}">
                <a16:creationId xmlns:a16="http://schemas.microsoft.com/office/drawing/2014/main" id="{5EF2A1E5-E954-0D46-BBB0-4A43C8BBD4F1}"/>
              </a:ext>
            </a:extLst>
          </p:cNvPr>
          <p:cNvSpPr>
            <a:spLocks noGrp="1" noChangeArrowheads="1"/>
          </p:cNvSpPr>
          <p:nvPr>
            <p:ph idx="1"/>
          </p:nvPr>
        </p:nvSpPr>
        <p:spPr>
          <a:xfrm>
            <a:off x="119063" y="1295400"/>
            <a:ext cx="10972800" cy="3560763"/>
          </a:xfrm>
        </p:spPr>
        <p:txBody>
          <a:bodyPr/>
          <a:lstStyle/>
          <a:p>
            <a:pPr>
              <a:defRPr/>
            </a:pPr>
            <a:r>
              <a:rPr lang="it-IT" altLang="it-IT" dirty="0"/>
              <a:t>Il mondo globale è interconnesso come i rischi che produce</a:t>
            </a:r>
          </a:p>
          <a:p>
            <a:pPr>
              <a:defRPr/>
            </a:pPr>
            <a:r>
              <a:rPr lang="it-IT" altLang="it-IT" dirty="0"/>
              <a:t>Rischi ambientali (cambiamento climatico), </a:t>
            </a:r>
          </a:p>
          <a:p>
            <a:pPr marL="0" indent="0">
              <a:buFontTx/>
              <a:buNone/>
              <a:defRPr/>
            </a:pPr>
            <a:r>
              <a:rPr lang="it-IT" altLang="it-IT" dirty="0"/>
              <a:t>biologici (pandemia), terrorismo (09/11, ISIS), </a:t>
            </a:r>
          </a:p>
          <a:p>
            <a:pPr marL="0" indent="0">
              <a:buFontTx/>
              <a:buNone/>
              <a:defRPr/>
            </a:pPr>
            <a:r>
              <a:rPr lang="it-IT" altLang="it-IT" dirty="0"/>
              <a:t>sociali (automazione and occupazione), economici </a:t>
            </a:r>
          </a:p>
          <a:p>
            <a:pPr marL="0" indent="0">
              <a:buFontTx/>
              <a:buNone/>
              <a:defRPr/>
            </a:pPr>
            <a:r>
              <a:rPr lang="it-IT" altLang="it-IT" dirty="0"/>
              <a:t>(Grecia  e crisi del debito sovrano), politici (</a:t>
            </a:r>
            <a:r>
              <a:rPr lang="it-IT" altLang="it-IT" dirty="0" err="1"/>
              <a:t>Brexit</a:t>
            </a:r>
            <a:r>
              <a:rPr lang="it-IT" altLang="it-IT" dirty="0"/>
              <a:t>), immigrazione, la tecnologia (nucleare, robot etc.) </a:t>
            </a:r>
            <a:r>
              <a:rPr lang="en-GB" altLang="it-IT" dirty="0"/>
              <a:t>… </a:t>
            </a:r>
          </a:p>
        </p:txBody>
      </p:sp>
      <p:sp>
        <p:nvSpPr>
          <p:cNvPr id="39940" name="Rectangle 6">
            <a:extLst>
              <a:ext uri="{FF2B5EF4-FFF2-40B4-BE49-F238E27FC236}">
                <a16:creationId xmlns:a16="http://schemas.microsoft.com/office/drawing/2014/main" id="{77EF3769-56D2-8048-9BE9-750515D1361A}"/>
              </a:ext>
            </a:extLst>
          </p:cNvPr>
          <p:cNvSpPr>
            <a:spLocks noChangeArrowheads="1"/>
          </p:cNvSpPr>
          <p:nvPr/>
        </p:nvSpPr>
        <p:spPr bwMode="auto">
          <a:xfrm>
            <a:off x="9048750" y="1714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800"/>
          </a:p>
        </p:txBody>
      </p:sp>
      <p:pic>
        <p:nvPicPr>
          <p:cNvPr id="39941" name="Immagine 193" descr="Risk Society by Ulrich Beck | Waterstones">
            <a:extLst>
              <a:ext uri="{FF2B5EF4-FFF2-40B4-BE49-F238E27FC236}">
                <a16:creationId xmlns:a16="http://schemas.microsoft.com/office/drawing/2014/main" id="{F32D6A1C-D386-8B49-A065-5A081596FBE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696450" y="2478088"/>
            <a:ext cx="2495550"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10">
            <a:extLst>
              <a:ext uri="{FF2B5EF4-FFF2-40B4-BE49-F238E27FC236}">
                <a16:creationId xmlns:a16="http://schemas.microsoft.com/office/drawing/2014/main" id="{E561FC1D-764B-F247-B904-6E697E2B5543}"/>
              </a:ext>
            </a:extLst>
          </p:cNvPr>
          <p:cNvSpPr>
            <a:spLocks noChangeArrowheads="1"/>
          </p:cNvSpPr>
          <p:nvPr/>
        </p:nvSpPr>
        <p:spPr bwMode="auto">
          <a:xfrm flipV="1">
            <a:off x="4911725" y="-4294188"/>
            <a:ext cx="2008188"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800"/>
          </a:p>
        </p:txBody>
      </p:sp>
      <p:pic>
        <p:nvPicPr>
          <p:cNvPr id="39943" name="Immagine 200" descr="Risk Ahead sign — Stock Vector © Yuriy_Vlasenko #123732110">
            <a:extLst>
              <a:ext uri="{FF2B5EF4-FFF2-40B4-BE49-F238E27FC236}">
                <a16:creationId xmlns:a16="http://schemas.microsoft.com/office/drawing/2014/main" id="{7B33EC46-8A22-FC40-81FF-9A1EB91833B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800600" y="5530850"/>
            <a:ext cx="10080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arrotondato 7">
            <a:extLst>
              <a:ext uri="{FF2B5EF4-FFF2-40B4-BE49-F238E27FC236}">
                <a16:creationId xmlns:a16="http://schemas.microsoft.com/office/drawing/2014/main" id="{F36B19A7-27BE-8E4A-950D-E842F18AAFBD}"/>
              </a:ext>
            </a:extLst>
          </p:cNvPr>
          <p:cNvSpPr>
            <a:spLocks noChangeArrowheads="1"/>
          </p:cNvSpPr>
          <p:nvPr/>
        </p:nvSpPr>
        <p:spPr bwMode="auto">
          <a:xfrm>
            <a:off x="3246438" y="1408113"/>
            <a:ext cx="4108450" cy="1001712"/>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I rischi tendono a distribuirsi</a:t>
            </a:r>
          </a:p>
        </p:txBody>
      </p:sp>
      <p:sp>
        <p:nvSpPr>
          <p:cNvPr id="10" name="Rettangolo arrotondato 9">
            <a:extLst>
              <a:ext uri="{FF2B5EF4-FFF2-40B4-BE49-F238E27FC236}">
                <a16:creationId xmlns:a16="http://schemas.microsoft.com/office/drawing/2014/main" id="{CEF2DCE1-314F-BB46-9573-FD90D119BFEE}"/>
              </a:ext>
            </a:extLst>
          </p:cNvPr>
          <p:cNvSpPr>
            <a:spLocks noChangeArrowheads="1"/>
          </p:cNvSpPr>
          <p:nvPr/>
        </p:nvSpPr>
        <p:spPr bwMode="auto">
          <a:xfrm>
            <a:off x="2962275" y="5310188"/>
            <a:ext cx="4987925" cy="1519237"/>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Anche l’innovazione tecnologica produce rischi globali</a:t>
            </a:r>
          </a:p>
        </p:txBody>
      </p:sp>
      <p:sp>
        <p:nvSpPr>
          <p:cNvPr id="11" name="Rettangolo arrotondato 10">
            <a:extLst>
              <a:ext uri="{FF2B5EF4-FFF2-40B4-BE49-F238E27FC236}">
                <a16:creationId xmlns:a16="http://schemas.microsoft.com/office/drawing/2014/main" id="{405A1A8B-40F6-234A-89E8-A50A138D2EED}"/>
              </a:ext>
            </a:extLst>
          </p:cNvPr>
          <p:cNvSpPr>
            <a:spLocks noChangeArrowheads="1"/>
          </p:cNvSpPr>
          <p:nvPr/>
        </p:nvSpPr>
        <p:spPr bwMode="auto">
          <a:xfrm>
            <a:off x="3243263" y="2722563"/>
            <a:ext cx="4108450" cy="1001712"/>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Polverizzazione delle responsabilità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olo 1">
            <a:extLst>
              <a:ext uri="{FF2B5EF4-FFF2-40B4-BE49-F238E27FC236}">
                <a16:creationId xmlns:a16="http://schemas.microsoft.com/office/drawing/2014/main" id="{621F3082-3B32-7542-9839-DCA22BFC00B8}"/>
              </a:ext>
            </a:extLst>
          </p:cNvPr>
          <p:cNvSpPr>
            <a:spLocks noGrp="1" noChangeArrowheads="1"/>
          </p:cNvSpPr>
          <p:nvPr>
            <p:ph type="title"/>
          </p:nvPr>
        </p:nvSpPr>
        <p:spPr>
          <a:xfrm>
            <a:off x="2351088" y="0"/>
            <a:ext cx="6192837" cy="1143000"/>
          </a:xfrm>
        </p:spPr>
        <p:txBody>
          <a:bodyPr/>
          <a:lstStyle/>
          <a:p>
            <a:r>
              <a:rPr lang="it-IT" altLang="it-IT" sz="3600" b="1" dirty="0">
                <a:solidFill>
                  <a:schemeClr val="bg1"/>
                </a:solidFill>
              </a:rPr>
              <a:t>Caratteristiche delle tecnologie emergenti </a:t>
            </a:r>
          </a:p>
        </p:txBody>
      </p:sp>
      <p:sp>
        <p:nvSpPr>
          <p:cNvPr id="40963" name="Segnaposto contenuto 2">
            <a:extLst>
              <a:ext uri="{FF2B5EF4-FFF2-40B4-BE49-F238E27FC236}">
                <a16:creationId xmlns:a16="http://schemas.microsoft.com/office/drawing/2014/main" id="{1D295C83-34C3-3044-B82A-C7F9D7EF3D07}"/>
              </a:ext>
            </a:extLst>
          </p:cNvPr>
          <p:cNvSpPr>
            <a:spLocks noGrp="1" noChangeArrowheads="1"/>
          </p:cNvSpPr>
          <p:nvPr>
            <p:ph idx="1"/>
          </p:nvPr>
        </p:nvSpPr>
        <p:spPr>
          <a:xfrm>
            <a:off x="119063" y="1412875"/>
            <a:ext cx="11953875" cy="3560763"/>
          </a:xfrm>
        </p:spPr>
        <p:txBody>
          <a:bodyPr/>
          <a:lstStyle/>
          <a:p>
            <a:r>
              <a:rPr lang="it-IT" altLang="it-IT"/>
              <a:t>Roco &amp; Brainbridge 2002</a:t>
            </a:r>
          </a:p>
          <a:p>
            <a:r>
              <a:rPr lang="it-IT" altLang="it-IT"/>
              <a:t>Tecnologie </a:t>
            </a:r>
            <a:r>
              <a:rPr lang="it-IT" altLang="it-IT" b="1"/>
              <a:t>convergenti</a:t>
            </a:r>
          </a:p>
          <a:p>
            <a:pPr lvl="1"/>
            <a:r>
              <a:rPr lang="it-IT" altLang="it-IT"/>
              <a:t>Settori disciplinari diversi che convergono per fare nuovi prodotti o servizi   </a:t>
            </a:r>
          </a:p>
          <a:p>
            <a:r>
              <a:rPr lang="it-IT" altLang="it-IT"/>
              <a:t>Tecnologie </a:t>
            </a:r>
            <a:r>
              <a:rPr lang="it-IT" altLang="it-IT" b="1"/>
              <a:t>abilitanti </a:t>
            </a:r>
          </a:p>
          <a:p>
            <a:pPr lvl="1"/>
            <a:r>
              <a:rPr lang="it-IT" altLang="it-IT"/>
              <a:t>Tecnologie che danno vita a nuove applicazioni (esoscheletri) o a nuovi settori disciplinari (nanomedicina, medicina rigenerativa, biologia sintetica etc.)</a:t>
            </a:r>
          </a:p>
        </p:txBody>
      </p:sp>
      <p:sp>
        <p:nvSpPr>
          <p:cNvPr id="8" name="Rettangolo arrotondato 7">
            <a:extLst>
              <a:ext uri="{FF2B5EF4-FFF2-40B4-BE49-F238E27FC236}">
                <a16:creationId xmlns:a16="http://schemas.microsoft.com/office/drawing/2014/main" id="{CDAF78D0-DEF8-C34F-80E4-3EC9F043EB98}"/>
              </a:ext>
            </a:extLst>
          </p:cNvPr>
          <p:cNvSpPr>
            <a:spLocks noChangeArrowheads="1"/>
          </p:cNvSpPr>
          <p:nvPr/>
        </p:nvSpPr>
        <p:spPr bwMode="auto">
          <a:xfrm>
            <a:off x="5303838" y="1268413"/>
            <a:ext cx="6264275" cy="1100137"/>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2800">
                <a:solidFill>
                  <a:schemeClr val="bg1"/>
                </a:solidFill>
              </a:rPr>
              <a:t>Converging Technologies for Improving Human Performance</a:t>
            </a:r>
          </a:p>
        </p:txBody>
      </p:sp>
      <p:sp>
        <p:nvSpPr>
          <p:cNvPr id="9" name="Rettangolo arrotondato 8">
            <a:extLst>
              <a:ext uri="{FF2B5EF4-FFF2-40B4-BE49-F238E27FC236}">
                <a16:creationId xmlns:a16="http://schemas.microsoft.com/office/drawing/2014/main" id="{2CD59241-A3AC-8D4C-AC80-E9C7C7F8DC92}"/>
              </a:ext>
            </a:extLst>
          </p:cNvPr>
          <p:cNvSpPr>
            <a:spLocks noChangeArrowheads="1"/>
          </p:cNvSpPr>
          <p:nvPr/>
        </p:nvSpPr>
        <p:spPr bwMode="auto">
          <a:xfrm>
            <a:off x="5591175" y="3060700"/>
            <a:ext cx="4816475" cy="1100138"/>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per trovare soluzioni a problemi esistenti</a:t>
            </a:r>
          </a:p>
        </p:txBody>
      </p:sp>
      <p:pic>
        <p:nvPicPr>
          <p:cNvPr id="40966" name="Immagine 55" descr="File:Earproject - 2x3 (6127848729).jpg - Wikimedia Commons">
            <a:extLst>
              <a:ext uri="{FF2B5EF4-FFF2-40B4-BE49-F238E27FC236}">
                <a16:creationId xmlns:a16="http://schemas.microsoft.com/office/drawing/2014/main" id="{8F76634B-5930-0941-AD7B-085D2502735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440238" y="5197475"/>
            <a:ext cx="460692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1">
            <a:extLst>
              <a:ext uri="{FF2B5EF4-FFF2-40B4-BE49-F238E27FC236}">
                <a16:creationId xmlns:a16="http://schemas.microsoft.com/office/drawing/2014/main" id="{5931AF50-B1F4-5941-8E25-3CE47C00DEC8}"/>
              </a:ext>
            </a:extLst>
          </p:cNvPr>
          <p:cNvSpPr>
            <a:spLocks noGrp="1" noChangeArrowheads="1"/>
          </p:cNvSpPr>
          <p:nvPr>
            <p:ph type="title"/>
          </p:nvPr>
        </p:nvSpPr>
        <p:spPr>
          <a:xfrm>
            <a:off x="1343025" y="0"/>
            <a:ext cx="7718425" cy="1143000"/>
          </a:xfrm>
        </p:spPr>
        <p:txBody>
          <a:bodyPr/>
          <a:lstStyle/>
          <a:p>
            <a:r>
              <a:rPr lang="it-IT" altLang="it-IT" sz="3600" b="1" dirty="0">
                <a:solidFill>
                  <a:schemeClr val="bg1"/>
                </a:solidFill>
              </a:rPr>
              <a:t>Deep tech</a:t>
            </a:r>
          </a:p>
        </p:txBody>
      </p:sp>
      <p:sp>
        <p:nvSpPr>
          <p:cNvPr id="3" name="Segnaposto contenuto 2">
            <a:extLst>
              <a:ext uri="{FF2B5EF4-FFF2-40B4-BE49-F238E27FC236}">
                <a16:creationId xmlns:a16="http://schemas.microsoft.com/office/drawing/2014/main" id="{6E1B32BB-6E5F-7B4F-8613-93A36C7BD7AD}"/>
              </a:ext>
            </a:extLst>
          </p:cNvPr>
          <p:cNvSpPr>
            <a:spLocks noGrp="1"/>
          </p:cNvSpPr>
          <p:nvPr>
            <p:ph idx="1"/>
          </p:nvPr>
        </p:nvSpPr>
        <p:spPr>
          <a:xfrm>
            <a:off x="479425" y="1341438"/>
            <a:ext cx="10972800" cy="3560762"/>
          </a:xfrm>
        </p:spPr>
        <p:txBody>
          <a:bodyPr/>
          <a:lstStyle/>
          <a:p>
            <a:pPr>
              <a:defRPr/>
            </a:pPr>
            <a:r>
              <a:rPr lang="it-IT" dirty="0"/>
              <a:t>La scienza : da </a:t>
            </a:r>
            <a:r>
              <a:rPr lang="it-IT" b="1" dirty="0" err="1"/>
              <a:t>technology-driven</a:t>
            </a:r>
            <a:r>
              <a:rPr lang="it-IT" dirty="0"/>
              <a:t> a </a:t>
            </a:r>
            <a:r>
              <a:rPr lang="it-IT" b="1" dirty="0" err="1"/>
              <a:t>problem-oriented</a:t>
            </a:r>
            <a:endParaRPr lang="it-IT" b="1" dirty="0"/>
          </a:p>
          <a:p>
            <a:pPr>
              <a:defRPr/>
            </a:pPr>
            <a:r>
              <a:rPr lang="it-IT" dirty="0"/>
              <a:t>La scienza si orienta alla soluzioni di problemi e per questo usa la convergenza delle tecnologie emergenti per trovare soluzione che un singolo settore non è in grado di trovare : ad es. i vaccini contro la Sars-Cov2 (tecnica </a:t>
            </a:r>
            <a:r>
              <a:rPr lang="it-IT" dirty="0" err="1"/>
              <a:t>mRNA</a:t>
            </a:r>
            <a:r>
              <a:rPr lang="it-IT" dirty="0"/>
              <a:t> e </a:t>
            </a:r>
            <a:r>
              <a:rPr lang="it-IT" dirty="0" err="1"/>
              <a:t>blockchain</a:t>
            </a:r>
            <a:r>
              <a:rPr lang="it-IT" dirty="0"/>
              <a:t>)</a:t>
            </a:r>
          </a:p>
          <a:p>
            <a:pPr marL="0" indent="0" algn="r">
              <a:buFontTx/>
              <a:buNone/>
              <a:defRPr/>
            </a:pPr>
            <a:r>
              <a:rPr lang="it-IT" dirty="0" err="1"/>
              <a:t>Deep</a:t>
            </a:r>
            <a:r>
              <a:rPr lang="it-IT" dirty="0"/>
              <a:t> </a:t>
            </a:r>
            <a:r>
              <a:rPr lang="it-IT" dirty="0" err="1"/>
              <a:t>tech</a:t>
            </a:r>
            <a:r>
              <a:rPr lang="it-IT" dirty="0"/>
              <a:t>. The Great </a:t>
            </a:r>
            <a:r>
              <a:rPr lang="it-IT" dirty="0" err="1"/>
              <a:t>Wave</a:t>
            </a:r>
            <a:r>
              <a:rPr lang="it-IT" dirty="0"/>
              <a:t> of </a:t>
            </a:r>
            <a:r>
              <a:rPr lang="it-IT" dirty="0" err="1"/>
              <a:t>Innovation</a:t>
            </a:r>
            <a:r>
              <a:rPr lang="it-IT" dirty="0"/>
              <a:t> (BCG, Hallo </a:t>
            </a:r>
            <a:r>
              <a:rPr lang="it-IT" dirty="0" err="1"/>
              <a:t>Tromorrow</a:t>
            </a:r>
            <a:r>
              <a:rPr lang="it-IT" dirty="0"/>
              <a:t> 2021)</a:t>
            </a:r>
          </a:p>
        </p:txBody>
      </p:sp>
      <p:pic>
        <p:nvPicPr>
          <p:cNvPr id="41988" name="Immagine 4">
            <a:extLst>
              <a:ext uri="{FF2B5EF4-FFF2-40B4-BE49-F238E27FC236}">
                <a16:creationId xmlns:a16="http://schemas.microsoft.com/office/drawing/2014/main" id="{E8E9C98E-A5EB-DE46-8342-B7446B9D0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3" y="5013325"/>
            <a:ext cx="3529012"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contenuto 2">
            <a:extLst>
              <a:ext uri="{FF2B5EF4-FFF2-40B4-BE49-F238E27FC236}">
                <a16:creationId xmlns:a16="http://schemas.microsoft.com/office/drawing/2014/main" id="{F8990276-3588-E247-8FB0-309F7DDEAF82}"/>
              </a:ext>
            </a:extLst>
          </p:cNvPr>
          <p:cNvSpPr>
            <a:spLocks noGrp="1" noChangeArrowheads="1"/>
          </p:cNvSpPr>
          <p:nvPr>
            <p:ph idx="1"/>
          </p:nvPr>
        </p:nvSpPr>
        <p:spPr>
          <a:xfrm>
            <a:off x="119063" y="1412875"/>
            <a:ext cx="11953875" cy="3560763"/>
          </a:xfrm>
        </p:spPr>
        <p:txBody>
          <a:bodyPr/>
          <a:lstStyle/>
          <a:p>
            <a:r>
              <a:rPr lang="it-IT" altLang="it-IT"/>
              <a:t>Sfuggono alla regolazione tradizionale </a:t>
            </a:r>
          </a:p>
          <a:p>
            <a:pPr lvl="1"/>
            <a:r>
              <a:rPr lang="it-IT" altLang="it-IT"/>
              <a:t>focalizzata sul passato (obsoleta, inadeguata)</a:t>
            </a:r>
          </a:p>
          <a:p>
            <a:pPr lvl="1"/>
            <a:r>
              <a:rPr lang="it-IT" altLang="it-IT"/>
              <a:t>troppo lenta (inefficace)</a:t>
            </a:r>
          </a:p>
          <a:p>
            <a:pPr lvl="1"/>
            <a:r>
              <a:rPr lang="it-IT" altLang="it-IT"/>
              <a:t>poco flessibile (rigida)</a:t>
            </a:r>
          </a:p>
          <a:p>
            <a:pPr lvl="1"/>
            <a:r>
              <a:rPr lang="it-IT" altLang="it-IT"/>
              <a:t>troppo generale </a:t>
            </a:r>
          </a:p>
        </p:txBody>
      </p:sp>
      <p:sp>
        <p:nvSpPr>
          <p:cNvPr id="43011" name="Titolo 1">
            <a:extLst>
              <a:ext uri="{FF2B5EF4-FFF2-40B4-BE49-F238E27FC236}">
                <a16:creationId xmlns:a16="http://schemas.microsoft.com/office/drawing/2014/main" id="{9B2C38B2-C33A-F144-A0BF-721E6004D3A4}"/>
              </a:ext>
            </a:extLst>
          </p:cNvPr>
          <p:cNvSpPr>
            <a:spLocks noGrp="1" noChangeArrowheads="1"/>
          </p:cNvSpPr>
          <p:nvPr>
            <p:ph type="title"/>
          </p:nvPr>
        </p:nvSpPr>
        <p:spPr>
          <a:xfrm>
            <a:off x="2351088" y="0"/>
            <a:ext cx="6192837" cy="1143000"/>
          </a:xfrm>
        </p:spPr>
        <p:txBody>
          <a:bodyPr/>
          <a:lstStyle/>
          <a:p>
            <a:r>
              <a:rPr lang="it-IT" altLang="it-IT" sz="3600" b="1" dirty="0">
                <a:solidFill>
                  <a:schemeClr val="bg1"/>
                </a:solidFill>
              </a:rPr>
              <a:t>Tecnologie emergenti e diritto</a:t>
            </a:r>
          </a:p>
        </p:txBody>
      </p:sp>
      <p:pic>
        <p:nvPicPr>
          <p:cNvPr id="43012" name="Immagine 2">
            <a:extLst>
              <a:ext uri="{FF2B5EF4-FFF2-40B4-BE49-F238E27FC236}">
                <a16:creationId xmlns:a16="http://schemas.microsoft.com/office/drawing/2014/main" id="{D0F4A853-E32A-A44F-A785-018E5B977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3" y="4176713"/>
            <a:ext cx="4064000"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arrotondato 4">
            <a:extLst>
              <a:ext uri="{FF2B5EF4-FFF2-40B4-BE49-F238E27FC236}">
                <a16:creationId xmlns:a16="http://schemas.microsoft.com/office/drawing/2014/main" id="{74A39B0D-11A9-5F47-B31B-05851240EBE9}"/>
              </a:ext>
            </a:extLst>
          </p:cNvPr>
          <p:cNvSpPr>
            <a:spLocks noChangeArrowheads="1"/>
          </p:cNvSpPr>
          <p:nvPr/>
        </p:nvSpPr>
        <p:spPr bwMode="auto">
          <a:xfrm>
            <a:off x="3732213" y="3500438"/>
            <a:ext cx="4814887" cy="2017712"/>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Non c’è una tecnologia in generale, ma settori diversi e applicazioni diverse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olo 1">
            <a:extLst>
              <a:ext uri="{FF2B5EF4-FFF2-40B4-BE49-F238E27FC236}">
                <a16:creationId xmlns:a16="http://schemas.microsoft.com/office/drawing/2014/main" id="{ABAFE707-09B2-094F-A23E-18D14C9F3CB2}"/>
              </a:ext>
            </a:extLst>
          </p:cNvPr>
          <p:cNvSpPr>
            <a:spLocks noGrp="1" noChangeArrowheads="1"/>
          </p:cNvSpPr>
          <p:nvPr>
            <p:ph type="title"/>
          </p:nvPr>
        </p:nvSpPr>
        <p:spPr>
          <a:xfrm>
            <a:off x="2351088" y="0"/>
            <a:ext cx="6192837" cy="1143000"/>
          </a:xfrm>
        </p:spPr>
        <p:txBody>
          <a:bodyPr/>
          <a:lstStyle/>
          <a:p>
            <a:r>
              <a:rPr lang="it-IT" altLang="it-IT" sz="3600" b="1" dirty="0">
                <a:solidFill>
                  <a:schemeClr val="bg1"/>
                </a:solidFill>
              </a:rPr>
              <a:t>Accantonare il diritto?</a:t>
            </a:r>
          </a:p>
        </p:txBody>
      </p:sp>
      <p:sp>
        <p:nvSpPr>
          <p:cNvPr id="44035" name="Segnaposto contenuto 2">
            <a:extLst>
              <a:ext uri="{FF2B5EF4-FFF2-40B4-BE49-F238E27FC236}">
                <a16:creationId xmlns:a16="http://schemas.microsoft.com/office/drawing/2014/main" id="{A170E224-FE3C-6E47-A0E7-0983D314CC8B}"/>
              </a:ext>
            </a:extLst>
          </p:cNvPr>
          <p:cNvSpPr>
            <a:spLocks noGrp="1" noChangeArrowheads="1"/>
          </p:cNvSpPr>
          <p:nvPr>
            <p:ph idx="1"/>
          </p:nvPr>
        </p:nvSpPr>
        <p:spPr>
          <a:xfrm>
            <a:off x="119063" y="1412875"/>
            <a:ext cx="11953875" cy="3560763"/>
          </a:xfrm>
        </p:spPr>
        <p:txBody>
          <a:bodyPr/>
          <a:lstStyle/>
          <a:p>
            <a:r>
              <a:rPr lang="it-IT" altLang="it-IT"/>
              <a:t>Se il diritto è obsoleto bisogna ricorrere ad altri strumenti per affrontare l’innovazione tecnologica (Groves 2013)</a:t>
            </a:r>
          </a:p>
          <a:p>
            <a:r>
              <a:rPr lang="it-IT" altLang="it-IT"/>
              <a:t>Le gente deve poter decidere cosa vuole (</a:t>
            </a:r>
            <a:r>
              <a:rPr lang="it-IT" altLang="it-IT" b="1" i="1"/>
              <a:t>public engagement</a:t>
            </a:r>
            <a:r>
              <a:rPr lang="it-IT" altLang="it-IT"/>
              <a:t>)</a:t>
            </a:r>
          </a:p>
        </p:txBody>
      </p:sp>
      <p:pic>
        <p:nvPicPr>
          <p:cNvPr id="44036" name="Immagine 2">
            <a:extLst>
              <a:ext uri="{FF2B5EF4-FFF2-40B4-BE49-F238E27FC236}">
                <a16:creationId xmlns:a16="http://schemas.microsoft.com/office/drawing/2014/main" id="{8A88171A-A887-BF49-B45E-BCF0D4F297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100" y="3279775"/>
            <a:ext cx="6256338"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arrotondato 8">
            <a:extLst>
              <a:ext uri="{FF2B5EF4-FFF2-40B4-BE49-F238E27FC236}">
                <a16:creationId xmlns:a16="http://schemas.microsoft.com/office/drawing/2014/main" id="{02B729EA-8E95-2D4E-8733-300A801635C3}"/>
              </a:ext>
            </a:extLst>
          </p:cNvPr>
          <p:cNvSpPr>
            <a:spLocks noChangeArrowheads="1"/>
          </p:cNvSpPr>
          <p:nvPr/>
        </p:nvSpPr>
        <p:spPr bwMode="auto">
          <a:xfrm>
            <a:off x="3582988" y="2890838"/>
            <a:ext cx="4816475" cy="1449387"/>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strumenti per coinvolgere attivamente la società civile</a:t>
            </a:r>
          </a:p>
        </p:txBody>
      </p:sp>
      <p:sp>
        <p:nvSpPr>
          <p:cNvPr id="10" name="Rettangolo arrotondato 9">
            <a:extLst>
              <a:ext uri="{FF2B5EF4-FFF2-40B4-BE49-F238E27FC236}">
                <a16:creationId xmlns:a16="http://schemas.microsoft.com/office/drawing/2014/main" id="{FD9EBDF9-5039-A54D-850B-BB8CC5848676}"/>
              </a:ext>
            </a:extLst>
          </p:cNvPr>
          <p:cNvSpPr>
            <a:spLocks noChangeArrowheads="1"/>
          </p:cNvSpPr>
          <p:nvPr/>
        </p:nvSpPr>
        <p:spPr bwMode="auto">
          <a:xfrm>
            <a:off x="3275013" y="4008438"/>
            <a:ext cx="5400675" cy="2170112"/>
          </a:xfrm>
          <a:prstGeom prst="roundRect">
            <a:avLst>
              <a:gd name="adj" fmla="val 16667"/>
            </a:avLst>
          </a:prstGeom>
          <a:solidFill>
            <a:srgbClr val="C00000"/>
          </a:solidFill>
          <a:ln w="9525" algn="ctr">
            <a:solidFill>
              <a:schemeClr val="tx1"/>
            </a:solidFill>
            <a:round/>
            <a:headEnd/>
            <a:tailEnd/>
          </a:ln>
        </p:spPr>
        <p:txBody>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 typeface="Wingdings" pitchFamily="2" charset="2"/>
              <a:buChar char="§"/>
            </a:pPr>
            <a:r>
              <a:rPr lang="it-IT" altLang="it-IT" sz="2800">
                <a:solidFill>
                  <a:schemeClr val="bg1"/>
                </a:solidFill>
              </a:rPr>
              <a:t>Più flessibili</a:t>
            </a:r>
          </a:p>
          <a:p>
            <a:pPr algn="ctr" eaLnBrk="1" hangingPunct="1">
              <a:spcBef>
                <a:spcPct val="0"/>
              </a:spcBef>
              <a:buFont typeface="Wingdings" pitchFamily="2" charset="2"/>
              <a:buChar char="§"/>
            </a:pPr>
            <a:r>
              <a:rPr lang="it-IT" altLang="it-IT" sz="2800">
                <a:solidFill>
                  <a:schemeClr val="bg1"/>
                </a:solidFill>
              </a:rPr>
              <a:t>Fotografano le preferenze del momento</a:t>
            </a:r>
          </a:p>
          <a:p>
            <a:pPr algn="ctr" eaLnBrk="1" hangingPunct="1">
              <a:spcBef>
                <a:spcPct val="0"/>
              </a:spcBef>
              <a:buFont typeface="Wingdings" pitchFamily="2" charset="2"/>
              <a:buChar char="§"/>
            </a:pPr>
            <a:r>
              <a:rPr lang="it-IT" altLang="it-IT" sz="2800" i="1">
                <a:solidFill>
                  <a:schemeClr val="bg1"/>
                </a:solidFill>
              </a:rPr>
              <a:t>Context-sensitive</a:t>
            </a:r>
          </a:p>
        </p:txBody>
      </p:sp>
      <p:sp>
        <p:nvSpPr>
          <p:cNvPr id="11" name="Rettangolo arrotondato 10">
            <a:extLst>
              <a:ext uri="{FF2B5EF4-FFF2-40B4-BE49-F238E27FC236}">
                <a16:creationId xmlns:a16="http://schemas.microsoft.com/office/drawing/2014/main" id="{376447EA-6F53-BE4F-B445-4954C83EB9DD}"/>
              </a:ext>
            </a:extLst>
          </p:cNvPr>
          <p:cNvSpPr>
            <a:spLocks noChangeArrowheads="1"/>
          </p:cNvSpPr>
          <p:nvPr/>
        </p:nvSpPr>
        <p:spPr bwMode="auto">
          <a:xfrm>
            <a:off x="3290888" y="4687888"/>
            <a:ext cx="5400675" cy="2170112"/>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Nuova forma di legittimazione della governance tecnologica</a:t>
            </a:r>
          </a:p>
          <a:p>
            <a:pPr algn="ctr" eaLnBrk="1" hangingPunct="1">
              <a:spcBef>
                <a:spcPct val="0"/>
              </a:spcBef>
              <a:buFontTx/>
              <a:buNone/>
            </a:pPr>
            <a:r>
              <a:rPr lang="it-IT" altLang="it-IT" sz="2800" i="1">
                <a:solidFill>
                  <a:schemeClr val="bg1"/>
                </a:solidFill>
              </a:rPr>
              <a:t>alternativa alla regolazione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a:extLst>
              <a:ext uri="{FF2B5EF4-FFF2-40B4-BE49-F238E27FC236}">
                <a16:creationId xmlns:a16="http://schemas.microsoft.com/office/drawing/2014/main" id="{E24DCD46-E52A-934C-BE4B-0E1A2527841E}"/>
              </a:ext>
            </a:extLst>
          </p:cNvPr>
          <p:cNvSpPr>
            <a:spLocks noChangeArrowheads="1"/>
          </p:cNvSpPr>
          <p:nvPr/>
        </p:nvSpPr>
        <p:spPr bwMode="auto">
          <a:xfrm>
            <a:off x="10045700" y="638175"/>
            <a:ext cx="10233025"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800"/>
          </a:p>
        </p:txBody>
      </p:sp>
      <p:sp>
        <p:nvSpPr>
          <p:cNvPr id="18435" name="Rectangle 7">
            <a:extLst>
              <a:ext uri="{FF2B5EF4-FFF2-40B4-BE49-F238E27FC236}">
                <a16:creationId xmlns:a16="http://schemas.microsoft.com/office/drawing/2014/main" id="{398AFDB2-794B-5E43-AFE4-D7772544C1FB}"/>
              </a:ext>
            </a:extLst>
          </p:cNvPr>
          <p:cNvSpPr>
            <a:spLocks noChangeArrowheads="1"/>
          </p:cNvSpPr>
          <p:nvPr/>
        </p:nvSpPr>
        <p:spPr bwMode="auto">
          <a:xfrm flipV="1">
            <a:off x="10853738" y="2290763"/>
            <a:ext cx="7408862"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800"/>
          </a:p>
        </p:txBody>
      </p:sp>
      <p:pic>
        <p:nvPicPr>
          <p:cNvPr id="18436" name="Immagine 2" descr="Nasce IlBoLive, voce dell'Università di Padova | Scienza in rete">
            <a:extLst>
              <a:ext uri="{FF2B5EF4-FFF2-40B4-BE49-F238E27FC236}">
                <a16:creationId xmlns:a16="http://schemas.microsoft.com/office/drawing/2014/main" id="{FC31B4FC-96BD-9448-ABD2-AEB2C9C558B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472488" y="4089400"/>
            <a:ext cx="3719512"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CasellaDiTesto 3">
            <a:extLst>
              <a:ext uri="{FF2B5EF4-FFF2-40B4-BE49-F238E27FC236}">
                <a16:creationId xmlns:a16="http://schemas.microsoft.com/office/drawing/2014/main" id="{04E2734F-6DEE-F848-A50E-6A0EBE8617DE}"/>
              </a:ext>
            </a:extLst>
          </p:cNvPr>
          <p:cNvSpPr txBox="1">
            <a:spLocks noChangeArrowheads="1"/>
          </p:cNvSpPr>
          <p:nvPr/>
        </p:nvSpPr>
        <p:spPr bwMode="auto">
          <a:xfrm>
            <a:off x="2279650" y="1557338"/>
            <a:ext cx="2903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a:solidFill>
                  <a:srgbClr val="C00000"/>
                </a:solidFill>
              </a:rPr>
              <a:t>SOMMARIO </a:t>
            </a:r>
          </a:p>
        </p:txBody>
      </p:sp>
      <p:pic>
        <p:nvPicPr>
          <p:cNvPr id="18438" name="Immagine 5">
            <a:extLst>
              <a:ext uri="{FF2B5EF4-FFF2-40B4-BE49-F238E27FC236}">
                <a16:creationId xmlns:a16="http://schemas.microsoft.com/office/drawing/2014/main" id="{13C97BD2-D495-6040-BFA1-9524DEEA8E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9700" y="1281113"/>
            <a:ext cx="4445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ttangolo 6">
            <a:extLst>
              <a:ext uri="{FF2B5EF4-FFF2-40B4-BE49-F238E27FC236}">
                <a16:creationId xmlns:a16="http://schemas.microsoft.com/office/drawing/2014/main" id="{689CF5D6-F751-F44C-BD6A-9B3B804EFE52}"/>
              </a:ext>
            </a:extLst>
          </p:cNvPr>
          <p:cNvSpPr>
            <a:spLocks noChangeArrowheads="1"/>
          </p:cNvSpPr>
          <p:nvPr/>
        </p:nvSpPr>
        <p:spPr bwMode="auto">
          <a:xfrm>
            <a:off x="525463" y="2500313"/>
            <a:ext cx="69389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itchFamily="2" charset="2"/>
              <a:buChar char="v"/>
            </a:pPr>
            <a:r>
              <a:rPr lang="it-IT" altLang="it-IT"/>
              <a:t>Crisi dello Stato moderno</a:t>
            </a:r>
          </a:p>
          <a:p>
            <a:pPr eaLnBrk="1" hangingPunct="1">
              <a:spcBef>
                <a:spcPct val="0"/>
              </a:spcBef>
              <a:buFont typeface="Wingdings" pitchFamily="2" charset="2"/>
              <a:buChar char="v"/>
            </a:pPr>
            <a:r>
              <a:rPr lang="it-IT" altLang="it-IT"/>
              <a:t>Crisi delle forme di regolazione tradizionale</a:t>
            </a:r>
          </a:p>
          <a:p>
            <a:pPr eaLnBrk="1" hangingPunct="1">
              <a:spcBef>
                <a:spcPct val="0"/>
              </a:spcBef>
              <a:buFont typeface="Wingdings" pitchFamily="2" charset="2"/>
              <a:buChar char="v"/>
            </a:pPr>
            <a:r>
              <a:rPr lang="it-IT" altLang="it-IT"/>
              <a:t>Pluralità degli attori </a:t>
            </a:r>
          </a:p>
          <a:p>
            <a:pPr eaLnBrk="1" hangingPunct="1">
              <a:spcBef>
                <a:spcPct val="0"/>
              </a:spcBef>
              <a:buFont typeface="Wingdings" pitchFamily="2" charset="2"/>
              <a:buChar char="v"/>
            </a:pPr>
            <a:r>
              <a:rPr lang="it-IT" altLang="it-IT"/>
              <a:t>Separazione tra «government» e «governing»</a:t>
            </a:r>
          </a:p>
          <a:p>
            <a:pPr eaLnBrk="1" hangingPunct="1">
              <a:spcBef>
                <a:spcPct val="0"/>
              </a:spcBef>
              <a:buFont typeface="Wingdings" pitchFamily="2" charset="2"/>
              <a:buChar char="v"/>
            </a:pPr>
            <a:r>
              <a:rPr lang="it-IT" altLang="it-IT"/>
              <a:t>Governance</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olo 1">
            <a:extLst>
              <a:ext uri="{FF2B5EF4-FFF2-40B4-BE49-F238E27FC236}">
                <a16:creationId xmlns:a16="http://schemas.microsoft.com/office/drawing/2014/main" id="{73207340-AC2C-D14C-8E1B-64CC42DC01A7}"/>
              </a:ext>
            </a:extLst>
          </p:cNvPr>
          <p:cNvSpPr>
            <a:spLocks noGrp="1" noChangeArrowheads="1"/>
          </p:cNvSpPr>
          <p:nvPr>
            <p:ph type="title"/>
          </p:nvPr>
        </p:nvSpPr>
        <p:spPr>
          <a:xfrm>
            <a:off x="2351088" y="0"/>
            <a:ext cx="6481762" cy="1143000"/>
          </a:xfrm>
        </p:spPr>
        <p:txBody>
          <a:bodyPr/>
          <a:lstStyle/>
          <a:p>
            <a:r>
              <a:rPr lang="it-IT" altLang="it-IT" sz="3600" b="1" dirty="0">
                <a:solidFill>
                  <a:schemeClr val="bg1"/>
                </a:solidFill>
              </a:rPr>
              <a:t>Divaricazione tra </a:t>
            </a:r>
            <a:r>
              <a:rPr lang="it-IT" altLang="it-IT" sz="3600" b="1" i="1" dirty="0" err="1">
                <a:solidFill>
                  <a:schemeClr val="bg1"/>
                </a:solidFill>
              </a:rPr>
              <a:t>governament</a:t>
            </a:r>
            <a:r>
              <a:rPr lang="it-IT" altLang="it-IT" sz="3600" b="1" dirty="0">
                <a:solidFill>
                  <a:schemeClr val="bg1"/>
                </a:solidFill>
              </a:rPr>
              <a:t> e </a:t>
            </a:r>
            <a:r>
              <a:rPr lang="it-IT" altLang="it-IT" sz="3600" b="1" i="1" dirty="0" err="1">
                <a:solidFill>
                  <a:schemeClr val="bg1"/>
                </a:solidFill>
              </a:rPr>
              <a:t>governing</a:t>
            </a:r>
            <a:endParaRPr lang="it-IT" altLang="it-IT" sz="3600" b="1" i="1" dirty="0">
              <a:solidFill>
                <a:schemeClr val="bg1"/>
              </a:solidFill>
            </a:endParaRPr>
          </a:p>
        </p:txBody>
      </p:sp>
      <p:sp>
        <p:nvSpPr>
          <p:cNvPr id="45059" name="Segnaposto contenuto 2">
            <a:extLst>
              <a:ext uri="{FF2B5EF4-FFF2-40B4-BE49-F238E27FC236}">
                <a16:creationId xmlns:a16="http://schemas.microsoft.com/office/drawing/2014/main" id="{AC176FE8-8D02-9E4A-ACA6-F650EA2D6898}"/>
              </a:ext>
            </a:extLst>
          </p:cNvPr>
          <p:cNvSpPr>
            <a:spLocks noGrp="1" noChangeArrowheads="1"/>
          </p:cNvSpPr>
          <p:nvPr>
            <p:ph idx="1"/>
          </p:nvPr>
        </p:nvSpPr>
        <p:spPr>
          <a:xfrm>
            <a:off x="119063" y="1412875"/>
            <a:ext cx="11953875" cy="3560763"/>
          </a:xfrm>
        </p:spPr>
        <p:txBody>
          <a:bodyPr/>
          <a:lstStyle/>
          <a:p>
            <a:r>
              <a:rPr lang="it-IT" altLang="it-IT"/>
              <a:t>Se la regolazione non è più l’unico strumento in grado di governare i fenomeni, che dipendono sempre più da altri attori non statali, «governo come azione di governare» si separa da «governo come soggetto di governo della realtà»</a:t>
            </a:r>
          </a:p>
          <a:p>
            <a:r>
              <a:rPr lang="it-IT" altLang="it-IT" i="1"/>
              <a:t>Governing</a:t>
            </a:r>
            <a:r>
              <a:rPr lang="it-IT" altLang="it-IT"/>
              <a:t> = l’interazione tra una pluralità di forze che agiscono a diversi livelli (locali, nazionali, sovra e transnazionali)</a:t>
            </a:r>
          </a:p>
          <a:p>
            <a:r>
              <a:rPr lang="it-IT" altLang="it-IT"/>
              <a:t>Soggetti di «governo» ≠ regolatore tradizionale</a:t>
            </a:r>
          </a:p>
          <a:p>
            <a:r>
              <a:rPr lang="it-IT" altLang="it-IT"/>
              <a:t>I destinatari del «governo» tendono a sfuggirvi e a rendersi opachi al diritto</a:t>
            </a:r>
          </a:p>
        </p:txBody>
      </p:sp>
      <p:sp>
        <p:nvSpPr>
          <p:cNvPr id="4" name="Rettangolo arrotondato 3">
            <a:extLst>
              <a:ext uri="{FF2B5EF4-FFF2-40B4-BE49-F238E27FC236}">
                <a16:creationId xmlns:a16="http://schemas.microsoft.com/office/drawing/2014/main" id="{982373AB-A2BD-DE46-87DE-C1DF3C6C9410}"/>
              </a:ext>
            </a:extLst>
          </p:cNvPr>
          <p:cNvSpPr>
            <a:spLocks noChangeArrowheads="1"/>
          </p:cNvSpPr>
          <p:nvPr/>
        </p:nvSpPr>
        <p:spPr bwMode="auto">
          <a:xfrm>
            <a:off x="4092575" y="2174875"/>
            <a:ext cx="2881313" cy="74612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i="1">
                <a:solidFill>
                  <a:schemeClr val="bg1"/>
                </a:solidFill>
              </a:rPr>
              <a:t>governing</a:t>
            </a:r>
          </a:p>
        </p:txBody>
      </p:sp>
      <p:sp>
        <p:nvSpPr>
          <p:cNvPr id="5" name="Rettangolo arrotondato 4">
            <a:extLst>
              <a:ext uri="{FF2B5EF4-FFF2-40B4-BE49-F238E27FC236}">
                <a16:creationId xmlns:a16="http://schemas.microsoft.com/office/drawing/2014/main" id="{EEFFF217-30C3-6045-90E5-BDA330BE0D3D}"/>
              </a:ext>
            </a:extLst>
          </p:cNvPr>
          <p:cNvSpPr>
            <a:spLocks noChangeArrowheads="1"/>
          </p:cNvSpPr>
          <p:nvPr/>
        </p:nvSpPr>
        <p:spPr bwMode="auto">
          <a:xfrm>
            <a:off x="4151313" y="2921000"/>
            <a:ext cx="2881312" cy="74612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i="1">
                <a:solidFill>
                  <a:schemeClr val="bg1"/>
                </a:solidFill>
              </a:rPr>
              <a:t>government</a:t>
            </a:r>
          </a:p>
        </p:txBody>
      </p:sp>
      <p:pic>
        <p:nvPicPr>
          <p:cNvPr id="45062" name="Immagine 2">
            <a:extLst>
              <a:ext uri="{FF2B5EF4-FFF2-40B4-BE49-F238E27FC236}">
                <a16:creationId xmlns:a16="http://schemas.microsoft.com/office/drawing/2014/main" id="{1D0C8023-D0B2-644C-BF28-B32E4CA6D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138" y="5635625"/>
            <a:ext cx="18335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arrotondato 8">
            <a:extLst>
              <a:ext uri="{FF2B5EF4-FFF2-40B4-BE49-F238E27FC236}">
                <a16:creationId xmlns:a16="http://schemas.microsoft.com/office/drawing/2014/main" id="{75E1A905-A0F7-F949-A52A-D131CE664E82}"/>
              </a:ext>
            </a:extLst>
          </p:cNvPr>
          <p:cNvSpPr>
            <a:spLocks noChangeArrowheads="1"/>
          </p:cNvSpPr>
          <p:nvPr/>
        </p:nvSpPr>
        <p:spPr bwMode="auto">
          <a:xfrm>
            <a:off x="4132263" y="5627688"/>
            <a:ext cx="2881312" cy="74612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i="1">
                <a:solidFill>
                  <a:schemeClr val="bg1"/>
                </a:solidFill>
              </a:rPr>
              <a:t>governance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olo 1">
            <a:extLst>
              <a:ext uri="{FF2B5EF4-FFF2-40B4-BE49-F238E27FC236}">
                <a16:creationId xmlns:a16="http://schemas.microsoft.com/office/drawing/2014/main" id="{17F64165-74AF-C445-94AE-8EF16B9371F7}"/>
              </a:ext>
            </a:extLst>
          </p:cNvPr>
          <p:cNvSpPr>
            <a:spLocks noGrp="1" noChangeArrowheads="1"/>
          </p:cNvSpPr>
          <p:nvPr>
            <p:ph type="title"/>
          </p:nvPr>
        </p:nvSpPr>
        <p:spPr>
          <a:xfrm>
            <a:off x="2351088" y="0"/>
            <a:ext cx="6192837" cy="1143000"/>
          </a:xfrm>
        </p:spPr>
        <p:txBody>
          <a:bodyPr/>
          <a:lstStyle/>
          <a:p>
            <a:r>
              <a:rPr lang="it-IT" altLang="it-IT" sz="3600" b="1" dirty="0">
                <a:solidFill>
                  <a:schemeClr val="bg1"/>
                </a:solidFill>
              </a:rPr>
              <a:t>Nozione di governance</a:t>
            </a:r>
          </a:p>
        </p:txBody>
      </p:sp>
      <p:sp>
        <p:nvSpPr>
          <p:cNvPr id="46083" name="Segnaposto contenuto 2">
            <a:extLst>
              <a:ext uri="{FF2B5EF4-FFF2-40B4-BE49-F238E27FC236}">
                <a16:creationId xmlns:a16="http://schemas.microsoft.com/office/drawing/2014/main" id="{92E4619F-0C7A-4A48-91BD-F35C31454322}"/>
              </a:ext>
            </a:extLst>
          </p:cNvPr>
          <p:cNvSpPr>
            <a:spLocks noGrp="1" noChangeArrowheads="1"/>
          </p:cNvSpPr>
          <p:nvPr>
            <p:ph idx="1"/>
          </p:nvPr>
        </p:nvSpPr>
        <p:spPr>
          <a:xfrm>
            <a:off x="119063" y="1412875"/>
            <a:ext cx="11953875" cy="3560763"/>
          </a:xfrm>
        </p:spPr>
        <p:txBody>
          <a:bodyPr/>
          <a:lstStyle/>
          <a:p>
            <a:r>
              <a:rPr lang="it-IT" altLang="it-IT"/>
              <a:t>l’insieme di processi a carattere reticolare e diffuso tra i diversi attori pubblici e privati a livello nazionale e sovrannazionale, costituiti da norme giuridiche hard e soft, tra loro variamente coordinate, per risolvere conflitti e adottare decisioni in un particolare settore (tecnologico, economico, finanziario etc.). Ruggiu 2012</a:t>
            </a:r>
          </a:p>
        </p:txBody>
      </p:sp>
      <p:pic>
        <p:nvPicPr>
          <p:cNvPr id="46084" name="Immagine 2">
            <a:extLst>
              <a:ext uri="{FF2B5EF4-FFF2-40B4-BE49-F238E27FC236}">
                <a16:creationId xmlns:a16="http://schemas.microsoft.com/office/drawing/2014/main" id="{21EEB3FD-9F1B-1145-A4CA-360C41216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9325" y="4211638"/>
            <a:ext cx="5087938"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olo 1">
            <a:extLst>
              <a:ext uri="{FF2B5EF4-FFF2-40B4-BE49-F238E27FC236}">
                <a16:creationId xmlns:a16="http://schemas.microsoft.com/office/drawing/2014/main" id="{9A67F0A2-0553-944E-8351-4886A10C5D5B}"/>
              </a:ext>
            </a:extLst>
          </p:cNvPr>
          <p:cNvSpPr>
            <a:spLocks noGrp="1" noChangeArrowheads="1"/>
          </p:cNvSpPr>
          <p:nvPr>
            <p:ph type="title"/>
          </p:nvPr>
        </p:nvSpPr>
        <p:spPr>
          <a:xfrm>
            <a:off x="2351088" y="0"/>
            <a:ext cx="6192837" cy="1143000"/>
          </a:xfrm>
        </p:spPr>
        <p:txBody>
          <a:bodyPr/>
          <a:lstStyle/>
          <a:p>
            <a:r>
              <a:rPr lang="it-IT" altLang="it-IT" sz="3600" b="1" dirty="0">
                <a:solidFill>
                  <a:schemeClr val="bg1"/>
                </a:solidFill>
              </a:rPr>
              <a:t>Meta-governance</a:t>
            </a:r>
          </a:p>
        </p:txBody>
      </p:sp>
      <p:sp>
        <p:nvSpPr>
          <p:cNvPr id="47107" name="Segnaposto contenuto 2">
            <a:extLst>
              <a:ext uri="{FF2B5EF4-FFF2-40B4-BE49-F238E27FC236}">
                <a16:creationId xmlns:a16="http://schemas.microsoft.com/office/drawing/2014/main" id="{D0BD3187-8902-5247-A6D4-9D0341B97A10}"/>
              </a:ext>
            </a:extLst>
          </p:cNvPr>
          <p:cNvSpPr>
            <a:spLocks noGrp="1" noChangeArrowheads="1"/>
          </p:cNvSpPr>
          <p:nvPr>
            <p:ph idx="1"/>
          </p:nvPr>
        </p:nvSpPr>
        <p:spPr>
          <a:xfrm>
            <a:off x="119063" y="1412875"/>
            <a:ext cx="11953875" cy="3560763"/>
          </a:xfrm>
        </p:spPr>
        <p:txBody>
          <a:bodyPr/>
          <a:lstStyle/>
          <a:p>
            <a:r>
              <a:rPr lang="it-IT" altLang="it-IT"/>
              <a:t>La governance può essere smontata nei suoi elementi base</a:t>
            </a:r>
          </a:p>
          <a:p>
            <a:pPr lvl="1"/>
            <a:r>
              <a:rPr lang="it-IT" altLang="it-IT"/>
              <a:t>i soggetti di governance </a:t>
            </a:r>
          </a:p>
          <a:p>
            <a:pPr lvl="1"/>
            <a:endParaRPr lang="it-IT" altLang="it-IT"/>
          </a:p>
          <a:p>
            <a:pPr lvl="1"/>
            <a:r>
              <a:rPr lang="it-IT" altLang="it-IT"/>
              <a:t>le strutture e gli strumenti di governance </a:t>
            </a:r>
          </a:p>
          <a:p>
            <a:pPr lvl="1"/>
            <a:endParaRPr lang="it-IT" altLang="it-IT"/>
          </a:p>
          <a:p>
            <a:pPr lvl="1"/>
            <a:r>
              <a:rPr lang="it-IT" altLang="it-IT"/>
              <a:t>i processi di governance (formalizzati e non formalizzati)</a:t>
            </a:r>
          </a:p>
          <a:p>
            <a:pPr lvl="1"/>
            <a:endParaRPr lang="it-IT" altLang="it-IT"/>
          </a:p>
          <a:p>
            <a:endParaRPr lang="it-IT" altLang="it-IT"/>
          </a:p>
        </p:txBody>
      </p:sp>
      <p:sp>
        <p:nvSpPr>
          <p:cNvPr id="6" name="Rettangolo arrotondato 5">
            <a:extLst>
              <a:ext uri="{FF2B5EF4-FFF2-40B4-BE49-F238E27FC236}">
                <a16:creationId xmlns:a16="http://schemas.microsoft.com/office/drawing/2014/main" id="{FB026645-35A3-8540-A744-14270F5F0A54}"/>
              </a:ext>
            </a:extLst>
          </p:cNvPr>
          <p:cNvSpPr>
            <a:spLocks noChangeArrowheads="1"/>
          </p:cNvSpPr>
          <p:nvPr/>
        </p:nvSpPr>
        <p:spPr bwMode="auto">
          <a:xfrm>
            <a:off x="134938" y="2470150"/>
            <a:ext cx="9648825" cy="633413"/>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Stati, organizzazioni internazionali, ong, società civile </a:t>
            </a:r>
          </a:p>
        </p:txBody>
      </p:sp>
      <p:sp>
        <p:nvSpPr>
          <p:cNvPr id="7" name="Rettangolo arrotondato 6">
            <a:extLst>
              <a:ext uri="{FF2B5EF4-FFF2-40B4-BE49-F238E27FC236}">
                <a16:creationId xmlns:a16="http://schemas.microsoft.com/office/drawing/2014/main" id="{D956C951-AECD-5F46-BA5C-978549690402}"/>
              </a:ext>
            </a:extLst>
          </p:cNvPr>
          <p:cNvSpPr>
            <a:spLocks noChangeArrowheads="1"/>
          </p:cNvSpPr>
          <p:nvPr/>
        </p:nvSpPr>
        <p:spPr bwMode="auto">
          <a:xfrm>
            <a:off x="134938" y="3430588"/>
            <a:ext cx="11525250" cy="73977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atti di hard e soft law, linee guida, codici etici, reports ufficiali…</a:t>
            </a:r>
          </a:p>
        </p:txBody>
      </p:sp>
      <p:pic>
        <p:nvPicPr>
          <p:cNvPr id="47110" name="Immagine 2">
            <a:extLst>
              <a:ext uri="{FF2B5EF4-FFF2-40B4-BE49-F238E27FC236}">
                <a16:creationId xmlns:a16="http://schemas.microsoft.com/office/drawing/2014/main" id="{1A04031B-BC58-6C41-A7CB-4D7659B2B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75" y="4598988"/>
            <a:ext cx="2201863"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arrotondato 11">
            <a:extLst>
              <a:ext uri="{FF2B5EF4-FFF2-40B4-BE49-F238E27FC236}">
                <a16:creationId xmlns:a16="http://schemas.microsoft.com/office/drawing/2014/main" id="{8BE1FC27-D176-8A45-A1BC-45FB0AA77887}"/>
              </a:ext>
            </a:extLst>
          </p:cNvPr>
          <p:cNvSpPr>
            <a:spLocks noChangeArrowheads="1"/>
          </p:cNvSpPr>
          <p:nvPr/>
        </p:nvSpPr>
        <p:spPr bwMode="auto">
          <a:xfrm>
            <a:off x="136525" y="4549775"/>
            <a:ext cx="10296525" cy="63817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forme di regolazione, processi di </a:t>
            </a:r>
            <a:r>
              <a:rPr lang="it-IT" altLang="it-IT" sz="2800" i="1">
                <a:solidFill>
                  <a:schemeClr val="bg1"/>
                </a:solidFill>
              </a:rPr>
              <a:t>public engagement </a:t>
            </a:r>
          </a:p>
        </p:txBody>
      </p:sp>
      <p:sp>
        <p:nvSpPr>
          <p:cNvPr id="14" name="Rettangolo arrotondato 13">
            <a:extLst>
              <a:ext uri="{FF2B5EF4-FFF2-40B4-BE49-F238E27FC236}">
                <a16:creationId xmlns:a16="http://schemas.microsoft.com/office/drawing/2014/main" id="{24C99FA2-DF82-D247-832D-B0F3EB0D5127}"/>
              </a:ext>
            </a:extLst>
          </p:cNvPr>
          <p:cNvSpPr>
            <a:spLocks noChangeArrowheads="1"/>
          </p:cNvSpPr>
          <p:nvPr/>
        </p:nvSpPr>
        <p:spPr bwMode="auto">
          <a:xfrm>
            <a:off x="134938" y="5522913"/>
            <a:ext cx="10298112" cy="638175"/>
          </a:xfrm>
          <a:prstGeom prst="roundRect">
            <a:avLst>
              <a:gd name="adj" fmla="val 16667"/>
            </a:avLst>
          </a:prstGeom>
          <a:solidFill>
            <a:schemeClr val="accent2"/>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Si studiano le condizioni che producono la governance</a:t>
            </a:r>
            <a:endParaRPr lang="it-IT" altLang="it-IT" sz="2800" i="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olo 1">
            <a:extLst>
              <a:ext uri="{FF2B5EF4-FFF2-40B4-BE49-F238E27FC236}">
                <a16:creationId xmlns:a16="http://schemas.microsoft.com/office/drawing/2014/main" id="{12675CD2-69D2-BA42-A522-791336E158C3}"/>
              </a:ext>
            </a:extLst>
          </p:cNvPr>
          <p:cNvSpPr>
            <a:spLocks noGrp="1" noChangeArrowheads="1"/>
          </p:cNvSpPr>
          <p:nvPr>
            <p:ph type="title"/>
          </p:nvPr>
        </p:nvSpPr>
        <p:spPr>
          <a:xfrm>
            <a:off x="2351088" y="0"/>
            <a:ext cx="6192837" cy="1143000"/>
          </a:xfrm>
        </p:spPr>
        <p:txBody>
          <a:bodyPr/>
          <a:lstStyle/>
          <a:p>
            <a:r>
              <a:rPr lang="it-IT" altLang="it-IT" sz="3600" b="1" dirty="0">
                <a:solidFill>
                  <a:schemeClr val="bg1"/>
                </a:solidFill>
              </a:rPr>
              <a:t>Il fine della governance</a:t>
            </a:r>
          </a:p>
        </p:txBody>
      </p:sp>
      <p:sp>
        <p:nvSpPr>
          <p:cNvPr id="48131" name="Segnaposto contenuto 2">
            <a:extLst>
              <a:ext uri="{FF2B5EF4-FFF2-40B4-BE49-F238E27FC236}">
                <a16:creationId xmlns:a16="http://schemas.microsoft.com/office/drawing/2014/main" id="{8BF4F817-DE70-9A4C-B12C-16B013B32CBD}"/>
              </a:ext>
            </a:extLst>
          </p:cNvPr>
          <p:cNvSpPr>
            <a:spLocks noGrp="1" noChangeArrowheads="1"/>
          </p:cNvSpPr>
          <p:nvPr>
            <p:ph idx="1"/>
          </p:nvPr>
        </p:nvSpPr>
        <p:spPr>
          <a:xfrm>
            <a:off x="119063" y="1412875"/>
            <a:ext cx="11953875" cy="3560763"/>
          </a:xfrm>
        </p:spPr>
        <p:txBody>
          <a:bodyPr/>
          <a:lstStyle/>
          <a:p>
            <a:r>
              <a:rPr lang="it-IT" altLang="it-IT"/>
              <a:t>Orientare una pluralità di soggetti (Stati, industria, imprese, laboratori, società civile etc.) e di azioni (finanziamento, ricerca e innovazione) verso risultati predeterminati e auspicati</a:t>
            </a:r>
          </a:p>
        </p:txBody>
      </p:sp>
      <p:pic>
        <p:nvPicPr>
          <p:cNvPr id="48132" name="Immagine 1">
            <a:extLst>
              <a:ext uri="{FF2B5EF4-FFF2-40B4-BE49-F238E27FC236}">
                <a16:creationId xmlns:a16="http://schemas.microsoft.com/office/drawing/2014/main" id="{B3A55181-648D-A84B-8CA4-578386341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3287713"/>
            <a:ext cx="7140575"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arrotondato 9">
            <a:extLst>
              <a:ext uri="{FF2B5EF4-FFF2-40B4-BE49-F238E27FC236}">
                <a16:creationId xmlns:a16="http://schemas.microsoft.com/office/drawing/2014/main" id="{790D9A32-83E8-0A47-A73C-6A94CC5D3903}"/>
              </a:ext>
            </a:extLst>
          </p:cNvPr>
          <p:cNvSpPr>
            <a:spLocks noChangeArrowheads="1"/>
          </p:cNvSpPr>
          <p:nvPr/>
        </p:nvSpPr>
        <p:spPr bwMode="auto">
          <a:xfrm>
            <a:off x="4224338" y="3032125"/>
            <a:ext cx="4610100" cy="812800"/>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Benessere economico</a:t>
            </a:r>
          </a:p>
        </p:txBody>
      </p:sp>
      <p:sp>
        <p:nvSpPr>
          <p:cNvPr id="11" name="Rettangolo arrotondato 10">
            <a:extLst>
              <a:ext uri="{FF2B5EF4-FFF2-40B4-BE49-F238E27FC236}">
                <a16:creationId xmlns:a16="http://schemas.microsoft.com/office/drawing/2014/main" id="{2394D53B-51D8-344F-85C2-314E8447C102}"/>
              </a:ext>
            </a:extLst>
          </p:cNvPr>
          <p:cNvSpPr>
            <a:spLocks noChangeArrowheads="1"/>
          </p:cNvSpPr>
          <p:nvPr/>
        </p:nvSpPr>
        <p:spPr bwMode="auto">
          <a:xfrm>
            <a:off x="4224338" y="4068763"/>
            <a:ext cx="4610100" cy="106362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Progresso tecnoscientifico</a:t>
            </a:r>
          </a:p>
        </p:txBody>
      </p:sp>
      <p:sp>
        <p:nvSpPr>
          <p:cNvPr id="12" name="Rettangolo arrotondato 11">
            <a:extLst>
              <a:ext uri="{FF2B5EF4-FFF2-40B4-BE49-F238E27FC236}">
                <a16:creationId xmlns:a16="http://schemas.microsoft.com/office/drawing/2014/main" id="{3A0BA670-35CF-194E-B340-90B4F8D862B8}"/>
              </a:ext>
            </a:extLst>
          </p:cNvPr>
          <p:cNvSpPr>
            <a:spLocks noChangeArrowheads="1"/>
          </p:cNvSpPr>
          <p:nvPr/>
        </p:nvSpPr>
        <p:spPr bwMode="auto">
          <a:xfrm>
            <a:off x="4224338" y="5440363"/>
            <a:ext cx="4610100" cy="93662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Sostenibilità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olo 1">
            <a:extLst>
              <a:ext uri="{FF2B5EF4-FFF2-40B4-BE49-F238E27FC236}">
                <a16:creationId xmlns:a16="http://schemas.microsoft.com/office/drawing/2014/main" id="{15E7D7AB-CE9F-C143-9B02-31B06268421A}"/>
              </a:ext>
            </a:extLst>
          </p:cNvPr>
          <p:cNvSpPr>
            <a:spLocks noGrp="1" noChangeArrowheads="1"/>
          </p:cNvSpPr>
          <p:nvPr>
            <p:ph type="title"/>
          </p:nvPr>
        </p:nvSpPr>
        <p:spPr>
          <a:xfrm>
            <a:off x="2351088" y="0"/>
            <a:ext cx="6192837" cy="1143000"/>
          </a:xfrm>
        </p:spPr>
        <p:txBody>
          <a:bodyPr/>
          <a:lstStyle/>
          <a:p>
            <a:r>
              <a:rPr lang="it-IT" altLang="it-IT" sz="3600" b="1" dirty="0">
                <a:solidFill>
                  <a:schemeClr val="bg1"/>
                </a:solidFill>
              </a:rPr>
              <a:t>Carattere distribuito della governance</a:t>
            </a:r>
          </a:p>
        </p:txBody>
      </p:sp>
      <p:sp>
        <p:nvSpPr>
          <p:cNvPr id="49155" name="Segnaposto contenuto 2">
            <a:extLst>
              <a:ext uri="{FF2B5EF4-FFF2-40B4-BE49-F238E27FC236}">
                <a16:creationId xmlns:a16="http://schemas.microsoft.com/office/drawing/2014/main" id="{E5F61CCD-A46C-4046-ACC7-84B763610733}"/>
              </a:ext>
            </a:extLst>
          </p:cNvPr>
          <p:cNvSpPr>
            <a:spLocks noGrp="1" noChangeArrowheads="1"/>
          </p:cNvSpPr>
          <p:nvPr>
            <p:ph idx="1"/>
          </p:nvPr>
        </p:nvSpPr>
        <p:spPr>
          <a:xfrm>
            <a:off x="119063" y="1412875"/>
            <a:ext cx="11953875" cy="3560763"/>
          </a:xfrm>
        </p:spPr>
        <p:txBody>
          <a:bodyPr/>
          <a:lstStyle/>
          <a:p>
            <a:r>
              <a:rPr lang="it-IT" altLang="it-IT"/>
              <a:t>Nella regolazione il tradizionale modello di potere si fonda su un soggetto dominante (il regolatore) legittimato attraverso criteri formali di delegazione di potere (Stoke 1998)</a:t>
            </a:r>
          </a:p>
          <a:p>
            <a:r>
              <a:rPr lang="it-IT" altLang="it-IT"/>
              <a:t>Nella governance non c’è un soggetto dominante sugli altri mentre c’è un’interazione rilevante di una pluralità di soggetti (Stoke 1998)</a:t>
            </a:r>
          </a:p>
          <a:p>
            <a:endParaRPr lang="it-IT" altLang="it-IT"/>
          </a:p>
        </p:txBody>
      </p:sp>
      <p:sp>
        <p:nvSpPr>
          <p:cNvPr id="4" name="Rettangolo arrotondato 3">
            <a:extLst>
              <a:ext uri="{FF2B5EF4-FFF2-40B4-BE49-F238E27FC236}">
                <a16:creationId xmlns:a16="http://schemas.microsoft.com/office/drawing/2014/main" id="{275D4805-9145-5848-AB5F-23B3EA765C2B}"/>
              </a:ext>
            </a:extLst>
          </p:cNvPr>
          <p:cNvSpPr>
            <a:spLocks noChangeArrowheads="1"/>
          </p:cNvSpPr>
          <p:nvPr/>
        </p:nvSpPr>
        <p:spPr bwMode="auto">
          <a:xfrm>
            <a:off x="7391400" y="2859088"/>
            <a:ext cx="3427413" cy="668337"/>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solo prevalente</a:t>
            </a:r>
          </a:p>
        </p:txBody>
      </p:sp>
      <p:pic>
        <p:nvPicPr>
          <p:cNvPr id="49157" name="Immagine 2">
            <a:extLst>
              <a:ext uri="{FF2B5EF4-FFF2-40B4-BE49-F238E27FC236}">
                <a16:creationId xmlns:a16="http://schemas.microsoft.com/office/drawing/2014/main" id="{628B2AA0-8546-FA40-9F1A-39464C42D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363" y="4214813"/>
            <a:ext cx="5253037"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arrotondato 9">
            <a:extLst>
              <a:ext uri="{FF2B5EF4-FFF2-40B4-BE49-F238E27FC236}">
                <a16:creationId xmlns:a16="http://schemas.microsoft.com/office/drawing/2014/main" id="{872FDB85-33D6-7C4E-9C06-45F0D49C0A28}"/>
              </a:ext>
            </a:extLst>
          </p:cNvPr>
          <p:cNvSpPr>
            <a:spLocks noChangeArrowheads="1"/>
          </p:cNvSpPr>
          <p:nvPr/>
        </p:nvSpPr>
        <p:spPr bwMode="auto">
          <a:xfrm>
            <a:off x="3225800" y="3944938"/>
            <a:ext cx="4603750" cy="1104900"/>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Sfuggono ai tradizionali meccanismi di potere</a:t>
            </a:r>
          </a:p>
        </p:txBody>
      </p:sp>
      <p:sp>
        <p:nvSpPr>
          <p:cNvPr id="11" name="Rettangolo arrotondato 10">
            <a:extLst>
              <a:ext uri="{FF2B5EF4-FFF2-40B4-BE49-F238E27FC236}">
                <a16:creationId xmlns:a16="http://schemas.microsoft.com/office/drawing/2014/main" id="{622B0EBF-65BA-0F4F-B4B1-7B8D9634451B}"/>
              </a:ext>
            </a:extLst>
          </p:cNvPr>
          <p:cNvSpPr>
            <a:spLocks noChangeArrowheads="1"/>
          </p:cNvSpPr>
          <p:nvPr/>
        </p:nvSpPr>
        <p:spPr bwMode="auto">
          <a:xfrm>
            <a:off x="3225800" y="5354638"/>
            <a:ext cx="4603750" cy="1106487"/>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Necessari schemi cooperativi atipici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contenuto 2">
            <a:extLst>
              <a:ext uri="{FF2B5EF4-FFF2-40B4-BE49-F238E27FC236}">
                <a16:creationId xmlns:a16="http://schemas.microsoft.com/office/drawing/2014/main" id="{3F0A2A5D-35E4-C747-89A8-7CFDA6584282}"/>
              </a:ext>
            </a:extLst>
          </p:cNvPr>
          <p:cNvSpPr>
            <a:spLocks noGrp="1" noChangeArrowheads="1"/>
          </p:cNvSpPr>
          <p:nvPr>
            <p:ph idx="1"/>
          </p:nvPr>
        </p:nvSpPr>
        <p:spPr>
          <a:xfrm>
            <a:off x="393700" y="1441450"/>
            <a:ext cx="10972800" cy="3560763"/>
          </a:xfrm>
        </p:spPr>
        <p:txBody>
          <a:bodyPr/>
          <a:lstStyle/>
          <a:p>
            <a:r>
              <a:rPr lang="it-IT" altLang="it-IT"/>
              <a:t>Se gli attori sono distribuiti e sfuggono alla regolazione </a:t>
            </a:r>
          </a:p>
          <a:p>
            <a:r>
              <a:rPr lang="it-IT" altLang="it-IT"/>
              <a:t>Se i rischi generati rischiano di essere fuori controllo è necessario che </a:t>
            </a:r>
          </a:p>
        </p:txBody>
      </p:sp>
      <p:sp>
        <p:nvSpPr>
          <p:cNvPr id="7" name="Titolo 1">
            <a:extLst>
              <a:ext uri="{FF2B5EF4-FFF2-40B4-BE49-F238E27FC236}">
                <a16:creationId xmlns:a16="http://schemas.microsoft.com/office/drawing/2014/main" id="{81596173-CAC9-C040-8D38-17DE75285B8B}"/>
              </a:ext>
            </a:extLst>
          </p:cNvPr>
          <p:cNvSpPr txBox="1">
            <a:spLocks noChangeArrowheads="1"/>
          </p:cNvSpPr>
          <p:nvPr/>
        </p:nvSpPr>
        <p:spPr bwMode="auto">
          <a:xfrm>
            <a:off x="2351088" y="0"/>
            <a:ext cx="61928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rgbClr val="C00000"/>
                </a:solidFill>
                <a:latin typeface="+mj-lt"/>
                <a:ea typeface="+mj-ea"/>
                <a:cs typeface="+mj-cs"/>
              </a:defRPr>
            </a:lvl1pPr>
            <a:lvl2pPr algn="ctr" rtl="0" eaLnBrk="0" fontAlgn="base" hangingPunct="0">
              <a:spcBef>
                <a:spcPct val="0"/>
              </a:spcBef>
              <a:spcAft>
                <a:spcPct val="0"/>
              </a:spcAft>
              <a:defRPr sz="4400">
                <a:solidFill>
                  <a:srgbClr val="C00000"/>
                </a:solidFill>
                <a:latin typeface="Arial" charset="0"/>
              </a:defRPr>
            </a:lvl2pPr>
            <a:lvl3pPr algn="ctr" rtl="0" eaLnBrk="0" fontAlgn="base" hangingPunct="0">
              <a:spcBef>
                <a:spcPct val="0"/>
              </a:spcBef>
              <a:spcAft>
                <a:spcPct val="0"/>
              </a:spcAft>
              <a:defRPr sz="4400">
                <a:solidFill>
                  <a:srgbClr val="C00000"/>
                </a:solidFill>
                <a:latin typeface="Arial" charset="0"/>
              </a:defRPr>
            </a:lvl3pPr>
            <a:lvl4pPr algn="ctr" rtl="0" eaLnBrk="0" fontAlgn="base" hangingPunct="0">
              <a:spcBef>
                <a:spcPct val="0"/>
              </a:spcBef>
              <a:spcAft>
                <a:spcPct val="0"/>
              </a:spcAft>
              <a:defRPr sz="4400">
                <a:solidFill>
                  <a:srgbClr val="C00000"/>
                </a:solidFill>
                <a:latin typeface="Arial" charset="0"/>
              </a:defRPr>
            </a:lvl4pPr>
            <a:lvl5pPr algn="ctr" rtl="0" eaLnBrk="0" fontAlgn="base" hangingPunct="0">
              <a:spcBef>
                <a:spcPct val="0"/>
              </a:spcBef>
              <a:spcAft>
                <a:spcPct val="0"/>
              </a:spcAft>
              <a:defRPr sz="4400">
                <a:solidFill>
                  <a:srgbClr val="C00000"/>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it-IT" altLang="it-IT" sz="3600" kern="0" dirty="0">
                <a:solidFill>
                  <a:schemeClr val="bg1"/>
                </a:solidFill>
              </a:rPr>
              <a:t>Processi di responsabilizzazione</a:t>
            </a:r>
          </a:p>
        </p:txBody>
      </p:sp>
      <p:pic>
        <p:nvPicPr>
          <p:cNvPr id="50180" name="Immagine 2">
            <a:extLst>
              <a:ext uri="{FF2B5EF4-FFF2-40B4-BE49-F238E27FC236}">
                <a16:creationId xmlns:a16="http://schemas.microsoft.com/office/drawing/2014/main" id="{6F88FD89-4400-B644-8140-D200E96AF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 y="3128963"/>
            <a:ext cx="7439025"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arrotondato 8">
            <a:extLst>
              <a:ext uri="{FF2B5EF4-FFF2-40B4-BE49-F238E27FC236}">
                <a16:creationId xmlns:a16="http://schemas.microsoft.com/office/drawing/2014/main" id="{8FD4DD13-57E4-F54F-854C-DEE77097778F}"/>
              </a:ext>
            </a:extLst>
          </p:cNvPr>
          <p:cNvSpPr>
            <a:spLocks noChangeArrowheads="1"/>
          </p:cNvSpPr>
          <p:nvPr/>
        </p:nvSpPr>
        <p:spPr bwMode="auto">
          <a:xfrm>
            <a:off x="3773488" y="3128963"/>
            <a:ext cx="4610100" cy="1873250"/>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vi sia un’assunzione volontaria di responsabilità sui rischi prodotti</a:t>
            </a:r>
          </a:p>
        </p:txBody>
      </p:sp>
      <p:sp>
        <p:nvSpPr>
          <p:cNvPr id="10" name="Rettangolo arrotondato 9">
            <a:extLst>
              <a:ext uri="{FF2B5EF4-FFF2-40B4-BE49-F238E27FC236}">
                <a16:creationId xmlns:a16="http://schemas.microsoft.com/office/drawing/2014/main" id="{519579E4-2561-0D47-B0FE-58CD5C0C5307}"/>
              </a:ext>
            </a:extLst>
          </p:cNvPr>
          <p:cNvSpPr>
            <a:spLocks noChangeArrowheads="1"/>
          </p:cNvSpPr>
          <p:nvPr/>
        </p:nvSpPr>
        <p:spPr bwMode="auto">
          <a:xfrm>
            <a:off x="3743325" y="5354638"/>
            <a:ext cx="4610100" cy="1181100"/>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da parte degli stakeholder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olo 1">
            <a:extLst>
              <a:ext uri="{FF2B5EF4-FFF2-40B4-BE49-F238E27FC236}">
                <a16:creationId xmlns:a16="http://schemas.microsoft.com/office/drawing/2014/main" id="{FBC6D1E0-DE64-C849-A284-C540463E8DE7}"/>
              </a:ext>
            </a:extLst>
          </p:cNvPr>
          <p:cNvSpPr>
            <a:spLocks noGrp="1" noChangeArrowheads="1"/>
          </p:cNvSpPr>
          <p:nvPr>
            <p:ph type="title"/>
          </p:nvPr>
        </p:nvSpPr>
        <p:spPr>
          <a:xfrm>
            <a:off x="2135188" y="0"/>
            <a:ext cx="6311900" cy="1143000"/>
          </a:xfrm>
        </p:spPr>
        <p:txBody>
          <a:bodyPr/>
          <a:lstStyle/>
          <a:p>
            <a:r>
              <a:rPr lang="it-IT" altLang="it-IT" sz="3600" b="1" dirty="0">
                <a:solidFill>
                  <a:schemeClr val="bg1"/>
                </a:solidFill>
              </a:rPr>
              <a:t>Come creare responsabilità</a:t>
            </a:r>
            <a:r>
              <a:rPr lang="it-IT" altLang="it-IT" b="1" dirty="0">
                <a:solidFill>
                  <a:schemeClr val="bg1"/>
                </a:solidFill>
              </a:rPr>
              <a:t>?</a:t>
            </a:r>
          </a:p>
        </p:txBody>
      </p:sp>
      <p:sp>
        <p:nvSpPr>
          <p:cNvPr id="51203" name="Segnaposto contenuto 2">
            <a:extLst>
              <a:ext uri="{FF2B5EF4-FFF2-40B4-BE49-F238E27FC236}">
                <a16:creationId xmlns:a16="http://schemas.microsoft.com/office/drawing/2014/main" id="{BCB08654-E880-B440-9957-480FDFC85B61}"/>
              </a:ext>
            </a:extLst>
          </p:cNvPr>
          <p:cNvSpPr>
            <a:spLocks noGrp="1" noChangeArrowheads="1"/>
          </p:cNvSpPr>
          <p:nvPr>
            <p:ph idx="1"/>
          </p:nvPr>
        </p:nvSpPr>
        <p:spPr>
          <a:xfrm>
            <a:off x="47625" y="1412875"/>
            <a:ext cx="12144375" cy="4713288"/>
          </a:xfrm>
        </p:spPr>
        <p:txBody>
          <a:bodyPr/>
          <a:lstStyle/>
          <a:p>
            <a:endParaRPr lang="it-IT" altLang="it-IT"/>
          </a:p>
        </p:txBody>
      </p:sp>
      <p:pic>
        <p:nvPicPr>
          <p:cNvPr id="51204" name="Immagine 2">
            <a:extLst>
              <a:ext uri="{FF2B5EF4-FFF2-40B4-BE49-F238E27FC236}">
                <a16:creationId xmlns:a16="http://schemas.microsoft.com/office/drawing/2014/main" id="{ECA37DF4-38D9-1045-9F84-D2D47910E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1263650"/>
            <a:ext cx="484187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Immagine 4">
            <a:extLst>
              <a:ext uri="{FF2B5EF4-FFF2-40B4-BE49-F238E27FC236}">
                <a16:creationId xmlns:a16="http://schemas.microsoft.com/office/drawing/2014/main" id="{93FC4C10-8432-DF4C-A9F9-319C2F26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9825" y="3714750"/>
            <a:ext cx="471963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Immagine 6">
            <a:extLst>
              <a:ext uri="{FF2B5EF4-FFF2-40B4-BE49-F238E27FC236}">
                <a16:creationId xmlns:a16="http://schemas.microsoft.com/office/drawing/2014/main" id="{3D5453E5-B42B-3342-ABD8-BD01838FA2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8650" y="1274763"/>
            <a:ext cx="4537075"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Immagine 8">
            <a:extLst>
              <a:ext uri="{FF2B5EF4-FFF2-40B4-BE49-F238E27FC236}">
                <a16:creationId xmlns:a16="http://schemas.microsoft.com/office/drawing/2014/main" id="{837F177B-9F9A-3747-B496-2918CC29C7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3694113"/>
            <a:ext cx="4737100"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Immagine 11">
            <a:extLst>
              <a:ext uri="{FF2B5EF4-FFF2-40B4-BE49-F238E27FC236}">
                <a16:creationId xmlns:a16="http://schemas.microsoft.com/office/drawing/2014/main" id="{AE9D6BE2-DD6F-7C40-A9C3-73C746BFC9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2588" y="3711575"/>
            <a:ext cx="4738687"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Immagine 12">
            <a:extLst>
              <a:ext uri="{FF2B5EF4-FFF2-40B4-BE49-F238E27FC236}">
                <a16:creationId xmlns:a16="http://schemas.microsoft.com/office/drawing/2014/main" id="{32E8EE8C-BAFB-B145-BC92-7310C7C32F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8613" y="1258888"/>
            <a:ext cx="42767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ttangolo arrotondato 15">
            <a:extLst>
              <a:ext uri="{FF2B5EF4-FFF2-40B4-BE49-F238E27FC236}">
                <a16:creationId xmlns:a16="http://schemas.microsoft.com/office/drawing/2014/main" id="{D5BC0F39-B55F-A448-8EFB-3DEC1B39EEB2}"/>
              </a:ext>
            </a:extLst>
          </p:cNvPr>
          <p:cNvSpPr>
            <a:spLocks noChangeArrowheads="1"/>
          </p:cNvSpPr>
          <p:nvPr/>
        </p:nvSpPr>
        <p:spPr bwMode="auto">
          <a:xfrm>
            <a:off x="347663" y="2811463"/>
            <a:ext cx="3322637" cy="668337"/>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sensibilizzazione</a:t>
            </a:r>
          </a:p>
        </p:txBody>
      </p:sp>
      <p:sp>
        <p:nvSpPr>
          <p:cNvPr id="17" name="Rettangolo arrotondato 16">
            <a:extLst>
              <a:ext uri="{FF2B5EF4-FFF2-40B4-BE49-F238E27FC236}">
                <a16:creationId xmlns:a16="http://schemas.microsoft.com/office/drawing/2014/main" id="{E625861B-B009-0B42-9F0D-72FD1E464FF3}"/>
              </a:ext>
            </a:extLst>
          </p:cNvPr>
          <p:cNvSpPr>
            <a:spLocks noChangeArrowheads="1"/>
          </p:cNvSpPr>
          <p:nvPr/>
        </p:nvSpPr>
        <p:spPr bwMode="auto">
          <a:xfrm>
            <a:off x="4378325" y="2717800"/>
            <a:ext cx="3427413" cy="742950"/>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decidere insieme</a:t>
            </a:r>
          </a:p>
        </p:txBody>
      </p:sp>
      <p:sp>
        <p:nvSpPr>
          <p:cNvPr id="18" name="Rettangolo arrotondato 17">
            <a:extLst>
              <a:ext uri="{FF2B5EF4-FFF2-40B4-BE49-F238E27FC236}">
                <a16:creationId xmlns:a16="http://schemas.microsoft.com/office/drawing/2014/main" id="{FBDDF06D-EC08-B44B-AC24-31BF4E733FB0}"/>
              </a:ext>
            </a:extLst>
          </p:cNvPr>
          <p:cNvSpPr>
            <a:spLocks noChangeArrowheads="1"/>
          </p:cNvSpPr>
          <p:nvPr/>
        </p:nvSpPr>
        <p:spPr bwMode="auto">
          <a:xfrm>
            <a:off x="8550275" y="2730500"/>
            <a:ext cx="3427413" cy="730250"/>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feedback</a:t>
            </a:r>
          </a:p>
        </p:txBody>
      </p:sp>
      <p:sp>
        <p:nvSpPr>
          <p:cNvPr id="19" name="Rettangolo arrotondato 18">
            <a:extLst>
              <a:ext uri="{FF2B5EF4-FFF2-40B4-BE49-F238E27FC236}">
                <a16:creationId xmlns:a16="http://schemas.microsoft.com/office/drawing/2014/main" id="{163B9F16-111E-0541-8ABA-BE5A3B5D1E14}"/>
              </a:ext>
            </a:extLst>
          </p:cNvPr>
          <p:cNvSpPr>
            <a:spLocks noChangeArrowheads="1"/>
          </p:cNvSpPr>
          <p:nvPr/>
        </p:nvSpPr>
        <p:spPr bwMode="auto">
          <a:xfrm>
            <a:off x="458788" y="5635625"/>
            <a:ext cx="2151062" cy="611188"/>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fai da te</a:t>
            </a:r>
          </a:p>
        </p:txBody>
      </p:sp>
      <p:sp>
        <p:nvSpPr>
          <p:cNvPr id="20" name="Rettangolo arrotondato 19">
            <a:extLst>
              <a:ext uri="{FF2B5EF4-FFF2-40B4-BE49-F238E27FC236}">
                <a16:creationId xmlns:a16="http://schemas.microsoft.com/office/drawing/2014/main" id="{A8539337-319D-274D-B17F-F6EBF320BC15}"/>
              </a:ext>
            </a:extLst>
          </p:cNvPr>
          <p:cNvSpPr>
            <a:spLocks noChangeArrowheads="1"/>
          </p:cNvSpPr>
          <p:nvPr/>
        </p:nvSpPr>
        <p:spPr bwMode="auto">
          <a:xfrm>
            <a:off x="8602663" y="5792788"/>
            <a:ext cx="3427412" cy="666750"/>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costruire insieme</a:t>
            </a:r>
          </a:p>
        </p:txBody>
      </p:sp>
      <p:sp>
        <p:nvSpPr>
          <p:cNvPr id="21" name="Rettangolo arrotondato 20">
            <a:extLst>
              <a:ext uri="{FF2B5EF4-FFF2-40B4-BE49-F238E27FC236}">
                <a16:creationId xmlns:a16="http://schemas.microsoft.com/office/drawing/2014/main" id="{1039F4EA-09D2-6A4D-8211-2BB7167495E9}"/>
              </a:ext>
            </a:extLst>
          </p:cNvPr>
          <p:cNvSpPr>
            <a:spLocks noChangeArrowheads="1"/>
          </p:cNvSpPr>
          <p:nvPr/>
        </p:nvSpPr>
        <p:spPr bwMode="auto">
          <a:xfrm>
            <a:off x="4862513" y="5873750"/>
            <a:ext cx="1998662" cy="668338"/>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gioco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contenuto 2">
            <a:extLst>
              <a:ext uri="{FF2B5EF4-FFF2-40B4-BE49-F238E27FC236}">
                <a16:creationId xmlns:a16="http://schemas.microsoft.com/office/drawing/2014/main" id="{3DEB2F0E-FAA3-E24A-9677-A0A1526E34D0}"/>
              </a:ext>
            </a:extLst>
          </p:cNvPr>
          <p:cNvSpPr>
            <a:spLocks noGrp="1" noChangeArrowheads="1"/>
          </p:cNvSpPr>
          <p:nvPr>
            <p:ph idx="1"/>
          </p:nvPr>
        </p:nvSpPr>
        <p:spPr>
          <a:xfrm>
            <a:off x="393700" y="1441450"/>
            <a:ext cx="10972800" cy="3560763"/>
          </a:xfrm>
        </p:spPr>
        <p:txBody>
          <a:bodyPr/>
          <a:lstStyle/>
          <a:p>
            <a:r>
              <a:rPr lang="it-IT" altLang="it-IT"/>
              <a:t>Marginalizzazione degli strumenti di controllo della condotta di tipo top-down </a:t>
            </a:r>
          </a:p>
          <a:p>
            <a:r>
              <a:rPr lang="it-IT" altLang="it-IT"/>
              <a:t>In favore di strumenti orizzontali (Lyall, Tait 2005)</a:t>
            </a:r>
          </a:p>
        </p:txBody>
      </p:sp>
      <p:sp>
        <p:nvSpPr>
          <p:cNvPr id="4" name="Rettangolo arrotondato 3">
            <a:extLst>
              <a:ext uri="{FF2B5EF4-FFF2-40B4-BE49-F238E27FC236}">
                <a16:creationId xmlns:a16="http://schemas.microsoft.com/office/drawing/2014/main" id="{664B05CE-C248-8B41-9077-1F6F27977107}"/>
              </a:ext>
            </a:extLst>
          </p:cNvPr>
          <p:cNvSpPr>
            <a:spLocks noChangeArrowheads="1"/>
          </p:cNvSpPr>
          <p:nvPr/>
        </p:nvSpPr>
        <p:spPr bwMode="auto">
          <a:xfrm>
            <a:off x="5446713" y="1852613"/>
            <a:ext cx="4610100" cy="812800"/>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Strumenti di hard law</a:t>
            </a:r>
          </a:p>
        </p:txBody>
      </p:sp>
      <p:sp>
        <p:nvSpPr>
          <p:cNvPr id="7" name="Titolo 1">
            <a:extLst>
              <a:ext uri="{FF2B5EF4-FFF2-40B4-BE49-F238E27FC236}">
                <a16:creationId xmlns:a16="http://schemas.microsoft.com/office/drawing/2014/main" id="{81596173-CAC9-C040-8D38-17DE75285B8B}"/>
              </a:ext>
            </a:extLst>
          </p:cNvPr>
          <p:cNvSpPr txBox="1">
            <a:spLocks noChangeArrowheads="1"/>
          </p:cNvSpPr>
          <p:nvPr/>
        </p:nvSpPr>
        <p:spPr bwMode="auto">
          <a:xfrm>
            <a:off x="2351088" y="0"/>
            <a:ext cx="61928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rgbClr val="C00000"/>
                </a:solidFill>
                <a:latin typeface="+mj-lt"/>
                <a:ea typeface="+mj-ea"/>
                <a:cs typeface="+mj-cs"/>
              </a:defRPr>
            </a:lvl1pPr>
            <a:lvl2pPr algn="ctr" rtl="0" eaLnBrk="0" fontAlgn="base" hangingPunct="0">
              <a:spcBef>
                <a:spcPct val="0"/>
              </a:spcBef>
              <a:spcAft>
                <a:spcPct val="0"/>
              </a:spcAft>
              <a:defRPr sz="4400">
                <a:solidFill>
                  <a:srgbClr val="C00000"/>
                </a:solidFill>
                <a:latin typeface="Arial" charset="0"/>
              </a:defRPr>
            </a:lvl2pPr>
            <a:lvl3pPr algn="ctr" rtl="0" eaLnBrk="0" fontAlgn="base" hangingPunct="0">
              <a:spcBef>
                <a:spcPct val="0"/>
              </a:spcBef>
              <a:spcAft>
                <a:spcPct val="0"/>
              </a:spcAft>
              <a:defRPr sz="4400">
                <a:solidFill>
                  <a:srgbClr val="C00000"/>
                </a:solidFill>
                <a:latin typeface="Arial" charset="0"/>
              </a:defRPr>
            </a:lvl3pPr>
            <a:lvl4pPr algn="ctr" rtl="0" eaLnBrk="0" fontAlgn="base" hangingPunct="0">
              <a:spcBef>
                <a:spcPct val="0"/>
              </a:spcBef>
              <a:spcAft>
                <a:spcPct val="0"/>
              </a:spcAft>
              <a:defRPr sz="4400">
                <a:solidFill>
                  <a:srgbClr val="C00000"/>
                </a:solidFill>
                <a:latin typeface="Arial" charset="0"/>
              </a:defRPr>
            </a:lvl4pPr>
            <a:lvl5pPr algn="ctr" rtl="0" eaLnBrk="0" fontAlgn="base" hangingPunct="0">
              <a:spcBef>
                <a:spcPct val="0"/>
              </a:spcBef>
              <a:spcAft>
                <a:spcPct val="0"/>
              </a:spcAft>
              <a:defRPr sz="4400">
                <a:solidFill>
                  <a:srgbClr val="C00000"/>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it-IT" altLang="it-IT" sz="3600" kern="0" dirty="0">
                <a:solidFill>
                  <a:schemeClr val="bg1"/>
                </a:solidFill>
              </a:rPr>
              <a:t>Trasformazione delle strategie di governo</a:t>
            </a:r>
          </a:p>
        </p:txBody>
      </p:sp>
      <p:pic>
        <p:nvPicPr>
          <p:cNvPr id="52229" name="Immagine 2">
            <a:extLst>
              <a:ext uri="{FF2B5EF4-FFF2-40B4-BE49-F238E27FC236}">
                <a16:creationId xmlns:a16="http://schemas.microsoft.com/office/drawing/2014/main" id="{354A4C65-E025-1047-9DA0-75A9476AA4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2563" y="3143250"/>
            <a:ext cx="557530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arrotondato 11">
            <a:extLst>
              <a:ext uri="{FF2B5EF4-FFF2-40B4-BE49-F238E27FC236}">
                <a16:creationId xmlns:a16="http://schemas.microsoft.com/office/drawing/2014/main" id="{A2328074-9A6E-C34C-9D3B-1063A741813C}"/>
              </a:ext>
            </a:extLst>
          </p:cNvPr>
          <p:cNvSpPr>
            <a:spLocks noChangeArrowheads="1"/>
          </p:cNvSpPr>
          <p:nvPr/>
        </p:nvSpPr>
        <p:spPr bwMode="auto">
          <a:xfrm>
            <a:off x="6767513" y="2844800"/>
            <a:ext cx="4610100" cy="106362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Strumenti di soft law</a:t>
            </a:r>
          </a:p>
        </p:txBody>
      </p:sp>
      <p:sp>
        <p:nvSpPr>
          <p:cNvPr id="13" name="Rettangolo arrotondato 12">
            <a:extLst>
              <a:ext uri="{FF2B5EF4-FFF2-40B4-BE49-F238E27FC236}">
                <a16:creationId xmlns:a16="http://schemas.microsoft.com/office/drawing/2014/main" id="{6235CBED-81AC-B641-A141-052EC98B40C5}"/>
              </a:ext>
            </a:extLst>
          </p:cNvPr>
          <p:cNvSpPr>
            <a:spLocks noChangeArrowheads="1"/>
          </p:cNvSpPr>
          <p:nvPr/>
        </p:nvSpPr>
        <p:spPr bwMode="auto">
          <a:xfrm>
            <a:off x="7581900" y="1335088"/>
            <a:ext cx="4610100" cy="1431925"/>
          </a:xfrm>
          <a:prstGeom prst="roundRect">
            <a:avLst>
              <a:gd name="adj" fmla="val 16667"/>
            </a:avLst>
          </a:prstGeom>
          <a:solidFill>
            <a:srgbClr val="FFC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Regolazione tradizionale (leggi, direttive, regolamenti Ue etc.)</a:t>
            </a:r>
          </a:p>
        </p:txBody>
      </p:sp>
      <p:sp>
        <p:nvSpPr>
          <p:cNvPr id="14" name="Rettangolo arrotondato 13">
            <a:extLst>
              <a:ext uri="{FF2B5EF4-FFF2-40B4-BE49-F238E27FC236}">
                <a16:creationId xmlns:a16="http://schemas.microsoft.com/office/drawing/2014/main" id="{48B9DE1C-A257-F14A-BAF2-0CA291BF04D3}"/>
              </a:ext>
            </a:extLst>
          </p:cNvPr>
          <p:cNvSpPr>
            <a:spLocks noChangeArrowheads="1"/>
          </p:cNvSpPr>
          <p:nvPr/>
        </p:nvSpPr>
        <p:spPr bwMode="auto">
          <a:xfrm>
            <a:off x="6878638" y="3925888"/>
            <a:ext cx="4610100" cy="1431925"/>
          </a:xfrm>
          <a:prstGeom prst="roundRect">
            <a:avLst>
              <a:gd name="adj" fmla="val 16667"/>
            </a:avLst>
          </a:prstGeom>
          <a:solidFill>
            <a:srgbClr val="FFC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Linee guida, codici etici,</a:t>
            </a:r>
          </a:p>
          <a:p>
            <a:pPr algn="ctr" eaLnBrk="1" hangingPunct="1">
              <a:spcBef>
                <a:spcPct val="0"/>
              </a:spcBef>
              <a:buFontTx/>
              <a:buNone/>
            </a:pPr>
            <a:r>
              <a:rPr lang="it-IT" altLang="it-IT" sz="2800">
                <a:solidFill>
                  <a:schemeClr val="bg1"/>
                </a:solidFill>
              </a:rPr>
              <a:t>certificazioni etiche d’impresa</a:t>
            </a:r>
          </a:p>
        </p:txBody>
      </p:sp>
      <p:sp>
        <p:nvSpPr>
          <p:cNvPr id="15" name="Rettangolo arrotondato 14">
            <a:extLst>
              <a:ext uri="{FF2B5EF4-FFF2-40B4-BE49-F238E27FC236}">
                <a16:creationId xmlns:a16="http://schemas.microsoft.com/office/drawing/2014/main" id="{9A7C9859-1C2D-164B-A09B-B5F41C73CB20}"/>
              </a:ext>
            </a:extLst>
          </p:cNvPr>
          <p:cNvSpPr>
            <a:spLocks noChangeArrowheads="1"/>
          </p:cNvSpPr>
          <p:nvPr/>
        </p:nvSpPr>
        <p:spPr bwMode="auto">
          <a:xfrm>
            <a:off x="6732588" y="5349875"/>
            <a:ext cx="4610100" cy="143192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Strumenti non giuridici (etici, expertise scientifiche etc.)</a:t>
            </a:r>
          </a:p>
        </p:txBody>
      </p:sp>
      <p:sp>
        <p:nvSpPr>
          <p:cNvPr id="16" name="Rettangolo arrotondato 15">
            <a:extLst>
              <a:ext uri="{FF2B5EF4-FFF2-40B4-BE49-F238E27FC236}">
                <a16:creationId xmlns:a16="http://schemas.microsoft.com/office/drawing/2014/main" id="{9443823C-92E6-0C4A-B065-3EC24A5A1659}"/>
              </a:ext>
            </a:extLst>
          </p:cNvPr>
          <p:cNvSpPr>
            <a:spLocks noChangeArrowheads="1"/>
          </p:cNvSpPr>
          <p:nvPr/>
        </p:nvSpPr>
        <p:spPr bwMode="auto">
          <a:xfrm>
            <a:off x="9864725" y="5827713"/>
            <a:ext cx="2327275" cy="688975"/>
          </a:xfrm>
          <a:prstGeom prst="roundRect">
            <a:avLst>
              <a:gd name="adj" fmla="val 16667"/>
            </a:avLst>
          </a:prstGeom>
          <a:solidFill>
            <a:srgbClr val="FFC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Report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15"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olo 1">
            <a:extLst>
              <a:ext uri="{FF2B5EF4-FFF2-40B4-BE49-F238E27FC236}">
                <a16:creationId xmlns:a16="http://schemas.microsoft.com/office/drawing/2014/main" id="{59FE60B3-32EC-0C46-ACA0-EF4AA9D0E292}"/>
              </a:ext>
            </a:extLst>
          </p:cNvPr>
          <p:cNvSpPr>
            <a:spLocks noGrp="1" noChangeArrowheads="1"/>
          </p:cNvSpPr>
          <p:nvPr>
            <p:ph type="title"/>
          </p:nvPr>
        </p:nvSpPr>
        <p:spPr>
          <a:xfrm>
            <a:off x="2351088" y="0"/>
            <a:ext cx="6192837" cy="1143000"/>
          </a:xfrm>
        </p:spPr>
        <p:txBody>
          <a:bodyPr/>
          <a:lstStyle/>
          <a:p>
            <a:r>
              <a:rPr lang="it-IT" altLang="it-IT" sz="3600" b="1" dirty="0">
                <a:solidFill>
                  <a:schemeClr val="bg1"/>
                </a:solidFill>
              </a:rPr>
              <a:t>Un diverso approccio al diritto</a:t>
            </a:r>
          </a:p>
        </p:txBody>
      </p:sp>
      <p:sp>
        <p:nvSpPr>
          <p:cNvPr id="53251" name="Segnaposto contenuto 2">
            <a:extLst>
              <a:ext uri="{FF2B5EF4-FFF2-40B4-BE49-F238E27FC236}">
                <a16:creationId xmlns:a16="http://schemas.microsoft.com/office/drawing/2014/main" id="{6518EA1B-CB99-BB4B-B2F4-0500C9D7FC10}"/>
              </a:ext>
            </a:extLst>
          </p:cNvPr>
          <p:cNvSpPr>
            <a:spLocks noGrp="1" noChangeArrowheads="1"/>
          </p:cNvSpPr>
          <p:nvPr>
            <p:ph idx="1"/>
          </p:nvPr>
        </p:nvSpPr>
        <p:spPr>
          <a:xfrm>
            <a:off x="119063" y="1412875"/>
            <a:ext cx="11953875" cy="3560763"/>
          </a:xfrm>
        </p:spPr>
        <p:txBody>
          <a:bodyPr/>
          <a:lstStyle/>
          <a:p>
            <a:r>
              <a:rPr lang="it-IT" altLang="it-IT"/>
              <a:t>La regolazione come parte di un quadro più ampio</a:t>
            </a:r>
          </a:p>
          <a:p>
            <a:r>
              <a:rPr lang="it-IT" altLang="it-IT"/>
              <a:t>La regolazione tradizionale (</a:t>
            </a:r>
            <a:r>
              <a:rPr lang="it-IT" altLang="it-IT" i="1"/>
              <a:t>hard law</a:t>
            </a:r>
            <a:r>
              <a:rPr lang="it-IT" altLang="it-IT"/>
              <a:t>) funziona per ottenere certi risultati (guida dei comportamenti)</a:t>
            </a:r>
          </a:p>
          <a:p>
            <a:r>
              <a:rPr lang="it-IT" altLang="it-IT"/>
              <a:t>Quando quei risultati non possono essere raggiunti con gli strumenti tradizionali, servono altri strumenti</a:t>
            </a:r>
          </a:p>
          <a:p>
            <a:pPr lvl="1"/>
            <a:r>
              <a:rPr lang="it-IT" altLang="it-IT"/>
              <a:t>regolazione atipica (</a:t>
            </a:r>
            <a:r>
              <a:rPr lang="it-IT" altLang="it-IT" i="1"/>
              <a:t>soft law</a:t>
            </a:r>
            <a:r>
              <a:rPr lang="it-IT" altLang="it-IT"/>
              <a:t>)</a:t>
            </a:r>
          </a:p>
          <a:p>
            <a:pPr lvl="1"/>
            <a:r>
              <a:rPr lang="it-IT" altLang="it-IT"/>
              <a:t>public engagement </a:t>
            </a:r>
          </a:p>
          <a:p>
            <a:pPr lvl="1"/>
            <a:r>
              <a:rPr lang="it-IT" altLang="it-IT"/>
              <a:t>consultazioni</a:t>
            </a:r>
          </a:p>
          <a:p>
            <a:pPr lvl="1"/>
            <a:r>
              <a:rPr lang="it-IT" altLang="it-IT" i="1"/>
              <a:t>public fora</a:t>
            </a:r>
          </a:p>
          <a:p>
            <a:pPr lvl="1"/>
            <a:r>
              <a:rPr lang="it-IT" altLang="it-IT"/>
              <a:t>certificazione etica d’impresa</a:t>
            </a:r>
          </a:p>
        </p:txBody>
      </p:sp>
      <p:sp>
        <p:nvSpPr>
          <p:cNvPr id="4" name="Rettangolo arrotondato 3">
            <a:extLst>
              <a:ext uri="{FF2B5EF4-FFF2-40B4-BE49-F238E27FC236}">
                <a16:creationId xmlns:a16="http://schemas.microsoft.com/office/drawing/2014/main" id="{FC0DF960-1D4C-664F-B083-293482E761A8}"/>
              </a:ext>
            </a:extLst>
          </p:cNvPr>
          <p:cNvSpPr>
            <a:spLocks noChangeArrowheads="1"/>
          </p:cNvSpPr>
          <p:nvPr/>
        </p:nvSpPr>
        <p:spPr bwMode="auto">
          <a:xfrm>
            <a:off x="7535863" y="863600"/>
            <a:ext cx="4816475" cy="1098550"/>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La governance della ricerca e dell’innovazione</a:t>
            </a:r>
          </a:p>
        </p:txBody>
      </p:sp>
      <p:sp>
        <p:nvSpPr>
          <p:cNvPr id="5" name="Rettangolo arrotondato 4">
            <a:extLst>
              <a:ext uri="{FF2B5EF4-FFF2-40B4-BE49-F238E27FC236}">
                <a16:creationId xmlns:a16="http://schemas.microsoft.com/office/drawing/2014/main" id="{671FAFF9-D30F-B34E-92BA-37AE6702CAA2}"/>
              </a:ext>
            </a:extLst>
          </p:cNvPr>
          <p:cNvSpPr>
            <a:spLocks noChangeArrowheads="1"/>
          </p:cNvSpPr>
          <p:nvPr/>
        </p:nvSpPr>
        <p:spPr bwMode="auto">
          <a:xfrm>
            <a:off x="7539038" y="2997200"/>
            <a:ext cx="3597275" cy="1655763"/>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Linee guida</a:t>
            </a:r>
          </a:p>
          <a:p>
            <a:pPr algn="ctr" eaLnBrk="1" hangingPunct="1">
              <a:spcBef>
                <a:spcPct val="0"/>
              </a:spcBef>
              <a:buFontTx/>
              <a:buNone/>
            </a:pPr>
            <a:r>
              <a:rPr lang="it-IT" altLang="it-IT" sz="2800">
                <a:solidFill>
                  <a:schemeClr val="bg1"/>
                </a:solidFill>
              </a:rPr>
              <a:t>Codici etici</a:t>
            </a:r>
          </a:p>
          <a:p>
            <a:pPr algn="ctr" eaLnBrk="1" hangingPunct="1">
              <a:spcBef>
                <a:spcPct val="0"/>
              </a:spcBef>
              <a:buFontTx/>
              <a:buNone/>
            </a:pPr>
            <a:r>
              <a:rPr lang="it-IT" altLang="it-IT" sz="2800">
                <a:solidFill>
                  <a:schemeClr val="bg1"/>
                </a:solidFill>
              </a:rPr>
              <a:t>raccomandazioni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olo 1">
            <a:extLst>
              <a:ext uri="{FF2B5EF4-FFF2-40B4-BE49-F238E27FC236}">
                <a16:creationId xmlns:a16="http://schemas.microsoft.com/office/drawing/2014/main" id="{19AD4DA3-84A1-6848-A9B2-D4AD54D4F20B}"/>
              </a:ext>
            </a:extLst>
          </p:cNvPr>
          <p:cNvSpPr>
            <a:spLocks noGrp="1" noChangeArrowheads="1"/>
          </p:cNvSpPr>
          <p:nvPr>
            <p:ph type="title"/>
          </p:nvPr>
        </p:nvSpPr>
        <p:spPr>
          <a:xfrm>
            <a:off x="2351088" y="0"/>
            <a:ext cx="6192837" cy="1143000"/>
          </a:xfrm>
        </p:spPr>
        <p:txBody>
          <a:bodyPr/>
          <a:lstStyle/>
          <a:p>
            <a:r>
              <a:rPr lang="it-IT" altLang="it-IT" sz="3600" b="1" dirty="0">
                <a:solidFill>
                  <a:schemeClr val="bg1"/>
                </a:solidFill>
              </a:rPr>
              <a:t>Sintesi</a:t>
            </a:r>
          </a:p>
        </p:txBody>
      </p:sp>
      <p:sp>
        <p:nvSpPr>
          <p:cNvPr id="55299" name="Segnaposto contenuto 2">
            <a:extLst>
              <a:ext uri="{FF2B5EF4-FFF2-40B4-BE49-F238E27FC236}">
                <a16:creationId xmlns:a16="http://schemas.microsoft.com/office/drawing/2014/main" id="{97714571-9D80-924F-913E-C0C1F91002CF}"/>
              </a:ext>
            </a:extLst>
          </p:cNvPr>
          <p:cNvSpPr>
            <a:spLocks noGrp="1" noChangeArrowheads="1"/>
          </p:cNvSpPr>
          <p:nvPr>
            <p:ph idx="1"/>
          </p:nvPr>
        </p:nvSpPr>
        <p:spPr>
          <a:xfrm>
            <a:off x="119063" y="1412875"/>
            <a:ext cx="11953875" cy="3560763"/>
          </a:xfrm>
        </p:spPr>
        <p:txBody>
          <a:bodyPr/>
          <a:lstStyle/>
          <a:p>
            <a:r>
              <a:rPr lang="it-IT" altLang="it-IT"/>
              <a:t>La regolazione rappresenta lo strumento tipico di governo da parte dello Stato</a:t>
            </a:r>
          </a:p>
          <a:p>
            <a:r>
              <a:rPr lang="it-IT" altLang="it-IT"/>
              <a:t>Con la crisi della sovranità statale entra in crisi la regolazione quale strumento unico di guida della condotta</a:t>
            </a:r>
          </a:p>
          <a:p>
            <a:r>
              <a:rPr lang="it-IT" altLang="it-IT"/>
              <a:t>Pluralità di soggetti alcuni dei quali sfuggono alla regolazione </a:t>
            </a:r>
          </a:p>
          <a:p>
            <a:r>
              <a:rPr lang="it-IT" altLang="it-IT"/>
              <a:t>Separazione tra l’azione di «governing» e il soggetto di governo</a:t>
            </a:r>
          </a:p>
          <a:p>
            <a:r>
              <a:rPr lang="it-IT" altLang="it-IT"/>
              <a:t>Ascesa della governance quale patchwork di una pluralità di strumenti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video shows moments before fatal self-driving Uber crash.mp4">
            <a:hlinkClick r:id="" action="ppaction://media"/>
            <a:extLst>
              <a:ext uri="{FF2B5EF4-FFF2-40B4-BE49-F238E27FC236}">
                <a16:creationId xmlns:a16="http://schemas.microsoft.com/office/drawing/2014/main" id="{F4BA6796-7499-4444-AC54-0B5A6956F16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31504" y="1268760"/>
            <a:ext cx="9474107" cy="5328592"/>
          </a:xfrm>
        </p:spPr>
      </p:pic>
      <p:sp>
        <p:nvSpPr>
          <p:cNvPr id="4" name="Titolo 1">
            <a:extLst>
              <a:ext uri="{FF2B5EF4-FFF2-40B4-BE49-F238E27FC236}">
                <a16:creationId xmlns:a16="http://schemas.microsoft.com/office/drawing/2014/main" id="{E7D514BF-0A20-463D-8855-4A66E65CCD7F}"/>
              </a:ext>
            </a:extLst>
          </p:cNvPr>
          <p:cNvSpPr txBox="1">
            <a:spLocks noChangeArrowheads="1"/>
          </p:cNvSpPr>
          <p:nvPr/>
        </p:nvSpPr>
        <p:spPr bwMode="auto">
          <a:xfrm>
            <a:off x="2135188" y="0"/>
            <a:ext cx="6311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rgbClr val="C00000"/>
                </a:solidFill>
                <a:latin typeface="+mj-lt"/>
                <a:ea typeface="+mj-ea"/>
                <a:cs typeface="+mj-cs"/>
              </a:defRPr>
            </a:lvl1pPr>
            <a:lvl2pPr algn="ctr" rtl="0" eaLnBrk="0" fontAlgn="base" hangingPunct="0">
              <a:spcBef>
                <a:spcPct val="0"/>
              </a:spcBef>
              <a:spcAft>
                <a:spcPct val="0"/>
              </a:spcAft>
              <a:defRPr sz="4400">
                <a:solidFill>
                  <a:srgbClr val="C00000"/>
                </a:solidFill>
                <a:latin typeface="Arial" charset="0"/>
              </a:defRPr>
            </a:lvl2pPr>
            <a:lvl3pPr algn="ctr" rtl="0" eaLnBrk="0" fontAlgn="base" hangingPunct="0">
              <a:spcBef>
                <a:spcPct val="0"/>
              </a:spcBef>
              <a:spcAft>
                <a:spcPct val="0"/>
              </a:spcAft>
              <a:defRPr sz="4400">
                <a:solidFill>
                  <a:srgbClr val="C00000"/>
                </a:solidFill>
                <a:latin typeface="Arial" charset="0"/>
              </a:defRPr>
            </a:lvl3pPr>
            <a:lvl4pPr algn="ctr" rtl="0" eaLnBrk="0" fontAlgn="base" hangingPunct="0">
              <a:spcBef>
                <a:spcPct val="0"/>
              </a:spcBef>
              <a:spcAft>
                <a:spcPct val="0"/>
              </a:spcAft>
              <a:defRPr sz="4400">
                <a:solidFill>
                  <a:srgbClr val="C00000"/>
                </a:solidFill>
                <a:latin typeface="Arial" charset="0"/>
              </a:defRPr>
            </a:lvl4pPr>
            <a:lvl5pPr algn="ctr" rtl="0" eaLnBrk="0" fontAlgn="base" hangingPunct="0">
              <a:spcBef>
                <a:spcPct val="0"/>
              </a:spcBef>
              <a:spcAft>
                <a:spcPct val="0"/>
              </a:spcAft>
              <a:defRPr sz="4400">
                <a:solidFill>
                  <a:srgbClr val="C00000"/>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it-IT" altLang="it-IT" sz="3600" kern="0" dirty="0">
                <a:solidFill>
                  <a:schemeClr val="bg1"/>
                </a:solidFill>
              </a:rPr>
              <a:t>Incidente veicolo semiautonomo</a:t>
            </a:r>
          </a:p>
        </p:txBody>
      </p:sp>
      <p:sp>
        <p:nvSpPr>
          <p:cNvPr id="5" name="Rettangolo arrotondato 4">
            <a:extLst>
              <a:ext uri="{FF2B5EF4-FFF2-40B4-BE49-F238E27FC236}">
                <a16:creationId xmlns:a16="http://schemas.microsoft.com/office/drawing/2014/main" id="{6D49DC58-90BB-2144-A623-B440ED5DE159}"/>
              </a:ext>
            </a:extLst>
          </p:cNvPr>
          <p:cNvSpPr>
            <a:spLocks noChangeArrowheads="1"/>
          </p:cNvSpPr>
          <p:nvPr/>
        </p:nvSpPr>
        <p:spPr bwMode="auto">
          <a:xfrm>
            <a:off x="7320136" y="-35254"/>
            <a:ext cx="4392488" cy="1511820"/>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dirty="0">
                <a:solidFill>
                  <a:schemeClr val="bg1"/>
                </a:solidFill>
              </a:rPr>
              <a:t>Aprile 2021 incidente Tesla model </a:t>
            </a:r>
            <a:r>
              <a:rPr lang="it-IT" altLang="it-IT" sz="2800" dirty="0" err="1">
                <a:solidFill>
                  <a:schemeClr val="bg1"/>
                </a:solidFill>
              </a:rPr>
              <a:t>S</a:t>
            </a:r>
            <a:r>
              <a:rPr lang="it-IT" altLang="it-IT" sz="2800" dirty="0">
                <a:solidFill>
                  <a:schemeClr val="bg1"/>
                </a:solidFill>
              </a:rPr>
              <a:t> con </a:t>
            </a:r>
            <a:r>
              <a:rPr lang="it-IT" altLang="it-IT" sz="2800" dirty="0" err="1">
                <a:solidFill>
                  <a:schemeClr val="bg1"/>
                </a:solidFill>
              </a:rPr>
              <a:t>autopilotnin</a:t>
            </a:r>
            <a:r>
              <a:rPr lang="it-IT" altLang="it-IT" sz="2800" dirty="0">
                <a:solidFill>
                  <a:schemeClr val="bg1"/>
                </a:solidFill>
              </a:rPr>
              <a:t> Texas</a:t>
            </a:r>
          </a:p>
        </p:txBody>
      </p:sp>
      <p:sp>
        <p:nvSpPr>
          <p:cNvPr id="6" name="Rettangolo arrotondato 5">
            <a:extLst>
              <a:ext uri="{FF2B5EF4-FFF2-40B4-BE49-F238E27FC236}">
                <a16:creationId xmlns:a16="http://schemas.microsoft.com/office/drawing/2014/main" id="{6914AEB5-BD1E-024D-A45B-7E9E36EA3FFF}"/>
              </a:ext>
            </a:extLst>
          </p:cNvPr>
          <p:cNvSpPr>
            <a:spLocks noChangeArrowheads="1"/>
          </p:cNvSpPr>
          <p:nvPr/>
        </p:nvSpPr>
        <p:spPr bwMode="auto">
          <a:xfrm>
            <a:off x="8184232" y="1737562"/>
            <a:ext cx="3528392" cy="1007764"/>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dirty="0">
                <a:solidFill>
                  <a:schemeClr val="bg1"/>
                </a:solidFill>
              </a:rPr>
              <a:t>Morti entrambi gli occupanti</a:t>
            </a:r>
          </a:p>
        </p:txBody>
      </p:sp>
      <p:sp>
        <p:nvSpPr>
          <p:cNvPr id="7" name="Rettangolo arrotondato 6">
            <a:extLst>
              <a:ext uri="{FF2B5EF4-FFF2-40B4-BE49-F238E27FC236}">
                <a16:creationId xmlns:a16="http://schemas.microsoft.com/office/drawing/2014/main" id="{E2F55C6D-93ED-0041-BAD3-A70D2FD1388A}"/>
              </a:ext>
            </a:extLst>
          </p:cNvPr>
          <p:cNvSpPr>
            <a:spLocks noChangeArrowheads="1"/>
          </p:cNvSpPr>
          <p:nvPr/>
        </p:nvSpPr>
        <p:spPr bwMode="auto">
          <a:xfrm>
            <a:off x="8212158" y="3077215"/>
            <a:ext cx="3505200" cy="70135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dirty="0">
                <a:solidFill>
                  <a:schemeClr val="bg1"/>
                </a:solidFill>
              </a:rPr>
              <a:t>Nessuno alla guida</a:t>
            </a:r>
          </a:p>
        </p:txBody>
      </p:sp>
      <p:sp>
        <p:nvSpPr>
          <p:cNvPr id="8" name="Rettangolo arrotondato 7">
            <a:extLst>
              <a:ext uri="{FF2B5EF4-FFF2-40B4-BE49-F238E27FC236}">
                <a16:creationId xmlns:a16="http://schemas.microsoft.com/office/drawing/2014/main" id="{962E6A79-279F-3540-B097-F5189A237C95}"/>
              </a:ext>
            </a:extLst>
          </p:cNvPr>
          <p:cNvSpPr>
            <a:spLocks noChangeArrowheads="1"/>
          </p:cNvSpPr>
          <p:nvPr/>
        </p:nvSpPr>
        <p:spPr bwMode="auto">
          <a:xfrm>
            <a:off x="8184232" y="4298815"/>
            <a:ext cx="3657600" cy="2082513"/>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dirty="0">
                <a:solidFill>
                  <a:schemeClr val="bg1"/>
                </a:solidFill>
              </a:rPr>
              <a:t>Washington Post: nel 2021 ben 273 incidenti con una Tesla (70%)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74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
                </p:tgtEl>
              </p:cMediaNode>
            </p:video>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animBg="1"/>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3071B"/>
        </a:solidFill>
        <a:effectLst/>
      </p:bgPr>
    </p:bg>
    <p:spTree>
      <p:nvGrpSpPr>
        <p:cNvPr id="1" name=""/>
        <p:cNvGrpSpPr/>
        <p:nvPr/>
      </p:nvGrpSpPr>
      <p:grpSpPr>
        <a:xfrm>
          <a:off x="0" y="0"/>
          <a:ext cx="0" cy="0"/>
          <a:chOff x="0" y="0"/>
          <a:chExt cx="0" cy="0"/>
        </a:xfrm>
      </p:grpSpPr>
      <p:pic>
        <p:nvPicPr>
          <p:cNvPr id="2052" name="Picture 4" descr="SigilloLogoLAST_WhiteOK">
            <a:extLst>
              <a:ext uri="{FF2B5EF4-FFF2-40B4-BE49-F238E27FC236}">
                <a16:creationId xmlns:a16="http://schemas.microsoft.com/office/drawing/2014/main" id="{A5E6BF2B-519B-6144-97D9-B776E401C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513" y="549275"/>
            <a:ext cx="45370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Immagine 3">
            <a:extLst>
              <a:ext uri="{FF2B5EF4-FFF2-40B4-BE49-F238E27FC236}">
                <a16:creationId xmlns:a16="http://schemas.microsoft.com/office/drawing/2014/main" id="{E0589F3C-DB87-BA4B-BF0D-AEE33D20E5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3068638"/>
            <a:ext cx="654685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59759D5B-0908-DC46-BFFC-7D49E30F03F1}"/>
              </a:ext>
            </a:extLst>
          </p:cNvPr>
          <p:cNvSpPr txBox="1">
            <a:spLocks noChangeArrowheads="1"/>
          </p:cNvSpPr>
          <p:nvPr/>
        </p:nvSpPr>
        <p:spPr bwMode="auto">
          <a:xfrm>
            <a:off x="-15875" y="4586288"/>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it-IT" altLang="it-IT">
              <a:solidFill>
                <a:schemeClr val="bg1"/>
              </a:solidFill>
            </a:endParaRPr>
          </a:p>
          <a:p>
            <a:pPr algn="ctr" eaLnBrk="1" hangingPunct="1">
              <a:buFont typeface="Arial" panose="020B0604020202020204" pitchFamily="34" charset="0"/>
              <a:buNone/>
            </a:pPr>
            <a:r>
              <a:rPr lang="it-IT" altLang="it-IT">
                <a:solidFill>
                  <a:schemeClr val="bg1"/>
                </a:solidFill>
              </a:rPr>
              <a:t>daniele.ruggiu@unipd.it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2000"/>
                                        <p:tgtEl>
                                          <p:spTgt spid="20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a:extLst>
              <a:ext uri="{FF2B5EF4-FFF2-40B4-BE49-F238E27FC236}">
                <a16:creationId xmlns:a16="http://schemas.microsoft.com/office/drawing/2014/main" id="{9918EA03-CCBD-9D4B-A810-7A06687781A4}"/>
              </a:ext>
            </a:extLst>
          </p:cNvPr>
          <p:cNvSpPr>
            <a:spLocks noGrp="1" noChangeArrowheads="1"/>
          </p:cNvSpPr>
          <p:nvPr>
            <p:ph type="title"/>
          </p:nvPr>
        </p:nvSpPr>
        <p:spPr>
          <a:xfrm>
            <a:off x="2135188" y="0"/>
            <a:ext cx="6311900" cy="1143000"/>
          </a:xfrm>
        </p:spPr>
        <p:txBody>
          <a:bodyPr/>
          <a:lstStyle/>
          <a:p>
            <a:r>
              <a:rPr lang="it-IT" altLang="it-IT" sz="3600" b="1" dirty="0">
                <a:solidFill>
                  <a:schemeClr val="bg1"/>
                </a:solidFill>
              </a:rPr>
              <a:t>Imputabilità del danno</a:t>
            </a:r>
          </a:p>
        </p:txBody>
      </p:sp>
      <p:sp>
        <p:nvSpPr>
          <p:cNvPr id="21507" name="Segnaposto contenuto 2">
            <a:extLst>
              <a:ext uri="{FF2B5EF4-FFF2-40B4-BE49-F238E27FC236}">
                <a16:creationId xmlns:a16="http://schemas.microsoft.com/office/drawing/2014/main" id="{FE5B1C51-195F-D447-B56C-6BE0ACAC1033}"/>
              </a:ext>
            </a:extLst>
          </p:cNvPr>
          <p:cNvSpPr>
            <a:spLocks noGrp="1" noChangeArrowheads="1"/>
          </p:cNvSpPr>
          <p:nvPr>
            <p:ph idx="1"/>
          </p:nvPr>
        </p:nvSpPr>
        <p:spPr>
          <a:xfrm>
            <a:off x="47625" y="1412875"/>
            <a:ext cx="12144375" cy="4713288"/>
          </a:xfrm>
        </p:spPr>
        <p:txBody>
          <a:bodyPr/>
          <a:lstStyle/>
          <a:p>
            <a:endParaRPr lang="it-IT" altLang="it-IT"/>
          </a:p>
        </p:txBody>
      </p:sp>
      <p:pic>
        <p:nvPicPr>
          <p:cNvPr id="21508" name="Immagine 4">
            <a:extLst>
              <a:ext uri="{FF2B5EF4-FFF2-40B4-BE49-F238E27FC236}">
                <a16:creationId xmlns:a16="http://schemas.microsoft.com/office/drawing/2014/main" id="{92951B42-2927-0943-8094-5DC4897A5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613" y="2100263"/>
            <a:ext cx="65024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FE339164-BDDB-7449-8342-454F52598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2100263"/>
            <a:ext cx="7242175"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arrotondato 7">
            <a:extLst>
              <a:ext uri="{FF2B5EF4-FFF2-40B4-BE49-F238E27FC236}">
                <a16:creationId xmlns:a16="http://schemas.microsoft.com/office/drawing/2014/main" id="{D5C9C939-E305-4745-B778-52D1F18076A1}"/>
              </a:ext>
            </a:extLst>
          </p:cNvPr>
          <p:cNvSpPr>
            <a:spLocks noChangeArrowheads="1"/>
          </p:cNvSpPr>
          <p:nvPr/>
        </p:nvSpPr>
        <p:spPr bwMode="auto">
          <a:xfrm>
            <a:off x="4498975" y="1454150"/>
            <a:ext cx="3240088" cy="598488"/>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dirty="0">
                <a:solidFill>
                  <a:schemeClr val="bg1"/>
                </a:solidFill>
              </a:rPr>
              <a:t>Responsabilità?</a:t>
            </a:r>
          </a:p>
        </p:txBody>
      </p:sp>
      <p:sp>
        <p:nvSpPr>
          <p:cNvPr id="9" name="Rettangolo arrotondato 8">
            <a:extLst>
              <a:ext uri="{FF2B5EF4-FFF2-40B4-BE49-F238E27FC236}">
                <a16:creationId xmlns:a16="http://schemas.microsoft.com/office/drawing/2014/main" id="{2E33FD5A-2BB0-BA43-8381-107EAB73D9BD}"/>
              </a:ext>
            </a:extLst>
          </p:cNvPr>
          <p:cNvSpPr>
            <a:spLocks noChangeArrowheads="1"/>
          </p:cNvSpPr>
          <p:nvPr/>
        </p:nvSpPr>
        <p:spPr bwMode="auto">
          <a:xfrm>
            <a:off x="0" y="2100263"/>
            <a:ext cx="4727575" cy="370522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2043 cc.</a:t>
            </a:r>
          </a:p>
          <a:p>
            <a:pPr algn="ctr" eaLnBrk="1" hangingPunct="1">
              <a:spcBef>
                <a:spcPct val="0"/>
              </a:spcBef>
              <a:buFontTx/>
              <a:buNone/>
            </a:pPr>
            <a:r>
              <a:rPr lang="it-IT" altLang="it-IT" sz="2800">
                <a:solidFill>
                  <a:schemeClr val="bg1"/>
                </a:solidFill>
              </a:rPr>
              <a:t>«Qualunque fatto doloso o colposo, che cagiona ad altri un danno ingiusto, obbliga </a:t>
            </a:r>
            <a:r>
              <a:rPr lang="it-IT" altLang="it-IT" sz="2800" i="1">
                <a:solidFill>
                  <a:schemeClr val="bg1"/>
                </a:solidFill>
              </a:rPr>
              <a:t>colui che </a:t>
            </a:r>
            <a:r>
              <a:rPr lang="it-IT" altLang="it-IT" sz="2800">
                <a:solidFill>
                  <a:schemeClr val="bg1"/>
                </a:solidFill>
              </a:rPr>
              <a:t>ha commesso il fatto a risarcire il danno»</a:t>
            </a:r>
          </a:p>
        </p:txBody>
      </p:sp>
      <p:sp>
        <p:nvSpPr>
          <p:cNvPr id="10" name="Rettangolo arrotondato 9">
            <a:extLst>
              <a:ext uri="{FF2B5EF4-FFF2-40B4-BE49-F238E27FC236}">
                <a16:creationId xmlns:a16="http://schemas.microsoft.com/office/drawing/2014/main" id="{E80E700B-585B-4C48-8E57-D09A376DAF14}"/>
              </a:ext>
            </a:extLst>
          </p:cNvPr>
          <p:cNvSpPr>
            <a:spLocks noChangeArrowheads="1"/>
          </p:cNvSpPr>
          <p:nvPr/>
        </p:nvSpPr>
        <p:spPr bwMode="auto">
          <a:xfrm>
            <a:off x="9351963" y="1439863"/>
            <a:ext cx="2857500" cy="711200"/>
          </a:xfrm>
          <a:prstGeom prst="roundRect">
            <a:avLst>
              <a:gd name="adj" fmla="val 16667"/>
            </a:avLst>
          </a:prstGeom>
          <a:solidFill>
            <a:srgbClr val="FFC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danneggiato</a:t>
            </a:r>
          </a:p>
        </p:txBody>
      </p:sp>
      <p:sp>
        <p:nvSpPr>
          <p:cNvPr id="11" name="Rettangolo arrotondato 10">
            <a:extLst>
              <a:ext uri="{FF2B5EF4-FFF2-40B4-BE49-F238E27FC236}">
                <a16:creationId xmlns:a16="http://schemas.microsoft.com/office/drawing/2014/main" id="{7A7BD3C5-FDB2-174D-895B-7BAC6162D2D8}"/>
              </a:ext>
            </a:extLst>
          </p:cNvPr>
          <p:cNvSpPr>
            <a:spLocks noChangeArrowheads="1"/>
          </p:cNvSpPr>
          <p:nvPr/>
        </p:nvSpPr>
        <p:spPr bwMode="auto">
          <a:xfrm>
            <a:off x="9382125" y="2241550"/>
            <a:ext cx="2857500" cy="711200"/>
          </a:xfrm>
          <a:prstGeom prst="roundRect">
            <a:avLst>
              <a:gd name="adj" fmla="val 16667"/>
            </a:avLst>
          </a:prstGeom>
          <a:solidFill>
            <a:srgbClr val="FFC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produttore</a:t>
            </a:r>
          </a:p>
        </p:txBody>
      </p:sp>
      <p:sp>
        <p:nvSpPr>
          <p:cNvPr id="12" name="Rettangolo arrotondato 11">
            <a:extLst>
              <a:ext uri="{FF2B5EF4-FFF2-40B4-BE49-F238E27FC236}">
                <a16:creationId xmlns:a16="http://schemas.microsoft.com/office/drawing/2014/main" id="{CA00560D-3DB3-5E41-A4B1-3FA8705D480B}"/>
              </a:ext>
            </a:extLst>
          </p:cNvPr>
          <p:cNvSpPr>
            <a:spLocks noChangeArrowheads="1"/>
          </p:cNvSpPr>
          <p:nvPr/>
        </p:nvSpPr>
        <p:spPr bwMode="auto">
          <a:xfrm>
            <a:off x="9109075" y="3014663"/>
            <a:ext cx="3119438" cy="711200"/>
          </a:xfrm>
          <a:prstGeom prst="roundRect">
            <a:avLst>
              <a:gd name="adj" fmla="val 16667"/>
            </a:avLst>
          </a:prstGeom>
          <a:solidFill>
            <a:srgbClr val="FFC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programmatore</a:t>
            </a:r>
          </a:p>
        </p:txBody>
      </p:sp>
      <p:sp>
        <p:nvSpPr>
          <p:cNvPr id="13" name="Rettangolo arrotondato 12">
            <a:extLst>
              <a:ext uri="{FF2B5EF4-FFF2-40B4-BE49-F238E27FC236}">
                <a16:creationId xmlns:a16="http://schemas.microsoft.com/office/drawing/2014/main" id="{3E8F9BE1-5A6A-C749-827A-2CED4E64A54D}"/>
              </a:ext>
            </a:extLst>
          </p:cNvPr>
          <p:cNvSpPr>
            <a:spLocks noChangeArrowheads="1"/>
          </p:cNvSpPr>
          <p:nvPr/>
        </p:nvSpPr>
        <p:spPr bwMode="auto">
          <a:xfrm>
            <a:off x="9375775" y="3832225"/>
            <a:ext cx="2857500" cy="709613"/>
          </a:xfrm>
          <a:prstGeom prst="roundRect">
            <a:avLst>
              <a:gd name="adj" fmla="val 16667"/>
            </a:avLst>
          </a:prstGeom>
          <a:solidFill>
            <a:srgbClr val="FFC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proprietario</a:t>
            </a:r>
          </a:p>
        </p:txBody>
      </p:sp>
      <p:sp>
        <p:nvSpPr>
          <p:cNvPr id="14" name="Rettangolo arrotondato 13">
            <a:extLst>
              <a:ext uri="{FF2B5EF4-FFF2-40B4-BE49-F238E27FC236}">
                <a16:creationId xmlns:a16="http://schemas.microsoft.com/office/drawing/2014/main" id="{F7424CF1-6D2E-4E46-8108-0E81C18B1E64}"/>
              </a:ext>
            </a:extLst>
          </p:cNvPr>
          <p:cNvSpPr>
            <a:spLocks noChangeArrowheads="1"/>
          </p:cNvSpPr>
          <p:nvPr/>
        </p:nvSpPr>
        <p:spPr bwMode="auto">
          <a:xfrm>
            <a:off x="9371013" y="4613275"/>
            <a:ext cx="2857500" cy="711200"/>
          </a:xfrm>
          <a:prstGeom prst="roundRect">
            <a:avLst>
              <a:gd name="adj" fmla="val 16667"/>
            </a:avLst>
          </a:prstGeom>
          <a:solidFill>
            <a:srgbClr val="FFC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conducente</a:t>
            </a:r>
          </a:p>
        </p:txBody>
      </p:sp>
      <p:sp>
        <p:nvSpPr>
          <p:cNvPr id="15" name="Rettangolo arrotondato 14">
            <a:extLst>
              <a:ext uri="{FF2B5EF4-FFF2-40B4-BE49-F238E27FC236}">
                <a16:creationId xmlns:a16="http://schemas.microsoft.com/office/drawing/2014/main" id="{8F30AA81-C898-E042-A4D6-C64662A4E75F}"/>
              </a:ext>
            </a:extLst>
          </p:cNvPr>
          <p:cNvSpPr>
            <a:spLocks noChangeArrowheads="1"/>
          </p:cNvSpPr>
          <p:nvPr/>
        </p:nvSpPr>
        <p:spPr bwMode="auto">
          <a:xfrm>
            <a:off x="9344025" y="5449888"/>
            <a:ext cx="2859088" cy="711200"/>
          </a:xfrm>
          <a:prstGeom prst="roundRect">
            <a:avLst>
              <a:gd name="adj" fmla="val 16667"/>
            </a:avLst>
          </a:prstGeom>
          <a:solidFill>
            <a:srgbClr val="92D05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a:solidFill>
                  <a:schemeClr val="bg1"/>
                </a:solidFill>
              </a:rPr>
              <a:t>IA o robot</a:t>
            </a:r>
          </a:p>
        </p:txBody>
      </p:sp>
      <p:sp>
        <p:nvSpPr>
          <p:cNvPr id="16" name="Rettangolo arrotondato 15">
            <a:extLst>
              <a:ext uri="{FF2B5EF4-FFF2-40B4-BE49-F238E27FC236}">
                <a16:creationId xmlns:a16="http://schemas.microsoft.com/office/drawing/2014/main" id="{8793AEE3-BC42-5D42-9560-1BE2819D1FE9}"/>
              </a:ext>
            </a:extLst>
          </p:cNvPr>
          <p:cNvSpPr>
            <a:spLocks noChangeArrowheads="1"/>
          </p:cNvSpPr>
          <p:nvPr/>
        </p:nvSpPr>
        <p:spPr bwMode="auto">
          <a:xfrm>
            <a:off x="330201" y="2151063"/>
            <a:ext cx="4264522" cy="365442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dirty="0">
                <a:solidFill>
                  <a:schemeClr val="bg1"/>
                </a:solidFill>
              </a:rPr>
              <a:t>Art. 114 Codice al consumo </a:t>
            </a:r>
          </a:p>
          <a:p>
            <a:pPr algn="ctr" eaLnBrk="1" hangingPunct="1">
              <a:spcBef>
                <a:spcPct val="0"/>
              </a:spcBef>
              <a:buFontTx/>
              <a:buNone/>
            </a:pPr>
            <a:r>
              <a:rPr lang="it-IT" altLang="it-IT" dirty="0">
                <a:solidFill>
                  <a:schemeClr val="bg1"/>
                </a:solidFill>
              </a:rPr>
              <a:t>1. Il produttore è responsabile del danno cagionato da difetti del suo prodotto</a:t>
            </a:r>
          </a:p>
        </p:txBody>
      </p:sp>
      <p:sp>
        <p:nvSpPr>
          <p:cNvPr id="20" name="Rettangolo arrotondato 19">
            <a:extLst>
              <a:ext uri="{FF2B5EF4-FFF2-40B4-BE49-F238E27FC236}">
                <a16:creationId xmlns:a16="http://schemas.microsoft.com/office/drawing/2014/main" id="{FFDA5DCE-F724-4F49-9258-0493B1C8A64F}"/>
              </a:ext>
            </a:extLst>
          </p:cNvPr>
          <p:cNvSpPr>
            <a:spLocks noChangeArrowheads="1"/>
          </p:cNvSpPr>
          <p:nvPr/>
        </p:nvSpPr>
        <p:spPr bwMode="auto">
          <a:xfrm>
            <a:off x="5506481" y="1760175"/>
            <a:ext cx="6914119" cy="4415200"/>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dirty="0">
                <a:solidFill>
                  <a:schemeClr val="bg1"/>
                </a:solidFill>
              </a:rPr>
              <a:t>Art. 1227 comma 1 c.c. </a:t>
            </a:r>
          </a:p>
          <a:p>
            <a:pPr algn="ctr" eaLnBrk="1" hangingPunct="1">
              <a:spcBef>
                <a:spcPct val="0"/>
              </a:spcBef>
              <a:buFontTx/>
              <a:buNone/>
            </a:pPr>
            <a:r>
              <a:rPr lang="it-IT" altLang="it-IT" dirty="0">
                <a:solidFill>
                  <a:schemeClr val="bg1"/>
                </a:solidFill>
              </a:rPr>
              <a:t>Se il fatto colposo del creditore [o del danneggiato] ha concorso a cagionare il danno, il risarcimento è diminuito secondo la gravità della colpa e l'entità delle conseguenze che ne sono derivate</a:t>
            </a:r>
            <a:endParaRPr lang="it-IT" altLang="it-IT" sz="2800" dirty="0">
              <a:solidFill>
                <a:schemeClr val="bg1"/>
              </a:solidFill>
            </a:endParaRPr>
          </a:p>
        </p:txBody>
      </p:sp>
      <p:sp>
        <p:nvSpPr>
          <p:cNvPr id="21" name="Rettangolo arrotondato 20">
            <a:extLst>
              <a:ext uri="{FF2B5EF4-FFF2-40B4-BE49-F238E27FC236}">
                <a16:creationId xmlns:a16="http://schemas.microsoft.com/office/drawing/2014/main" id="{5615ACD4-DE5B-364C-AE07-16F7D706C348}"/>
              </a:ext>
            </a:extLst>
          </p:cNvPr>
          <p:cNvSpPr>
            <a:spLocks noChangeArrowheads="1"/>
          </p:cNvSpPr>
          <p:nvPr/>
        </p:nvSpPr>
        <p:spPr bwMode="auto">
          <a:xfrm>
            <a:off x="5190593" y="2573337"/>
            <a:ext cx="6989762" cy="275907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dirty="0">
                <a:solidFill>
                  <a:schemeClr val="bg1"/>
                </a:solidFill>
              </a:rPr>
              <a:t>Corte </a:t>
            </a:r>
            <a:r>
              <a:rPr lang="it-IT" altLang="it-IT" sz="2800" dirty="0" err="1">
                <a:solidFill>
                  <a:schemeClr val="bg1"/>
                </a:solidFill>
              </a:rPr>
              <a:t>Cass</a:t>
            </a:r>
            <a:r>
              <a:rPr lang="it-IT" altLang="it-IT" sz="2800" dirty="0">
                <a:solidFill>
                  <a:schemeClr val="bg1"/>
                </a:solidFill>
              </a:rPr>
              <a:t>. </a:t>
            </a:r>
            <a:r>
              <a:rPr lang="it-IT" altLang="it-IT" sz="2800" dirty="0" err="1">
                <a:solidFill>
                  <a:schemeClr val="bg1"/>
                </a:solidFill>
              </a:rPr>
              <a:t>Sent</a:t>
            </a:r>
            <a:r>
              <a:rPr lang="it-IT" altLang="it-IT" sz="2800" dirty="0">
                <a:solidFill>
                  <a:schemeClr val="bg1"/>
                </a:solidFill>
              </a:rPr>
              <a:t>. </a:t>
            </a:r>
            <a:r>
              <a:rPr lang="it-IT" dirty="0">
                <a:solidFill>
                  <a:schemeClr val="bg1"/>
                </a:solidFill>
              </a:rPr>
              <a:t>21 novembre 2011, n. 24406 art. 2056 c.c. sulla valutazione del danno (anche nella responsabilità extracontrattuale)</a:t>
            </a:r>
            <a:endParaRPr lang="it-IT" altLang="it-IT"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ssolv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dissolv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95439D-2AAB-4A49-B5B5-2032DADC473A}"/>
              </a:ext>
            </a:extLst>
          </p:cNvPr>
          <p:cNvSpPr>
            <a:spLocks noGrp="1"/>
          </p:cNvSpPr>
          <p:nvPr>
            <p:ph type="title"/>
          </p:nvPr>
        </p:nvSpPr>
        <p:spPr>
          <a:xfrm>
            <a:off x="2423592" y="8357"/>
            <a:ext cx="6206480" cy="1143000"/>
          </a:xfrm>
        </p:spPr>
        <p:txBody>
          <a:bodyPr/>
          <a:lstStyle/>
          <a:p>
            <a:r>
              <a:rPr lang="it-IT" sz="3600" b="1" dirty="0">
                <a:solidFill>
                  <a:schemeClr val="bg1"/>
                </a:solidFill>
              </a:rPr>
              <a:t>L’intervento dell’Unione europea</a:t>
            </a:r>
          </a:p>
        </p:txBody>
      </p:sp>
      <p:sp>
        <p:nvSpPr>
          <p:cNvPr id="3" name="Segnaposto contenuto 2">
            <a:extLst>
              <a:ext uri="{FF2B5EF4-FFF2-40B4-BE49-F238E27FC236}">
                <a16:creationId xmlns:a16="http://schemas.microsoft.com/office/drawing/2014/main" id="{5B14A730-0A0C-114B-9645-3C69D874CF4F}"/>
              </a:ext>
            </a:extLst>
          </p:cNvPr>
          <p:cNvSpPr>
            <a:spLocks noGrp="1"/>
          </p:cNvSpPr>
          <p:nvPr>
            <p:ph idx="1"/>
          </p:nvPr>
        </p:nvSpPr>
        <p:spPr>
          <a:xfrm>
            <a:off x="119336" y="1412776"/>
            <a:ext cx="12072664" cy="3561259"/>
          </a:xfrm>
        </p:spPr>
        <p:txBody>
          <a:bodyPr/>
          <a:lstStyle/>
          <a:p>
            <a:r>
              <a:rPr lang="it-IT" dirty="0"/>
              <a:t>Proposta di Regolamento sull’Intelligenza Artificiale della Commissione europea COM(2021) 206 per fornire un quadro di regole certo nel mercato dell’Unione che garantisca la commercializzazione della IA alla luce dei principi della Carta dei diritti fondamentali</a:t>
            </a:r>
          </a:p>
          <a:p>
            <a:endParaRPr lang="it-IT" dirty="0"/>
          </a:p>
        </p:txBody>
      </p:sp>
      <p:sp>
        <p:nvSpPr>
          <p:cNvPr id="4" name="Rettangolo arrotondato 3">
            <a:extLst>
              <a:ext uri="{FF2B5EF4-FFF2-40B4-BE49-F238E27FC236}">
                <a16:creationId xmlns:a16="http://schemas.microsoft.com/office/drawing/2014/main" id="{0FEDBA08-E9AC-0F45-A100-8C2F6646C86A}"/>
              </a:ext>
            </a:extLst>
          </p:cNvPr>
          <p:cNvSpPr>
            <a:spLocks noChangeArrowheads="1"/>
          </p:cNvSpPr>
          <p:nvPr/>
        </p:nvSpPr>
        <p:spPr bwMode="auto">
          <a:xfrm>
            <a:off x="10200456" y="980728"/>
            <a:ext cx="1368152" cy="864096"/>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dirty="0">
                <a:solidFill>
                  <a:schemeClr val="bg1"/>
                </a:solidFill>
              </a:rPr>
              <a:t>AI </a:t>
            </a:r>
            <a:r>
              <a:rPr lang="it-IT" altLang="it-IT" sz="2800" dirty="0" err="1">
                <a:solidFill>
                  <a:schemeClr val="bg1"/>
                </a:solidFill>
              </a:rPr>
              <a:t>Act</a:t>
            </a:r>
            <a:endParaRPr lang="it-IT" altLang="it-IT" sz="2800" dirty="0">
              <a:solidFill>
                <a:schemeClr val="bg1"/>
              </a:solidFill>
            </a:endParaRPr>
          </a:p>
        </p:txBody>
      </p:sp>
      <p:pic>
        <p:nvPicPr>
          <p:cNvPr id="1026" name="Picture 2" descr="Rapporti con l'Unione Europea - Agenzia per la coesione territoriale">
            <a:hlinkClick r:id="rId2"/>
            <a:extLst>
              <a:ext uri="{FF2B5EF4-FFF2-40B4-BE49-F238E27FC236}">
                <a16:creationId xmlns:a16="http://schemas.microsoft.com/office/drawing/2014/main" id="{FE1EADC8-544D-1344-A289-3F40A64C9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8762" y="4581128"/>
            <a:ext cx="4052290" cy="2276872"/>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arrotondato 6">
            <a:extLst>
              <a:ext uri="{FF2B5EF4-FFF2-40B4-BE49-F238E27FC236}">
                <a16:creationId xmlns:a16="http://schemas.microsoft.com/office/drawing/2014/main" id="{4F87967F-372F-EC4C-A950-F027F7A3ED79}"/>
              </a:ext>
            </a:extLst>
          </p:cNvPr>
          <p:cNvSpPr>
            <a:spLocks noChangeArrowheads="1"/>
          </p:cNvSpPr>
          <p:nvPr/>
        </p:nvSpPr>
        <p:spPr bwMode="auto">
          <a:xfrm>
            <a:off x="7794695" y="2305671"/>
            <a:ext cx="4333330" cy="2406898"/>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dirty="0">
                <a:solidFill>
                  <a:schemeClr val="bg1"/>
                </a:solidFill>
              </a:rPr>
              <a:t>Esentare dalla responsabilità il produttore con forme di assicurazione obbligatoria?</a:t>
            </a:r>
          </a:p>
        </p:txBody>
      </p:sp>
      <p:sp>
        <p:nvSpPr>
          <p:cNvPr id="8" name="Rettangolo arrotondato 7">
            <a:extLst>
              <a:ext uri="{FF2B5EF4-FFF2-40B4-BE49-F238E27FC236}">
                <a16:creationId xmlns:a16="http://schemas.microsoft.com/office/drawing/2014/main" id="{CC9D6D5D-801A-1A48-83C9-EC10D1C50003}"/>
              </a:ext>
            </a:extLst>
          </p:cNvPr>
          <p:cNvSpPr>
            <a:spLocks noChangeArrowheads="1"/>
          </p:cNvSpPr>
          <p:nvPr/>
        </p:nvSpPr>
        <p:spPr bwMode="auto">
          <a:xfrm>
            <a:off x="0" y="3920692"/>
            <a:ext cx="4116503" cy="2106686"/>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dirty="0">
                <a:solidFill>
                  <a:schemeClr val="bg1"/>
                </a:solidFill>
              </a:rPr>
              <a:t>Costituire un fondo per i danni dell’intelligenza artificiale?</a:t>
            </a:r>
          </a:p>
        </p:txBody>
      </p:sp>
      <p:sp>
        <p:nvSpPr>
          <p:cNvPr id="9" name="Rettangolo arrotondato 8">
            <a:extLst>
              <a:ext uri="{FF2B5EF4-FFF2-40B4-BE49-F238E27FC236}">
                <a16:creationId xmlns:a16="http://schemas.microsoft.com/office/drawing/2014/main" id="{BB6857D8-F9CC-954C-B149-F54111378AF6}"/>
              </a:ext>
            </a:extLst>
          </p:cNvPr>
          <p:cNvSpPr>
            <a:spLocks noChangeArrowheads="1"/>
          </p:cNvSpPr>
          <p:nvPr/>
        </p:nvSpPr>
        <p:spPr bwMode="auto">
          <a:xfrm>
            <a:off x="7669234" y="4801095"/>
            <a:ext cx="4298004" cy="1939753"/>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dirty="0">
                <a:solidFill>
                  <a:schemeClr val="bg1"/>
                </a:solidFill>
              </a:rPr>
              <a:t>Riconoscere personalità giuridica all’intelligenza artificiale? </a:t>
            </a:r>
          </a:p>
        </p:txBody>
      </p:sp>
    </p:spTree>
    <p:extLst>
      <p:ext uri="{BB962C8B-B14F-4D97-AF65-F5344CB8AC3E}">
        <p14:creationId xmlns:p14="http://schemas.microsoft.com/office/powerpoint/2010/main" val="163225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F16E66-10B4-A34B-892D-59C76DFD071E}"/>
              </a:ext>
            </a:extLst>
          </p:cNvPr>
          <p:cNvSpPr>
            <a:spLocks noGrp="1"/>
          </p:cNvSpPr>
          <p:nvPr>
            <p:ph type="title"/>
          </p:nvPr>
        </p:nvSpPr>
        <p:spPr>
          <a:xfrm>
            <a:off x="2351584" y="0"/>
            <a:ext cx="5774432" cy="1143000"/>
          </a:xfrm>
        </p:spPr>
        <p:txBody>
          <a:bodyPr/>
          <a:lstStyle/>
          <a:p>
            <a:r>
              <a:rPr lang="it-IT" sz="3600" b="1" dirty="0">
                <a:solidFill>
                  <a:schemeClr val="bg1"/>
                </a:solidFill>
              </a:rPr>
              <a:t>Pluralità di soggetti</a:t>
            </a:r>
          </a:p>
        </p:txBody>
      </p:sp>
      <p:sp>
        <p:nvSpPr>
          <p:cNvPr id="3" name="Segnaposto contenuto 2">
            <a:extLst>
              <a:ext uri="{FF2B5EF4-FFF2-40B4-BE49-F238E27FC236}">
                <a16:creationId xmlns:a16="http://schemas.microsoft.com/office/drawing/2014/main" id="{9FC4F5BA-1CCC-D046-9C6F-744B8DC2440A}"/>
              </a:ext>
            </a:extLst>
          </p:cNvPr>
          <p:cNvSpPr>
            <a:spLocks noGrp="1"/>
          </p:cNvSpPr>
          <p:nvPr>
            <p:ph idx="1"/>
          </p:nvPr>
        </p:nvSpPr>
        <p:spPr>
          <a:xfrm>
            <a:off x="29641" y="1412776"/>
            <a:ext cx="10972800" cy="3561259"/>
          </a:xfrm>
        </p:spPr>
        <p:txBody>
          <a:bodyPr/>
          <a:lstStyle/>
          <a:p>
            <a:r>
              <a:rPr lang="it-IT" dirty="0"/>
              <a:t>Regolatore statale</a:t>
            </a:r>
          </a:p>
          <a:p>
            <a:r>
              <a:rPr lang="it-IT" dirty="0"/>
              <a:t>I giudici (la Corte di </a:t>
            </a:r>
            <a:r>
              <a:rPr lang="it-IT" dirty="0" err="1"/>
              <a:t>cass</a:t>
            </a:r>
            <a:r>
              <a:rPr lang="it-IT" dirty="0"/>
              <a:t>.)</a:t>
            </a:r>
          </a:p>
          <a:p>
            <a:r>
              <a:rPr lang="it-IT" dirty="0"/>
              <a:t>L’Unione europea</a:t>
            </a:r>
          </a:p>
        </p:txBody>
      </p:sp>
      <p:pic>
        <p:nvPicPr>
          <p:cNvPr id="2050" name="Picture 2" descr="Unione Europea senza segreti - Studiamo.it">
            <a:extLst>
              <a:ext uri="{FF2B5EF4-FFF2-40B4-BE49-F238E27FC236}">
                <a16:creationId xmlns:a16="http://schemas.microsoft.com/office/drawing/2014/main" id="{33B74A9E-2E33-B84A-8806-EE86050EB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760" y="3543314"/>
            <a:ext cx="4640560" cy="3314686"/>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arrotondato 4">
            <a:extLst>
              <a:ext uri="{FF2B5EF4-FFF2-40B4-BE49-F238E27FC236}">
                <a16:creationId xmlns:a16="http://schemas.microsoft.com/office/drawing/2014/main" id="{F9A4E05D-665E-F141-96A4-5623484BCFB9}"/>
              </a:ext>
            </a:extLst>
          </p:cNvPr>
          <p:cNvSpPr>
            <a:spLocks noChangeArrowheads="1"/>
          </p:cNvSpPr>
          <p:nvPr/>
        </p:nvSpPr>
        <p:spPr bwMode="auto">
          <a:xfrm>
            <a:off x="4087738" y="4725144"/>
            <a:ext cx="4336603" cy="1756711"/>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dirty="0">
                <a:solidFill>
                  <a:schemeClr val="bg1"/>
                </a:solidFill>
              </a:rPr>
              <a:t>La regolamentazione è un’opera comune</a:t>
            </a:r>
            <a:endParaRPr lang="it-IT" altLang="it-IT" sz="2800" dirty="0">
              <a:solidFill>
                <a:schemeClr val="bg1"/>
              </a:solidFill>
            </a:endParaRPr>
          </a:p>
        </p:txBody>
      </p:sp>
    </p:spTree>
    <p:extLst>
      <p:ext uri="{BB962C8B-B14F-4D97-AF65-F5344CB8AC3E}">
        <p14:creationId xmlns:p14="http://schemas.microsoft.com/office/powerpoint/2010/main" val="292421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id="{75A00816-C7A7-CC48-BE4C-DA3954EC8E45}"/>
              </a:ext>
            </a:extLst>
          </p:cNvPr>
          <p:cNvSpPr>
            <a:spLocks noGrp="1" noChangeArrowheads="1"/>
          </p:cNvSpPr>
          <p:nvPr>
            <p:ph type="title"/>
          </p:nvPr>
        </p:nvSpPr>
        <p:spPr>
          <a:xfrm>
            <a:off x="2135188" y="0"/>
            <a:ext cx="6311900" cy="1143000"/>
          </a:xfrm>
        </p:spPr>
        <p:txBody>
          <a:bodyPr/>
          <a:lstStyle/>
          <a:p>
            <a:r>
              <a:rPr lang="it-IT" altLang="it-IT" sz="3600" b="1" dirty="0">
                <a:solidFill>
                  <a:schemeClr val="bg1"/>
                </a:solidFill>
              </a:rPr>
              <a:t>La regolazione da sola è sufficiente?</a:t>
            </a:r>
          </a:p>
        </p:txBody>
      </p:sp>
      <p:sp>
        <p:nvSpPr>
          <p:cNvPr id="22531" name="Segnaposto contenuto 2">
            <a:extLst>
              <a:ext uri="{FF2B5EF4-FFF2-40B4-BE49-F238E27FC236}">
                <a16:creationId xmlns:a16="http://schemas.microsoft.com/office/drawing/2014/main" id="{5F096403-E6E3-2040-B7AD-A86AEA27B32C}"/>
              </a:ext>
            </a:extLst>
          </p:cNvPr>
          <p:cNvSpPr>
            <a:spLocks noGrp="1" noChangeArrowheads="1"/>
          </p:cNvSpPr>
          <p:nvPr>
            <p:ph idx="1"/>
          </p:nvPr>
        </p:nvSpPr>
        <p:spPr>
          <a:xfrm>
            <a:off x="47625" y="1412875"/>
            <a:ext cx="12144375" cy="4713288"/>
          </a:xfrm>
        </p:spPr>
        <p:txBody>
          <a:bodyPr/>
          <a:lstStyle/>
          <a:p>
            <a:r>
              <a:rPr lang="it-IT" altLang="it-IT" dirty="0"/>
              <a:t>La regolazione lascia spazio ad altre forme normative (non necessariamente giuridiche)</a:t>
            </a:r>
          </a:p>
          <a:p>
            <a:r>
              <a:rPr lang="it-IT" altLang="it-IT" dirty="0"/>
              <a:t>Processo di erosione della sovranità statale a favore di altri soggetti non statali</a:t>
            </a:r>
          </a:p>
        </p:txBody>
      </p:sp>
      <p:sp>
        <p:nvSpPr>
          <p:cNvPr id="4" name="Rettangolo arrotondato 3">
            <a:extLst>
              <a:ext uri="{FF2B5EF4-FFF2-40B4-BE49-F238E27FC236}">
                <a16:creationId xmlns:a16="http://schemas.microsoft.com/office/drawing/2014/main" id="{1EE8B25C-42C0-3440-98D5-32DA1A3EE182}"/>
              </a:ext>
            </a:extLst>
          </p:cNvPr>
          <p:cNvSpPr>
            <a:spLocks noChangeArrowheads="1"/>
          </p:cNvSpPr>
          <p:nvPr/>
        </p:nvSpPr>
        <p:spPr bwMode="auto">
          <a:xfrm>
            <a:off x="7196941" y="1345318"/>
            <a:ext cx="4032646" cy="1008063"/>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dirty="0">
                <a:solidFill>
                  <a:schemeClr val="bg1"/>
                </a:solidFill>
              </a:rPr>
              <a:t>giurisprudenza</a:t>
            </a:r>
            <a:endParaRPr lang="it-IT" altLang="it-IT" sz="2800" dirty="0">
              <a:solidFill>
                <a:schemeClr val="bg1"/>
              </a:solidFill>
            </a:endParaRPr>
          </a:p>
        </p:txBody>
      </p:sp>
      <p:pic>
        <p:nvPicPr>
          <p:cNvPr id="22534" name="Immagine 6">
            <a:extLst>
              <a:ext uri="{FF2B5EF4-FFF2-40B4-BE49-F238E27FC236}">
                <a16:creationId xmlns:a16="http://schemas.microsoft.com/office/drawing/2014/main" id="{F081DD1F-886C-B043-90E1-691509758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5725" y="4164013"/>
            <a:ext cx="39624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a:extLst>
              <a:ext uri="{FF2B5EF4-FFF2-40B4-BE49-F238E27FC236}">
                <a16:creationId xmlns:a16="http://schemas.microsoft.com/office/drawing/2014/main" id="{27BE2005-EC33-BF49-9F9B-54DFB144E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738" y="4122738"/>
            <a:ext cx="5253037"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arrotondato 8">
            <a:extLst>
              <a:ext uri="{FF2B5EF4-FFF2-40B4-BE49-F238E27FC236}">
                <a16:creationId xmlns:a16="http://schemas.microsoft.com/office/drawing/2014/main" id="{EF5728C7-72BC-7446-9D1A-2933B503E362}"/>
              </a:ext>
            </a:extLst>
          </p:cNvPr>
          <p:cNvSpPr>
            <a:spLocks noChangeArrowheads="1"/>
          </p:cNvSpPr>
          <p:nvPr/>
        </p:nvSpPr>
        <p:spPr bwMode="auto">
          <a:xfrm>
            <a:off x="6119812" y="2550480"/>
            <a:ext cx="6077686" cy="1094787"/>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dirty="0">
                <a:solidFill>
                  <a:schemeClr val="bg1"/>
                </a:solidFill>
              </a:rPr>
              <a:t>risoluzioni, raccomandazioni, direttive, regolamenti etc. </a:t>
            </a:r>
            <a:endParaRPr lang="it-IT" altLang="it-IT" sz="2800" dirty="0">
              <a:solidFill>
                <a:schemeClr val="bg1"/>
              </a:solidFill>
            </a:endParaRPr>
          </a:p>
        </p:txBody>
      </p:sp>
      <p:sp>
        <p:nvSpPr>
          <p:cNvPr id="10" name="Rettangolo arrotondato 9">
            <a:extLst>
              <a:ext uri="{FF2B5EF4-FFF2-40B4-BE49-F238E27FC236}">
                <a16:creationId xmlns:a16="http://schemas.microsoft.com/office/drawing/2014/main" id="{6790798E-9C53-634B-A738-EBCB03DAA81B}"/>
              </a:ext>
            </a:extLst>
          </p:cNvPr>
          <p:cNvSpPr>
            <a:spLocks noChangeArrowheads="1"/>
          </p:cNvSpPr>
          <p:nvPr/>
        </p:nvSpPr>
        <p:spPr bwMode="auto">
          <a:xfrm>
            <a:off x="6625570" y="3718372"/>
            <a:ext cx="5472112" cy="736600"/>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a:solidFill>
                  <a:schemeClr val="bg1"/>
                </a:solidFill>
              </a:rPr>
              <a:t>non c’è più solo lo Stato </a:t>
            </a:r>
            <a:endParaRPr lang="it-IT" altLang="it-IT" sz="2800">
              <a:solidFill>
                <a:schemeClr val="bg1"/>
              </a:solidFill>
            </a:endParaRPr>
          </a:p>
        </p:txBody>
      </p:sp>
      <p:sp>
        <p:nvSpPr>
          <p:cNvPr id="13" name="Rettangolo arrotondato 12">
            <a:extLst>
              <a:ext uri="{FF2B5EF4-FFF2-40B4-BE49-F238E27FC236}">
                <a16:creationId xmlns:a16="http://schemas.microsoft.com/office/drawing/2014/main" id="{751E9A33-9CC7-864A-B9A3-1E434F918DF0}"/>
              </a:ext>
            </a:extLst>
          </p:cNvPr>
          <p:cNvSpPr>
            <a:spLocks noChangeArrowheads="1"/>
          </p:cNvSpPr>
          <p:nvPr/>
        </p:nvSpPr>
        <p:spPr bwMode="auto">
          <a:xfrm>
            <a:off x="3154572" y="4724847"/>
            <a:ext cx="5682257" cy="1603722"/>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dirty="0">
                <a:solidFill>
                  <a:schemeClr val="bg1"/>
                </a:solidFill>
              </a:rPr>
              <a:t>Il governo dei fenomeni tecnologici sfugge alla regolazione statale</a:t>
            </a:r>
            <a:endParaRPr lang="it-IT" altLang="it-IT"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a:extLst>
              <a:ext uri="{FF2B5EF4-FFF2-40B4-BE49-F238E27FC236}">
                <a16:creationId xmlns:a16="http://schemas.microsoft.com/office/drawing/2014/main" id="{FC7AE0C9-FC9E-F644-AE00-7B521E411703}"/>
              </a:ext>
            </a:extLst>
          </p:cNvPr>
          <p:cNvSpPr>
            <a:spLocks noGrp="1" noChangeArrowheads="1"/>
          </p:cNvSpPr>
          <p:nvPr>
            <p:ph type="title"/>
          </p:nvPr>
        </p:nvSpPr>
        <p:spPr>
          <a:xfrm>
            <a:off x="2351088" y="0"/>
            <a:ext cx="6192837" cy="1143000"/>
          </a:xfrm>
        </p:spPr>
        <p:txBody>
          <a:bodyPr/>
          <a:lstStyle/>
          <a:p>
            <a:r>
              <a:rPr lang="it-IT" altLang="it-IT" sz="3600" b="1" dirty="0">
                <a:solidFill>
                  <a:schemeClr val="bg1"/>
                </a:solidFill>
              </a:rPr>
              <a:t>Acesa e crisi dello Stato moderno</a:t>
            </a:r>
          </a:p>
        </p:txBody>
      </p:sp>
      <p:sp>
        <p:nvSpPr>
          <p:cNvPr id="23555" name="Segnaposto contenuto 2">
            <a:extLst>
              <a:ext uri="{FF2B5EF4-FFF2-40B4-BE49-F238E27FC236}">
                <a16:creationId xmlns:a16="http://schemas.microsoft.com/office/drawing/2014/main" id="{292ADE29-BC1A-E741-898F-75EADB1852DF}"/>
              </a:ext>
            </a:extLst>
          </p:cNvPr>
          <p:cNvSpPr>
            <a:spLocks noGrp="1" noChangeArrowheads="1"/>
          </p:cNvSpPr>
          <p:nvPr>
            <p:ph idx="1"/>
          </p:nvPr>
        </p:nvSpPr>
        <p:spPr>
          <a:xfrm>
            <a:off x="119063" y="1412875"/>
            <a:ext cx="11953875" cy="3560763"/>
          </a:xfrm>
        </p:spPr>
        <p:txBody>
          <a:bodyPr/>
          <a:lstStyle/>
          <a:p>
            <a:r>
              <a:rPr lang="it-IT" altLang="it-IT"/>
              <a:t>Nel 6-700 nasce lo Stato moderno come </a:t>
            </a:r>
            <a:r>
              <a:rPr lang="it-IT" altLang="it-IT" b="1"/>
              <a:t>unità di territorio</a:t>
            </a:r>
            <a:r>
              <a:rPr lang="it-IT" altLang="it-IT"/>
              <a:t>, </a:t>
            </a:r>
            <a:r>
              <a:rPr lang="it-IT" altLang="it-IT" b="1"/>
              <a:t>diritto</a:t>
            </a:r>
            <a:r>
              <a:rPr lang="it-IT" altLang="it-IT"/>
              <a:t> e </a:t>
            </a:r>
            <a:r>
              <a:rPr lang="it-IT" altLang="it-IT" b="1"/>
              <a:t>popolo</a:t>
            </a:r>
          </a:p>
          <a:p>
            <a:r>
              <a:rPr lang="it-IT" altLang="it-IT"/>
              <a:t>Fine dell’</a:t>
            </a:r>
            <a:r>
              <a:rPr lang="it-IT" altLang="it-IT" i="1"/>
              <a:t>ancien regime, </a:t>
            </a:r>
            <a:r>
              <a:rPr lang="it-IT" altLang="it-IT"/>
              <a:t>crisi del vecchio blocco sociale (nobiltà, clero) ascesa della borghesia</a:t>
            </a:r>
          </a:p>
          <a:p>
            <a:r>
              <a:rPr lang="it-IT" altLang="it-IT"/>
              <a:t>Alla frammentazione del diritto (consuetudini, vecchio Diritto romano, </a:t>
            </a:r>
            <a:r>
              <a:rPr lang="it-IT" altLang="it-IT" i="1"/>
              <a:t>ius commune </a:t>
            </a:r>
            <a:r>
              <a:rPr lang="it-IT" altLang="it-IT"/>
              <a:t>etc.) si sostituisce il monopolio del diritto da parte dello Stato</a:t>
            </a:r>
          </a:p>
          <a:p>
            <a:r>
              <a:rPr lang="it-IT" altLang="it-IT"/>
              <a:t>Pretesa dello Stato di regolare tutto</a:t>
            </a:r>
          </a:p>
          <a:p>
            <a:endParaRPr lang="it-IT" altLang="it-IT"/>
          </a:p>
        </p:txBody>
      </p:sp>
      <p:pic>
        <p:nvPicPr>
          <p:cNvPr id="23556" name="Immagine 2">
            <a:extLst>
              <a:ext uri="{FF2B5EF4-FFF2-40B4-BE49-F238E27FC236}">
                <a16:creationId xmlns:a16="http://schemas.microsoft.com/office/drawing/2014/main" id="{7B17E5CC-EE68-F249-955D-EE1B785B47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663" y="5608638"/>
            <a:ext cx="20986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arrotondato 4">
            <a:extLst>
              <a:ext uri="{FF2B5EF4-FFF2-40B4-BE49-F238E27FC236}">
                <a16:creationId xmlns:a16="http://schemas.microsoft.com/office/drawing/2014/main" id="{57796C96-FD06-F44F-B923-067B4891D330}"/>
              </a:ext>
            </a:extLst>
          </p:cNvPr>
          <p:cNvSpPr>
            <a:spLocks noChangeArrowheads="1"/>
          </p:cNvSpPr>
          <p:nvPr/>
        </p:nvSpPr>
        <p:spPr bwMode="auto">
          <a:xfrm>
            <a:off x="4656138" y="1844675"/>
            <a:ext cx="4751387" cy="669925"/>
          </a:xfrm>
          <a:prstGeom prst="roundRect">
            <a:avLst>
              <a:gd name="adj" fmla="val 16667"/>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dirty="0">
                <a:solidFill>
                  <a:schemeClr val="bg1"/>
                </a:solidFill>
              </a:rPr>
              <a:t>Rivoluzione francese ‘89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 Crisi modello command and control 2021" id="{4775BB6C-F814-D945-8C78-7CFAA05AA997}" vid="{05133BB4-95F8-954F-AEF5-8A97AA3BE736}"/>
    </a:ext>
  </a:ext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 Crisi modello command and control 2021" id="{4775BB6C-F814-D945-8C78-7CFAA05AA997}" vid="{B42756C1-4B2B-E74B-8322-B854DBDC5C8C}"/>
    </a:ext>
  </a:extLst>
</a:theme>
</file>

<file path=ppt/theme/theme3.xml><?xml version="1.0" encoding="utf-8"?>
<a:theme xmlns:a="http://schemas.openxmlformats.org/drawingml/2006/main" name="1_Personalizza struttura">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 Crisi modello command and control 2021" id="{4775BB6C-F814-D945-8C78-7CFAA05AA997}" vid="{C44A153E-7BBF-E640-9BEB-0A50E7799B09}"/>
    </a:ext>
  </a:ext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Struttura predefinita</Template>
  <TotalTime>1039</TotalTime>
  <Words>2242</Words>
  <Application>Microsoft Macintosh PowerPoint</Application>
  <PresentationFormat>Widescreen</PresentationFormat>
  <Paragraphs>276</Paragraphs>
  <Slides>40</Slides>
  <Notes>2</Notes>
  <HiddenSlides>0</HiddenSlides>
  <MMClips>1</MMClips>
  <ScaleCrop>false</ScaleCrop>
  <HeadingPairs>
    <vt:vector size="6" baseType="variant">
      <vt:variant>
        <vt:lpstr>Caratteri utilizzati</vt:lpstr>
      </vt:variant>
      <vt:variant>
        <vt:i4>4</vt:i4>
      </vt:variant>
      <vt:variant>
        <vt:lpstr>Tema</vt:lpstr>
      </vt:variant>
      <vt:variant>
        <vt:i4>3</vt:i4>
      </vt:variant>
      <vt:variant>
        <vt:lpstr>Titoli diapositive</vt:lpstr>
      </vt:variant>
      <vt:variant>
        <vt:i4>40</vt:i4>
      </vt:variant>
    </vt:vector>
  </HeadingPairs>
  <TitlesOfParts>
    <vt:vector size="47" baseType="lpstr">
      <vt:lpstr>Arial</vt:lpstr>
      <vt:lpstr>Calibri</vt:lpstr>
      <vt:lpstr>Calibri Light</vt:lpstr>
      <vt:lpstr>Wingdings</vt:lpstr>
      <vt:lpstr>Struttura predefinita</vt:lpstr>
      <vt:lpstr>Personalizza struttura</vt:lpstr>
      <vt:lpstr>1_Personalizza struttura</vt:lpstr>
      <vt:lpstr>Presentazione standard di PowerPoint</vt:lpstr>
      <vt:lpstr>Presentazione standard di PowerPoint</vt:lpstr>
      <vt:lpstr>Presentazione standard di PowerPoint</vt:lpstr>
      <vt:lpstr>Presentazione standard di PowerPoint</vt:lpstr>
      <vt:lpstr>Imputabilità del danno</vt:lpstr>
      <vt:lpstr>L’intervento dell’Unione europea</vt:lpstr>
      <vt:lpstr>Pluralità di soggetti</vt:lpstr>
      <vt:lpstr>La regolazione da sola è sufficiente?</vt:lpstr>
      <vt:lpstr>Acesa e crisi dello Stato moderno</vt:lpstr>
      <vt:lpstr>L’idea tradizionale di regolazione</vt:lpstr>
      <vt:lpstr>La fonte di legittimazione dello Stato e del diritto </vt:lpstr>
      <vt:lpstr>Crisi dello Stato moderno</vt:lpstr>
      <vt:lpstr>Ascesa di nuovi soggetti accanto agli Stati</vt:lpstr>
      <vt:lpstr>Espansione della soggettività internazionale</vt:lpstr>
      <vt:lpstr>Insufficienza della soggettività internazionale </vt:lpstr>
      <vt:lpstr>La nozione di attore</vt:lpstr>
      <vt:lpstr>Lo sviluppo tecnoscientifico e la regolazione</vt:lpstr>
      <vt:lpstr>Conseguenze della trasformazione della sovranità</vt:lpstr>
      <vt:lpstr>Cos’è l’innovazione</vt:lpstr>
      <vt:lpstr>Invenzione v innovazione</vt:lpstr>
      <vt:lpstr>Fattori che aumentano l’impatto dell’innovazione</vt:lpstr>
      <vt:lpstr>Tecnologie emergenti quale fattore di innovazione</vt:lpstr>
      <vt:lpstr>Globalizzazione e innovazione</vt:lpstr>
      <vt:lpstr>Un fenomeno spazio-temporale </vt:lpstr>
      <vt:lpstr>La società del rischio </vt:lpstr>
      <vt:lpstr>Caratteristiche delle tecnologie emergenti </vt:lpstr>
      <vt:lpstr>Deep tech</vt:lpstr>
      <vt:lpstr>Tecnologie emergenti e diritto</vt:lpstr>
      <vt:lpstr>Accantonare il diritto?</vt:lpstr>
      <vt:lpstr>Divaricazione tra governament e governing</vt:lpstr>
      <vt:lpstr>Nozione di governance</vt:lpstr>
      <vt:lpstr>Meta-governance</vt:lpstr>
      <vt:lpstr>Il fine della governance</vt:lpstr>
      <vt:lpstr>Carattere distribuito della governance</vt:lpstr>
      <vt:lpstr>Presentazione standard di PowerPoint</vt:lpstr>
      <vt:lpstr>Come creare responsabilità?</vt:lpstr>
      <vt:lpstr>Presentazione standard di PowerPoint</vt:lpstr>
      <vt:lpstr>Un diverso approccio al diritto</vt:lpstr>
      <vt:lpstr>Sintesi</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Daniele Ruggiu</dc:creator>
  <cp:lastModifiedBy>Microsoft Office User</cp:lastModifiedBy>
  <cp:revision>19</cp:revision>
  <dcterms:created xsi:type="dcterms:W3CDTF">2022-05-19T07:03:56Z</dcterms:created>
  <dcterms:modified xsi:type="dcterms:W3CDTF">2023-05-17T21:53:51Z</dcterms:modified>
</cp:coreProperties>
</file>