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7.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8.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674" r:id="rId7"/>
    <p:sldMasterId id="2147483897" r:id="rId8"/>
    <p:sldMasterId id="2147483960" r:id="rId9"/>
  </p:sldMasterIdLst>
  <p:notesMasterIdLst>
    <p:notesMasterId r:id="rId35"/>
  </p:notesMasterIdLst>
  <p:handoutMasterIdLst>
    <p:handoutMasterId r:id="rId36"/>
  </p:handoutMasterIdLst>
  <p:sldIdLst>
    <p:sldId id="275" r:id="rId10"/>
    <p:sldId id="487" r:id="rId11"/>
    <p:sldId id="488" r:id="rId12"/>
    <p:sldId id="489" r:id="rId13"/>
    <p:sldId id="511" r:id="rId14"/>
    <p:sldId id="491" r:id="rId15"/>
    <p:sldId id="512" r:id="rId16"/>
    <p:sldId id="514" r:id="rId17"/>
    <p:sldId id="513" r:id="rId18"/>
    <p:sldId id="490" r:id="rId19"/>
    <p:sldId id="509" r:id="rId20"/>
    <p:sldId id="493" r:id="rId21"/>
    <p:sldId id="494" r:id="rId22"/>
    <p:sldId id="495" r:id="rId23"/>
    <p:sldId id="510" r:id="rId24"/>
    <p:sldId id="496" r:id="rId25"/>
    <p:sldId id="497" r:id="rId26"/>
    <p:sldId id="498" r:id="rId27"/>
    <p:sldId id="499" r:id="rId28"/>
    <p:sldId id="515" r:id="rId29"/>
    <p:sldId id="500" r:id="rId30"/>
    <p:sldId id="502" r:id="rId31"/>
    <p:sldId id="517" r:id="rId32"/>
    <p:sldId id="516" r:id="rId33"/>
    <p:sldId id="50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60A5423D-F534-4616-831F-4BDA4C8C6FBB}">
          <p14:sldIdLst>
            <p14:sldId id="275"/>
            <p14:sldId id="487"/>
            <p14:sldId id="488"/>
            <p14:sldId id="489"/>
            <p14:sldId id="511"/>
            <p14:sldId id="491"/>
            <p14:sldId id="512"/>
            <p14:sldId id="514"/>
            <p14:sldId id="513"/>
            <p14:sldId id="490"/>
            <p14:sldId id="509"/>
            <p14:sldId id="493"/>
            <p14:sldId id="494"/>
            <p14:sldId id="495"/>
            <p14:sldId id="510"/>
            <p14:sldId id="496"/>
            <p14:sldId id="497"/>
            <p14:sldId id="498"/>
            <p14:sldId id="499"/>
            <p14:sldId id="515"/>
            <p14:sldId id="500"/>
            <p14:sldId id="502"/>
            <p14:sldId id="517"/>
            <p14:sldId id="516"/>
            <p14:sldId id="503"/>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74"/>
    <a:srgbClr val="CACACA"/>
    <a:srgbClr val="B60000"/>
    <a:srgbClr val="0000FF"/>
    <a:srgbClr val="214E91"/>
    <a:srgbClr val="CCCCCC"/>
    <a:srgbClr val="B70000"/>
    <a:srgbClr val="525252"/>
    <a:srgbClr val="E2F3F2"/>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88" autoAdjust="0"/>
    <p:restoredTop sz="86397" autoAdjust="0"/>
  </p:normalViewPr>
  <p:slideViewPr>
    <p:cSldViewPr>
      <p:cViewPr varScale="1">
        <p:scale>
          <a:sx n="75" d="100"/>
          <a:sy n="75" d="100"/>
        </p:scale>
        <p:origin x="1896" y="168"/>
      </p:cViewPr>
      <p:guideLst>
        <p:guide orient="horz" pos="3408"/>
        <p:guide orient="horz" pos="3600"/>
        <p:guide orient="horz" pos="912"/>
        <p:guide orient="horz" pos="3360"/>
        <p:guide pos="5616"/>
        <p:guide pos="4320"/>
      </p:guideLst>
    </p:cSldViewPr>
  </p:slideViewPr>
  <p:outlineViewPr>
    <p:cViewPr>
      <p:scale>
        <a:sx n="33" d="100"/>
        <a:sy n="33" d="100"/>
      </p:scale>
      <p:origin x="0" y="-1992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3" d="100"/>
          <a:sy n="73" d="100"/>
        </p:scale>
        <p:origin x="199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theme" Target="theme/theme1.xml"/><Relationship Id="rId21" Type="http://schemas.openxmlformats.org/officeDocument/2006/relationships/slide" Target="slides/slide12.xml"/><Relationship Id="rId34" Type="http://schemas.openxmlformats.org/officeDocument/2006/relationships/slide" Target="slides/slide25.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handoutMaster" Target="handoutMasters/handout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notesMaster" Target="notesMasters/notesMaster1.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11/9/21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‹N›</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11/9/21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‹N›</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a:t>
            </a:fld>
            <a:endParaRPr lang="en-US"/>
          </a:p>
        </p:txBody>
      </p:sp>
    </p:spTree>
    <p:extLst>
      <p:ext uri="{BB962C8B-B14F-4D97-AF65-F5344CB8AC3E}">
        <p14:creationId xmlns:p14="http://schemas.microsoft.com/office/powerpoint/2010/main" val="106660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20</a:t>
            </a:fld>
            <a:endParaRPr lang="en-US"/>
          </a:p>
        </p:txBody>
      </p:sp>
    </p:spTree>
    <p:extLst>
      <p:ext uri="{BB962C8B-B14F-4D97-AF65-F5344CB8AC3E}">
        <p14:creationId xmlns:p14="http://schemas.microsoft.com/office/powerpoint/2010/main" val="15200102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23</a:t>
            </a:fld>
            <a:endParaRPr lang="en-US"/>
          </a:p>
        </p:txBody>
      </p:sp>
    </p:spTree>
    <p:extLst>
      <p:ext uri="{BB962C8B-B14F-4D97-AF65-F5344CB8AC3E}">
        <p14:creationId xmlns:p14="http://schemas.microsoft.com/office/powerpoint/2010/main" val="1611821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24</a:t>
            </a:fld>
            <a:endParaRPr lang="en-US"/>
          </a:p>
        </p:txBody>
      </p:sp>
    </p:spTree>
    <p:extLst>
      <p:ext uri="{BB962C8B-B14F-4D97-AF65-F5344CB8AC3E}">
        <p14:creationId xmlns:p14="http://schemas.microsoft.com/office/powerpoint/2010/main" val="1185428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6</a:t>
            </a:fld>
            <a:endParaRPr lang="en-US"/>
          </a:p>
        </p:txBody>
      </p:sp>
    </p:spTree>
    <p:extLst>
      <p:ext uri="{BB962C8B-B14F-4D97-AF65-F5344CB8AC3E}">
        <p14:creationId xmlns:p14="http://schemas.microsoft.com/office/powerpoint/2010/main" val="2170369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8</a:t>
            </a:fld>
            <a:endParaRPr lang="en-US"/>
          </a:p>
        </p:txBody>
      </p:sp>
    </p:spTree>
    <p:extLst>
      <p:ext uri="{BB962C8B-B14F-4D97-AF65-F5344CB8AC3E}">
        <p14:creationId xmlns:p14="http://schemas.microsoft.com/office/powerpoint/2010/main" val="2395547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11</a:t>
            </a:fld>
            <a:endParaRPr lang="en-US"/>
          </a:p>
        </p:txBody>
      </p:sp>
    </p:spTree>
    <p:extLst>
      <p:ext uri="{BB962C8B-B14F-4D97-AF65-F5344CB8AC3E}">
        <p14:creationId xmlns:p14="http://schemas.microsoft.com/office/powerpoint/2010/main" val="3344819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12</a:t>
            </a:fld>
            <a:endParaRPr lang="en-US"/>
          </a:p>
        </p:txBody>
      </p:sp>
    </p:spTree>
    <p:extLst>
      <p:ext uri="{BB962C8B-B14F-4D97-AF65-F5344CB8AC3E}">
        <p14:creationId xmlns:p14="http://schemas.microsoft.com/office/powerpoint/2010/main" val="3871639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13</a:t>
            </a:fld>
            <a:endParaRPr lang="en-US"/>
          </a:p>
        </p:txBody>
      </p:sp>
    </p:spTree>
    <p:extLst>
      <p:ext uri="{BB962C8B-B14F-4D97-AF65-F5344CB8AC3E}">
        <p14:creationId xmlns:p14="http://schemas.microsoft.com/office/powerpoint/2010/main" val="1128145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15</a:t>
            </a:fld>
            <a:endParaRPr lang="en-US"/>
          </a:p>
        </p:txBody>
      </p:sp>
    </p:spTree>
    <p:extLst>
      <p:ext uri="{BB962C8B-B14F-4D97-AF65-F5344CB8AC3E}">
        <p14:creationId xmlns:p14="http://schemas.microsoft.com/office/powerpoint/2010/main" val="2681118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18</a:t>
            </a:fld>
            <a:endParaRPr lang="en-US"/>
          </a:p>
        </p:txBody>
      </p:sp>
    </p:spTree>
    <p:extLst>
      <p:ext uri="{BB962C8B-B14F-4D97-AF65-F5344CB8AC3E}">
        <p14:creationId xmlns:p14="http://schemas.microsoft.com/office/powerpoint/2010/main" val="3088798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19</a:t>
            </a:fld>
            <a:endParaRPr lang="en-US"/>
          </a:p>
        </p:txBody>
      </p:sp>
    </p:spTree>
    <p:extLst>
      <p:ext uri="{BB962C8B-B14F-4D97-AF65-F5344CB8AC3E}">
        <p14:creationId xmlns:p14="http://schemas.microsoft.com/office/powerpoint/2010/main" val="2185435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marL="0" indent="0">
              <a:spcAft>
                <a:spcPts val="800"/>
              </a:spcAft>
              <a:buFont typeface="Arial" panose="020B0604020202020204" pitchFamily="34" charset="0"/>
              <a:buNone/>
              <a:defRPr sz="2400"/>
            </a:lvl1pPr>
            <a:lvl2pPr marL="742950" indent="-285750">
              <a:spcAft>
                <a:spcPts val="800"/>
              </a:spcAft>
              <a:buFont typeface="Arial" panose="020B0604020202020204" pitchFamily="34" charset="0"/>
              <a:buChar char="•"/>
              <a:defRPr sz="2000"/>
            </a:lvl2pPr>
            <a:lvl3pPr marL="1143000" indent="-228600">
              <a:spcAft>
                <a:spcPts val="800"/>
              </a:spcAft>
              <a:buFont typeface="Arial" panose="020B0604020202020204" pitchFamily="34" charset="0"/>
              <a:buChar char="•"/>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7" hasCustomPrompt="1"/>
          </p:nvPr>
        </p:nvSpPr>
        <p:spPr>
          <a:xfrm>
            <a:off x="3465912" y="6605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12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159416" y="1066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159416" y="19812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159416" y="28956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159416" y="38100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159416" y="47244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159416" y="5638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7"/>
          <p:cNvSpPr>
            <a:spLocks noGrp="1"/>
          </p:cNvSpPr>
          <p:nvPr>
            <p:ph sz="quarter" idx="18"/>
          </p:nvPr>
        </p:nvSpPr>
        <p:spPr>
          <a:xfrm>
            <a:off x="4800600" y="1066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dirty="0"/>
              <a:t>Click to edit Master text styles</a:t>
            </a:r>
          </a:p>
          <a:p>
            <a:pPr marL="800100" lvl="1" indent="-342900">
              <a:spcAft>
                <a:spcPts val="800"/>
              </a:spcAft>
              <a:buFont typeface="Arial" panose="020B0604020202020204" pitchFamily="34" charset="0"/>
              <a:buChar char="•"/>
            </a:pPr>
            <a:r>
              <a:rPr lang="en-US" dirty="0"/>
              <a:t>Second level</a:t>
            </a:r>
          </a:p>
          <a:p>
            <a:pPr marL="1200150" lvl="2" indent="-285750">
              <a:spcAft>
                <a:spcPts val="800"/>
              </a:spcAft>
              <a:buFont typeface="Arial" panose="020B0604020202020204" pitchFamily="34" charset="0"/>
            </a:pPr>
            <a:r>
              <a:rPr lang="en-US" dirty="0"/>
              <a:t>Third level</a:t>
            </a:r>
          </a:p>
          <a:p>
            <a:pPr marL="1657350" lvl="3" indent="-285750">
              <a:spcAft>
                <a:spcPts val="800"/>
              </a:spcAft>
              <a:buFont typeface="Arial" panose="020B0604020202020204" pitchFamily="34" charset="0"/>
              <a:buChar char="•"/>
            </a:pPr>
            <a:r>
              <a:rPr lang="en-US" dirty="0"/>
              <a:t>Fourth level</a:t>
            </a:r>
          </a:p>
          <a:p>
            <a:pPr marL="2114550" lvl="4" indent="-285750">
              <a:spcAft>
                <a:spcPts val="800"/>
              </a:spcAft>
              <a:buFont typeface="Arial" panose="020B0604020202020204" pitchFamily="34" charset="0"/>
              <a:buChar char="•"/>
            </a:pPr>
            <a:r>
              <a:rPr lang="en-US" dirty="0"/>
              <a:t>Fifth level</a:t>
            </a:r>
          </a:p>
        </p:txBody>
      </p:sp>
      <p:sp>
        <p:nvSpPr>
          <p:cNvPr id="19" name="Content Placeholder 8"/>
          <p:cNvSpPr>
            <a:spLocks noGrp="1"/>
          </p:cNvSpPr>
          <p:nvPr>
            <p:ph sz="quarter" idx="19"/>
          </p:nvPr>
        </p:nvSpPr>
        <p:spPr>
          <a:xfrm>
            <a:off x="4800600" y="19812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1" name="Content Placeholder 9"/>
          <p:cNvSpPr>
            <a:spLocks noGrp="1"/>
          </p:cNvSpPr>
          <p:nvPr>
            <p:ph sz="quarter" idx="20"/>
          </p:nvPr>
        </p:nvSpPr>
        <p:spPr>
          <a:xfrm>
            <a:off x="4800600" y="28956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3" name="Content Placeholder 10"/>
          <p:cNvSpPr>
            <a:spLocks noGrp="1"/>
          </p:cNvSpPr>
          <p:nvPr>
            <p:ph sz="quarter" idx="21"/>
          </p:nvPr>
        </p:nvSpPr>
        <p:spPr>
          <a:xfrm>
            <a:off x="4800600" y="38100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5" name="Content Placeholder 11"/>
          <p:cNvSpPr>
            <a:spLocks noGrp="1"/>
          </p:cNvSpPr>
          <p:nvPr>
            <p:ph sz="quarter" idx="22"/>
          </p:nvPr>
        </p:nvSpPr>
        <p:spPr>
          <a:xfrm>
            <a:off x="4800600" y="47244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7" name="Content Placeholder 12"/>
          <p:cNvSpPr>
            <a:spLocks noGrp="1"/>
          </p:cNvSpPr>
          <p:nvPr>
            <p:ph sz="quarter" idx="23"/>
          </p:nvPr>
        </p:nvSpPr>
        <p:spPr>
          <a:xfrm>
            <a:off x="4800600" y="5638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13" name="Jump Link"/>
          <p:cNvSpPr>
            <a:spLocks noGrp="1"/>
          </p:cNvSpPr>
          <p:nvPr>
            <p:ph type="body" sz="quarter" idx="17" hasCustomPrompt="1"/>
          </p:nvPr>
        </p:nvSpPr>
        <p:spPr>
          <a:xfrm>
            <a:off x="34675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980540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5612"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124200" y="3429000"/>
            <a:ext cx="6019800" cy="1752600"/>
          </a:xfrm>
          <a:prstGeom prst="rect">
            <a:avLst/>
          </a:prstGeom>
          <a:solidFill>
            <a:srgbClr val="52525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276600" y="35052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276600" y="4190999"/>
            <a:ext cx="5699760" cy="914400"/>
          </a:xfrm>
          <a:prstGeom prst="rect">
            <a:avLst/>
          </a:prstGeom>
        </p:spPr>
        <p:txBody>
          <a:bodyPr/>
          <a:lstStyle>
            <a:lvl1pPr marL="0" indent="0" algn="r">
              <a:buNone/>
              <a:defRPr sz="2800" b="0">
                <a:solidFill>
                  <a:schemeClr val="bg1"/>
                </a:solidFill>
                <a:latin typeface="+mj-lt"/>
              </a:defRPr>
            </a:lvl1pPr>
            <a:lvl2pPr marL="457200" indent="0" algn="r">
              <a:buNone/>
              <a:defRPr sz="2400" b="0">
                <a:solidFill>
                  <a:schemeClr val="bg1"/>
                </a:solidFill>
                <a:latin typeface="ArumSans Bd" panose="020B0B04010000020C00" pitchFamily="34" charset="0"/>
              </a:defRPr>
            </a:lvl2pPr>
            <a:lvl3pPr marL="914400" indent="0" algn="r">
              <a:buNone/>
              <a:defRPr sz="2400" b="0">
                <a:solidFill>
                  <a:schemeClr val="bg1"/>
                </a:solidFill>
                <a:latin typeface="ArumSans Bd" panose="020B0B04010000020C00" pitchFamily="34" charset="0"/>
              </a:defRPr>
            </a:lvl3pPr>
            <a:lvl4pPr marL="1371600" indent="0" algn="r">
              <a:buNone/>
              <a:defRPr sz="2400" b="0">
                <a:solidFill>
                  <a:schemeClr val="bg1"/>
                </a:solidFill>
                <a:latin typeface="ArumSans Bd" panose="020B0B04010000020C00" pitchFamily="34" charset="0"/>
              </a:defRPr>
            </a:lvl4pPr>
            <a:lvl5pPr marL="1828800" indent="0" algn="r">
              <a:buNone/>
              <a:defRPr sz="2400" b="0">
                <a:solidFill>
                  <a:schemeClr val="bg1"/>
                </a:solidFill>
                <a:latin typeface="ArumSans Bd" panose="020B0B04010000020C00" pitchFamily="34" charset="0"/>
              </a:defRPr>
            </a:lvl5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10"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rgbClr val="6A6A6A"/>
                </a:solidFill>
              </a:defRPr>
            </a:lvl1pPr>
          </a:lstStyle>
          <a:p>
            <a:pPr lvl="0"/>
            <a:r>
              <a:rPr lang="en-US" dirty="0"/>
              <a:t>Click to edit Master text styles</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0198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3" hasCustomPrompt="1"/>
          </p:nvPr>
        </p:nvSpPr>
        <p:spPr>
          <a:xfrm>
            <a:off x="4999894"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Jump Link"/>
          <p:cNvSpPr>
            <a:spLocks noGrp="1"/>
          </p:cNvSpPr>
          <p:nvPr>
            <p:ph type="body" sz="quarter" idx="12" hasCustomPrompt="1"/>
          </p:nvPr>
        </p:nvSpPr>
        <p:spPr>
          <a:xfrm>
            <a:off x="3357063" y="510540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dirty="0"/>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950720"/>
            <a:ext cx="8229600" cy="1097280"/>
          </a:xfrm>
          <a:prstGeom prst="rect">
            <a:avLst/>
          </a:prstGeom>
        </p:spPr>
        <p:txBody>
          <a:bodyPr anchor="ctr"/>
          <a:lstStyle>
            <a:lvl1pPr>
              <a:defRPr sz="4800" b="1">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3124200"/>
            <a:ext cx="8229600" cy="2743200"/>
          </a:xfrm>
          <a:prstGeom prst="rect">
            <a:avLst/>
          </a:prstGeom>
        </p:spPr>
        <p:txBody>
          <a:bodyPr/>
          <a:lstStyle>
            <a:lvl1pPr marL="0" indent="0" algn="ctr">
              <a:spcBef>
                <a:spcPts val="600"/>
              </a:spcBef>
              <a:spcAft>
                <a:spcPts val="600"/>
              </a:spcAft>
              <a:buFont typeface="Arial" panose="020B0604020202020204" pitchFamily="34" charset="0"/>
              <a:buNone/>
              <a:defRPr sz="4000" b="1">
                <a:solidFill>
                  <a:srgbClr val="005C74"/>
                </a:solidFill>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18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400">
                <a:latin typeface="+mj-lt"/>
                <a:ea typeface="Verdana" panose="020B0604030504040204" pitchFamily="34" charset="0"/>
                <a:cs typeface="Verdana" panose="020B0604030504040204" pitchFamily="34" charset="0"/>
              </a:defRPr>
            </a:lvl5pPr>
          </a:lstStyle>
          <a:p>
            <a:pPr lvl="0"/>
            <a:r>
              <a:rPr lang="en-US" dirty="0"/>
              <a:t>Click to edit Master text styles</a:t>
            </a:r>
          </a:p>
        </p:txBody>
      </p:sp>
      <p:sp>
        <p:nvSpPr>
          <p:cNvPr id="2" name="Rectangle 1"/>
          <p:cNvSpPr/>
          <p:nvPr userDrawn="1"/>
        </p:nvSpPr>
        <p:spPr>
          <a:xfrm>
            <a:off x="7817427" y="6303818"/>
            <a:ext cx="1295400" cy="381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2429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467512" y="6477000"/>
            <a:ext cx="2208976"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24688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4008120"/>
            <a:ext cx="8229600" cy="23164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2043018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75488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3206766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10972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64160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92684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521208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16"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3" name="Text Placeholder 10"/>
          <p:cNvSpPr>
            <a:spLocks noGrp="1"/>
          </p:cNvSpPr>
          <p:nvPr>
            <p:ph type="body" sz="quarter" idx="17"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118001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30124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15468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400812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
          <p:cNvSpPr>
            <a:spLocks noGrp="1"/>
          </p:cNvSpPr>
          <p:nvPr>
            <p:ph idx="16"/>
          </p:nvPr>
        </p:nvSpPr>
        <p:spPr>
          <a:xfrm>
            <a:off x="457200" y="486156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
          <p:cNvSpPr>
            <a:spLocks noGrp="1"/>
          </p:cNvSpPr>
          <p:nvPr>
            <p:ph idx="17"/>
          </p:nvPr>
        </p:nvSpPr>
        <p:spPr>
          <a:xfrm>
            <a:off x="457200" y="57150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5" name="Text Placeholder 10"/>
          <p:cNvSpPr>
            <a:spLocks noGrp="1"/>
          </p:cNvSpPr>
          <p:nvPr>
            <p:ph type="body" sz="quarter" idx="19"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1064114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35706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Jump Link"/>
          <p:cNvSpPr>
            <a:spLocks noGrp="1"/>
          </p:cNvSpPr>
          <p:nvPr>
            <p:ph type="body" sz="quarter" idx="12" hasCustomPrompt="1"/>
          </p:nvPr>
        </p:nvSpPr>
        <p:spPr>
          <a:xfrm>
            <a:off x="327324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357063" y="59960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02643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467512" y="5081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9" name="Slide Title"/>
          <p:cNvSpPr>
            <a:spLocks noGrp="1"/>
          </p:cNvSpPr>
          <p:nvPr>
            <p:ph type="title"/>
          </p:nvPr>
        </p:nvSpPr>
        <p:spPr>
          <a:xfrm>
            <a:off x="762000" y="152400"/>
            <a:ext cx="7620000" cy="1097280"/>
          </a:xfrm>
          <a:prstGeom prst="rect">
            <a:avLst/>
          </a:prstGeom>
        </p:spPr>
        <p:txBody>
          <a:bodyPr anchor="ctr"/>
          <a:lstStyle>
            <a:lvl1pPr>
              <a:defRPr sz="3600" b="0">
                <a:solidFill>
                  <a:srgbClr val="B60000"/>
                </a:solidFill>
                <a:latin typeface="+mj-lt"/>
                <a:cs typeface="Arial" panose="020B0604020202020204" pitchFamily="34" charset="0"/>
              </a:defRPr>
            </a:lvl1pPr>
          </a:lstStyle>
          <a:p>
            <a:r>
              <a:rPr lang="en-US" dirty="0"/>
              <a:t>Click to edit Master title style</a:t>
            </a:r>
          </a:p>
        </p:txBody>
      </p:sp>
      <p:sp>
        <p:nvSpPr>
          <p:cNvPr id="10" name="Content Placeholder 1"/>
          <p:cNvSpPr>
            <a:spLocks noGrp="1"/>
          </p:cNvSpPr>
          <p:nvPr>
            <p:ph idx="1"/>
          </p:nvPr>
        </p:nvSpPr>
        <p:spPr>
          <a:xfrm>
            <a:off x="457200" y="1447800"/>
            <a:ext cx="8229600" cy="4754880"/>
          </a:xfrm>
          <a:prstGeom prst="rect">
            <a:avLst/>
          </a:prstGeom>
        </p:spPr>
        <p:txBody>
          <a:bodyPr/>
          <a:lstStyle>
            <a:lvl1pPr marL="0" indent="0" algn="l">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lgn="l">
              <a:spcBef>
                <a:spcPts val="1200"/>
              </a:spcBef>
              <a:spcAft>
                <a:spcPts val="600"/>
              </a:spcAft>
              <a:buClr>
                <a:schemeClr val="tx1"/>
              </a:buClr>
              <a:buFont typeface="Arial" panose="020B0604020202020204" pitchFamily="34" charset="0"/>
              <a:buChar char="•"/>
              <a:defRPr sz="2800">
                <a:latin typeface="+mj-lt"/>
                <a:cs typeface="Arial" panose="020B0604020202020204" pitchFamily="34" charset="0"/>
              </a:defRPr>
            </a:lvl2pPr>
            <a:lvl3pPr marL="822960" indent="-274320" algn="l">
              <a:spcBef>
                <a:spcPts val="1200"/>
              </a:spcBef>
              <a:spcAft>
                <a:spcPts val="600"/>
              </a:spcAft>
              <a:buClr>
                <a:schemeClr val="tx1"/>
              </a:buClr>
              <a:buFont typeface="Arial" panose="020B0604020202020204" pitchFamily="34" charset="0"/>
              <a:buChar char="•"/>
              <a:defRPr sz="2400">
                <a:latin typeface="+mj-lt"/>
                <a:cs typeface="Arial" panose="020B0604020202020204" pitchFamily="34" charset="0"/>
              </a:defRPr>
            </a:lvl3pPr>
            <a:lvl4pPr marL="1188720" indent="-274320" algn="l">
              <a:spcBef>
                <a:spcPts val="1200"/>
              </a:spcBef>
              <a:spcAft>
                <a:spcPts val="600"/>
              </a:spcAft>
              <a:buClr>
                <a:schemeClr val="tx1"/>
              </a:buClr>
              <a:buFont typeface="Arial" panose="020B0604020202020204" pitchFamily="34" charset="0"/>
              <a:buChar char="•"/>
              <a:defRPr sz="2000">
                <a:latin typeface="+mj-lt"/>
                <a:cs typeface="Arial" panose="020B0604020202020204" pitchFamily="34" charset="0"/>
              </a:defRPr>
            </a:lvl4pPr>
            <a:lvl5pPr marL="1554480" indent="-228600" algn="l">
              <a:spcBef>
                <a:spcPts val="1200"/>
              </a:spcBef>
              <a:spcAft>
                <a:spcPts val="600"/>
              </a:spcAft>
              <a:buClr>
                <a:schemeClr val="tx1"/>
              </a:buClr>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213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©McGraw-Hill Education.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7" name="Jump Link"/>
          <p:cNvSpPr>
            <a:spLocks noGrp="1"/>
          </p:cNvSpPr>
          <p:nvPr>
            <p:ph type="body" sz="quarter" idx="11" hasCustomPrompt="1"/>
          </p:nvPr>
        </p:nvSpPr>
        <p:spPr>
          <a:xfrm>
            <a:off x="3356610" y="66294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94921454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2"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656260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1099747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hasCustomPrompt="1"/>
          </p:nvPr>
        </p:nvSpPr>
        <p:spPr>
          <a:xfrm>
            <a:off x="2514600" y="152400"/>
            <a:ext cx="6400800" cy="1447800"/>
          </a:xfrm>
          <a:prstGeom prst="rect">
            <a:avLst/>
          </a:prstGeom>
        </p:spPr>
        <p:txBody>
          <a:bodyPr anchor="t" anchorCtr="0"/>
          <a:lstStyle>
            <a:lvl1pPr algn="r">
              <a:spcBef>
                <a:spcPts val="480"/>
              </a:spcBef>
              <a:defRPr sz="4400" b="1" cap="none">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Text Placeholder 1"/>
          <p:cNvSpPr>
            <a:spLocks noGrp="1"/>
          </p:cNvSpPr>
          <p:nvPr>
            <p:ph type="body" idx="1"/>
          </p:nvPr>
        </p:nvSpPr>
        <p:spPr>
          <a:xfrm>
            <a:off x="4526280" y="3810000"/>
            <a:ext cx="4389120" cy="533400"/>
          </a:xfrm>
          <a:prstGeom prst="rect">
            <a:avLst/>
          </a:prstGeom>
        </p:spPr>
        <p:txBody>
          <a:bodyPr anchor="t" anchorCtr="0"/>
          <a:lstStyle>
            <a:lvl1pPr marL="0" indent="0" algn="ctr">
              <a:spcBef>
                <a:spcPts val="0"/>
              </a:spcBef>
              <a:buNone/>
              <a:defRPr sz="2800" b="1">
                <a:solidFill>
                  <a:srgbClr val="214E91"/>
                </a:solidFill>
                <a:latin typeface="+mj-lt"/>
                <a:ea typeface="Verdana" panose="020B0604030504040204" pitchFamily="34" charset="0"/>
                <a:cs typeface="Verdana" panose="020B060403050404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8"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chemeClr val="tx1"/>
                </a:solidFill>
              </a:defRPr>
            </a:lvl1pPr>
          </a:lstStyle>
          <a:p>
            <a:pPr lvl="0"/>
            <a:r>
              <a:rPr lang="en-US" dirty="0"/>
              <a:t>Click to edit Master text styles</a:t>
            </a:r>
          </a:p>
        </p:txBody>
      </p:sp>
      <p:pic>
        <p:nvPicPr>
          <p:cNvPr id="9"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00" y="812800"/>
            <a:ext cx="4375470" cy="5394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436620" y="4260273"/>
            <a:ext cx="569976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4.gif"/><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3.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3.xml"/><Relationship Id="rId1" Type="http://schemas.openxmlformats.org/officeDocument/2006/relationships/slideLayout" Target="../slideLayouts/slideLayout52.xml"/><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pic>
        <p:nvPicPr>
          <p:cNvPr id="12" name="MH Tagline" descr="Tagline: Because learning changes everythi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tx1"/>
                </a:solidFill>
                <a:effectLst/>
                <a:latin typeface="+mn-lt"/>
                <a:ea typeface="+mn-ea"/>
                <a:cs typeface="+mn-cs"/>
              </a:rPr>
              <a:t>©McGraw-Hill Education</a:t>
            </a: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965" r:id="rId3"/>
    <p:sldLayoutId id="2147483753" r:id="rId4"/>
    <p:sldLayoutId id="2147483908" r:id="rId5"/>
    <p:sldLayoutId id="2147483950" r:id="rId6"/>
    <p:sldLayoutId id="2147483757" r:id="rId7"/>
    <p:sldLayoutId id="2147483877" r:id="rId8"/>
    <p:sldLayoutId id="2147483761" r:id="rId9"/>
    <p:sldLayoutId id="2147483800"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64592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©2020 McGraw-Hill Education</a:t>
            </a:r>
          </a:p>
        </p:txBody>
      </p:sp>
      <p:sp>
        <p:nvSpPr>
          <p:cNvPr id="4" name="TextBox 3"/>
          <p:cNvSpPr txBox="1"/>
          <p:nvPr userDrawn="1"/>
        </p:nvSpPr>
        <p:spPr>
          <a:xfrm>
            <a:off x="8651557" y="6477000"/>
            <a:ext cx="492443" cy="182880"/>
          </a:xfrm>
          <a:prstGeom prst="rect">
            <a:avLst/>
          </a:prstGeom>
          <a:noFill/>
        </p:spPr>
        <p:txBody>
          <a:bodyPr wrap="square" rtlCol="0">
            <a:noAutofit/>
          </a:bodyPr>
          <a:lstStyle/>
          <a:p>
            <a:pPr algn="r"/>
            <a:r>
              <a:rPr lang="en-US" sz="1200" dirty="0"/>
              <a:t>9-</a:t>
            </a:r>
            <a:fld id="{D284030D-0224-4BD8-89C1-1614B36E06C2}" type="slidenum">
              <a:rPr lang="en-US" sz="1200" smtClean="0"/>
              <a:pPr algn="r"/>
              <a:t>‹N›</a:t>
            </a:fld>
            <a:endParaRPr lang="en-US" sz="1200" dirty="0"/>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70" r:id="rId1"/>
    <p:sldLayoutId id="2147483951" r:id="rId2"/>
    <p:sldLayoutId id="2147483966" r:id="rId3"/>
    <p:sldLayoutId id="2147483969" r:id="rId4"/>
    <p:sldLayoutId id="2147483967" r:id="rId5"/>
    <p:sldLayoutId id="2147483968" r:id="rId6"/>
    <p:sldLayoutId id="2147483953" r:id="rId7"/>
    <p:sldLayoutId id="2147483954" r:id="rId8"/>
    <p:sldLayoutId id="2147483955" r:id="rId9"/>
    <p:sldLayoutId id="2147483956" r:id="rId10"/>
    <p:sldLayoutId id="2147483957" r:id="rId11"/>
    <p:sldLayoutId id="2147483958" r:id="rId12"/>
    <p:sldLayoutId id="214748395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dirty="0">
                <a:solidFill>
                  <a:schemeClr val="tx1"/>
                </a:solidFill>
              </a:rPr>
              <a:t>©McGraw-Hill Education</a:t>
            </a: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tx1"/>
                </a:solidFill>
              </a:rPr>
              <a:t>©McGraw-Hill Education</a:t>
            </a: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bg1"/>
                </a:solidFill>
              </a:rPr>
              <a:t>©McGraw-Hill Education</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©McGraw-Hill Education</a:t>
            </a: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0.xml"/><Relationship Id="rId1" Type="http://schemas.openxmlformats.org/officeDocument/2006/relationships/slideLayout" Target="../slideLayouts/slideLayout26.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7.xml"/><Relationship Id="rId4" Type="http://schemas.openxmlformats.org/officeDocument/2006/relationships/slide" Target="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2"/>
          <p:cNvSpPr>
            <a:spLocks noGrp="1"/>
          </p:cNvSpPr>
          <p:nvPr>
            <p:ph idx="1"/>
          </p:nvPr>
        </p:nvSpPr>
        <p:spPr/>
        <p:txBody>
          <a:bodyPr/>
          <a:lstStyle/>
          <a:p>
            <a:r>
              <a:rPr lang="en-US" altLang="en-US" dirty="0"/>
              <a:t>Protecting Innovation </a:t>
            </a:r>
          </a:p>
        </p:txBody>
      </p:sp>
    </p:spTree>
    <p:extLst>
      <p:ext uri="{BB962C8B-B14F-4D97-AF65-F5344CB8AC3E}">
        <p14:creationId xmlns:p14="http://schemas.microsoft.com/office/powerpoint/2010/main" val="3022123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lstStyle/>
          <a:p>
            <a:r>
              <a:rPr lang="en-US" altLang="en-US" sz="3200" dirty="0"/>
              <a:t>Patents</a:t>
            </a:r>
            <a:br>
              <a:rPr lang="en-US" altLang="en-US" sz="3200" dirty="0"/>
            </a:br>
            <a:r>
              <a:rPr lang="en-US" sz="2200" b="0" dirty="0">
                <a:solidFill>
                  <a:schemeClr val="tx1"/>
                </a:solidFill>
              </a:rPr>
              <a:t>The number of patent applications is growing around the world, but nowhere faster than China (see Figure 9.1)</a:t>
            </a:r>
            <a:br>
              <a:rPr lang="it-IT" sz="2200" b="0" dirty="0">
                <a:solidFill>
                  <a:schemeClr val="tx1"/>
                </a:solidFill>
              </a:rPr>
            </a:br>
            <a:r>
              <a:rPr lang="en-US" altLang="en-US" sz="3200" dirty="0"/>
              <a:t> </a:t>
            </a:r>
            <a:endParaRPr lang="en-US" sz="3200" dirty="0"/>
          </a:p>
        </p:txBody>
      </p:sp>
      <p:pic>
        <p:nvPicPr>
          <p:cNvPr id="12" name="Picture 2" descr="The bar graph compares the total number of patent applications in some of the patent offices of the world between 2015 and 2016. ">
            <a:extLst>
              <a:ext uri="{FF2B5EF4-FFF2-40B4-BE49-F238E27FC236}">
                <a16:creationId xmlns:a16="http://schemas.microsoft.com/office/drawing/2014/main" id="{5E407775-9225-4B2E-9A44-CD5D826E8E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371601"/>
            <a:ext cx="8686800" cy="5334000"/>
          </a:xfrm>
          <a:prstGeom prst="rect">
            <a:avLst/>
          </a:prstGeom>
        </p:spPr>
      </p:pic>
      <p:sp>
        <p:nvSpPr>
          <p:cNvPr id="9" name="Text Placeholder 3"/>
          <p:cNvSpPr>
            <a:spLocks noGrp="1"/>
          </p:cNvSpPr>
          <p:nvPr>
            <p:ph type="body" sz="quarter" idx="12"/>
          </p:nvPr>
        </p:nvSpPr>
        <p:spPr>
          <a:xfrm>
            <a:off x="3200400" y="6477000"/>
            <a:ext cx="2743200" cy="182880"/>
          </a:xfrm>
        </p:spPr>
        <p:txBody>
          <a:bodyPr/>
          <a:lstStyle/>
          <a:p>
            <a:r>
              <a:rPr lang="en-US" dirty="0">
                <a:hlinkClick r:id="rId3" action="ppaction://hlinksldjump"/>
              </a:rPr>
              <a:t>Access the text alternative for these images</a:t>
            </a:r>
            <a:endParaRPr lang="en-US" dirty="0"/>
          </a:p>
        </p:txBody>
      </p:sp>
    </p:spTree>
    <p:extLst>
      <p:ext uri="{BB962C8B-B14F-4D97-AF65-F5344CB8AC3E}">
        <p14:creationId xmlns:p14="http://schemas.microsoft.com/office/powerpoint/2010/main" val="1751368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altLang="en-US" sz="3200" dirty="0"/>
              <a:t>Patents</a:t>
            </a:r>
            <a:endParaRPr lang="en-US" sz="3200" dirty="0"/>
          </a:p>
        </p:txBody>
      </p:sp>
      <p:sp>
        <p:nvSpPr>
          <p:cNvPr id="3" name="Content Placeholder 2"/>
          <p:cNvSpPr>
            <a:spLocks noGrp="1"/>
          </p:cNvSpPr>
          <p:nvPr>
            <p:ph idx="1"/>
          </p:nvPr>
        </p:nvSpPr>
        <p:spPr>
          <a:xfrm>
            <a:off x="457200" y="838200"/>
            <a:ext cx="8229600" cy="5715000"/>
          </a:xfrm>
        </p:spPr>
        <p:txBody>
          <a:bodyPr/>
          <a:lstStyle/>
          <a:p>
            <a:pPr marL="0" lvl="1" indent="0">
              <a:lnSpc>
                <a:spcPct val="90000"/>
              </a:lnSpc>
              <a:spcAft>
                <a:spcPts val="300"/>
              </a:spcAft>
              <a:buNone/>
            </a:pPr>
            <a:r>
              <a:rPr lang="en-US" altLang="en-US" dirty="0"/>
              <a:t>Patent Strategies.</a:t>
            </a:r>
          </a:p>
          <a:p>
            <a:pPr marL="457200" lvl="2" indent="-347472">
              <a:lnSpc>
                <a:spcPct val="90000"/>
              </a:lnSpc>
              <a:spcAft>
                <a:spcPts val="300"/>
              </a:spcAft>
            </a:pPr>
            <a:r>
              <a:rPr lang="en-US" altLang="en-US" dirty="0"/>
              <a:t>It is typical to assume that an inventor seeks a patent because they desire to make and sell the invention themselves. </a:t>
            </a:r>
          </a:p>
          <a:p>
            <a:pPr marL="457200" lvl="2" indent="-347472">
              <a:lnSpc>
                <a:spcPct val="90000"/>
              </a:lnSpc>
              <a:spcAft>
                <a:spcPts val="300"/>
              </a:spcAft>
            </a:pPr>
            <a:r>
              <a:rPr lang="en-US" altLang="en-US" dirty="0"/>
              <a:t>However, inventors and firms may monetize patents in a range of different ways, including </a:t>
            </a:r>
            <a:r>
              <a:rPr lang="en-US" altLang="en-US" u="sng" dirty="0"/>
              <a:t>licensing the technology to others, or selling the patent rights to another firm that can better utilize the technology.</a:t>
            </a:r>
          </a:p>
          <a:p>
            <a:pPr marL="457200" lvl="2" indent="-347472">
              <a:lnSpc>
                <a:spcPct val="90000"/>
              </a:lnSpc>
              <a:spcAft>
                <a:spcPts val="300"/>
              </a:spcAft>
            </a:pPr>
            <a:r>
              <a:rPr lang="en-US" altLang="en-US" dirty="0"/>
              <a:t>Sometimes firms seek patents </a:t>
            </a:r>
            <a:r>
              <a:rPr lang="en-US" altLang="en-US" u="sng" dirty="0"/>
              <a:t>just to limit the options of competitors</a:t>
            </a:r>
            <a:r>
              <a:rPr lang="en-US" altLang="en-US" dirty="0"/>
              <a:t>, or to earn revenues through aggressive patent lawsuits. </a:t>
            </a:r>
          </a:p>
          <a:p>
            <a:pPr marL="457200" lvl="2" indent="-347472">
              <a:lnSpc>
                <a:spcPct val="90000"/>
              </a:lnSpc>
              <a:spcAft>
                <a:spcPts val="300"/>
              </a:spcAft>
            </a:pPr>
            <a:r>
              <a:rPr lang="en-US" altLang="en-US" dirty="0"/>
              <a:t>These actions are sometimes referred to as </a:t>
            </a:r>
            <a:r>
              <a:rPr lang="en-US" altLang="en-US" b="1" dirty="0"/>
              <a:t>"patent trolling."</a:t>
            </a:r>
            <a:r>
              <a:rPr lang="en-GB" altLang="en-US" dirty="0"/>
              <a:t> </a:t>
            </a:r>
          </a:p>
          <a:p>
            <a:pPr marL="822960" lvl="3">
              <a:lnSpc>
                <a:spcPct val="90000"/>
              </a:lnSpc>
              <a:spcAft>
                <a:spcPts val="300"/>
              </a:spcAft>
            </a:pPr>
            <a:r>
              <a:rPr lang="en-US" altLang="en-US" sz="2200" dirty="0"/>
              <a:t>Apple claims to be the #1 target for patent trolls, having faced nearly 100 lawsuits between 2011 and 2014.</a:t>
            </a:r>
            <a:endParaRPr lang="en-GB" altLang="en-US" sz="2200" dirty="0"/>
          </a:p>
        </p:txBody>
      </p:sp>
    </p:spTree>
    <p:extLst>
      <p:ext uri="{BB962C8B-B14F-4D97-AF65-F5344CB8AC3E}">
        <p14:creationId xmlns:p14="http://schemas.microsoft.com/office/powerpoint/2010/main" val="2545552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altLang="en-US" sz="3200" dirty="0"/>
              <a:t>Patents</a:t>
            </a:r>
            <a:endParaRPr lang="en-US" sz="3200" dirty="0"/>
          </a:p>
        </p:txBody>
      </p:sp>
      <p:sp>
        <p:nvSpPr>
          <p:cNvPr id="3" name="Content Placeholder 2"/>
          <p:cNvSpPr>
            <a:spLocks noGrp="1"/>
          </p:cNvSpPr>
          <p:nvPr>
            <p:ph idx="1"/>
          </p:nvPr>
        </p:nvSpPr>
        <p:spPr>
          <a:xfrm>
            <a:off x="457200" y="990600"/>
            <a:ext cx="8229600" cy="5486400"/>
          </a:xfrm>
        </p:spPr>
        <p:txBody>
          <a:bodyPr/>
          <a:lstStyle/>
          <a:p>
            <a:pPr marL="0" lvl="2" indent="0">
              <a:buNone/>
            </a:pPr>
            <a:r>
              <a:rPr lang="en-US" altLang="en-US" dirty="0"/>
              <a:t>Dense webs of “patent thickets” can make it hard for firms to compete, and stifle innovation</a:t>
            </a:r>
            <a:r>
              <a:rPr lang="en-GB" altLang="en-US" dirty="0"/>
              <a:t>. </a:t>
            </a:r>
          </a:p>
          <a:p>
            <a:pPr marL="457200" lvl="3" indent="-347472"/>
            <a:r>
              <a:rPr lang="en-US" altLang="en-US" sz="2200" dirty="0"/>
              <a:t>Firms sometimes buy bundles of patents just to create a “war chest” to defend themselves from lawsuits by offering a credible threat of retaliation.</a:t>
            </a:r>
          </a:p>
          <a:p>
            <a:pPr marL="457200" lvl="3" indent="-347472"/>
            <a:r>
              <a:rPr lang="en-US" altLang="en-US" sz="2200" dirty="0"/>
              <a:t>For example, in 2011, the bankrupt Nortel auctioned off its massive patent portfolio. A consortium called Rockstar </a:t>
            </a:r>
            <a:r>
              <a:rPr lang="en-US" altLang="en-US" sz="2200" dirty="0" err="1"/>
              <a:t>Bidco</a:t>
            </a:r>
            <a:r>
              <a:rPr lang="en-US" altLang="en-US" sz="2200" dirty="0"/>
              <a:t> that included Microsoft, Apple, R I M, Sony, and Ericsson, won the auction for $4.5 billion, beating out Google which bid $4.4 billion. Google subsequently bought 1,030 IBM patents that covered a range of technologies. These patents were not necessary for Google's business directly; </a:t>
            </a:r>
            <a:r>
              <a:rPr lang="en-US" altLang="en-US" sz="2200" u="sng" dirty="0"/>
              <a:t>rather they provided a retaliation threat to others that might attack them through patent suits.</a:t>
            </a:r>
            <a:endParaRPr lang="en-GB" altLang="en-US" sz="2200" u="sng" dirty="0"/>
          </a:p>
        </p:txBody>
      </p:sp>
    </p:spTree>
    <p:extLst>
      <p:ext uri="{BB962C8B-B14F-4D97-AF65-F5344CB8AC3E}">
        <p14:creationId xmlns:p14="http://schemas.microsoft.com/office/powerpoint/2010/main" val="3359083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ltLang="en-US" sz="3200" dirty="0"/>
              <a:t>Trademarks</a:t>
            </a:r>
            <a:endParaRPr lang="en-US" sz="3200" dirty="0"/>
          </a:p>
        </p:txBody>
      </p:sp>
      <p:sp>
        <p:nvSpPr>
          <p:cNvPr id="3" name="Content Placeholder 2"/>
          <p:cNvSpPr>
            <a:spLocks noGrp="1"/>
          </p:cNvSpPr>
          <p:nvPr>
            <p:ph idx="1"/>
          </p:nvPr>
        </p:nvSpPr>
        <p:spPr>
          <a:xfrm>
            <a:off x="457200" y="1066800"/>
            <a:ext cx="8229600" cy="5486400"/>
          </a:xfrm>
        </p:spPr>
        <p:txBody>
          <a:bodyPr/>
          <a:lstStyle/>
          <a:p>
            <a:pPr marL="0" lvl="1" indent="0" defTabSz="809625">
              <a:spcBef>
                <a:spcPts val="300"/>
              </a:spcBef>
              <a:spcAft>
                <a:spcPts val="300"/>
              </a:spcAft>
              <a:buNone/>
            </a:pPr>
            <a:r>
              <a:rPr lang="en-US" altLang="en-US" sz="2400" b="1" dirty="0"/>
              <a:t>Trademarks and Service Marks: </a:t>
            </a:r>
            <a:r>
              <a:rPr lang="en-US" altLang="en-US" sz="2400" dirty="0"/>
              <a:t>a word, phrase, symbol, design, or other indicator that is used to distinguish the source of goods form one party from goods of another (for example, Nike “swoosh” symbol).</a:t>
            </a:r>
          </a:p>
          <a:p>
            <a:pPr marL="457200" lvl="2" indent="-347472" defTabSz="809625">
              <a:spcBef>
                <a:spcPts val="300"/>
              </a:spcBef>
              <a:spcAft>
                <a:spcPts val="300"/>
              </a:spcAft>
            </a:pPr>
            <a:r>
              <a:rPr lang="en-US" altLang="en-US" sz="2000" dirty="0"/>
              <a:t>Rights to trademark are established in legitimate use of mark; do not require registration.</a:t>
            </a:r>
          </a:p>
          <a:p>
            <a:pPr marL="457200" lvl="2" indent="-347472" defTabSz="809625">
              <a:spcBef>
                <a:spcPts val="300"/>
              </a:spcBef>
              <a:spcAft>
                <a:spcPts val="300"/>
              </a:spcAft>
            </a:pPr>
            <a:r>
              <a:rPr lang="en-US" altLang="en-US" sz="2000" dirty="0"/>
              <a:t>However, marks must be registered before suit can be brought over use of the mark. </a:t>
            </a:r>
          </a:p>
          <a:p>
            <a:pPr marL="457200" lvl="2" indent="-347472" defTabSz="809625">
              <a:spcBef>
                <a:spcPts val="300"/>
              </a:spcBef>
              <a:spcAft>
                <a:spcPts val="300"/>
              </a:spcAft>
            </a:pPr>
            <a:r>
              <a:rPr lang="en-US" altLang="en-US" sz="2000" dirty="0"/>
              <a:t>Registration can also be used to establish international rights over trademark.</a:t>
            </a:r>
          </a:p>
          <a:p>
            <a:pPr marL="0" lvl="1" indent="0" defTabSz="809625">
              <a:spcBef>
                <a:spcPts val="300"/>
              </a:spcBef>
              <a:spcAft>
                <a:spcPts val="300"/>
              </a:spcAft>
              <a:buNone/>
            </a:pPr>
            <a:r>
              <a:rPr lang="en-US" altLang="en-US" sz="2400" dirty="0"/>
              <a:t>Two treaties simplify registration of trademarks in multiple countries: </a:t>
            </a:r>
            <a:r>
              <a:rPr lang="en-US" altLang="en-US" sz="2400" b="1" dirty="0"/>
              <a:t>Madrid Agreement Concerning the International Registration of Marks</a:t>
            </a:r>
            <a:r>
              <a:rPr lang="en-US" altLang="en-US" sz="2400" dirty="0"/>
              <a:t>, and the </a:t>
            </a:r>
            <a:r>
              <a:rPr lang="en-US" altLang="en-US" sz="2400" b="1" dirty="0"/>
              <a:t>Madrid Protocol</a:t>
            </a:r>
            <a:r>
              <a:rPr lang="en-US" altLang="en-US" sz="2400" dirty="0"/>
              <a:t>. Countries that adhere to either or both are in </a:t>
            </a:r>
            <a:r>
              <a:rPr lang="en-US" altLang="en-US" sz="2400" b="1" dirty="0"/>
              <a:t>Madrid Union</a:t>
            </a:r>
            <a:r>
              <a:rPr lang="en-US" altLang="en-US" sz="2400" dirty="0"/>
              <a:t> (85 members).</a:t>
            </a:r>
          </a:p>
        </p:txBody>
      </p:sp>
    </p:spTree>
    <p:extLst>
      <p:ext uri="{BB962C8B-B14F-4D97-AF65-F5344CB8AC3E}">
        <p14:creationId xmlns:p14="http://schemas.microsoft.com/office/powerpoint/2010/main" val="1263052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ltLang="en-US" sz="3200" dirty="0"/>
              <a:t>Copyrights </a:t>
            </a:r>
            <a:endParaRPr lang="en-US" sz="3200" dirty="0"/>
          </a:p>
        </p:txBody>
      </p:sp>
      <p:sp>
        <p:nvSpPr>
          <p:cNvPr id="3" name="Content Placeholder 2"/>
          <p:cNvSpPr>
            <a:spLocks noGrp="1"/>
          </p:cNvSpPr>
          <p:nvPr>
            <p:ph idx="1"/>
          </p:nvPr>
        </p:nvSpPr>
        <p:spPr>
          <a:xfrm>
            <a:off x="457200" y="990600"/>
            <a:ext cx="8229600" cy="5486400"/>
          </a:xfrm>
        </p:spPr>
        <p:txBody>
          <a:bodyPr/>
          <a:lstStyle/>
          <a:p>
            <a:pPr marL="0" lvl="1" indent="0" defTabSz="809625">
              <a:spcBef>
                <a:spcPts val="300"/>
              </a:spcBef>
              <a:spcAft>
                <a:spcPts val="300"/>
              </a:spcAft>
              <a:buNone/>
            </a:pPr>
            <a:r>
              <a:rPr lang="en-US" altLang="en-US" sz="2200" b="1" dirty="0"/>
              <a:t>Copyright: </a:t>
            </a:r>
            <a:r>
              <a:rPr lang="en-US" altLang="en-US" sz="2200" dirty="0"/>
              <a:t>a form of protection granted to works of authorship.</a:t>
            </a:r>
          </a:p>
          <a:p>
            <a:pPr marL="457200" lvl="2" indent="-347472" defTabSz="809625">
              <a:spcBef>
                <a:spcPts val="300"/>
              </a:spcBef>
              <a:spcAft>
                <a:spcPts val="300"/>
              </a:spcAft>
            </a:pPr>
            <a:r>
              <a:rPr lang="en-US" altLang="en-US" sz="2200" dirty="0"/>
              <a:t>Copyright prohibits others from:</a:t>
            </a:r>
          </a:p>
          <a:p>
            <a:pPr marL="822960" lvl="3" defTabSz="809625">
              <a:spcBef>
                <a:spcPts val="300"/>
              </a:spcBef>
              <a:spcAft>
                <a:spcPts val="300"/>
              </a:spcAft>
            </a:pPr>
            <a:r>
              <a:rPr lang="en-US" altLang="en-US" sz="2200" dirty="0"/>
              <a:t>Reproducing the work in copies or phonorecords.</a:t>
            </a:r>
          </a:p>
          <a:p>
            <a:pPr marL="822960" lvl="3" defTabSz="809625">
              <a:spcBef>
                <a:spcPts val="300"/>
              </a:spcBef>
              <a:spcAft>
                <a:spcPts val="300"/>
              </a:spcAft>
            </a:pPr>
            <a:r>
              <a:rPr lang="en-US" altLang="en-US" sz="2200" dirty="0"/>
              <a:t>Preparing derivative works based on the work.</a:t>
            </a:r>
          </a:p>
          <a:p>
            <a:pPr marL="822960" lvl="3" defTabSz="809625">
              <a:spcBef>
                <a:spcPts val="300"/>
              </a:spcBef>
              <a:spcAft>
                <a:spcPts val="300"/>
              </a:spcAft>
            </a:pPr>
            <a:r>
              <a:rPr lang="en-US" altLang="en-US" sz="2200" dirty="0"/>
              <a:t>Distributing copies or phonorecords for sale, rental, or lease.</a:t>
            </a:r>
          </a:p>
          <a:p>
            <a:pPr marL="822960" lvl="3" defTabSz="809625">
              <a:spcBef>
                <a:spcPts val="300"/>
              </a:spcBef>
              <a:spcAft>
                <a:spcPts val="300"/>
              </a:spcAft>
            </a:pPr>
            <a:r>
              <a:rPr lang="en-US" altLang="en-US" sz="2200" dirty="0"/>
              <a:t>Performing the work publicly.</a:t>
            </a:r>
          </a:p>
          <a:p>
            <a:pPr marL="822960" lvl="3" defTabSz="809625">
              <a:spcBef>
                <a:spcPts val="300"/>
              </a:spcBef>
              <a:spcAft>
                <a:spcPts val="300"/>
              </a:spcAft>
            </a:pPr>
            <a:r>
              <a:rPr lang="en-US" altLang="en-US" sz="2200" dirty="0"/>
              <a:t>Displaying the work publicly.</a:t>
            </a:r>
          </a:p>
          <a:p>
            <a:pPr marL="457200" lvl="2" indent="-347472" defTabSz="809625">
              <a:spcBef>
                <a:spcPts val="300"/>
              </a:spcBef>
              <a:spcAft>
                <a:spcPts val="300"/>
              </a:spcAft>
            </a:pPr>
            <a:endParaRPr lang="en-US" altLang="en-US" sz="2200" dirty="0"/>
          </a:p>
          <a:p>
            <a:pPr marL="457200" lvl="2" indent="-347472" defTabSz="809625">
              <a:spcBef>
                <a:spcPts val="300"/>
              </a:spcBef>
              <a:spcAft>
                <a:spcPts val="300"/>
              </a:spcAft>
            </a:pPr>
            <a:r>
              <a:rPr lang="en-US" altLang="en-US" sz="2200" dirty="0"/>
              <a:t>However, “doctrine of fair use” stipulates that others can typically use copyrighted material for purposes such as criticism, new reporting, teaching research, etc.</a:t>
            </a:r>
          </a:p>
          <a:p>
            <a:pPr marL="457200" lvl="2" indent="-347472" defTabSz="809625">
              <a:spcBef>
                <a:spcPts val="300"/>
              </a:spcBef>
              <a:spcAft>
                <a:spcPts val="300"/>
              </a:spcAft>
            </a:pPr>
            <a:r>
              <a:rPr lang="en-US" altLang="en-US" sz="2200" dirty="0"/>
              <a:t>Copyright for works created after 1978 have protection for author’s life plus 70 years. </a:t>
            </a:r>
          </a:p>
        </p:txBody>
      </p:sp>
    </p:spTree>
    <p:extLst>
      <p:ext uri="{BB962C8B-B14F-4D97-AF65-F5344CB8AC3E}">
        <p14:creationId xmlns:p14="http://schemas.microsoft.com/office/powerpoint/2010/main" val="364938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ltLang="en-US" dirty="0"/>
              <a:t>Copyrights</a:t>
            </a:r>
            <a:r>
              <a:rPr lang="en-US" altLang="en-US" sz="1500" dirty="0"/>
              <a:t> </a:t>
            </a:r>
            <a:endParaRPr lang="en-US" sz="1500" dirty="0"/>
          </a:p>
        </p:txBody>
      </p:sp>
      <p:sp>
        <p:nvSpPr>
          <p:cNvPr id="3" name="Content Placeholder 2"/>
          <p:cNvSpPr>
            <a:spLocks noGrp="1"/>
          </p:cNvSpPr>
          <p:nvPr>
            <p:ph idx="1"/>
          </p:nvPr>
        </p:nvSpPr>
        <p:spPr>
          <a:xfrm>
            <a:off x="457200" y="1447800"/>
            <a:ext cx="8229600" cy="4876800"/>
          </a:xfrm>
        </p:spPr>
        <p:txBody>
          <a:bodyPr/>
          <a:lstStyle/>
          <a:p>
            <a:pPr defTabSz="809625"/>
            <a:r>
              <a:rPr lang="en-US" altLang="en-US" sz="2800" b="1" dirty="0"/>
              <a:t>Copyright Protection Around the World.</a:t>
            </a:r>
          </a:p>
          <a:p>
            <a:pPr lvl="1" indent="-347472" defTabSz="809625"/>
            <a:r>
              <a:rPr lang="en-US" altLang="en-US" sz="2400" dirty="0"/>
              <a:t>Copyright law varies from country to country. </a:t>
            </a:r>
          </a:p>
          <a:p>
            <a:pPr lvl="1" indent="-347472" defTabSz="809625"/>
            <a:r>
              <a:rPr lang="en-US" altLang="en-US" sz="2400" dirty="0"/>
              <a:t>However, the </a:t>
            </a:r>
            <a:r>
              <a:rPr lang="en-US" altLang="en-US" sz="2400" b="1" dirty="0"/>
              <a:t>Berne Union for the Protection of Literary and Artistic Property</a:t>
            </a:r>
            <a:r>
              <a:rPr lang="en-US" altLang="en-US" sz="2400" dirty="0"/>
              <a:t> (“Berne Convention”) specifies a minimum level of protection for member countries.</a:t>
            </a:r>
          </a:p>
          <a:p>
            <a:pPr lvl="1" indent="-347472" defTabSz="809625"/>
            <a:r>
              <a:rPr lang="en-US" altLang="en-US" sz="2400" dirty="0"/>
              <a:t>Berne convention also eliminates differential rights to citizens versus foreign nationals. </a:t>
            </a:r>
          </a:p>
        </p:txBody>
      </p:sp>
    </p:spTree>
    <p:extLst>
      <p:ext uri="{BB962C8B-B14F-4D97-AF65-F5344CB8AC3E}">
        <p14:creationId xmlns:p14="http://schemas.microsoft.com/office/powerpoint/2010/main" val="616849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Trade Secrets</a:t>
            </a:r>
            <a:endParaRPr lang="en-US" sz="3200" dirty="0"/>
          </a:p>
        </p:txBody>
      </p:sp>
      <p:sp>
        <p:nvSpPr>
          <p:cNvPr id="7" name="Content Placeholder 2"/>
          <p:cNvSpPr>
            <a:spLocks noGrp="1"/>
          </p:cNvSpPr>
          <p:nvPr>
            <p:ph idx="1"/>
          </p:nvPr>
        </p:nvSpPr>
        <p:spPr>
          <a:xfrm>
            <a:off x="457200" y="1447800"/>
            <a:ext cx="8229600" cy="5029200"/>
          </a:xfrm>
        </p:spPr>
        <p:txBody>
          <a:bodyPr/>
          <a:lstStyle/>
          <a:p>
            <a:pPr defTabSz="809625">
              <a:spcBef>
                <a:spcPts val="300"/>
              </a:spcBef>
            </a:pPr>
            <a:r>
              <a:rPr lang="en-US" altLang="en-US" sz="2800" b="1" dirty="0"/>
              <a:t>Trade Secret</a:t>
            </a:r>
            <a:r>
              <a:rPr lang="en-US" altLang="en-US" sz="2800" dirty="0"/>
              <a:t>: information that belongs to a business that is generally unknown to others. </a:t>
            </a:r>
          </a:p>
          <a:p>
            <a:pPr lvl="1" indent="-347472" defTabSz="809625">
              <a:spcBef>
                <a:spcPts val="300"/>
              </a:spcBef>
            </a:pPr>
            <a:r>
              <a:rPr lang="en-US" altLang="en-US" sz="2400" dirty="0"/>
              <a:t>Firm can protect proprietary product or process as trade secret without disclosing detailed information that would be required in patent.</a:t>
            </a:r>
          </a:p>
          <a:p>
            <a:pPr lvl="1" indent="-347472" defTabSz="809625">
              <a:spcBef>
                <a:spcPts val="300"/>
              </a:spcBef>
            </a:pPr>
            <a:r>
              <a:rPr lang="en-US" altLang="en-US" sz="2400" dirty="0"/>
              <a:t>Enables broad class of assets and activities to be protectable.</a:t>
            </a:r>
          </a:p>
          <a:p>
            <a:pPr lvl="1" indent="-347472" defTabSz="809625">
              <a:spcBef>
                <a:spcPts val="300"/>
              </a:spcBef>
            </a:pPr>
            <a:r>
              <a:rPr lang="en-US" altLang="en-US" sz="2400" dirty="0"/>
              <a:t>To qualify:</a:t>
            </a:r>
          </a:p>
          <a:p>
            <a:pPr lvl="2" defTabSz="809625">
              <a:spcBef>
                <a:spcPts val="300"/>
              </a:spcBef>
            </a:pPr>
            <a:r>
              <a:rPr lang="en-US" altLang="en-US" sz="2000" dirty="0"/>
              <a:t>Information must not be generally known or ascertainable.</a:t>
            </a:r>
          </a:p>
          <a:p>
            <a:pPr lvl="2" defTabSz="809625">
              <a:spcBef>
                <a:spcPts val="300"/>
              </a:spcBef>
            </a:pPr>
            <a:r>
              <a:rPr lang="en-US" altLang="en-US" sz="2000" dirty="0"/>
              <a:t>Information must offer a distinctive advantage to the firm that is contingent upon its secrecy.</a:t>
            </a:r>
          </a:p>
          <a:p>
            <a:pPr lvl="2" defTabSz="809625">
              <a:spcBef>
                <a:spcPts val="300"/>
              </a:spcBef>
            </a:pPr>
            <a:r>
              <a:rPr lang="en-US" altLang="en-US" sz="2000" dirty="0"/>
              <a:t>Trade secret holder must exercise reasonable measures to protect its secrecy.</a:t>
            </a:r>
          </a:p>
        </p:txBody>
      </p:sp>
    </p:spTree>
    <p:extLst>
      <p:ext uri="{BB962C8B-B14F-4D97-AF65-F5344CB8AC3E}">
        <p14:creationId xmlns:p14="http://schemas.microsoft.com/office/powerpoint/2010/main" val="3917307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97280"/>
          </a:xfrm>
        </p:spPr>
        <p:txBody>
          <a:bodyPr/>
          <a:lstStyle/>
          <a:p>
            <a:r>
              <a:rPr lang="en-US" altLang="en-US" sz="3200" dirty="0"/>
              <a:t>The Effectiveness and Use of Protection Mechanisms</a:t>
            </a:r>
            <a:endParaRPr lang="en-US" sz="3200" dirty="0"/>
          </a:p>
        </p:txBody>
      </p:sp>
      <p:sp>
        <p:nvSpPr>
          <p:cNvPr id="3" name="Content Placeholder 2"/>
          <p:cNvSpPr>
            <a:spLocks noGrp="1"/>
          </p:cNvSpPr>
          <p:nvPr>
            <p:ph idx="1"/>
          </p:nvPr>
        </p:nvSpPr>
        <p:spPr>
          <a:xfrm>
            <a:off x="457200" y="1447800"/>
            <a:ext cx="8229600" cy="4953000"/>
          </a:xfrm>
        </p:spPr>
        <p:txBody>
          <a:bodyPr/>
          <a:lstStyle/>
          <a:p>
            <a:pPr defTabSz="809625"/>
            <a:r>
              <a:rPr lang="en-US" altLang="en-US" sz="2800" dirty="0"/>
              <a:t>In some industries, legal protection mechanisms are more effective than others.</a:t>
            </a:r>
          </a:p>
          <a:p>
            <a:pPr lvl="1" indent="-347472" defTabSz="809625"/>
            <a:r>
              <a:rPr lang="en-US" altLang="en-US" sz="2400" dirty="0">
                <a:solidFill>
                  <a:srgbClr val="FF0000"/>
                </a:solidFill>
              </a:rPr>
              <a:t>For example, in pharmaceutical patents are powerful</a:t>
            </a:r>
            <a:r>
              <a:rPr lang="en-US" altLang="en-US" sz="2400" dirty="0"/>
              <a:t>; in electronics they provide little protection.</a:t>
            </a:r>
          </a:p>
          <a:p>
            <a:pPr defTabSz="809625"/>
            <a:r>
              <a:rPr lang="en-US" altLang="en-US" sz="2800" dirty="0"/>
              <a:t>It is notoriously difficult to protect manufacturing processes and techniques.</a:t>
            </a:r>
          </a:p>
          <a:p>
            <a:pPr defTabSz="809625"/>
            <a:r>
              <a:rPr lang="en-US" altLang="en-US" sz="2800" dirty="0"/>
              <a:t>In some situations, diffusing a technology may be more valuable than protecting it. </a:t>
            </a:r>
          </a:p>
          <a:p>
            <a:pPr defTabSz="809625"/>
            <a:r>
              <a:rPr lang="en-US" altLang="en-US" sz="2800" dirty="0"/>
              <a:t>However, once control is relinquished it is difficult to reclaim. </a:t>
            </a:r>
          </a:p>
        </p:txBody>
      </p:sp>
    </p:spTree>
    <p:extLst>
      <p:ext uri="{BB962C8B-B14F-4D97-AF65-F5344CB8AC3E}">
        <p14:creationId xmlns:p14="http://schemas.microsoft.com/office/powerpoint/2010/main" val="592741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Theory In Action</a:t>
            </a:r>
            <a:endParaRPr lang="en-US" dirty="0"/>
          </a:p>
        </p:txBody>
      </p:sp>
      <p:sp>
        <p:nvSpPr>
          <p:cNvPr id="3" name="Content Placeholder 2"/>
          <p:cNvSpPr>
            <a:spLocks noGrp="1"/>
          </p:cNvSpPr>
          <p:nvPr>
            <p:ph idx="1"/>
          </p:nvPr>
        </p:nvSpPr>
        <p:spPr>
          <a:xfrm>
            <a:off x="228600" y="1447800"/>
            <a:ext cx="8610600" cy="5029200"/>
          </a:xfrm>
        </p:spPr>
        <p:txBody>
          <a:bodyPr/>
          <a:lstStyle/>
          <a:p>
            <a:r>
              <a:rPr lang="en-US" altLang="en-US" sz="2800" b="1" dirty="0"/>
              <a:t>I</a:t>
            </a:r>
            <a:r>
              <a:rPr lang="en-US" altLang="en-US" sz="100" b="1" dirty="0"/>
              <a:t> </a:t>
            </a:r>
            <a:r>
              <a:rPr lang="en-US" altLang="en-US" sz="2800" b="1" dirty="0"/>
              <a:t>B</a:t>
            </a:r>
            <a:r>
              <a:rPr lang="en-US" altLang="en-US" sz="100" b="1" dirty="0"/>
              <a:t> </a:t>
            </a:r>
            <a:r>
              <a:rPr lang="en-US" altLang="en-US" sz="2800" b="1" dirty="0"/>
              <a:t>M and the Attack of the Clones.</a:t>
            </a:r>
          </a:p>
          <a:p>
            <a:pPr marL="457200" indent="-342900">
              <a:buFont typeface="Arial" panose="020B0604020202020204" pitchFamily="34" charset="0"/>
              <a:buChar char="•"/>
            </a:pPr>
            <a:r>
              <a:rPr lang="en-US" altLang="en-US" sz="2400" dirty="0"/>
              <a:t>In 19</a:t>
            </a:r>
            <a:r>
              <a:rPr lang="en-US" altLang="en-US" sz="100" dirty="0"/>
              <a:t> </a:t>
            </a:r>
            <a:r>
              <a:rPr lang="en-US" altLang="en-US" sz="2400" dirty="0"/>
              <a:t>80, I</a:t>
            </a:r>
            <a:r>
              <a:rPr lang="en-US" altLang="en-US" sz="100" dirty="0"/>
              <a:t> </a:t>
            </a:r>
            <a:r>
              <a:rPr lang="en-US" altLang="en-US" sz="2400" dirty="0"/>
              <a:t>B</a:t>
            </a:r>
            <a:r>
              <a:rPr lang="en-US" altLang="en-US" sz="100" dirty="0"/>
              <a:t> </a:t>
            </a:r>
            <a:r>
              <a:rPr lang="en-US" altLang="en-US" sz="2400" dirty="0"/>
              <a:t>M was in a hurry to introduce a personal computer (PC). It used off-the-shelf components such as Intel microprocessors an operating system from Microsoft, MS DOS.</a:t>
            </a:r>
          </a:p>
          <a:p>
            <a:pPr marL="457200" indent="-342900">
              <a:buFont typeface="Arial" panose="020B0604020202020204" pitchFamily="34" charset="0"/>
              <a:buChar char="•"/>
            </a:pPr>
            <a:r>
              <a:rPr lang="en-US" altLang="en-US" sz="2400" dirty="0"/>
              <a:t>It believed that its proprietary basic input/output system (B</a:t>
            </a:r>
            <a:r>
              <a:rPr lang="en-US" altLang="en-US" sz="100" dirty="0"/>
              <a:t> </a:t>
            </a:r>
            <a:r>
              <a:rPr lang="en-US" altLang="en-US" sz="2400" dirty="0"/>
              <a:t>I</a:t>
            </a:r>
            <a:r>
              <a:rPr lang="en-US" altLang="en-US" sz="100" dirty="0"/>
              <a:t> </a:t>
            </a:r>
            <a:r>
              <a:rPr lang="en-US" altLang="en-US" sz="2400" dirty="0"/>
              <a:t>O</a:t>
            </a:r>
            <a:r>
              <a:rPr lang="en-US" altLang="en-US" sz="100" dirty="0"/>
              <a:t> </a:t>
            </a:r>
            <a:r>
              <a:rPr lang="en-US" altLang="en-US" sz="2400" dirty="0"/>
              <a:t>S) (which was covered by copyright) would protect the computer from being copied.</a:t>
            </a:r>
          </a:p>
          <a:p>
            <a:pPr marL="457200" indent="-342900">
              <a:buFont typeface="Arial" panose="020B0604020202020204" pitchFamily="34" charset="0"/>
              <a:buChar char="•"/>
            </a:pPr>
            <a:r>
              <a:rPr lang="en-US" altLang="en-US" sz="2400" dirty="0"/>
              <a:t>However, Compaq was able to reverse engineer  the B</a:t>
            </a:r>
            <a:r>
              <a:rPr lang="en-US" altLang="en-US" sz="100" dirty="0"/>
              <a:t> </a:t>
            </a:r>
            <a:r>
              <a:rPr lang="en-US" altLang="en-US" sz="2400" dirty="0"/>
              <a:t>I</a:t>
            </a:r>
            <a:r>
              <a:rPr lang="en-US" altLang="en-US" sz="100" dirty="0"/>
              <a:t> </a:t>
            </a:r>
            <a:r>
              <a:rPr lang="en-US" altLang="en-US" sz="2400" dirty="0"/>
              <a:t>O</a:t>
            </a:r>
            <a:r>
              <a:rPr lang="en-US" altLang="en-US" sz="100" dirty="0"/>
              <a:t> </a:t>
            </a:r>
            <a:r>
              <a:rPr lang="en-US" altLang="en-US" sz="2400" dirty="0"/>
              <a:t>S in a matter of months without violating the copyright, and quickly introduced a computer that behaved like an I</a:t>
            </a:r>
            <a:r>
              <a:rPr lang="en-US" altLang="en-US" sz="100" dirty="0"/>
              <a:t> </a:t>
            </a:r>
            <a:r>
              <a:rPr lang="en-US" altLang="en-US" sz="2400" dirty="0"/>
              <a:t>B</a:t>
            </a:r>
            <a:r>
              <a:rPr lang="en-US" altLang="en-US" sz="100" dirty="0"/>
              <a:t> </a:t>
            </a:r>
            <a:r>
              <a:rPr lang="en-US" altLang="en-US" sz="2400" dirty="0"/>
              <a:t>M computer in every way. Compaq sold a record-breaking 47,000 I</a:t>
            </a:r>
            <a:r>
              <a:rPr lang="en-US" altLang="en-US" sz="100" dirty="0"/>
              <a:t> </a:t>
            </a:r>
            <a:r>
              <a:rPr lang="en-US" altLang="en-US" sz="2400" dirty="0"/>
              <a:t>B</a:t>
            </a:r>
            <a:r>
              <a:rPr lang="en-US" altLang="en-US" sz="100" dirty="0"/>
              <a:t> </a:t>
            </a:r>
            <a:r>
              <a:rPr lang="en-US" altLang="en-US" sz="2400" dirty="0"/>
              <a:t>M-compatible computers its first year, and other clones were quick to follow. </a:t>
            </a:r>
          </a:p>
        </p:txBody>
      </p:sp>
    </p:spTree>
    <p:extLst>
      <p:ext uri="{BB962C8B-B14F-4D97-AF65-F5344CB8AC3E}">
        <p14:creationId xmlns:p14="http://schemas.microsoft.com/office/powerpoint/2010/main" val="2201891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The Effectiveness and Use of Protection Mechanisms </a:t>
            </a:r>
            <a:endParaRPr lang="en-US" sz="3200" dirty="0"/>
          </a:p>
        </p:txBody>
      </p:sp>
      <p:sp>
        <p:nvSpPr>
          <p:cNvPr id="3" name="Content Placeholder 2"/>
          <p:cNvSpPr>
            <a:spLocks noGrp="1"/>
          </p:cNvSpPr>
          <p:nvPr>
            <p:ph idx="1"/>
          </p:nvPr>
        </p:nvSpPr>
        <p:spPr/>
        <p:txBody>
          <a:bodyPr/>
          <a:lstStyle/>
          <a:p>
            <a:pPr marL="233363" indent="-233363" defTabSz="809625"/>
            <a:r>
              <a:rPr lang="en-US" altLang="en-US" sz="2600" b="1" dirty="0"/>
              <a:t>Wholly Proprietary Systems versus Wholly Open Systems.</a:t>
            </a:r>
          </a:p>
          <a:p>
            <a:pPr lvl="1" indent="-347472" defTabSz="809625">
              <a:spcBef>
                <a:spcPts val="0"/>
              </a:spcBef>
            </a:pPr>
            <a:r>
              <a:rPr lang="en-US" altLang="en-US" sz="2600" dirty="0"/>
              <a:t>Wholly proprietary systems may be legally produced or augmented only by their developers.</a:t>
            </a:r>
          </a:p>
          <a:p>
            <a:pPr lvl="1" indent="-347472" defTabSz="809625">
              <a:spcBef>
                <a:spcPts val="0"/>
              </a:spcBef>
            </a:pPr>
            <a:r>
              <a:rPr lang="en-US" altLang="en-US" sz="2600" dirty="0"/>
              <a:t>Wholly open system may be freely accessed, augmented and distributed by anyone. </a:t>
            </a:r>
          </a:p>
          <a:p>
            <a:pPr lvl="1" indent="-347472" defTabSz="809625">
              <a:spcBef>
                <a:spcPts val="0"/>
              </a:spcBef>
            </a:pPr>
            <a:r>
              <a:rPr lang="en-US" altLang="en-US" sz="2600" dirty="0"/>
              <a:t>Many technologies lie somewhere between these extremes. </a:t>
            </a:r>
          </a:p>
        </p:txBody>
      </p:sp>
      <p:sp>
        <p:nvSpPr>
          <p:cNvPr id="5" name="Segnaposto testo 4">
            <a:extLst>
              <a:ext uri="{FF2B5EF4-FFF2-40B4-BE49-F238E27FC236}">
                <a16:creationId xmlns:a16="http://schemas.microsoft.com/office/drawing/2014/main" id="{E3415A8C-9AF6-DB42-85B2-C2838AC12A39}"/>
              </a:ext>
            </a:extLst>
          </p:cNvPr>
          <p:cNvSpPr>
            <a:spLocks noGrp="1"/>
          </p:cNvSpPr>
          <p:nvPr>
            <p:ph type="body" sz="quarter" idx="12"/>
          </p:nvPr>
        </p:nvSpPr>
        <p:spPr/>
        <p:txBody>
          <a:bodyPr/>
          <a:lstStyle/>
          <a:p>
            <a:endParaRPr lang="it-IT"/>
          </a:p>
        </p:txBody>
      </p:sp>
      <p:sp>
        <p:nvSpPr>
          <p:cNvPr id="7" name="Text Placeholder 4"/>
          <p:cNvSpPr>
            <a:spLocks noGrp="1"/>
          </p:cNvSpPr>
          <p:nvPr>
            <p:ph type="body" sz="quarter" idx="11"/>
          </p:nvPr>
        </p:nvSpPr>
        <p:spPr/>
        <p:txBody>
          <a:bodyPr/>
          <a:lstStyle/>
          <a:p>
            <a:r>
              <a:rPr lang="en-US" dirty="0">
                <a:hlinkClick r:id="rId3" action="ppaction://hlinksldjump"/>
              </a:rPr>
              <a:t>Access the text alternative for these images</a:t>
            </a:r>
            <a:endParaRPr lang="en-US" dirty="0"/>
          </a:p>
        </p:txBody>
      </p:sp>
    </p:spTree>
    <p:extLst>
      <p:ext uri="{BB962C8B-B14F-4D97-AF65-F5344CB8AC3E}">
        <p14:creationId xmlns:p14="http://schemas.microsoft.com/office/powerpoint/2010/main" val="261407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dirty="0"/>
              <a:t>The question posed</a:t>
            </a:r>
          </a:p>
        </p:txBody>
      </p:sp>
      <p:sp>
        <p:nvSpPr>
          <p:cNvPr id="3" name="Content Placeholder 2"/>
          <p:cNvSpPr>
            <a:spLocks noGrp="1"/>
          </p:cNvSpPr>
          <p:nvPr>
            <p:ph idx="1"/>
          </p:nvPr>
        </p:nvSpPr>
        <p:spPr>
          <a:xfrm>
            <a:off x="457200" y="1447800"/>
            <a:ext cx="8229600" cy="4953000"/>
          </a:xfrm>
        </p:spPr>
        <p:txBody>
          <a:bodyPr/>
          <a:lstStyle/>
          <a:p>
            <a:pPr defTabSz="809625"/>
            <a:r>
              <a:rPr lang="en-US" altLang="en-US" sz="2800" dirty="0"/>
              <a:t>Firms must decide </a:t>
            </a:r>
            <a:r>
              <a:rPr lang="en-US" altLang="en-US" sz="2800" b="1" i="1" dirty="0"/>
              <a:t>whether</a:t>
            </a:r>
            <a:r>
              <a:rPr lang="en-US" altLang="en-US" sz="2800" dirty="0"/>
              <a:t> and </a:t>
            </a:r>
            <a:r>
              <a:rPr lang="en-US" altLang="en-US" sz="2800" b="1" i="1" dirty="0"/>
              <a:t>how</a:t>
            </a:r>
            <a:r>
              <a:rPr lang="en-US" altLang="en-US" sz="2800" b="1" dirty="0"/>
              <a:t> </a:t>
            </a:r>
            <a:r>
              <a:rPr lang="en-US" altLang="en-US" sz="2800" dirty="0"/>
              <a:t>to protect their technological innovations. </a:t>
            </a:r>
          </a:p>
          <a:p>
            <a:pPr defTabSz="809625"/>
            <a:r>
              <a:rPr lang="en-US" altLang="en-US" sz="2800" dirty="0"/>
              <a:t>Protecting innovation helps a firm retain </a:t>
            </a:r>
            <a:r>
              <a:rPr lang="en-US" altLang="en-US" sz="2800" u="sng" dirty="0"/>
              <a:t>control over it </a:t>
            </a:r>
            <a:r>
              <a:rPr lang="en-US" altLang="en-US" sz="2800" dirty="0"/>
              <a:t>and </a:t>
            </a:r>
            <a:r>
              <a:rPr lang="en-US" altLang="en-US" sz="2800" u="sng" dirty="0"/>
              <a:t>appropriate the rents from it.</a:t>
            </a:r>
          </a:p>
          <a:p>
            <a:pPr marL="114300" lvl="1" indent="0">
              <a:buNone/>
            </a:pPr>
            <a:r>
              <a:rPr lang="en-US" dirty="0"/>
              <a:t>There is a range of protection mechanisms available, each with its advantages and disadvantages.</a:t>
            </a:r>
            <a:endParaRPr lang="it-IT" dirty="0"/>
          </a:p>
          <a:p>
            <a:pPr marL="114300" lvl="1" indent="0">
              <a:buNone/>
            </a:pPr>
            <a:r>
              <a:rPr lang="en-US" dirty="0"/>
              <a:t>Protection moves along a continuum ranging from </a:t>
            </a:r>
            <a:r>
              <a:rPr lang="en-US" u="sng" dirty="0"/>
              <a:t>wholly proprietary to wholly open</a:t>
            </a:r>
            <a:r>
              <a:rPr lang="en-US" dirty="0"/>
              <a:t>.</a:t>
            </a:r>
            <a:endParaRPr lang="it-IT" dirty="0"/>
          </a:p>
          <a:p>
            <a:pPr marL="114300" lvl="1" indent="0">
              <a:buNone/>
            </a:pPr>
            <a:r>
              <a:rPr lang="en-US" dirty="0"/>
              <a:t>Identify the factors a firm should consider when formulating a protection strategy.</a:t>
            </a:r>
            <a:endParaRPr lang="it-IT" dirty="0"/>
          </a:p>
          <a:p>
            <a:pPr defTabSz="809625"/>
            <a:endParaRPr lang="en-US" altLang="en-US" sz="2800" dirty="0"/>
          </a:p>
        </p:txBody>
      </p:sp>
    </p:spTree>
    <p:extLst>
      <p:ext uri="{BB962C8B-B14F-4D97-AF65-F5344CB8AC3E}">
        <p14:creationId xmlns:p14="http://schemas.microsoft.com/office/powerpoint/2010/main" val="2984074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The Effectiveness and Use of Protection Mechanisms </a:t>
            </a:r>
            <a:endParaRPr lang="en-US" sz="3200" dirty="0"/>
          </a:p>
        </p:txBody>
      </p:sp>
      <p:sp>
        <p:nvSpPr>
          <p:cNvPr id="3" name="Content Placeholder 2"/>
          <p:cNvSpPr>
            <a:spLocks noGrp="1"/>
          </p:cNvSpPr>
          <p:nvPr>
            <p:ph idx="1"/>
          </p:nvPr>
        </p:nvSpPr>
        <p:spPr/>
        <p:txBody>
          <a:bodyPr/>
          <a:lstStyle/>
          <a:p>
            <a:pPr marL="233363" indent="-233363" defTabSz="809625"/>
            <a:endParaRPr lang="en-US" altLang="en-US" sz="2200" b="1" dirty="0"/>
          </a:p>
          <a:p>
            <a:pPr marL="109728" lvl="1" indent="0" defTabSz="809625">
              <a:spcBef>
                <a:spcPts val="0"/>
              </a:spcBef>
              <a:buNone/>
            </a:pPr>
            <a:endParaRPr lang="en-US" altLang="en-US" sz="2200" dirty="0"/>
          </a:p>
        </p:txBody>
      </p:sp>
      <p:sp>
        <p:nvSpPr>
          <p:cNvPr id="4" name="Segnaposto testo 3">
            <a:extLst>
              <a:ext uri="{FF2B5EF4-FFF2-40B4-BE49-F238E27FC236}">
                <a16:creationId xmlns:a16="http://schemas.microsoft.com/office/drawing/2014/main" id="{E243A47D-EEC9-8D4F-9FFB-8DADD2A7DB5E}"/>
              </a:ext>
            </a:extLst>
          </p:cNvPr>
          <p:cNvSpPr>
            <a:spLocks noGrp="1"/>
          </p:cNvSpPr>
          <p:nvPr>
            <p:ph type="body" sz="quarter" idx="12"/>
          </p:nvPr>
        </p:nvSpPr>
        <p:spPr/>
        <p:txBody>
          <a:bodyPr/>
          <a:lstStyle/>
          <a:p>
            <a:endParaRPr lang="it-IT"/>
          </a:p>
        </p:txBody>
      </p:sp>
      <p:sp>
        <p:nvSpPr>
          <p:cNvPr id="7" name="Text Placeholder 4"/>
          <p:cNvSpPr>
            <a:spLocks noGrp="1"/>
          </p:cNvSpPr>
          <p:nvPr>
            <p:ph type="body" sz="quarter" idx="11"/>
          </p:nvPr>
        </p:nvSpPr>
        <p:spPr/>
        <p:txBody>
          <a:bodyPr/>
          <a:lstStyle/>
          <a:p>
            <a:r>
              <a:rPr lang="en-US" dirty="0">
                <a:hlinkClick r:id="rId3" action="ppaction://hlinksldjump"/>
              </a:rPr>
              <a:t>Access the text alternative for these images</a:t>
            </a:r>
            <a:endParaRPr lang="en-US" dirty="0"/>
          </a:p>
        </p:txBody>
      </p:sp>
      <p:pic>
        <p:nvPicPr>
          <p:cNvPr id="6" name="Picture 3" descr="Examples of products on the continuum from wholly proprietary to wholly open systems are depicted. ">
            <a:extLst>
              <a:ext uri="{FF2B5EF4-FFF2-40B4-BE49-F238E27FC236}">
                <a16:creationId xmlns:a16="http://schemas.microsoft.com/office/drawing/2014/main" id="{F0186FE7-025D-44B2-A2FB-A97A36D453E4}"/>
              </a:ext>
            </a:extLst>
          </p:cNvPr>
          <p:cNvPicPr>
            <a:picLocks noGrp="1" noChangeAspect="1" noChangeArrowheads="1"/>
          </p:cNvPicPr>
          <p:nvPr>
            <p:ph idx="4294967295"/>
          </p:nvPr>
        </p:nvPicPr>
        <p:blipFill>
          <a:blip r:embed="rId4">
            <a:extLst>
              <a:ext uri="{28A0092B-C50C-407E-A947-70E740481C1C}">
                <a14:useLocalDpi xmlns:a14="http://schemas.microsoft.com/office/drawing/2010/main" val="0"/>
              </a:ext>
            </a:extLst>
          </a:blip>
          <a:stretch>
            <a:fillRect/>
          </a:stretch>
        </p:blipFill>
        <p:spPr bwMode="auto">
          <a:xfrm>
            <a:off x="609600" y="1447800"/>
            <a:ext cx="7696200" cy="487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0432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097280"/>
          </a:xfrm>
        </p:spPr>
        <p:txBody>
          <a:bodyPr/>
          <a:lstStyle/>
          <a:p>
            <a:r>
              <a:rPr lang="en-US" altLang="en-US" sz="2800" dirty="0"/>
              <a:t>The Effectiveness and Use of Protection Mechanisms</a:t>
            </a:r>
            <a:endParaRPr lang="en-US" sz="2800" dirty="0"/>
          </a:p>
        </p:txBody>
      </p:sp>
      <p:sp>
        <p:nvSpPr>
          <p:cNvPr id="3" name="Content Placeholder 2"/>
          <p:cNvSpPr>
            <a:spLocks noGrp="1"/>
          </p:cNvSpPr>
          <p:nvPr>
            <p:ph idx="1"/>
          </p:nvPr>
        </p:nvSpPr>
        <p:spPr>
          <a:xfrm>
            <a:off x="457200" y="1066800"/>
            <a:ext cx="8229600" cy="5410200"/>
          </a:xfrm>
        </p:spPr>
        <p:txBody>
          <a:bodyPr/>
          <a:lstStyle/>
          <a:p>
            <a:pPr marL="0" lvl="1" indent="0" defTabSz="809625">
              <a:spcBef>
                <a:spcPts val="400"/>
              </a:spcBef>
              <a:buNone/>
            </a:pPr>
            <a:r>
              <a:rPr lang="en-US" altLang="en-US" b="1" dirty="0"/>
              <a:t>Advantages of Protection.</a:t>
            </a:r>
          </a:p>
          <a:p>
            <a:pPr marL="457200" lvl="2" indent="-347472" defTabSz="809625">
              <a:spcBef>
                <a:spcPts val="400"/>
              </a:spcBef>
            </a:pPr>
            <a:r>
              <a:rPr lang="en-US" altLang="en-US" dirty="0"/>
              <a:t>Proprietary systems offer greater rent appropriability.</a:t>
            </a:r>
          </a:p>
          <a:p>
            <a:pPr marL="457200" lvl="2" indent="-347472" defTabSz="809625">
              <a:spcBef>
                <a:spcPts val="400"/>
              </a:spcBef>
            </a:pPr>
            <a:r>
              <a:rPr lang="en-US" altLang="en-US" dirty="0"/>
              <a:t>Rents can be used to invest in further development, promotion, and distribution.</a:t>
            </a:r>
          </a:p>
          <a:p>
            <a:pPr marL="457200" lvl="2" indent="-347472" defTabSz="809625">
              <a:spcBef>
                <a:spcPts val="400"/>
              </a:spcBef>
            </a:pPr>
            <a:r>
              <a:rPr lang="en-US" altLang="en-US" dirty="0"/>
              <a:t>Give the firm control over the evolution of the technology and complements.</a:t>
            </a:r>
          </a:p>
          <a:p>
            <a:pPr marL="0" lvl="1" indent="0" defTabSz="809625">
              <a:spcBef>
                <a:spcPts val="400"/>
              </a:spcBef>
              <a:buNone/>
            </a:pPr>
            <a:r>
              <a:rPr lang="en-US" altLang="en-US" b="1" dirty="0"/>
              <a:t>Advantages of Diffusion.</a:t>
            </a:r>
            <a:r>
              <a:rPr lang="en-US" altLang="en-US" dirty="0"/>
              <a:t>	</a:t>
            </a:r>
          </a:p>
          <a:p>
            <a:pPr marL="457200" lvl="2" indent="-347472" defTabSz="809625">
              <a:spcBef>
                <a:spcPts val="400"/>
              </a:spcBef>
            </a:pPr>
            <a:r>
              <a:rPr lang="en-US" altLang="en-US" dirty="0"/>
              <a:t>May accrue more rapid adoptions if produced and promoted by multiple firms.</a:t>
            </a:r>
          </a:p>
          <a:p>
            <a:pPr marL="457200" lvl="2" indent="-347472" defTabSz="809625">
              <a:spcBef>
                <a:spcPts val="400"/>
              </a:spcBef>
            </a:pPr>
            <a:r>
              <a:rPr lang="en-US" altLang="en-US" dirty="0"/>
              <a:t>Technology might be improved by other firms (though external development poses its own risks).</a:t>
            </a:r>
          </a:p>
        </p:txBody>
      </p:sp>
    </p:spTree>
    <p:extLst>
      <p:ext uri="{BB962C8B-B14F-4D97-AF65-F5344CB8AC3E}">
        <p14:creationId xmlns:p14="http://schemas.microsoft.com/office/powerpoint/2010/main" val="3243037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Discussion Questions</a:t>
            </a:r>
            <a:endParaRPr lang="en-US" dirty="0"/>
          </a:p>
        </p:txBody>
      </p:sp>
      <p:sp>
        <p:nvSpPr>
          <p:cNvPr id="3" name="Content Placeholder 2"/>
          <p:cNvSpPr>
            <a:spLocks noGrp="1"/>
          </p:cNvSpPr>
          <p:nvPr>
            <p:ph idx="1"/>
          </p:nvPr>
        </p:nvSpPr>
        <p:spPr>
          <a:xfrm>
            <a:off x="457200" y="1447800"/>
            <a:ext cx="8229600" cy="5029200"/>
          </a:xfrm>
        </p:spPr>
        <p:txBody>
          <a:bodyPr/>
          <a:lstStyle/>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What are the differences between patents, copyrights, and trademarks? </a:t>
            </a:r>
          </a:p>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Consider a firm that is considering marketing its innovation in multiple countries. What factors should this firm consider in formulating its protection strategy?</a:t>
            </a:r>
          </a:p>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When will trade secrets be more useful than patents, copyrights or trademarks?</a:t>
            </a:r>
          </a:p>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Can you identify a situation in which none of the legal protection mechanisms discussed (patents, copyrights, trademarks, trade secrets) will prove useful?</a:t>
            </a:r>
          </a:p>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Describe a technological innovation not discussed in the chapter and identify where you think it lies on the control continuum between wholly proprietary and wholly open. </a:t>
            </a:r>
          </a:p>
          <a:p>
            <a:pPr marL="457200" indent="-457200" defTabSz="809625">
              <a:spcBef>
                <a:spcPts val="400"/>
              </a:spcBef>
              <a:spcAft>
                <a:spcPts val="300"/>
              </a:spcAft>
              <a:buFontTx/>
              <a:buAutoNum type="arabicPeriod"/>
            </a:pPr>
            <a:r>
              <a:rPr lang="en-US" altLang="en-US" sz="2000" dirty="0">
                <a:cs typeface="Times New Roman" panose="02020603050405020304" pitchFamily="18" charset="0"/>
              </a:rPr>
              <a:t>What factors do you believe influenced the choice of protection strategy used for the innovation identified above? Do you think the strategy was a good choice? </a:t>
            </a:r>
            <a:endParaRPr lang="en-US" altLang="en-US" sz="2000" dirty="0"/>
          </a:p>
        </p:txBody>
      </p:sp>
    </p:spTree>
    <p:extLst>
      <p:ext uri="{BB962C8B-B14F-4D97-AF65-F5344CB8AC3E}">
        <p14:creationId xmlns:p14="http://schemas.microsoft.com/office/powerpoint/2010/main" val="3242566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Course Overview</a:t>
            </a:r>
            <a:endParaRPr lang="it-IT" dirty="0"/>
          </a:p>
        </p:txBody>
      </p:sp>
      <p:sp>
        <p:nvSpPr>
          <p:cNvPr id="5" name="Content Placeholder 2"/>
          <p:cNvSpPr>
            <a:spLocks noGrp="1"/>
          </p:cNvSpPr>
          <p:nvPr>
            <p:ph idx="1"/>
          </p:nvPr>
        </p:nvSpPr>
        <p:spPr>
          <a:xfrm>
            <a:off x="457200" y="1447800"/>
            <a:ext cx="8229600" cy="2011680"/>
          </a:xfrm>
        </p:spPr>
        <p:txBody>
          <a:bodyPr/>
          <a:lstStyle/>
          <a:p>
            <a:pPr defTabSz="809625">
              <a:spcBef>
                <a:spcPts val="200"/>
              </a:spcBef>
            </a:pPr>
            <a:r>
              <a:rPr lang="en-US" altLang="en-US" sz="2400" b="1" dirty="0"/>
              <a:t>Part Two</a:t>
            </a:r>
            <a:r>
              <a:rPr lang="en-US" altLang="en-US" sz="2400" dirty="0"/>
              <a:t>: Formulating Technological Innovation Strategy.</a:t>
            </a:r>
          </a:p>
          <a:p>
            <a:pPr marL="109728" lvl="1" indent="0" defTabSz="809625">
              <a:spcBef>
                <a:spcPts val="0"/>
              </a:spcBef>
              <a:buClrTx/>
              <a:buNone/>
            </a:pPr>
            <a:r>
              <a:rPr lang="en-US" altLang="en-US" sz="2000" dirty="0"/>
              <a:t>6. Defining the organization’s strategic direction.</a:t>
            </a:r>
          </a:p>
          <a:p>
            <a:pPr marL="109728" lvl="1" indent="0" defTabSz="809625">
              <a:spcBef>
                <a:spcPts val="0"/>
              </a:spcBef>
              <a:buClrTx/>
              <a:buNone/>
            </a:pPr>
            <a:r>
              <a:rPr lang="en-US" altLang="en-US" sz="2000" dirty="0"/>
              <a:t>7. Choosing innovation projects.</a:t>
            </a:r>
          </a:p>
          <a:p>
            <a:pPr marL="109728" lvl="1" indent="0" defTabSz="809625">
              <a:spcBef>
                <a:spcPts val="0"/>
              </a:spcBef>
              <a:buClrTx/>
              <a:buNone/>
            </a:pPr>
            <a:r>
              <a:rPr lang="en-US" altLang="en-US" sz="2000" dirty="0"/>
              <a:t>8. Collaboration strategies.</a:t>
            </a:r>
          </a:p>
          <a:p>
            <a:pPr marL="109728" lvl="1" indent="0" defTabSz="809625">
              <a:spcBef>
                <a:spcPts val="0"/>
              </a:spcBef>
              <a:buClrTx/>
              <a:buNone/>
            </a:pPr>
            <a:r>
              <a:rPr lang="en-US" altLang="en-US" sz="2000" dirty="0"/>
              <a:t>9. Protecting innovation.</a:t>
            </a:r>
          </a:p>
        </p:txBody>
      </p:sp>
      <p:pic>
        <p:nvPicPr>
          <p:cNvPr id="9" name="Picture 3" descr="The core concepts of chapters 2 to 13 in the book are listed in a flowchart, which illustrates the strategic management of technological innovation.">
            <a:extLst>
              <a:ext uri="{FF2B5EF4-FFF2-40B4-BE49-F238E27FC236}">
                <a16:creationId xmlns:a16="http://schemas.microsoft.com/office/drawing/2014/main" id="{E1A11674-7FF3-4B73-826A-7529DAF0218C}"/>
              </a:ext>
            </a:extLst>
          </p:cNvPr>
          <p:cNvPicPr>
            <a:picLocks noGrp="1" noChangeAspect="1" noChangeArrowheads="1"/>
          </p:cNvPicPr>
          <p:nvPr>
            <p:ph idx="13"/>
          </p:nvPr>
        </p:nvPicPr>
        <p:blipFill>
          <a:blip r:embed="rId3" cstate="print">
            <a:extLst>
              <a:ext uri="{28A0092B-C50C-407E-A947-70E740481C1C}">
                <a14:useLocalDpi xmlns:a14="http://schemas.microsoft.com/office/drawing/2010/main" val="0"/>
              </a:ext>
            </a:extLst>
          </a:blip>
          <a:stretch>
            <a:fillRect/>
          </a:stretch>
        </p:blipFill>
        <p:spPr bwMode="auto">
          <a:xfrm>
            <a:off x="1847969" y="3505200"/>
            <a:ext cx="5448062" cy="280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Placeholder 4"/>
          <p:cNvSpPr>
            <a:spLocks noGrp="1"/>
          </p:cNvSpPr>
          <p:nvPr>
            <p:ph type="body" sz="quarter" idx="14"/>
          </p:nvPr>
        </p:nvSpPr>
        <p:spPr>
          <a:xfrm>
            <a:off x="3200400" y="6477000"/>
            <a:ext cx="2743200" cy="182880"/>
          </a:xfrm>
        </p:spPr>
        <p:txBody>
          <a:bodyPr/>
          <a:lstStyle/>
          <a:p>
            <a:endParaRPr lang="en-US" dirty="0"/>
          </a:p>
        </p:txBody>
      </p:sp>
    </p:spTree>
    <p:extLst>
      <p:ext uri="{BB962C8B-B14F-4D97-AF65-F5344CB8AC3E}">
        <p14:creationId xmlns:p14="http://schemas.microsoft.com/office/powerpoint/2010/main" val="768814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Course Overview: Part 3</a:t>
            </a:r>
            <a:endParaRPr lang="it-IT" dirty="0"/>
          </a:p>
        </p:txBody>
      </p:sp>
      <p:sp>
        <p:nvSpPr>
          <p:cNvPr id="4" name="Content Placeholder 2"/>
          <p:cNvSpPr>
            <a:spLocks noGrp="1"/>
          </p:cNvSpPr>
          <p:nvPr>
            <p:ph idx="1"/>
          </p:nvPr>
        </p:nvSpPr>
        <p:spPr>
          <a:xfrm>
            <a:off x="457200" y="1447800"/>
            <a:ext cx="8229600" cy="2133600"/>
          </a:xfrm>
        </p:spPr>
        <p:txBody>
          <a:bodyPr/>
          <a:lstStyle/>
          <a:p>
            <a:pPr defTabSz="809625">
              <a:spcBef>
                <a:spcPts val="200"/>
              </a:spcBef>
              <a:defRPr/>
            </a:pPr>
            <a:r>
              <a:rPr lang="en-US" sz="2400" b="1" dirty="0"/>
              <a:t>Part Three</a:t>
            </a:r>
            <a:r>
              <a:rPr lang="en-US" sz="2400" dirty="0"/>
              <a:t>: Implementing Technological Innovation Strategy.</a:t>
            </a:r>
          </a:p>
          <a:p>
            <a:pPr marL="109728" lvl="1" indent="0" defTabSz="809625">
              <a:spcBef>
                <a:spcPts val="200"/>
              </a:spcBef>
              <a:buClrTx/>
              <a:buNone/>
              <a:defRPr/>
            </a:pPr>
            <a:r>
              <a:rPr lang="en-US" sz="2000" dirty="0"/>
              <a:t>10. Organizing for innovation.</a:t>
            </a:r>
          </a:p>
          <a:p>
            <a:pPr marL="109728" lvl="1" indent="0" defTabSz="809625">
              <a:spcBef>
                <a:spcPts val="200"/>
              </a:spcBef>
              <a:buClrTx/>
              <a:buNone/>
              <a:defRPr/>
            </a:pPr>
            <a:r>
              <a:rPr lang="en-US" sz="2000" dirty="0"/>
              <a:t>11. Managing the new product development process.</a:t>
            </a:r>
          </a:p>
          <a:p>
            <a:pPr marL="109728" lvl="1" indent="0" defTabSz="809625">
              <a:spcBef>
                <a:spcPts val="200"/>
              </a:spcBef>
              <a:buClrTx/>
              <a:buNone/>
              <a:defRPr/>
            </a:pPr>
            <a:r>
              <a:rPr lang="en-US" sz="2000" dirty="0"/>
              <a:t>12. Managing new product development teams.</a:t>
            </a:r>
          </a:p>
          <a:p>
            <a:pPr marL="109728" lvl="1" indent="0" defTabSz="809625">
              <a:spcBef>
                <a:spcPts val="200"/>
              </a:spcBef>
              <a:buClrTx/>
              <a:buNone/>
              <a:defRPr/>
            </a:pPr>
            <a:r>
              <a:rPr lang="en-US" sz="2000" dirty="0"/>
              <a:t>13. Crafting a deployment strategy.</a:t>
            </a:r>
          </a:p>
        </p:txBody>
      </p:sp>
      <p:pic>
        <p:nvPicPr>
          <p:cNvPr id="8" name="Picture 3" descr="The core concepts of chapters 2 to 13 in the book are listed in a flowchart, which illustrates the strategic management of technological innovation.">
            <a:extLst>
              <a:ext uri="{FF2B5EF4-FFF2-40B4-BE49-F238E27FC236}">
                <a16:creationId xmlns:a16="http://schemas.microsoft.com/office/drawing/2014/main" id="{8C772B22-A1E9-469A-BD33-720DEFF74102}"/>
              </a:ext>
            </a:extLst>
          </p:cNvPr>
          <p:cNvPicPr>
            <a:picLocks noGrp="1" noChangeAspect="1" noChangeArrowheads="1"/>
          </p:cNvPicPr>
          <p:nvPr>
            <p:ph idx="13"/>
          </p:nvPr>
        </p:nvPicPr>
        <p:blipFill>
          <a:blip r:embed="rId3">
            <a:extLst>
              <a:ext uri="{28A0092B-C50C-407E-A947-70E740481C1C}">
                <a14:useLocalDpi xmlns:a14="http://schemas.microsoft.com/office/drawing/2010/main" val="0"/>
              </a:ext>
            </a:extLst>
          </a:blip>
          <a:stretch>
            <a:fillRect/>
          </a:stretch>
        </p:blipFill>
        <p:spPr bwMode="auto">
          <a:xfrm>
            <a:off x="740001" y="3865490"/>
            <a:ext cx="7663998" cy="2386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4"/>
          <p:cNvSpPr>
            <a:spLocks noGrp="1"/>
          </p:cNvSpPr>
          <p:nvPr>
            <p:ph type="body" sz="quarter" idx="14"/>
          </p:nvPr>
        </p:nvSpPr>
        <p:spPr>
          <a:xfrm>
            <a:off x="3200400" y="6477000"/>
            <a:ext cx="2743200" cy="182880"/>
          </a:xfrm>
        </p:spPr>
        <p:txBody>
          <a:bodyPr/>
          <a:lstStyle/>
          <a:p>
            <a:r>
              <a:rPr lang="en-US" dirty="0">
                <a:hlinkClick r:id="rId4" action="ppaction://hlinksldjump"/>
              </a:rPr>
              <a:t>Access the text alternative for these images</a:t>
            </a:r>
            <a:endParaRPr lang="en-US" dirty="0"/>
          </a:p>
        </p:txBody>
      </p:sp>
    </p:spTree>
    <p:extLst>
      <p:ext uri="{BB962C8B-B14F-4D97-AF65-F5344CB8AC3E}">
        <p14:creationId xmlns:p14="http://schemas.microsoft.com/office/powerpoint/2010/main" val="157690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Part Three: Implementing Technological Innovation Strategy</a:t>
            </a:r>
            <a:endParaRPr lang="en-US" dirty="0"/>
          </a:p>
        </p:txBody>
      </p:sp>
      <p:sp>
        <p:nvSpPr>
          <p:cNvPr id="3" name="Content Placeholder 2"/>
          <p:cNvSpPr>
            <a:spLocks noGrp="1"/>
          </p:cNvSpPr>
          <p:nvPr>
            <p:ph idx="1"/>
          </p:nvPr>
        </p:nvSpPr>
        <p:spPr/>
        <p:txBody>
          <a:bodyPr/>
          <a:lstStyle/>
          <a:p>
            <a:r>
              <a:rPr lang="en-US" altLang="en-US" sz="2400" b="1" dirty="0"/>
              <a:t>Structuring the firm </a:t>
            </a:r>
            <a:r>
              <a:rPr lang="en-US" altLang="en-US" sz="2400" dirty="0"/>
              <a:t>to improve its likelihood of innovating, its effectiveness at new product development, and its speed of new product development,</a:t>
            </a:r>
          </a:p>
          <a:p>
            <a:r>
              <a:rPr lang="en-US" altLang="en-US" sz="2400" b="1" dirty="0"/>
              <a:t>Managing new product development processes</a:t>
            </a:r>
            <a:r>
              <a:rPr lang="en-US" altLang="en-US" sz="2400" dirty="0"/>
              <a:t> to maximize fit with customer needs, while simultaneously minimizing development cycle time and controlling development costs,</a:t>
            </a:r>
          </a:p>
          <a:p>
            <a:r>
              <a:rPr lang="en-US" altLang="en-US" sz="2400" b="1" dirty="0"/>
              <a:t>Composing, structuring, and managing new product development teams </a:t>
            </a:r>
            <a:r>
              <a:rPr lang="en-US" altLang="en-US" sz="2400" dirty="0"/>
              <a:t>to maximize new product development effectiveness,</a:t>
            </a:r>
          </a:p>
          <a:p>
            <a:r>
              <a:rPr lang="en-US" altLang="en-US" sz="2400" b="1" dirty="0"/>
              <a:t>Crafting a strategy for effectively deploying the innovation </a:t>
            </a:r>
            <a:r>
              <a:rPr lang="en-US" altLang="en-US" sz="2400" dirty="0"/>
              <a:t>into the marketplace, including timing, licensing strategies, pricing strategies, distribution, and marketing.</a:t>
            </a:r>
          </a:p>
        </p:txBody>
      </p:sp>
    </p:spTree>
    <p:extLst>
      <p:ext uri="{BB962C8B-B14F-4D97-AF65-F5344CB8AC3E}">
        <p14:creationId xmlns:p14="http://schemas.microsoft.com/office/powerpoint/2010/main" val="1097718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Appropriability</a:t>
            </a:r>
            <a:endParaRPr lang="en-US" dirty="0"/>
          </a:p>
        </p:txBody>
      </p:sp>
      <p:sp>
        <p:nvSpPr>
          <p:cNvPr id="3" name="Content Placeholder 2"/>
          <p:cNvSpPr>
            <a:spLocks noGrp="1"/>
          </p:cNvSpPr>
          <p:nvPr>
            <p:ph idx="1"/>
          </p:nvPr>
        </p:nvSpPr>
        <p:spPr/>
        <p:txBody>
          <a:bodyPr/>
          <a:lstStyle/>
          <a:p>
            <a:pPr defTabSz="809625"/>
            <a:r>
              <a:rPr lang="en-US" altLang="en-US" b="1" dirty="0"/>
              <a:t>Appropriability</a:t>
            </a:r>
            <a:r>
              <a:rPr lang="en-US" altLang="en-US" dirty="0"/>
              <a:t>: The degree to which a firm is able to capture the rents from its innovation.</a:t>
            </a:r>
          </a:p>
          <a:p>
            <a:pPr lvl="1" indent="-347472" defTabSz="809625"/>
            <a:r>
              <a:rPr lang="en-US" altLang="en-US" dirty="0"/>
              <a:t>Appropriability is determined by how easily or quickly competitors can copy the innovation. </a:t>
            </a:r>
          </a:p>
          <a:p>
            <a:pPr lvl="2" defTabSz="809625"/>
            <a:r>
              <a:rPr lang="en-US" altLang="en-US" dirty="0"/>
              <a:t>Some innovations are inherently difficult to copy (tacit, socially complex, etc.).</a:t>
            </a:r>
          </a:p>
          <a:p>
            <a:pPr lvl="2" defTabSz="809625"/>
            <a:r>
              <a:rPr lang="en-US" altLang="en-US" dirty="0"/>
              <a:t>Firms may also attempt to protect innovations through </a:t>
            </a:r>
            <a:r>
              <a:rPr lang="en-US" altLang="en-US" u="sng" dirty="0"/>
              <a:t>patents, trademarks, copyrights or trade secrets.</a:t>
            </a:r>
          </a:p>
        </p:txBody>
      </p:sp>
    </p:spTree>
    <p:extLst>
      <p:ext uri="{BB962C8B-B14F-4D97-AF65-F5344CB8AC3E}">
        <p14:creationId xmlns:p14="http://schemas.microsoft.com/office/powerpoint/2010/main" val="2085664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Patents, Trademarks and Copyrights</a:t>
            </a:r>
            <a:endParaRPr lang="en-US" sz="1500" dirty="0"/>
          </a:p>
        </p:txBody>
      </p:sp>
      <p:sp>
        <p:nvSpPr>
          <p:cNvPr id="4" name="Content Placeholder 2"/>
          <p:cNvSpPr>
            <a:spLocks noGrp="1"/>
          </p:cNvSpPr>
          <p:nvPr>
            <p:ph idx="1"/>
          </p:nvPr>
        </p:nvSpPr>
        <p:spPr>
          <a:xfrm>
            <a:off x="457200" y="1447800"/>
            <a:ext cx="8229600" cy="5181600"/>
          </a:xfrm>
        </p:spPr>
        <p:txBody>
          <a:bodyPr/>
          <a:lstStyle/>
          <a:p>
            <a:pPr defTabSz="809625"/>
            <a:r>
              <a:rPr lang="en-US" altLang="en-US" sz="2800" b="1" dirty="0"/>
              <a:t>Patents, trademarks and copyrights each protect different things. </a:t>
            </a:r>
          </a:p>
          <a:p>
            <a:pPr marL="114300" lvl="1" indent="0">
              <a:buNone/>
            </a:pPr>
            <a:r>
              <a:rPr lang="en-US" u="sng" dirty="0"/>
              <a:t>Patents, trademarks and copyrights all protect intellectual property</a:t>
            </a:r>
            <a:r>
              <a:rPr lang="en-US" dirty="0"/>
              <a:t>.  </a:t>
            </a:r>
          </a:p>
          <a:p>
            <a:pPr marL="114300" lvl="1" indent="0">
              <a:buNone/>
            </a:pPr>
            <a:r>
              <a:rPr lang="en-US" b="1" dirty="0">
                <a:solidFill>
                  <a:srgbClr val="FF0000"/>
                </a:solidFill>
              </a:rPr>
              <a:t>Patents</a:t>
            </a:r>
            <a:r>
              <a:rPr lang="en-US" dirty="0"/>
              <a:t> apply to </a:t>
            </a:r>
            <a:r>
              <a:rPr lang="en-US" b="1" dirty="0"/>
              <a:t>inventions</a:t>
            </a:r>
            <a:endParaRPr lang="en-US" dirty="0"/>
          </a:p>
          <a:p>
            <a:pPr marL="114300" lvl="1" indent="0">
              <a:buNone/>
            </a:pPr>
            <a:r>
              <a:rPr lang="en-US" b="1" dirty="0">
                <a:solidFill>
                  <a:srgbClr val="FF0000"/>
                </a:solidFill>
              </a:rPr>
              <a:t>Trademarks</a:t>
            </a:r>
            <a:r>
              <a:rPr lang="en-US" dirty="0"/>
              <a:t> to </a:t>
            </a:r>
            <a:r>
              <a:rPr lang="en-US" b="1" dirty="0"/>
              <a:t>words or symbols</a:t>
            </a:r>
            <a:r>
              <a:rPr lang="en-US" dirty="0"/>
              <a:t> </a:t>
            </a:r>
            <a:r>
              <a:rPr lang="en-US" b="1" dirty="0"/>
              <a:t>intended to distinguish the source of a good</a:t>
            </a:r>
          </a:p>
          <a:p>
            <a:pPr marL="114300" lvl="1" indent="0">
              <a:buNone/>
            </a:pPr>
            <a:r>
              <a:rPr lang="en-US" b="1" dirty="0">
                <a:solidFill>
                  <a:srgbClr val="FF0000"/>
                </a:solidFill>
              </a:rPr>
              <a:t>Copyrights</a:t>
            </a:r>
            <a:r>
              <a:rPr lang="en-US" dirty="0"/>
              <a:t> protect </a:t>
            </a:r>
            <a:r>
              <a:rPr lang="en-US" b="1" dirty="0"/>
              <a:t>original artistic or literary work</a:t>
            </a:r>
            <a:endParaRPr lang="it-IT" dirty="0"/>
          </a:p>
        </p:txBody>
      </p:sp>
    </p:spTree>
    <p:extLst>
      <p:ext uri="{BB962C8B-B14F-4D97-AF65-F5344CB8AC3E}">
        <p14:creationId xmlns:p14="http://schemas.microsoft.com/office/powerpoint/2010/main" val="2743802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Patents</a:t>
            </a:r>
            <a:endParaRPr lang="en-US" sz="1500" dirty="0"/>
          </a:p>
        </p:txBody>
      </p:sp>
      <p:sp>
        <p:nvSpPr>
          <p:cNvPr id="4" name="Content Placeholder 2"/>
          <p:cNvSpPr>
            <a:spLocks noGrp="1"/>
          </p:cNvSpPr>
          <p:nvPr>
            <p:ph idx="1"/>
          </p:nvPr>
        </p:nvSpPr>
        <p:spPr>
          <a:xfrm>
            <a:off x="457200" y="1447800"/>
            <a:ext cx="8229600" cy="5181600"/>
          </a:xfrm>
        </p:spPr>
        <p:txBody>
          <a:bodyPr/>
          <a:lstStyle/>
          <a:p>
            <a:pPr lvl="1" indent="-347472" defTabSz="809625"/>
            <a:r>
              <a:rPr lang="en-US" altLang="en-US" sz="2600" b="1" dirty="0"/>
              <a:t>Patents</a:t>
            </a:r>
            <a:r>
              <a:rPr lang="en-US" altLang="en-US" sz="2600" dirty="0"/>
              <a:t>: rights granted by the government that excludes others from producing, using, or selling an invention. </a:t>
            </a:r>
          </a:p>
          <a:p>
            <a:pPr lvl="1" indent="-347472" defTabSz="809625"/>
            <a:r>
              <a:rPr lang="en-US" altLang="en-US" sz="2600" dirty="0"/>
              <a:t>Must be </a:t>
            </a:r>
            <a:r>
              <a:rPr lang="en-US" altLang="en-US" sz="2600" i="1" dirty="0"/>
              <a:t>useful</a:t>
            </a:r>
            <a:r>
              <a:rPr lang="en-US" altLang="en-US" sz="2600" dirty="0"/>
              <a:t>, </a:t>
            </a:r>
            <a:r>
              <a:rPr lang="en-US" altLang="en-US" sz="2600" i="1" dirty="0"/>
              <a:t>novel</a:t>
            </a:r>
            <a:r>
              <a:rPr lang="en-US" altLang="en-US" sz="2600" dirty="0"/>
              <a:t>, and </a:t>
            </a:r>
            <a:r>
              <a:rPr lang="en-US" altLang="en-US" sz="2600" i="1" dirty="0"/>
              <a:t>not be obvious</a:t>
            </a:r>
            <a:r>
              <a:rPr lang="en-US" altLang="en-US" sz="2600" dirty="0"/>
              <a:t>.</a:t>
            </a:r>
          </a:p>
          <a:p>
            <a:pPr lvl="2" defTabSz="809625"/>
            <a:r>
              <a:rPr lang="en-US" altLang="en-US" sz="2600" b="1" dirty="0"/>
              <a:t>Utility patents</a:t>
            </a:r>
            <a:r>
              <a:rPr lang="en-US" altLang="en-US" sz="2600" dirty="0"/>
              <a:t> protect new and useful processes, machines, manufactured items or combination of materials.</a:t>
            </a:r>
          </a:p>
          <a:p>
            <a:pPr lvl="2" defTabSz="809625"/>
            <a:r>
              <a:rPr lang="en-US" altLang="en-US" sz="2600" b="1" dirty="0"/>
              <a:t>Design patents</a:t>
            </a:r>
            <a:r>
              <a:rPr lang="en-US" altLang="en-US" sz="2600" dirty="0"/>
              <a:t> protect original and ornamental designs for manufactured items.</a:t>
            </a:r>
          </a:p>
          <a:p>
            <a:pPr lvl="2" defTabSz="809625"/>
            <a:r>
              <a:rPr lang="en-US" altLang="en-US" sz="2600" b="1" dirty="0"/>
              <a:t>Plant patents</a:t>
            </a:r>
            <a:r>
              <a:rPr lang="en-US" altLang="en-US" sz="2600" dirty="0"/>
              <a:t> protect distinct new varieties of plants. </a:t>
            </a:r>
          </a:p>
          <a:p>
            <a:pPr lvl="1" indent="-347472" defTabSz="809625"/>
            <a:r>
              <a:rPr lang="en-US" altLang="en-US" sz="2600" dirty="0"/>
              <a:t>In 1998, many software algorithms became eligible for patent protection.</a:t>
            </a:r>
          </a:p>
        </p:txBody>
      </p:sp>
    </p:spTree>
    <p:extLst>
      <p:ext uri="{BB962C8B-B14F-4D97-AF65-F5344CB8AC3E}">
        <p14:creationId xmlns:p14="http://schemas.microsoft.com/office/powerpoint/2010/main" val="4051553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altLang="en-US" sz="3200" dirty="0"/>
              <a:t>Patents</a:t>
            </a:r>
            <a:endParaRPr lang="en-US" sz="3200" dirty="0"/>
          </a:p>
        </p:txBody>
      </p:sp>
      <p:sp>
        <p:nvSpPr>
          <p:cNvPr id="4" name="Content Placeholder 2"/>
          <p:cNvSpPr>
            <a:spLocks noGrp="1"/>
          </p:cNvSpPr>
          <p:nvPr>
            <p:ph idx="1"/>
          </p:nvPr>
        </p:nvSpPr>
        <p:spPr>
          <a:xfrm>
            <a:off x="228600" y="745067"/>
            <a:ext cx="8686800" cy="5909733"/>
          </a:xfrm>
        </p:spPr>
        <p:txBody>
          <a:bodyPr/>
          <a:lstStyle/>
          <a:p>
            <a:pPr marL="233363" indent="-233363" defTabSz="809625">
              <a:spcBef>
                <a:spcPts val="300"/>
              </a:spcBef>
              <a:spcAft>
                <a:spcPts val="200"/>
              </a:spcAft>
            </a:pPr>
            <a:r>
              <a:rPr lang="en-US" altLang="en-US" sz="2800" b="1" dirty="0"/>
              <a:t>Patent Laws Around the World.</a:t>
            </a:r>
          </a:p>
          <a:p>
            <a:pPr lvl="1" indent="-347472" defTabSz="809625">
              <a:spcBef>
                <a:spcPts val="300"/>
              </a:spcBef>
              <a:spcAft>
                <a:spcPts val="200"/>
              </a:spcAft>
            </a:pPr>
            <a:r>
              <a:rPr lang="en-US" altLang="en-US" sz="2400" dirty="0"/>
              <a:t>Countries have their own laws regarding patent protection. Some treaties seek to harmonize these laws. </a:t>
            </a:r>
          </a:p>
          <a:p>
            <a:pPr lvl="2" defTabSz="809625">
              <a:spcBef>
                <a:spcPts val="300"/>
              </a:spcBef>
              <a:spcAft>
                <a:spcPts val="200"/>
              </a:spcAft>
            </a:pPr>
            <a:r>
              <a:rPr lang="en-US" altLang="en-US" sz="2200" b="1" dirty="0"/>
              <a:t>Paris Convention for the Protection of Industrial Property</a:t>
            </a:r>
          </a:p>
          <a:p>
            <a:pPr lvl="3" defTabSz="809625">
              <a:spcBef>
                <a:spcPts val="300"/>
              </a:spcBef>
              <a:spcAft>
                <a:spcPts val="200"/>
              </a:spcAft>
            </a:pPr>
            <a:r>
              <a:rPr lang="en-US" altLang="en-US" sz="2200" dirty="0"/>
              <a:t>Foreign nationals can apply for the same patent rights in each member country as that country’s own citizens. </a:t>
            </a:r>
          </a:p>
          <a:p>
            <a:pPr lvl="3" defTabSz="809625">
              <a:spcBef>
                <a:spcPts val="300"/>
              </a:spcBef>
              <a:spcAft>
                <a:spcPts val="200"/>
              </a:spcAft>
            </a:pPr>
            <a:r>
              <a:rPr lang="en-US" altLang="en-US" sz="2200" dirty="0"/>
              <a:t>Provides right of “priority” – once inventor has applied for protection in one member country, they can (within certain time period) apply for protection in others and be treated as if they had applied on same date as first application.</a:t>
            </a:r>
          </a:p>
          <a:p>
            <a:pPr lvl="2" defTabSz="809625">
              <a:spcBef>
                <a:spcPts val="300"/>
              </a:spcBef>
              <a:spcAft>
                <a:spcPts val="200"/>
              </a:spcAft>
            </a:pPr>
            <a:r>
              <a:rPr lang="en-US" altLang="en-US" sz="2200" b="1" dirty="0"/>
              <a:t>Patent Cooperation Treaty (P C T)</a:t>
            </a:r>
          </a:p>
          <a:p>
            <a:pPr lvl="3" defTabSz="809625">
              <a:spcBef>
                <a:spcPts val="300"/>
              </a:spcBef>
              <a:spcAft>
                <a:spcPts val="200"/>
              </a:spcAft>
            </a:pPr>
            <a:r>
              <a:rPr lang="en-US" altLang="en-US" sz="2200" dirty="0"/>
              <a:t>Inventor can apply for patent in a single PCT receiving office and reserve right to apply in more than 150 countries for up to 2 ½ years. Establishes date of application in all member countries simultaneously. Also makes results of patent process more uniform.</a:t>
            </a:r>
          </a:p>
        </p:txBody>
      </p:sp>
    </p:spTree>
    <p:extLst>
      <p:ext uri="{BB962C8B-B14F-4D97-AF65-F5344CB8AC3E}">
        <p14:creationId xmlns:p14="http://schemas.microsoft.com/office/powerpoint/2010/main" val="457715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F58579-80E1-4D4C-9B73-18C00C01B1DA}"/>
              </a:ext>
            </a:extLst>
          </p:cNvPr>
          <p:cNvSpPr>
            <a:spLocks noGrp="1"/>
          </p:cNvSpPr>
          <p:nvPr>
            <p:ph type="title"/>
          </p:nvPr>
        </p:nvSpPr>
        <p:spPr>
          <a:xfrm>
            <a:off x="457200" y="152400"/>
            <a:ext cx="8229600" cy="685800"/>
          </a:xfrm>
        </p:spPr>
        <p:txBody>
          <a:bodyPr/>
          <a:lstStyle/>
          <a:p>
            <a:r>
              <a:rPr lang="it-IT" sz="3200" dirty="0" err="1"/>
              <a:t>Patent</a:t>
            </a:r>
            <a:r>
              <a:rPr lang="it-IT" sz="3200" dirty="0"/>
              <a:t> </a:t>
            </a:r>
            <a:r>
              <a:rPr lang="it-IT" sz="3200" dirty="0" err="1"/>
              <a:t>approval</a:t>
            </a:r>
            <a:r>
              <a:rPr lang="it-IT" sz="3200" dirty="0"/>
              <a:t> </a:t>
            </a:r>
          </a:p>
        </p:txBody>
      </p:sp>
      <p:sp>
        <p:nvSpPr>
          <p:cNvPr id="3" name="Segnaposto contenuto 2">
            <a:extLst>
              <a:ext uri="{FF2B5EF4-FFF2-40B4-BE49-F238E27FC236}">
                <a16:creationId xmlns:a16="http://schemas.microsoft.com/office/drawing/2014/main" id="{ED4AF406-376F-7C47-A58A-464582E147F2}"/>
              </a:ext>
            </a:extLst>
          </p:cNvPr>
          <p:cNvSpPr>
            <a:spLocks noGrp="1"/>
          </p:cNvSpPr>
          <p:nvPr>
            <p:ph idx="1"/>
          </p:nvPr>
        </p:nvSpPr>
        <p:spPr>
          <a:xfrm>
            <a:off x="457200" y="838200"/>
            <a:ext cx="8686800" cy="6019800"/>
          </a:xfrm>
        </p:spPr>
        <p:txBody>
          <a:bodyPr/>
          <a:lstStyle/>
          <a:p>
            <a:pPr marL="114300" lvl="1" indent="0">
              <a:buNone/>
            </a:pPr>
            <a:r>
              <a:rPr lang="en-US" dirty="0"/>
              <a:t>The three tests that must be passed before patent approval is granted are </a:t>
            </a:r>
          </a:p>
          <a:p>
            <a:pPr marL="628650" lvl="1" indent="-514350">
              <a:buAutoNum type="arabicParenR"/>
            </a:pPr>
            <a:r>
              <a:rPr lang="en-US" dirty="0"/>
              <a:t>usefulness, </a:t>
            </a:r>
          </a:p>
          <a:p>
            <a:pPr marL="114300" lvl="1" indent="0">
              <a:buNone/>
            </a:pPr>
            <a:r>
              <a:rPr lang="en-US" dirty="0"/>
              <a:t>2) novelty and </a:t>
            </a:r>
          </a:p>
          <a:p>
            <a:pPr marL="114300" lvl="1" indent="0">
              <a:buNone/>
            </a:pPr>
            <a:r>
              <a:rPr lang="en-US" dirty="0"/>
              <a:t>3) obviousness (i.e. must not be obvious).</a:t>
            </a:r>
            <a:endParaRPr lang="it-IT" dirty="0"/>
          </a:p>
          <a:p>
            <a:endParaRPr lang="it-IT" dirty="0"/>
          </a:p>
        </p:txBody>
      </p:sp>
      <p:sp>
        <p:nvSpPr>
          <p:cNvPr id="4" name="Segnaposto testo 3">
            <a:extLst>
              <a:ext uri="{FF2B5EF4-FFF2-40B4-BE49-F238E27FC236}">
                <a16:creationId xmlns:a16="http://schemas.microsoft.com/office/drawing/2014/main" id="{584EBDC0-15D4-164A-BE4C-0A30C3ECC653}"/>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617F6044-B29A-3F4D-9102-E7DD5C163721}"/>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132737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F58579-80E1-4D4C-9B73-18C00C01B1DA}"/>
              </a:ext>
            </a:extLst>
          </p:cNvPr>
          <p:cNvSpPr>
            <a:spLocks noGrp="1"/>
          </p:cNvSpPr>
          <p:nvPr>
            <p:ph type="title"/>
          </p:nvPr>
        </p:nvSpPr>
        <p:spPr>
          <a:xfrm>
            <a:off x="457200" y="152400"/>
            <a:ext cx="8229600" cy="685800"/>
          </a:xfrm>
        </p:spPr>
        <p:txBody>
          <a:bodyPr/>
          <a:lstStyle/>
          <a:p>
            <a:r>
              <a:rPr lang="it-IT" sz="3200" dirty="0" err="1"/>
              <a:t>Patent</a:t>
            </a:r>
            <a:r>
              <a:rPr lang="it-IT" sz="3200" dirty="0"/>
              <a:t> </a:t>
            </a:r>
            <a:r>
              <a:rPr lang="it-IT" sz="3200" dirty="0" err="1"/>
              <a:t>approval</a:t>
            </a:r>
            <a:r>
              <a:rPr lang="it-IT" sz="3200" dirty="0"/>
              <a:t> </a:t>
            </a:r>
          </a:p>
        </p:txBody>
      </p:sp>
      <p:sp>
        <p:nvSpPr>
          <p:cNvPr id="3" name="Segnaposto contenuto 2">
            <a:extLst>
              <a:ext uri="{FF2B5EF4-FFF2-40B4-BE49-F238E27FC236}">
                <a16:creationId xmlns:a16="http://schemas.microsoft.com/office/drawing/2014/main" id="{ED4AF406-376F-7C47-A58A-464582E147F2}"/>
              </a:ext>
            </a:extLst>
          </p:cNvPr>
          <p:cNvSpPr>
            <a:spLocks noGrp="1"/>
          </p:cNvSpPr>
          <p:nvPr>
            <p:ph idx="1"/>
          </p:nvPr>
        </p:nvSpPr>
        <p:spPr>
          <a:xfrm>
            <a:off x="457200" y="838200"/>
            <a:ext cx="8686800" cy="6019800"/>
          </a:xfrm>
        </p:spPr>
        <p:txBody>
          <a:bodyPr/>
          <a:lstStyle/>
          <a:p>
            <a:pPr marL="114300" lvl="1" indent="0">
              <a:buNone/>
            </a:pPr>
            <a:endParaRPr lang="en-US" b="1" dirty="0"/>
          </a:p>
          <a:p>
            <a:pPr marL="114300" lvl="1" indent="0">
              <a:buNone/>
            </a:pPr>
            <a:r>
              <a:rPr lang="en-US" b="1" dirty="0"/>
              <a:t>Not subject to patents</a:t>
            </a:r>
            <a:r>
              <a:rPr lang="en-US" dirty="0"/>
              <a:t> are the following: </a:t>
            </a:r>
          </a:p>
          <a:p>
            <a:pPr marL="114300" lvl="1" indent="0">
              <a:buNone/>
            </a:pPr>
            <a:r>
              <a:rPr lang="en-US" b="1" dirty="0"/>
              <a:t>-</a:t>
            </a:r>
            <a:r>
              <a:rPr lang="en-US" dirty="0"/>
              <a:t> the </a:t>
            </a:r>
            <a:r>
              <a:rPr lang="en-US" b="1" dirty="0"/>
              <a:t>discovery of scientific principles</a:t>
            </a:r>
            <a:r>
              <a:rPr lang="en-US" dirty="0"/>
              <a:t> pertaining to natural laws;</a:t>
            </a:r>
          </a:p>
          <a:p>
            <a:pPr marL="114300" lvl="1" indent="0">
              <a:buNone/>
            </a:pPr>
            <a:r>
              <a:rPr lang="en-US" b="1" dirty="0"/>
              <a:t>- substitution of</a:t>
            </a:r>
            <a:r>
              <a:rPr lang="en-US" dirty="0"/>
              <a:t> </a:t>
            </a:r>
            <a:r>
              <a:rPr lang="en-US" b="1" dirty="0"/>
              <a:t>one material for another</a:t>
            </a:r>
            <a:r>
              <a:rPr lang="en-US" dirty="0"/>
              <a:t> </a:t>
            </a:r>
          </a:p>
          <a:p>
            <a:pPr marL="114300" lvl="1" indent="0">
              <a:buNone/>
            </a:pPr>
            <a:r>
              <a:rPr lang="en-US" b="1" dirty="0"/>
              <a:t>- changing the size</a:t>
            </a:r>
            <a:r>
              <a:rPr lang="en-US" dirty="0"/>
              <a:t> of an existing device, </a:t>
            </a:r>
          </a:p>
          <a:p>
            <a:pPr marL="114300" lvl="1" indent="0">
              <a:buNone/>
            </a:pPr>
            <a:r>
              <a:rPr lang="en-US" b="1" dirty="0"/>
              <a:t>-</a:t>
            </a:r>
            <a:r>
              <a:rPr lang="en-US" dirty="0"/>
              <a:t> making something more </a:t>
            </a:r>
            <a:r>
              <a:rPr lang="en-US" b="1" dirty="0"/>
              <a:t>portable</a:t>
            </a:r>
            <a:r>
              <a:rPr lang="en-US" dirty="0"/>
              <a:t>, </a:t>
            </a:r>
          </a:p>
          <a:p>
            <a:pPr marL="114300" lvl="1" indent="0">
              <a:buNone/>
            </a:pPr>
            <a:r>
              <a:rPr lang="en-US" b="1" dirty="0"/>
              <a:t>-</a:t>
            </a:r>
            <a:r>
              <a:rPr lang="en-US" dirty="0"/>
              <a:t> substituting </a:t>
            </a:r>
            <a:r>
              <a:rPr lang="en-US" b="1" dirty="0"/>
              <a:t>equivalent elements</a:t>
            </a:r>
            <a:r>
              <a:rPr lang="en-US" dirty="0"/>
              <a:t>, </a:t>
            </a:r>
          </a:p>
          <a:p>
            <a:pPr marL="114300" lvl="1" indent="0">
              <a:buNone/>
            </a:pPr>
            <a:r>
              <a:rPr lang="en-US" b="1" dirty="0"/>
              <a:t>- </a:t>
            </a:r>
            <a:r>
              <a:rPr lang="en-US" dirty="0"/>
              <a:t>altering the </a:t>
            </a:r>
            <a:r>
              <a:rPr lang="en-US" b="1" dirty="0"/>
              <a:t>shape</a:t>
            </a:r>
            <a:r>
              <a:rPr lang="en-US" dirty="0"/>
              <a:t> of an item, </a:t>
            </a:r>
          </a:p>
          <a:p>
            <a:pPr marL="114300" lvl="1" indent="0">
              <a:buNone/>
            </a:pPr>
            <a:r>
              <a:rPr lang="en-US" b="1" dirty="0"/>
              <a:t>- printed materials</a:t>
            </a:r>
            <a:r>
              <a:rPr lang="en-US" dirty="0"/>
              <a:t>.</a:t>
            </a:r>
            <a:endParaRPr lang="it-IT" dirty="0"/>
          </a:p>
          <a:p>
            <a:endParaRPr lang="it-IT" dirty="0"/>
          </a:p>
        </p:txBody>
      </p:sp>
      <p:sp>
        <p:nvSpPr>
          <p:cNvPr id="4" name="Segnaposto testo 3">
            <a:extLst>
              <a:ext uri="{FF2B5EF4-FFF2-40B4-BE49-F238E27FC236}">
                <a16:creationId xmlns:a16="http://schemas.microsoft.com/office/drawing/2014/main" id="{584EBDC0-15D4-164A-BE4C-0A30C3ECC653}"/>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617F6044-B29A-3F4D-9102-E7DD5C163721}"/>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974281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5417C9-CB36-074D-B53A-30A6D8DA4E9D}"/>
              </a:ext>
            </a:extLst>
          </p:cNvPr>
          <p:cNvSpPr>
            <a:spLocks noGrp="1"/>
          </p:cNvSpPr>
          <p:nvPr>
            <p:ph type="title"/>
          </p:nvPr>
        </p:nvSpPr>
        <p:spPr/>
        <p:txBody>
          <a:bodyPr/>
          <a:lstStyle/>
          <a:p>
            <a:r>
              <a:rPr lang="it-IT" dirty="0" err="1"/>
              <a:t>Patent</a:t>
            </a:r>
            <a:r>
              <a:rPr lang="it-IT" dirty="0"/>
              <a:t> </a:t>
            </a:r>
            <a:r>
              <a:rPr lang="it-IT" dirty="0" err="1"/>
              <a:t>applications</a:t>
            </a:r>
            <a:r>
              <a:rPr lang="it-IT" dirty="0"/>
              <a:t> </a:t>
            </a:r>
          </a:p>
        </p:txBody>
      </p:sp>
      <p:sp>
        <p:nvSpPr>
          <p:cNvPr id="3" name="Segnaposto contenuto 2">
            <a:extLst>
              <a:ext uri="{FF2B5EF4-FFF2-40B4-BE49-F238E27FC236}">
                <a16:creationId xmlns:a16="http://schemas.microsoft.com/office/drawing/2014/main" id="{CB8E186A-2112-F245-BD09-DBFB572B8C27}"/>
              </a:ext>
            </a:extLst>
          </p:cNvPr>
          <p:cNvSpPr>
            <a:spLocks noGrp="1"/>
          </p:cNvSpPr>
          <p:nvPr>
            <p:ph idx="1"/>
          </p:nvPr>
        </p:nvSpPr>
        <p:spPr/>
        <p:txBody>
          <a:bodyPr/>
          <a:lstStyle/>
          <a:p>
            <a:pPr lvl="1"/>
            <a:r>
              <a:rPr lang="en-US" dirty="0"/>
              <a:t>The process of </a:t>
            </a:r>
            <a:r>
              <a:rPr lang="en-US" b="1" dirty="0"/>
              <a:t>applying for a patent</a:t>
            </a:r>
            <a:r>
              <a:rPr lang="en-US" dirty="0"/>
              <a:t> requires the </a:t>
            </a:r>
            <a:r>
              <a:rPr lang="en-US" b="1" dirty="0"/>
              <a:t>submission of drawings</a:t>
            </a:r>
            <a:r>
              <a:rPr lang="en-US" dirty="0"/>
              <a:t> and/or </a:t>
            </a:r>
            <a:r>
              <a:rPr lang="en-US" b="1" dirty="0"/>
              <a:t>explanation of use</a:t>
            </a:r>
            <a:r>
              <a:rPr lang="en-US" dirty="0"/>
              <a:t> and a </a:t>
            </a:r>
            <a:r>
              <a:rPr lang="en-US" b="1" dirty="0"/>
              <a:t>description of the manufacture</a:t>
            </a:r>
            <a:r>
              <a:rPr lang="en-US" dirty="0"/>
              <a:t> and </a:t>
            </a:r>
            <a:r>
              <a:rPr lang="en-US" b="1" dirty="0"/>
              <a:t>differentiating element. </a:t>
            </a:r>
          </a:p>
          <a:p>
            <a:pPr lvl="1"/>
            <a:r>
              <a:rPr lang="en-US" dirty="0"/>
              <a:t>Submission of materials is followed by a </a:t>
            </a:r>
            <a:r>
              <a:rPr lang="en-US" b="1" dirty="0"/>
              <a:t>review by a patent examiner</a:t>
            </a:r>
            <a:r>
              <a:rPr lang="en-US" dirty="0"/>
              <a:t> and a </a:t>
            </a:r>
            <a:r>
              <a:rPr lang="en-US" b="1" dirty="0"/>
              <a:t>publication period</a:t>
            </a:r>
            <a:r>
              <a:rPr lang="en-US" dirty="0"/>
              <a:t> that gives others the right to challenge the patent. If all tests are passed and the request is unchallenged the patent is granted.  </a:t>
            </a:r>
            <a:endParaRPr lang="it-IT" dirty="0"/>
          </a:p>
          <a:p>
            <a:endParaRPr lang="it-IT" dirty="0"/>
          </a:p>
        </p:txBody>
      </p:sp>
      <p:sp>
        <p:nvSpPr>
          <p:cNvPr id="4" name="Segnaposto testo 3">
            <a:extLst>
              <a:ext uri="{FF2B5EF4-FFF2-40B4-BE49-F238E27FC236}">
                <a16:creationId xmlns:a16="http://schemas.microsoft.com/office/drawing/2014/main" id="{6DFD3F7F-90B1-E444-8D59-ADEC54D1B7A6}"/>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4B9805D3-15D1-2341-9E00-00B6A6D5BA09}"/>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107143555"/>
      </p:ext>
    </p:extLst>
  </p:cSld>
  <p:clrMapOvr>
    <a:masterClrMapping/>
  </p:clrMapOvr>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Custom 38">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214E91"/>
      </a:hlink>
      <a:folHlink>
        <a:srgbClr val="214E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MHHE_Accessible_PPT_Template-v4</Template>
  <TotalTime>2712</TotalTime>
  <Words>1946</Words>
  <Application>Microsoft Macintosh PowerPoint</Application>
  <PresentationFormat>Presentazione su schermo (4:3)</PresentationFormat>
  <Paragraphs>158</Paragraphs>
  <Slides>25</Slides>
  <Notes>12</Notes>
  <HiddenSlides>0</HiddenSlides>
  <MMClips>0</MMClips>
  <ScaleCrop>false</ScaleCrop>
  <HeadingPairs>
    <vt:vector size="6" baseType="variant">
      <vt:variant>
        <vt:lpstr>Caratteri utilizzati</vt:lpstr>
      </vt:variant>
      <vt:variant>
        <vt:i4>6</vt:i4>
      </vt:variant>
      <vt:variant>
        <vt:lpstr>Tema</vt:lpstr>
      </vt:variant>
      <vt:variant>
        <vt:i4>9</vt:i4>
      </vt:variant>
      <vt:variant>
        <vt:lpstr>Titoli diapositive</vt:lpstr>
      </vt:variant>
      <vt:variant>
        <vt:i4>25</vt:i4>
      </vt:variant>
    </vt:vector>
  </HeadingPairs>
  <TitlesOfParts>
    <vt:vector size="40" baseType="lpstr">
      <vt:lpstr>Arial</vt:lpstr>
      <vt:lpstr>ArumSans Bd</vt:lpstr>
      <vt:lpstr>ArumSans Bold</vt:lpstr>
      <vt:lpstr>ArumSans Regular</vt:lpstr>
      <vt:lpstr>Calibri</vt:lpstr>
      <vt:lpstr>Vectipede Rg</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BLUE Section Divider, Quotes, Callouts</vt:lpstr>
      <vt:lpstr>Plain_APPENDIX</vt:lpstr>
      <vt:lpstr>Red Bar Footer_APPENDIX</vt:lpstr>
      <vt:lpstr>Presentazione standard di PowerPoint</vt:lpstr>
      <vt:lpstr>The question posed</vt:lpstr>
      <vt:lpstr>Appropriability</vt:lpstr>
      <vt:lpstr>Patents, Trademarks and Copyrights</vt:lpstr>
      <vt:lpstr>Patents</vt:lpstr>
      <vt:lpstr>Patents</vt:lpstr>
      <vt:lpstr>Patent approval </vt:lpstr>
      <vt:lpstr>Patent approval </vt:lpstr>
      <vt:lpstr>Patent applications </vt:lpstr>
      <vt:lpstr>Patents The number of patent applications is growing around the world, but nowhere faster than China (see Figure 9.1)  </vt:lpstr>
      <vt:lpstr>Patents</vt:lpstr>
      <vt:lpstr>Patents</vt:lpstr>
      <vt:lpstr>Trademarks</vt:lpstr>
      <vt:lpstr>Copyrights </vt:lpstr>
      <vt:lpstr>Copyrights </vt:lpstr>
      <vt:lpstr>Trade Secrets</vt:lpstr>
      <vt:lpstr>The Effectiveness and Use of Protection Mechanisms</vt:lpstr>
      <vt:lpstr>Theory In Action</vt:lpstr>
      <vt:lpstr>The Effectiveness and Use of Protection Mechanisms </vt:lpstr>
      <vt:lpstr>The Effectiveness and Use of Protection Mechanisms </vt:lpstr>
      <vt:lpstr>The Effectiveness and Use of Protection Mechanisms</vt:lpstr>
      <vt:lpstr>Discussion Questions</vt:lpstr>
      <vt:lpstr>Course Overview</vt:lpstr>
      <vt:lpstr>Course Overview: Part 3</vt:lpstr>
      <vt:lpstr>Part Three: Implementing Technological Innovation Strategy</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With 1 of These Slides</dc:title>
  <dc:creator>Hahn, Sandra</dc:creator>
  <cp:lastModifiedBy>Caldari Katia</cp:lastModifiedBy>
  <cp:revision>477</cp:revision>
  <dcterms:created xsi:type="dcterms:W3CDTF">2017-12-05T17:18:18Z</dcterms:created>
  <dcterms:modified xsi:type="dcterms:W3CDTF">2021-11-09T08:52:19Z</dcterms:modified>
</cp:coreProperties>
</file>