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9" autoAdjust="0"/>
    <p:restoredTop sz="94660"/>
  </p:normalViewPr>
  <p:slideViewPr>
    <p:cSldViewPr snapToGrid="0">
      <p:cViewPr varScale="1">
        <p:scale>
          <a:sx n="86" d="100"/>
          <a:sy n="86" d="100"/>
        </p:scale>
        <p:origin x="81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59C84F-4910-6B36-F9E4-0284FFCE6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1C0427-E8EB-DB61-DAE7-2528455526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880518-65A8-48D9-3986-F519C2B0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644BF1-D36F-D356-6D47-3BFFDCE1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9CAE40-937A-101E-908E-E6FE15E9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E1369E-910E-DC1A-15C5-97FD5C578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CA28A07-8C3C-6EF9-1144-D872627DE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03564D-172B-6FFE-8AAB-0FCBAF9D2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BFDE96-1F13-D15B-0A21-9BD4285B8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20FC8F-C412-21B3-5628-0661F7C4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1B19681-4578-78D9-94E7-8B157585D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364F42-20DA-257A-4A10-680A1DE20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9A7F19-412F-51FE-8977-53CDDD13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475A1F-8FBD-406A-3B43-78288DB3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0A57EC-FE05-E622-9210-528BD010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48F639-7937-FC6E-BF87-79DAECFF7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464566-81C2-18B1-56AF-A6C33854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1CBD21-5623-65E5-EFAE-36AA5B2E3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49B00A-E8AA-CFFF-A0AA-8176E7E3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0964ED-2A4F-5932-D7F6-A909F2B5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43F1A-74CC-0E59-3243-9E70B659C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CE832A-9056-76E5-E6F2-11A85E1D9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AB8025-BB5C-4DC8-56E2-1AA87266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8FE83D-9B90-E113-3333-F515BBB3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1AF280-782A-75EF-A48F-441AC05A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580D7-5AE5-164E-92AF-9DCF4E1D0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769928-F83C-5D60-E0AD-9736B2C39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05A95AB-400F-B741-2DFE-259E36185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BF8906-02B7-2A3C-9788-1742D217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F6D9BF-1C60-2964-D795-5AD09795A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4325C0-E514-2BEB-8105-12C79697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5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5F338-B0A4-1EF3-9805-7FD08DFC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5E8CF0-AEB6-6B3B-F97F-F17F07B90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A067FB-B9FE-977A-589A-6C12D5D29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B2536D0-C4F1-76B0-8C00-9BE267365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70E762-7391-061C-B6A3-D489959F4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93CDAA3-C4FB-98FB-481A-4ABE6550E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C93341D-5244-65A7-31E7-9644F1340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835B8DB-B50F-EC33-1F79-EA7E0E6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6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D21D8D-CEA4-A53A-8D72-EF308BA7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F53342-DCF2-768D-2484-7BF289F2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243A9D0-B56E-E676-F585-E6A1DCFB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9D6035-7A81-A813-52D4-09C284AD9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5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2AA3D65-CE84-18D5-7DB3-9401F53D2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ACA0D3-265B-69EE-C446-C2D619BF3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222ABCE-5DAE-74AE-C240-E77165FA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1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6B9ADF-EDCE-E5DC-0C5D-215213259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C577DB-CE0D-E0EC-AC3B-9CE6D0FED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1C01CE0-7AB0-8281-7807-BECAEC722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BA8B11-7FC9-5272-9102-33E5E0ED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CD55859-4A37-6A62-C23F-16F2BAC1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256B1BC-9AA2-12F9-BA45-E782493B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C0315E-D3B9-59B0-20E5-67AC300E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FA783DB-62D6-5241-81FF-0163C2592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CE82BB-B5D7-2E9F-D942-A913354C5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E9C2B1-3564-E457-51F5-3C7A11EA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FAD13F-6067-4612-1B0C-5759528FF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6D286C-BBAC-E06F-18B3-22875820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3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55A05D9-312D-EBD7-ABEE-9B925D5B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99B30D-1F38-8C25-7BBA-8D40DC307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A5754C-0AD6-11CF-9430-DCA4B7A85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557BB-5B94-4394-B0B7-53295861E4BE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25F834-510F-C4B6-96AE-0EB955465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8F70E6-D772-1D89-A335-035E2EF63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B6071-ADB4-4956-A259-349D344B2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2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10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3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2D52E16-2751-F05C-2322-9EDE8B746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6" y="4497490"/>
            <a:ext cx="4739287" cy="23605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192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it-IT" sz="2400" dirty="0"/>
                  <a:t>Velocità angolare </a:t>
                </a:r>
                <a14:m>
                  <m:oMath xmlns:m="http://schemas.openxmlformats.org/officeDocument/2006/math">
                    <m:r>
                      <a:rPr lang="it-IT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dirty="0"/>
                  <a:t> prima </a:t>
                </a:r>
                <a:r>
                  <a:rPr lang="en-US" sz="2400" dirty="0" err="1"/>
                  <a:t>dell’urto</a:t>
                </a:r>
                <a:r>
                  <a:rPr lang="en-US" sz="2400" dirty="0"/>
                  <a:t>.</a:t>
                </a:r>
              </a:p>
              <a:p>
                <a:pPr marL="457200" indent="-457200">
                  <a:buFont typeface="+mj-lt"/>
                  <a:buAutoNum type="arabicPeriod"/>
                </a:pPr>
                <a:endParaRPr lang="en-US" sz="2400" dirty="0"/>
              </a:p>
              <a:p>
                <a:r>
                  <a:rPr lang="en-US" sz="2400" dirty="0"/>
                  <a:t>Si </a:t>
                </a:r>
                <a:r>
                  <a:rPr lang="en-US" sz="2400" dirty="0" err="1"/>
                  <a:t>applica</a:t>
                </a:r>
                <a:r>
                  <a:rPr lang="en-US" sz="2400" dirty="0"/>
                  <a:t> la </a:t>
                </a:r>
                <a:r>
                  <a:rPr lang="en-US" sz="2400" dirty="0" err="1"/>
                  <a:t>conservazione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dell’energia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meccanica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200329"/>
              </a:xfrm>
              <a:prstGeom prst="rect">
                <a:avLst/>
              </a:prstGeom>
              <a:blipFill>
                <a:blip r:embed="rId3"/>
                <a:stretch>
                  <a:fillRect l="-800" t="-4569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/>
              <p:nvPr/>
            </p:nvSpPr>
            <p:spPr>
              <a:xfrm>
                <a:off x="0" y="1557337"/>
                <a:ext cx="10016588" cy="1273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p>
                        <m:sSup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num>
                            <m:den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den>
                          </m:f>
                        </m:e>
                      </m:rad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=4,95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57337"/>
                <a:ext cx="10016588" cy="1273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40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2D52E16-2751-F05C-2322-9EDE8B746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6" y="3937222"/>
            <a:ext cx="5864158" cy="292077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19200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 startAt="2"/>
                </a:pPr>
                <a:r>
                  <a:rPr lang="it-IT" sz="2400" dirty="0"/>
                  <a:t>Velocità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/>
                  <a:t>  </a:t>
                </a:r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400" dirty="0" err="1"/>
                  <a:t>Energia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cinetica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dissipata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durante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l’urto</a:t>
                </a:r>
                <a:endParaRPr lang="en-US" sz="2400" dirty="0"/>
              </a:p>
              <a:p>
                <a:r>
                  <a:rPr lang="en-US" sz="2400" dirty="0" err="1"/>
                  <a:t>Attenzione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possono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agire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forze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esterne</a:t>
                </a:r>
                <a:r>
                  <a:rPr lang="en-US" sz="2400" dirty="0"/>
                  <a:t> impulsive </a:t>
                </a:r>
                <a:r>
                  <a:rPr lang="en-US" sz="2400" dirty="0" err="1"/>
                  <a:t>durante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l’urto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Esse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sono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dovute</a:t>
                </a:r>
                <a:r>
                  <a:rPr lang="en-US" sz="2400" dirty="0"/>
                  <a:t> al </a:t>
                </a:r>
                <a:r>
                  <a:rPr lang="en-US" sz="2400" dirty="0" err="1"/>
                  <a:t>vincolo</a:t>
                </a:r>
                <a:r>
                  <a:rPr lang="en-US" sz="2400" dirty="0"/>
                  <a:t>. La </a:t>
                </a:r>
                <a:r>
                  <a:rPr lang="en-US" sz="2400" dirty="0" err="1"/>
                  <a:t>quantità</a:t>
                </a:r>
                <a:r>
                  <a:rPr lang="en-US" sz="2400" dirty="0"/>
                  <a:t> di moto </a:t>
                </a:r>
                <a:r>
                  <a:rPr lang="en-US" sz="2400" dirty="0" err="1"/>
                  <a:t>totale</a:t>
                </a:r>
                <a:r>
                  <a:rPr lang="en-US" sz="2400" dirty="0"/>
                  <a:t> del </a:t>
                </a:r>
                <a:r>
                  <a:rPr lang="en-US" sz="2400" dirty="0" err="1"/>
                  <a:t>sistema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asta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più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massa</a:t>
                </a:r>
                <a:r>
                  <a:rPr lang="en-US" sz="2400" dirty="0"/>
                  <a:t> non </a:t>
                </a:r>
                <a:r>
                  <a:rPr lang="en-US" sz="2400" dirty="0" err="1"/>
                  <a:t>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conserva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Poiché</a:t>
                </a:r>
                <a:r>
                  <a:rPr lang="en-US" sz="2400" dirty="0"/>
                  <a:t> le </a:t>
                </a:r>
                <a:r>
                  <a:rPr lang="en-US" sz="2400" dirty="0" err="1"/>
                  <a:t>forze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esterne</a:t>
                </a:r>
                <a:r>
                  <a:rPr lang="en-US" sz="2400" dirty="0"/>
                  <a:t> impulsive </a:t>
                </a:r>
                <a:r>
                  <a:rPr lang="en-US" sz="2400" dirty="0" err="1"/>
                  <a:t>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esercitano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perno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conserva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invece</a:t>
                </a:r>
                <a:r>
                  <a:rPr lang="en-US" sz="2400" dirty="0"/>
                  <a:t> il </a:t>
                </a:r>
                <a:r>
                  <a:rPr lang="en-US" sz="2400" dirty="0" err="1"/>
                  <a:t>momento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angolare</a:t>
                </a:r>
                <a:r>
                  <a:rPr lang="en-US" sz="2400" dirty="0"/>
                  <a:t> rispetto al punto B (</a:t>
                </a:r>
                <a:r>
                  <a:rPr lang="en-US" sz="2400" dirty="0" err="1"/>
                  <a:t>Perché</a:t>
                </a:r>
                <a:r>
                  <a:rPr lang="en-US" sz="2400" dirty="0"/>
                  <a:t> il </a:t>
                </a:r>
                <a:r>
                  <a:rPr lang="en-US" sz="2400" dirty="0" err="1"/>
                  <a:t>momento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delle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forze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esterne</a:t>
                </a:r>
                <a:r>
                  <a:rPr lang="en-US" sz="2400" dirty="0"/>
                  <a:t> rispetto al punto B è </a:t>
                </a:r>
                <a:r>
                  <a:rPr lang="en-US" sz="2400" dirty="0" err="1"/>
                  <a:t>sicuramente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nullo</a:t>
                </a:r>
                <a:r>
                  <a:rPr lang="en-US" sz="2400" dirty="0"/>
                  <a:t>). Si ha: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2308324"/>
              </a:xfrm>
              <a:prstGeom prst="rect">
                <a:avLst/>
              </a:prstGeom>
              <a:blipFill>
                <a:blip r:embed="rId3"/>
                <a:stretch>
                  <a:fillRect l="-800" t="-2375" r="-200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/>
              <p:nvPr/>
            </p:nvSpPr>
            <p:spPr>
              <a:xfrm>
                <a:off x="0" y="2433637"/>
                <a:ext cx="9757030" cy="9350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num>
                        <m:den>
                          <m:sSub>
                            <m:sSubPr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=3,96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433637"/>
                <a:ext cx="9757030" cy="9350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CABCDE12-8C99-B904-6173-FDF197F47691}"/>
              </a:ext>
            </a:extLst>
          </p:cNvPr>
          <p:cNvCxnSpPr>
            <a:cxnSpLocks/>
          </p:cNvCxnSpPr>
          <p:nvPr/>
        </p:nvCxnSpPr>
        <p:spPr>
          <a:xfrm>
            <a:off x="4154744" y="5851841"/>
            <a:ext cx="894714" cy="0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BACA3F13-7609-9835-B018-8857AC315C16}"/>
              </a:ext>
            </a:extLst>
          </p:cNvPr>
          <p:cNvCxnSpPr/>
          <p:nvPr/>
        </p:nvCxnSpPr>
        <p:spPr>
          <a:xfrm flipV="1">
            <a:off x="4154744" y="4630076"/>
            <a:ext cx="0" cy="1221765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CA135A36-D513-7272-0DEE-DEE342BE1310}"/>
              </a:ext>
            </a:extLst>
          </p:cNvPr>
          <p:cNvCxnSpPr/>
          <p:nvPr/>
        </p:nvCxnSpPr>
        <p:spPr>
          <a:xfrm flipH="1">
            <a:off x="3830279" y="5639246"/>
            <a:ext cx="452284" cy="736062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A6D8D3B-851B-2851-1559-91186B89997F}"/>
              </a:ext>
            </a:extLst>
          </p:cNvPr>
          <p:cNvSpPr txBox="1"/>
          <p:nvPr/>
        </p:nvSpPr>
        <p:spPr>
          <a:xfrm>
            <a:off x="4862651" y="5755876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x</a:t>
            </a:r>
            <a:endParaRPr lang="en-US" sz="28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B42006E-0F07-5773-83EA-108E87EB2B13}"/>
              </a:ext>
            </a:extLst>
          </p:cNvPr>
          <p:cNvSpPr txBox="1"/>
          <p:nvPr/>
        </p:nvSpPr>
        <p:spPr>
          <a:xfrm>
            <a:off x="3731934" y="4389197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y</a:t>
            </a:r>
            <a:endParaRPr lang="en-US" sz="28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B653E8A-FCCC-A157-0F00-10F40E914090}"/>
              </a:ext>
            </a:extLst>
          </p:cNvPr>
          <p:cNvSpPr txBox="1"/>
          <p:nvPr/>
        </p:nvSpPr>
        <p:spPr>
          <a:xfrm>
            <a:off x="3977737" y="6110139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z</a:t>
            </a:r>
            <a:endParaRPr lang="en-US" sz="2800" dirty="0"/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017C5AC8-1AB4-9960-B1A5-D33C0603A24D}"/>
              </a:ext>
            </a:extLst>
          </p:cNvPr>
          <p:cNvCxnSpPr/>
          <p:nvPr/>
        </p:nvCxnSpPr>
        <p:spPr>
          <a:xfrm>
            <a:off x="2667000" y="4095750"/>
            <a:ext cx="0" cy="2352675"/>
          </a:xfrm>
          <a:prstGeom prst="straightConnector1">
            <a:avLst/>
          </a:prstGeom>
          <a:ln w="317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2BB2A48A-A490-E925-FE5A-138CD7CB606C}"/>
                  </a:ext>
                </a:extLst>
              </p:cNvPr>
              <p:cNvSpPr txBox="1"/>
              <p:nvPr/>
            </p:nvSpPr>
            <p:spPr>
              <a:xfrm>
                <a:off x="2814637" y="5100637"/>
                <a:ext cx="206980" cy="4945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2BB2A48A-A490-E925-FE5A-138CD7CB6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637" y="5100637"/>
                <a:ext cx="206980" cy="4945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A8A46B79-4370-AC19-5A04-3E0C977E066E}"/>
                  </a:ext>
                </a:extLst>
              </p:cNvPr>
              <p:cNvSpPr txBox="1"/>
              <p:nvPr/>
            </p:nvSpPr>
            <p:spPr>
              <a:xfrm>
                <a:off x="3176587" y="3490912"/>
                <a:ext cx="8583184" cy="864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p>
                        <m:sSup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=−0,98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A8A46B79-4370-AC19-5A04-3E0C977E06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587" y="3490912"/>
                <a:ext cx="8583184" cy="8645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EB5D22E-2FF3-3CCD-E5C5-3E200B2B6942}"/>
              </a:ext>
            </a:extLst>
          </p:cNvPr>
          <p:cNvSpPr txBox="1"/>
          <p:nvPr/>
        </p:nvSpPr>
        <p:spPr>
          <a:xfrm>
            <a:off x="6705600" y="4912417"/>
            <a:ext cx="50541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accent1"/>
                </a:solidFill>
              </a:rPr>
              <a:t>Attenzione è un urto anelastico ad hoc!!! Se l’urto fosse elastico o con un diverso coefficiente di restituzione le cose andrebbero diversamente.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25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2D52E16-2751-F05C-2322-9EDE8B746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5" y="2371655"/>
            <a:ext cx="9007409" cy="44863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192000" cy="2107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 startAt="4"/>
                </a:pPr>
                <a:r>
                  <a:rPr lang="it-IT" sz="2400" dirty="0"/>
                  <a:t>Impulso durante l’urto. Domanda mal posta. C’è più di un impulso durante l’urto.</a:t>
                </a:r>
              </a:p>
              <a:p>
                <a:pPr algn="just"/>
                <a:r>
                  <a:rPr lang="it-IT" sz="2400" dirty="0"/>
                  <a:t>L’ impulso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2400" dirty="0"/>
                  <a:t> subito dall’oggetto di massa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it-IT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2400" dirty="0"/>
                  <a:t>è tale da metterlo in moto con velocita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it-IT" sz="2400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it-IT" sz="2400" dirty="0"/>
                  <a:t>L’asta riceve un impulso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sz="2400" dirty="0"/>
                  <a:t> uguale e contrario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2400" dirty="0"/>
                  <a:t>. L’asta rimane ferma, quindi l’impulso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it-IT" sz="2400" dirty="0"/>
                  <a:t> che essa riceve nel vincolo è tale da annullare la quantità di moto dell’asta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sub>
                    </m:sSub>
                  </m:oMath>
                </a14:m>
                <a:r>
                  <a:rPr lang="it-IT" sz="2400" dirty="0"/>
                  <a:t> immediatamente prima dell’urto. Le altre forze esterne possono essere trascurate (definizione di urto). 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9972FCF-F6A1-B5B3-CFAF-CC12D539C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2107565"/>
              </a:xfrm>
              <a:prstGeom prst="rect">
                <a:avLst/>
              </a:prstGeom>
              <a:blipFill>
                <a:blip r:embed="rId3"/>
                <a:stretch>
                  <a:fillRect l="-800" t="-2601" r="-750" b="-1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CABCDE12-8C99-B904-6173-FDF197F47691}"/>
              </a:ext>
            </a:extLst>
          </p:cNvPr>
          <p:cNvCxnSpPr>
            <a:cxnSpLocks/>
          </p:cNvCxnSpPr>
          <p:nvPr/>
        </p:nvCxnSpPr>
        <p:spPr>
          <a:xfrm>
            <a:off x="1201994" y="4985066"/>
            <a:ext cx="894714" cy="0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BACA3F13-7609-9835-B018-8857AC315C16}"/>
              </a:ext>
            </a:extLst>
          </p:cNvPr>
          <p:cNvCxnSpPr/>
          <p:nvPr/>
        </p:nvCxnSpPr>
        <p:spPr>
          <a:xfrm flipV="1">
            <a:off x="1201994" y="3763301"/>
            <a:ext cx="0" cy="1221765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CA135A36-D513-7272-0DEE-DEE342BE1310}"/>
              </a:ext>
            </a:extLst>
          </p:cNvPr>
          <p:cNvCxnSpPr/>
          <p:nvPr/>
        </p:nvCxnSpPr>
        <p:spPr>
          <a:xfrm flipH="1">
            <a:off x="877529" y="4772471"/>
            <a:ext cx="452284" cy="736062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A6D8D3B-851B-2851-1559-91186B89997F}"/>
              </a:ext>
            </a:extLst>
          </p:cNvPr>
          <p:cNvSpPr txBox="1"/>
          <p:nvPr/>
        </p:nvSpPr>
        <p:spPr>
          <a:xfrm>
            <a:off x="1909901" y="4889101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x</a:t>
            </a:r>
            <a:endParaRPr lang="en-US" sz="28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B42006E-0F07-5773-83EA-108E87EB2B13}"/>
              </a:ext>
            </a:extLst>
          </p:cNvPr>
          <p:cNvSpPr txBox="1"/>
          <p:nvPr/>
        </p:nvSpPr>
        <p:spPr>
          <a:xfrm>
            <a:off x="779184" y="3522422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y</a:t>
            </a:r>
            <a:endParaRPr lang="en-US" sz="28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B653E8A-FCCC-A157-0F00-10F40E914090}"/>
              </a:ext>
            </a:extLst>
          </p:cNvPr>
          <p:cNvSpPr txBox="1"/>
          <p:nvPr/>
        </p:nvSpPr>
        <p:spPr>
          <a:xfrm>
            <a:off x="1024987" y="5243364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z</a:t>
            </a:r>
            <a:endParaRPr lang="en-US" sz="2800" dirty="0"/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B804F7FC-18CA-6CF7-180A-A7129C156E4E}"/>
              </a:ext>
            </a:extLst>
          </p:cNvPr>
          <p:cNvCxnSpPr/>
          <p:nvPr/>
        </p:nvCxnSpPr>
        <p:spPr>
          <a:xfrm>
            <a:off x="4171949" y="6172200"/>
            <a:ext cx="14400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E553FEA0-BDD4-313E-860D-DFCB339BBE5F}"/>
              </a:ext>
            </a:extLst>
          </p:cNvPr>
          <p:cNvCxnSpPr>
            <a:cxnSpLocks/>
          </p:cNvCxnSpPr>
          <p:nvPr/>
        </p:nvCxnSpPr>
        <p:spPr>
          <a:xfrm>
            <a:off x="4038598" y="4428900"/>
            <a:ext cx="2160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889B9415-ACC6-A392-2419-2E40400145F7}"/>
              </a:ext>
            </a:extLst>
          </p:cNvPr>
          <p:cNvCxnSpPr/>
          <p:nvPr/>
        </p:nvCxnSpPr>
        <p:spPr>
          <a:xfrm>
            <a:off x="2731949" y="6172200"/>
            <a:ext cx="1440000" cy="0"/>
          </a:xfrm>
          <a:prstGeom prst="straightConnector1">
            <a:avLst/>
          </a:prstGeom>
          <a:ln w="25400">
            <a:solidFill>
              <a:srgbClr val="00B05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B9B332F4-8997-84EB-8521-C2F419447054}"/>
                  </a:ext>
                </a:extLst>
              </p:cNvPr>
              <p:cNvSpPr txBox="1"/>
              <p:nvPr/>
            </p:nvSpPr>
            <p:spPr>
              <a:xfrm>
                <a:off x="4938713" y="54706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FF0000"/>
                    </a:solidFill>
                  </a:rPr>
                  <a:t> 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B9B332F4-8997-84EB-8521-C2F419447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713" y="5470672"/>
                <a:ext cx="414337" cy="5754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FDFCF8AE-3244-217C-635D-DAD5D11156D4}"/>
                  </a:ext>
                </a:extLst>
              </p:cNvPr>
              <p:cNvSpPr txBox="1"/>
              <p:nvPr/>
            </p:nvSpPr>
            <p:spPr>
              <a:xfrm>
                <a:off x="2938463" y="541352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00B050"/>
                    </a:solidFill>
                  </a:rPr>
                  <a:t> </a:t>
                </a:r>
                <a:endParaRPr 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FDFCF8AE-3244-217C-635D-DAD5D11156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63" y="5413522"/>
                <a:ext cx="414337" cy="5754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1FA2F1C9-D744-E3EB-3097-E04DB1C94369}"/>
                  </a:ext>
                </a:extLst>
              </p:cNvPr>
              <p:cNvSpPr txBox="1"/>
              <p:nvPr/>
            </p:nvSpPr>
            <p:spPr>
              <a:xfrm>
                <a:off x="3471863" y="18511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chemeClr val="tx1"/>
                    </a:solidFill>
                  </a:rPr>
                  <a:t> 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1FA2F1C9-D744-E3EB-3097-E04DB1C94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863" y="1851172"/>
                <a:ext cx="414337" cy="5754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E4F1141-BEC8-6BA1-8576-BB0369DD0B21}"/>
                  </a:ext>
                </a:extLst>
              </p:cNvPr>
              <p:cNvSpPr txBox="1"/>
              <p:nvPr/>
            </p:nvSpPr>
            <p:spPr>
              <a:xfrm>
                <a:off x="8220075" y="2986087"/>
                <a:ext cx="3389646" cy="4831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0,99 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E4F1141-BEC8-6BA1-8576-BB0369DD0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0075" y="2986087"/>
                <a:ext cx="3389646" cy="4831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1660EBD8-54DB-3DC6-E0A3-AF8158AD7992}"/>
                  </a:ext>
                </a:extLst>
              </p:cNvPr>
              <p:cNvSpPr txBox="1"/>
              <p:nvPr/>
            </p:nvSpPr>
            <p:spPr>
              <a:xfrm>
                <a:off x="8229600" y="2376487"/>
                <a:ext cx="3497752" cy="4831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=0,99 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1660EBD8-54DB-3DC6-E0A3-AF8158AD79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2376487"/>
                <a:ext cx="3497752" cy="4831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E2740F64-C816-A134-B5D7-6461E40AB0A5}"/>
                  </a:ext>
                </a:extLst>
              </p:cNvPr>
              <p:cNvSpPr txBox="1"/>
              <p:nvPr/>
            </p:nvSpPr>
            <p:spPr>
              <a:xfrm>
                <a:off x="7977187" y="3481387"/>
                <a:ext cx="4102084" cy="9267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acc>
                      <m:r>
                        <a:rPr lang="it-IT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=2,97 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E2740F64-C816-A134-B5D7-6461E40AB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7187" y="3481387"/>
                <a:ext cx="4102084" cy="92672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82A4DA19-8660-2CC3-0000-09C012397404}"/>
              </a:ext>
            </a:extLst>
          </p:cNvPr>
          <p:cNvCxnSpPr>
            <a:cxnSpLocks/>
          </p:cNvCxnSpPr>
          <p:nvPr/>
        </p:nvCxnSpPr>
        <p:spPr>
          <a:xfrm>
            <a:off x="4038599" y="2619375"/>
            <a:ext cx="0" cy="1800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DFCCEE50-018C-DD8B-9FAD-B4949D88BC26}"/>
                  </a:ext>
                </a:extLst>
              </p:cNvPr>
              <p:cNvSpPr txBox="1"/>
              <p:nvPr/>
            </p:nvSpPr>
            <p:spPr>
              <a:xfrm>
                <a:off x="4324350" y="3251619"/>
                <a:ext cx="409341" cy="10190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DFCCEE50-018C-DD8B-9FAD-B4949D88BC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350" y="3251619"/>
                <a:ext cx="409341" cy="10190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EE3A974C-555A-1D23-51C7-B1CB37BDF4E1}"/>
                  </a:ext>
                </a:extLst>
              </p:cNvPr>
              <p:cNvSpPr txBox="1"/>
              <p:nvPr/>
            </p:nvSpPr>
            <p:spPr>
              <a:xfrm>
                <a:off x="5619750" y="4776787"/>
                <a:ext cx="6527493" cy="4831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EE3A974C-555A-1D23-51C7-B1CB37BDF4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750" y="4776787"/>
                <a:ext cx="6527493" cy="4831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7968407C-A2E0-4D2E-D937-CAE07E0CDC1D}"/>
                  </a:ext>
                </a:extLst>
              </p:cNvPr>
              <p:cNvSpPr txBox="1"/>
              <p:nvPr/>
            </p:nvSpPr>
            <p:spPr>
              <a:xfrm>
                <a:off x="5438775" y="3811071"/>
                <a:ext cx="132397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sub>
                    </m:sSub>
                  </m:oMath>
                </a14:m>
                <a:r>
                  <a:rPr lang="it-IT" sz="2800" dirty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7968407C-A2E0-4D2E-D937-CAE07E0CD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775" y="3811071"/>
                <a:ext cx="1323975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2E0AA825-63EE-81C2-4532-1A1C2E7D411B}"/>
                  </a:ext>
                </a:extLst>
              </p:cNvPr>
              <p:cNvSpPr txBox="1"/>
              <p:nvPr/>
            </p:nvSpPr>
            <p:spPr>
              <a:xfrm>
                <a:off x="8543925" y="5537347"/>
                <a:ext cx="3276600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800" b="0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0,49 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2E0AA825-63EE-81C2-4532-1A1C2E7D4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925" y="5537347"/>
                <a:ext cx="3276600" cy="57547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9E2E8138-9CAE-63A0-A2D8-736D83AC73EF}"/>
              </a:ext>
            </a:extLst>
          </p:cNvPr>
          <p:cNvCxnSpPr/>
          <p:nvPr/>
        </p:nvCxnSpPr>
        <p:spPr>
          <a:xfrm>
            <a:off x="3312974" y="2619375"/>
            <a:ext cx="7200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60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>
            <a:extLst>
              <a:ext uri="{FF2B5EF4-FFF2-40B4-BE49-F238E27FC236}">
                <a16:creationId xmlns:a16="http://schemas.microsoft.com/office/drawing/2014/main" id="{714AE48A-C71D-29BD-406E-2C79AAD51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5" y="2371655"/>
            <a:ext cx="9007409" cy="4486345"/>
          </a:xfrm>
          <a:prstGeom prst="rect">
            <a:avLst/>
          </a:prstGeom>
        </p:spPr>
      </p:pic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4593D7B4-57A6-6E97-3ADB-3B59A1BFA40F}"/>
              </a:ext>
            </a:extLst>
          </p:cNvPr>
          <p:cNvCxnSpPr>
            <a:cxnSpLocks/>
          </p:cNvCxnSpPr>
          <p:nvPr/>
        </p:nvCxnSpPr>
        <p:spPr>
          <a:xfrm>
            <a:off x="1106744" y="4985066"/>
            <a:ext cx="894714" cy="0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E706BF57-7FB1-9C77-2F03-7DF8EC154246}"/>
              </a:ext>
            </a:extLst>
          </p:cNvPr>
          <p:cNvCxnSpPr/>
          <p:nvPr/>
        </p:nvCxnSpPr>
        <p:spPr>
          <a:xfrm flipV="1">
            <a:off x="1106744" y="3763301"/>
            <a:ext cx="0" cy="1221765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D31B9A00-5534-66EF-32C0-5F0D5C068507}"/>
              </a:ext>
            </a:extLst>
          </p:cNvPr>
          <p:cNvCxnSpPr/>
          <p:nvPr/>
        </p:nvCxnSpPr>
        <p:spPr>
          <a:xfrm flipH="1">
            <a:off x="782279" y="4772471"/>
            <a:ext cx="452284" cy="736062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CED0373-0DE3-A224-BBD4-B860434223B9}"/>
              </a:ext>
            </a:extLst>
          </p:cNvPr>
          <p:cNvSpPr txBox="1"/>
          <p:nvPr/>
        </p:nvSpPr>
        <p:spPr>
          <a:xfrm>
            <a:off x="1814651" y="4889101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x</a:t>
            </a:r>
            <a:endParaRPr lang="en-US" sz="2800" dirty="0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48D78A4-1A2F-C3F0-4CC4-6552A29873C8}"/>
              </a:ext>
            </a:extLst>
          </p:cNvPr>
          <p:cNvSpPr txBox="1"/>
          <p:nvPr/>
        </p:nvSpPr>
        <p:spPr>
          <a:xfrm>
            <a:off x="683934" y="3522422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y</a:t>
            </a:r>
            <a:endParaRPr lang="en-US" sz="28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DC97D1A-CAFC-720B-DC1D-8EBB77DB1186}"/>
              </a:ext>
            </a:extLst>
          </p:cNvPr>
          <p:cNvSpPr txBox="1"/>
          <p:nvPr/>
        </p:nvSpPr>
        <p:spPr>
          <a:xfrm>
            <a:off x="929737" y="5243364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z</a:t>
            </a:r>
            <a:endParaRPr lang="en-US" sz="2800" dirty="0"/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950038DF-8CFA-6653-AFCB-328ACD75A1CA}"/>
              </a:ext>
            </a:extLst>
          </p:cNvPr>
          <p:cNvCxnSpPr/>
          <p:nvPr/>
        </p:nvCxnSpPr>
        <p:spPr>
          <a:xfrm>
            <a:off x="4076699" y="6172200"/>
            <a:ext cx="14400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8E48871-CC8C-35E6-5C85-97E2E9D7657D}"/>
              </a:ext>
            </a:extLst>
          </p:cNvPr>
          <p:cNvCxnSpPr>
            <a:cxnSpLocks/>
          </p:cNvCxnSpPr>
          <p:nvPr/>
        </p:nvCxnSpPr>
        <p:spPr>
          <a:xfrm>
            <a:off x="3943348" y="4428900"/>
            <a:ext cx="2160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E6171606-49C3-671B-75D8-06A101FAFE6D}"/>
              </a:ext>
            </a:extLst>
          </p:cNvPr>
          <p:cNvCxnSpPr/>
          <p:nvPr/>
        </p:nvCxnSpPr>
        <p:spPr>
          <a:xfrm>
            <a:off x="2636699" y="6172200"/>
            <a:ext cx="1440000" cy="0"/>
          </a:xfrm>
          <a:prstGeom prst="straightConnector1">
            <a:avLst/>
          </a:prstGeom>
          <a:ln w="25400">
            <a:solidFill>
              <a:srgbClr val="00B05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F0C635DA-9A54-2B85-9108-685A60207185}"/>
                  </a:ext>
                </a:extLst>
              </p:cNvPr>
              <p:cNvSpPr txBox="1"/>
              <p:nvPr/>
            </p:nvSpPr>
            <p:spPr>
              <a:xfrm>
                <a:off x="4843463" y="54706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FF0000"/>
                    </a:solidFill>
                  </a:rPr>
                  <a:t> 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F0C635DA-9A54-2B85-9108-685A60207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463" y="5470672"/>
                <a:ext cx="414337" cy="5754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3345CBB-0098-ECA3-AB01-4632015AF656}"/>
                  </a:ext>
                </a:extLst>
              </p:cNvPr>
              <p:cNvSpPr txBox="1"/>
              <p:nvPr/>
            </p:nvSpPr>
            <p:spPr>
              <a:xfrm>
                <a:off x="2843213" y="541352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00B050"/>
                    </a:solidFill>
                  </a:rPr>
                  <a:t> </a:t>
                </a:r>
                <a:endParaRPr 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3345CBB-0098-ECA3-AB01-4632015AF6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213" y="5413522"/>
                <a:ext cx="414337" cy="5754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17F620A5-FB4D-4752-6DF4-02269CD35719}"/>
                  </a:ext>
                </a:extLst>
              </p:cNvPr>
              <p:cNvSpPr txBox="1"/>
              <p:nvPr/>
            </p:nvSpPr>
            <p:spPr>
              <a:xfrm>
                <a:off x="3214688" y="28798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chemeClr val="tx1"/>
                    </a:solidFill>
                  </a:rPr>
                  <a:t> 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17F620A5-FB4D-4752-6DF4-02269CD35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688" y="2879872"/>
                <a:ext cx="414337" cy="5754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CD231F6-9AD6-D840-0931-7A6F58FF255C}"/>
              </a:ext>
            </a:extLst>
          </p:cNvPr>
          <p:cNvCxnSpPr>
            <a:cxnSpLocks/>
          </p:cNvCxnSpPr>
          <p:nvPr/>
        </p:nvCxnSpPr>
        <p:spPr>
          <a:xfrm>
            <a:off x="3943349" y="2619375"/>
            <a:ext cx="0" cy="1800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F7578340-749C-2362-9751-9AE234EC9C7D}"/>
                  </a:ext>
                </a:extLst>
              </p:cNvPr>
              <p:cNvSpPr txBox="1"/>
              <p:nvPr/>
            </p:nvSpPr>
            <p:spPr>
              <a:xfrm>
                <a:off x="4229100" y="3251619"/>
                <a:ext cx="409341" cy="10190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F7578340-749C-2362-9751-9AE234EC9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100" y="3251619"/>
                <a:ext cx="409341" cy="10190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C362A7B9-5ED1-87E6-BC98-7A5382EB4697}"/>
                  </a:ext>
                </a:extLst>
              </p:cNvPr>
              <p:cNvSpPr txBox="1"/>
              <p:nvPr/>
            </p:nvSpPr>
            <p:spPr>
              <a:xfrm>
                <a:off x="5343525" y="3811071"/>
                <a:ext cx="132397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sub>
                    </m:sSub>
                  </m:oMath>
                </a14:m>
                <a:r>
                  <a:rPr lang="it-IT" sz="2800" dirty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C362A7B9-5ED1-87E6-BC98-7A5382EB4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525" y="3811071"/>
                <a:ext cx="132397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33A26134-C4D4-8CF7-906B-596CB0FF74FD}"/>
              </a:ext>
            </a:extLst>
          </p:cNvPr>
          <p:cNvCxnSpPr/>
          <p:nvPr/>
        </p:nvCxnSpPr>
        <p:spPr>
          <a:xfrm>
            <a:off x="3217724" y="2619375"/>
            <a:ext cx="7200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972FCF-F6A1-B5B3-CFAF-CC12D539C6BB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it-IT" sz="2400" dirty="0"/>
              <a:t>Trattare il caso in cui si ha urto elastico</a:t>
            </a:r>
            <a:r>
              <a:rPr lang="en-US" sz="2400" dirty="0"/>
              <a:t>.       Si </a:t>
            </a:r>
            <a:r>
              <a:rPr lang="en-US" sz="2400" dirty="0" err="1"/>
              <a:t>applica</a:t>
            </a:r>
            <a:r>
              <a:rPr lang="en-US" sz="2400" dirty="0"/>
              <a:t> la </a:t>
            </a:r>
            <a:r>
              <a:rPr lang="en-US" sz="2400" dirty="0" err="1"/>
              <a:t>conservazione</a:t>
            </a:r>
            <a:r>
              <a:rPr lang="en-US" sz="2400" dirty="0"/>
              <a:t> </a:t>
            </a:r>
            <a:r>
              <a:rPr lang="en-US" sz="2400" dirty="0" err="1"/>
              <a:t>dell’energia</a:t>
            </a:r>
            <a:r>
              <a:rPr lang="en-US" sz="2400" dirty="0"/>
              <a:t> </a:t>
            </a:r>
            <a:r>
              <a:rPr lang="en-US" sz="2400" dirty="0" err="1"/>
              <a:t>meccanica</a:t>
            </a:r>
            <a:r>
              <a:rPr lang="en-US" sz="2400" dirty="0"/>
              <a:t>                           								e del </a:t>
            </a:r>
            <a:r>
              <a:rPr lang="en-US" sz="2400" dirty="0" err="1"/>
              <a:t>momento</a:t>
            </a:r>
            <a:r>
              <a:rPr lang="en-US" sz="2400" dirty="0"/>
              <a:t> </a:t>
            </a:r>
            <a:r>
              <a:rPr lang="en-US" sz="2400" dirty="0" err="1"/>
              <a:t>angolare</a:t>
            </a:r>
            <a:r>
              <a:rPr lang="en-US" sz="2400" dirty="0"/>
              <a:t> rispetto a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/>
              <p:nvPr/>
            </p:nvSpPr>
            <p:spPr>
              <a:xfrm>
                <a:off x="3667125" y="1014412"/>
                <a:ext cx="3511346" cy="1169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b>
                              <m:sSub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p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it-IT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b>
                              <m:sSubPr>
                                <m:ctrlPr>
                                  <a:rPr lang="it-IT" sz="24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  <m:sup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it-IT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  <m:sup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  <m:r>
                                      <a:rPr lang="it-IT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it-IT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it-IT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it-IT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</m:mr>
                      </m:m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14D96436-0938-B4A7-B8C0-47A9F4EB72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125" y="1014412"/>
                <a:ext cx="3511346" cy="11698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DB42B70C-233E-FB4B-18D6-6274A778701E}"/>
              </a:ext>
            </a:extLst>
          </p:cNvPr>
          <p:cNvSpPr/>
          <p:nvPr/>
        </p:nvSpPr>
        <p:spPr>
          <a:xfrm>
            <a:off x="7286625" y="1114425"/>
            <a:ext cx="161925" cy="988495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873E0EF-4CEA-0DDF-5BFB-ED6A5F7BE948}"/>
                  </a:ext>
                </a:extLst>
              </p:cNvPr>
              <p:cNvSpPr txBox="1"/>
              <p:nvPr/>
            </p:nvSpPr>
            <p:spPr>
              <a:xfrm>
                <a:off x="7515225" y="818089"/>
                <a:ext cx="4672368" cy="161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it-IT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it-IT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d>
                                  <m:d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𝐵</m:t>
                                        </m:r>
                                      </m:sub>
                                    </m:s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p>
                                      <m:sSupPr>
                                        <m:ctrlP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p>
                                        <m:r>
                                          <a:rPr lang="it-IT" sz="2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p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=−0,99 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𝑟𝑎𝑑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b>
                                  <m:sSub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it-IT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it-IT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p>
                                    <m:r>
                                      <a:rPr lang="it-IT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=4,75 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mr>
                      </m:m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873E0EF-4CEA-0DDF-5BFB-ED6A5F7BE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225" y="818089"/>
                <a:ext cx="4672368" cy="161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656B6EDC-6E61-0C34-EF0C-1E2839F0F557}"/>
                  </a:ext>
                </a:extLst>
              </p:cNvPr>
              <p:cNvSpPr txBox="1"/>
              <p:nvPr/>
            </p:nvSpPr>
            <p:spPr>
              <a:xfrm>
                <a:off x="5248275" y="2881312"/>
                <a:ext cx="3132589" cy="4522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=1,18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656B6EDC-6E61-0C34-EF0C-1E2839F0F5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275" y="2881312"/>
                <a:ext cx="3132589" cy="4522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D476E8D-B72F-C6FE-153A-895E6102CFF0}"/>
                  </a:ext>
                </a:extLst>
              </p:cNvPr>
              <p:cNvSpPr txBox="1"/>
              <p:nvPr/>
            </p:nvSpPr>
            <p:spPr>
              <a:xfrm>
                <a:off x="8072437" y="2803672"/>
                <a:ext cx="3862387" cy="5064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</a:rPr>
                        <m:t>−1,18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D476E8D-B72F-C6FE-153A-895E6102CF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2437" y="2803672"/>
                <a:ext cx="3862387" cy="50642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D10DE686-2AD6-8288-9F0C-E7FC6927275C}"/>
                  </a:ext>
                </a:extLst>
              </p:cNvPr>
              <p:cNvSpPr txBox="1"/>
              <p:nvPr/>
            </p:nvSpPr>
            <p:spPr>
              <a:xfrm>
                <a:off x="4476752" y="4872037"/>
                <a:ext cx="7553323" cy="4522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𝐶𝑀𝑓</m:t>
                          </m:r>
                        </m:sub>
                      </m:sSub>
                      <m:r>
                        <a:rPr lang="it-IT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𝐶𝑀𝑓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D10DE686-2AD6-8288-9F0C-E7FC692727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752" y="4872037"/>
                <a:ext cx="7553323" cy="45224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AD29D561-8FF9-E952-D7FF-B4DAFDF49021}"/>
                  </a:ext>
                </a:extLst>
              </p:cNvPr>
              <p:cNvSpPr txBox="1"/>
              <p:nvPr/>
            </p:nvSpPr>
            <p:spPr>
              <a:xfrm>
                <a:off x="8924925" y="5756422"/>
                <a:ext cx="3276600" cy="5064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0,59 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AD29D561-8FF9-E952-D7FF-B4DAFDF490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925" y="5756422"/>
                <a:ext cx="3276600" cy="50642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24D90E7B-B63A-5762-374D-99CDB21EF61A}"/>
                  </a:ext>
                </a:extLst>
              </p:cNvPr>
              <p:cNvSpPr txBox="1"/>
              <p:nvPr/>
            </p:nvSpPr>
            <p:spPr>
              <a:xfrm>
                <a:off x="7891462" y="3471862"/>
                <a:ext cx="4002186" cy="7943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=−0,59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24D90E7B-B63A-5762-374D-99CDB21EF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462" y="3471862"/>
                <a:ext cx="4002186" cy="79438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248C7DC8-3070-D438-BFC8-EC5A0E2A9294}"/>
                  </a:ext>
                </a:extLst>
              </p:cNvPr>
              <p:cNvSpPr txBox="1"/>
              <p:nvPr/>
            </p:nvSpPr>
            <p:spPr>
              <a:xfrm>
                <a:off x="57150" y="1728787"/>
                <a:ext cx="3571299" cy="4620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248C7DC8-3070-D438-BFC8-EC5A0E2A9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" y="1728787"/>
                <a:ext cx="3571299" cy="46205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ccia in giù 2">
            <a:extLst>
              <a:ext uri="{FF2B5EF4-FFF2-40B4-BE49-F238E27FC236}">
                <a16:creationId xmlns:a16="http://schemas.microsoft.com/office/drawing/2014/main" id="{F8C1DA57-8FFE-7F42-55FD-5385951199D6}"/>
              </a:ext>
            </a:extLst>
          </p:cNvPr>
          <p:cNvSpPr/>
          <p:nvPr/>
        </p:nvSpPr>
        <p:spPr>
          <a:xfrm>
            <a:off x="1146065" y="949103"/>
            <a:ext cx="1337172" cy="562464"/>
          </a:xfrm>
          <a:prstGeom prst="downArrow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ccia a sinistra 3">
            <a:extLst>
              <a:ext uri="{FF2B5EF4-FFF2-40B4-BE49-F238E27FC236}">
                <a16:creationId xmlns:a16="http://schemas.microsoft.com/office/drawing/2014/main" id="{91583AF6-5597-6AE5-7521-F7B38488A74C}"/>
              </a:ext>
            </a:extLst>
          </p:cNvPr>
          <p:cNvSpPr/>
          <p:nvPr/>
        </p:nvSpPr>
        <p:spPr>
          <a:xfrm rot="-1440000">
            <a:off x="5532257" y="580962"/>
            <a:ext cx="1091035" cy="449283"/>
          </a:xfrm>
          <a:prstGeom prst="lef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ccia a destra 30">
            <a:extLst>
              <a:ext uri="{FF2B5EF4-FFF2-40B4-BE49-F238E27FC236}">
                <a16:creationId xmlns:a16="http://schemas.microsoft.com/office/drawing/2014/main" id="{3FD901B0-D462-DFC7-CE54-F40B3C4FC100}"/>
              </a:ext>
            </a:extLst>
          </p:cNvPr>
          <p:cNvSpPr/>
          <p:nvPr/>
        </p:nvSpPr>
        <p:spPr>
          <a:xfrm>
            <a:off x="3667125" y="1914525"/>
            <a:ext cx="298078" cy="174509"/>
          </a:xfrm>
          <a:prstGeom prst="righ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7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>
            <a:extLst>
              <a:ext uri="{FF2B5EF4-FFF2-40B4-BE49-F238E27FC236}">
                <a16:creationId xmlns:a16="http://schemas.microsoft.com/office/drawing/2014/main" id="{714AE48A-C71D-29BD-406E-2C79AAD51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5" y="2371655"/>
            <a:ext cx="9007409" cy="4486345"/>
          </a:xfrm>
          <a:prstGeom prst="rect">
            <a:avLst/>
          </a:prstGeom>
        </p:spPr>
      </p:pic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4593D7B4-57A6-6E97-3ADB-3B59A1BFA40F}"/>
              </a:ext>
            </a:extLst>
          </p:cNvPr>
          <p:cNvCxnSpPr>
            <a:cxnSpLocks/>
          </p:cNvCxnSpPr>
          <p:nvPr/>
        </p:nvCxnSpPr>
        <p:spPr>
          <a:xfrm>
            <a:off x="1106744" y="4985066"/>
            <a:ext cx="894714" cy="0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E706BF57-7FB1-9C77-2F03-7DF8EC154246}"/>
              </a:ext>
            </a:extLst>
          </p:cNvPr>
          <p:cNvCxnSpPr/>
          <p:nvPr/>
        </p:nvCxnSpPr>
        <p:spPr>
          <a:xfrm flipV="1">
            <a:off x="1106744" y="3763301"/>
            <a:ext cx="0" cy="1221765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D31B9A00-5534-66EF-32C0-5F0D5C068507}"/>
              </a:ext>
            </a:extLst>
          </p:cNvPr>
          <p:cNvCxnSpPr/>
          <p:nvPr/>
        </p:nvCxnSpPr>
        <p:spPr>
          <a:xfrm flipH="1">
            <a:off x="782279" y="4772471"/>
            <a:ext cx="452284" cy="736062"/>
          </a:xfrm>
          <a:prstGeom prst="straightConnector1">
            <a:avLst/>
          </a:prstGeom>
          <a:ln w="50800">
            <a:solidFill>
              <a:schemeClr val="accent1">
                <a:alpha val="99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CED0373-0DE3-A224-BBD4-B860434223B9}"/>
              </a:ext>
            </a:extLst>
          </p:cNvPr>
          <p:cNvSpPr txBox="1"/>
          <p:nvPr/>
        </p:nvSpPr>
        <p:spPr>
          <a:xfrm>
            <a:off x="1814651" y="4889101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x</a:t>
            </a:r>
            <a:endParaRPr lang="en-US" sz="2800" dirty="0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48D78A4-1A2F-C3F0-4CC4-6552A29873C8}"/>
              </a:ext>
            </a:extLst>
          </p:cNvPr>
          <p:cNvSpPr txBox="1"/>
          <p:nvPr/>
        </p:nvSpPr>
        <p:spPr>
          <a:xfrm>
            <a:off x="683934" y="3522422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y</a:t>
            </a:r>
            <a:endParaRPr lang="en-US" sz="28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DC97D1A-CAFC-720B-DC1D-8EBB77DB1186}"/>
              </a:ext>
            </a:extLst>
          </p:cNvPr>
          <p:cNvSpPr txBox="1"/>
          <p:nvPr/>
        </p:nvSpPr>
        <p:spPr>
          <a:xfrm>
            <a:off x="929737" y="5243364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z</a:t>
            </a:r>
            <a:endParaRPr lang="en-US" sz="2800" dirty="0"/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950038DF-8CFA-6653-AFCB-328ACD75A1CA}"/>
              </a:ext>
            </a:extLst>
          </p:cNvPr>
          <p:cNvCxnSpPr/>
          <p:nvPr/>
        </p:nvCxnSpPr>
        <p:spPr>
          <a:xfrm>
            <a:off x="4076699" y="6172200"/>
            <a:ext cx="14400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8E48871-CC8C-35E6-5C85-97E2E9D7657D}"/>
              </a:ext>
            </a:extLst>
          </p:cNvPr>
          <p:cNvCxnSpPr>
            <a:cxnSpLocks/>
          </p:cNvCxnSpPr>
          <p:nvPr/>
        </p:nvCxnSpPr>
        <p:spPr>
          <a:xfrm>
            <a:off x="3943348" y="4428900"/>
            <a:ext cx="2160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E6171606-49C3-671B-75D8-06A101FAFE6D}"/>
              </a:ext>
            </a:extLst>
          </p:cNvPr>
          <p:cNvCxnSpPr/>
          <p:nvPr/>
        </p:nvCxnSpPr>
        <p:spPr>
          <a:xfrm>
            <a:off x="2636699" y="6172200"/>
            <a:ext cx="1440000" cy="0"/>
          </a:xfrm>
          <a:prstGeom prst="straightConnector1">
            <a:avLst/>
          </a:prstGeom>
          <a:ln w="25400">
            <a:solidFill>
              <a:srgbClr val="00B05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F0C635DA-9A54-2B85-9108-685A60207185}"/>
                  </a:ext>
                </a:extLst>
              </p:cNvPr>
              <p:cNvSpPr txBox="1"/>
              <p:nvPr/>
            </p:nvSpPr>
            <p:spPr>
              <a:xfrm>
                <a:off x="4843463" y="54706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FF0000"/>
                    </a:solidFill>
                  </a:rPr>
                  <a:t> 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F0C635DA-9A54-2B85-9108-685A60207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463" y="5470672"/>
                <a:ext cx="414337" cy="5754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3345CBB-0098-ECA3-AB01-4632015AF656}"/>
                  </a:ext>
                </a:extLst>
              </p:cNvPr>
              <p:cNvSpPr txBox="1"/>
              <p:nvPr/>
            </p:nvSpPr>
            <p:spPr>
              <a:xfrm>
                <a:off x="2843213" y="541352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rgbClr val="00B050"/>
                    </a:solidFill>
                  </a:rPr>
                  <a:t> </a:t>
                </a:r>
                <a:endParaRPr 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3345CBB-0098-ECA3-AB01-4632015AF6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213" y="5413522"/>
                <a:ext cx="414337" cy="5754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17F620A5-FB4D-4752-6DF4-02269CD35719}"/>
                  </a:ext>
                </a:extLst>
              </p:cNvPr>
              <p:cNvSpPr txBox="1"/>
              <p:nvPr/>
            </p:nvSpPr>
            <p:spPr>
              <a:xfrm>
                <a:off x="3214688" y="2879872"/>
                <a:ext cx="414337" cy="5754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it-IT" sz="2800" dirty="0">
                    <a:solidFill>
                      <a:schemeClr val="tx1"/>
                    </a:solidFill>
                  </a:rPr>
                  <a:t> 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17F620A5-FB4D-4752-6DF4-02269CD35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688" y="2879872"/>
                <a:ext cx="414337" cy="5754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CD231F6-9AD6-D840-0931-7A6F58FF255C}"/>
              </a:ext>
            </a:extLst>
          </p:cNvPr>
          <p:cNvCxnSpPr>
            <a:cxnSpLocks/>
          </p:cNvCxnSpPr>
          <p:nvPr/>
        </p:nvCxnSpPr>
        <p:spPr>
          <a:xfrm>
            <a:off x="3943349" y="2619375"/>
            <a:ext cx="0" cy="1800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F7578340-749C-2362-9751-9AE234EC9C7D}"/>
                  </a:ext>
                </a:extLst>
              </p:cNvPr>
              <p:cNvSpPr txBox="1"/>
              <p:nvPr/>
            </p:nvSpPr>
            <p:spPr>
              <a:xfrm>
                <a:off x="4086225" y="2756319"/>
                <a:ext cx="409341" cy="10190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F7578340-749C-2362-9751-9AE234EC9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225" y="2756319"/>
                <a:ext cx="409341" cy="10190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C362A7B9-5ED1-87E6-BC98-7A5382EB4697}"/>
                  </a:ext>
                </a:extLst>
              </p:cNvPr>
              <p:cNvSpPr txBox="1"/>
              <p:nvPr/>
            </p:nvSpPr>
            <p:spPr>
              <a:xfrm>
                <a:off x="5343525" y="4649271"/>
                <a:ext cx="132397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it-IT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sub>
                    </m:sSub>
                  </m:oMath>
                </a14:m>
                <a:r>
                  <a:rPr lang="it-IT" sz="2800" dirty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C362A7B9-5ED1-87E6-BC98-7A5382EB4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525" y="4649271"/>
                <a:ext cx="132397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33A26134-C4D4-8CF7-906B-596CB0FF74FD}"/>
              </a:ext>
            </a:extLst>
          </p:cNvPr>
          <p:cNvCxnSpPr/>
          <p:nvPr/>
        </p:nvCxnSpPr>
        <p:spPr>
          <a:xfrm>
            <a:off x="3217724" y="2619375"/>
            <a:ext cx="7200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972FCF-F6A1-B5B3-CFAF-CC12D539C6BB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it-IT" sz="2400" dirty="0"/>
              <a:t>Trattare il caso in cui dopo urto asta e massa proseguono attaccati</a:t>
            </a:r>
            <a:r>
              <a:rPr lang="en-US" sz="2400" dirty="0"/>
              <a:t>. </a:t>
            </a:r>
            <a:r>
              <a:rPr lang="en-US" sz="2400" dirty="0" err="1"/>
              <a:t>Conservazione</a:t>
            </a:r>
            <a:r>
              <a:rPr lang="en-US" sz="2400" dirty="0"/>
              <a:t> del </a:t>
            </a:r>
            <a:r>
              <a:rPr lang="en-US" sz="2400" dirty="0" err="1"/>
              <a:t>momento</a:t>
            </a:r>
            <a:r>
              <a:rPr lang="en-US" sz="2400" dirty="0"/>
              <a:t> </a:t>
            </a:r>
            <a:r>
              <a:rPr lang="en-US" sz="2400" dirty="0" err="1"/>
              <a:t>angolare</a:t>
            </a:r>
            <a:r>
              <a:rPr lang="en-US" sz="2400" dirty="0"/>
              <a:t> rispetto a B</a:t>
            </a:r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DB42B70C-233E-FB4B-18D6-6274A778701E}"/>
              </a:ext>
            </a:extLst>
          </p:cNvPr>
          <p:cNvSpPr/>
          <p:nvPr/>
        </p:nvSpPr>
        <p:spPr>
          <a:xfrm>
            <a:off x="4786314" y="901636"/>
            <a:ext cx="161925" cy="988495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656B6EDC-6E61-0C34-EF0C-1E2839F0F557}"/>
                  </a:ext>
                </a:extLst>
              </p:cNvPr>
              <p:cNvSpPr txBox="1"/>
              <p:nvPr/>
            </p:nvSpPr>
            <p:spPr>
              <a:xfrm>
                <a:off x="5248275" y="2271712"/>
                <a:ext cx="2984087" cy="4522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=0,59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656B6EDC-6E61-0C34-EF0C-1E2839F0F5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275" y="2271712"/>
                <a:ext cx="2984087" cy="4522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D476E8D-B72F-C6FE-153A-895E6102CFF0}"/>
                  </a:ext>
                </a:extLst>
              </p:cNvPr>
              <p:cNvSpPr txBox="1"/>
              <p:nvPr/>
            </p:nvSpPr>
            <p:spPr>
              <a:xfrm>
                <a:off x="8072437" y="2194072"/>
                <a:ext cx="3862387" cy="5064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</a:rPr>
                        <m:t>−0,59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D476E8D-B72F-C6FE-153A-895E6102CF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2437" y="2194072"/>
                <a:ext cx="3862387" cy="50642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D10DE686-2AD6-8288-9F0C-E7FC6927275C}"/>
                  </a:ext>
                </a:extLst>
              </p:cNvPr>
              <p:cNvSpPr txBox="1"/>
              <p:nvPr/>
            </p:nvSpPr>
            <p:spPr>
              <a:xfrm>
                <a:off x="4581527" y="3557587"/>
                <a:ext cx="7553323" cy="4522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𝐶𝑀𝑓</m:t>
                          </m:r>
                        </m:sub>
                      </m:sSub>
                      <m:r>
                        <a:rPr lang="it-IT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𝐶𝑀𝑓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it-IT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D10DE686-2AD6-8288-9F0C-E7FC692727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27" y="3557587"/>
                <a:ext cx="7553323" cy="4522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AD29D561-8FF9-E952-D7FF-B4DAFDF49021}"/>
                  </a:ext>
                </a:extLst>
              </p:cNvPr>
              <p:cNvSpPr txBox="1"/>
              <p:nvPr/>
            </p:nvSpPr>
            <p:spPr>
              <a:xfrm>
                <a:off x="8924925" y="4165747"/>
                <a:ext cx="3276600" cy="5064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b="0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0,30 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AD29D561-8FF9-E952-D7FF-B4DAFDF490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925" y="4165747"/>
                <a:ext cx="3276600" cy="50642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24D90E7B-B63A-5762-374D-99CDB21EF61A}"/>
                  </a:ext>
                </a:extLst>
              </p:cNvPr>
              <p:cNvSpPr txBox="1"/>
              <p:nvPr/>
            </p:nvSpPr>
            <p:spPr>
              <a:xfrm>
                <a:off x="7891462" y="2671762"/>
                <a:ext cx="3772956" cy="7943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it-IT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it-IT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num>
                        <m:den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=1,19 </m:t>
                      </m:r>
                      <m:acc>
                        <m:accPr>
                          <m:chr m:val="̂"/>
                          <m:ctrlP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it-IT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24D90E7B-B63A-5762-374D-99CDB21EF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462" y="2671762"/>
                <a:ext cx="3772956" cy="79438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248C7DC8-3070-D438-BFC8-EC5A0E2A9294}"/>
                  </a:ext>
                </a:extLst>
              </p:cNvPr>
              <p:cNvSpPr txBox="1"/>
              <p:nvPr/>
            </p:nvSpPr>
            <p:spPr>
              <a:xfrm>
                <a:off x="609600" y="1138237"/>
                <a:ext cx="3771674" cy="4982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acc>
                        <m:accPr>
                          <m:chr m:val="̂"/>
                          <m:ctrlP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r>
                        <a:rPr lang="it-IT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it-IT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it-IT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it-IT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it-IT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it-IT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it-IT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248C7DC8-3070-D438-BFC8-EC5A0E2A9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138237"/>
                <a:ext cx="3771674" cy="4982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E2B23C00-7CBB-F61F-1EFD-DF50DC702653}"/>
                  </a:ext>
                </a:extLst>
              </p:cNvPr>
              <p:cNvSpPr txBox="1"/>
              <p:nvPr/>
            </p:nvSpPr>
            <p:spPr>
              <a:xfrm>
                <a:off x="6176962" y="461962"/>
                <a:ext cx="4627164" cy="877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=1,98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E2B23C00-7CBB-F61F-1EFD-DF50DC702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962" y="461962"/>
                <a:ext cx="4627164" cy="8771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905DF1B1-72A1-E129-6D29-2F96978FCC13}"/>
                  </a:ext>
                </a:extLst>
              </p:cNvPr>
              <p:cNvSpPr txBox="1"/>
              <p:nvPr/>
            </p:nvSpPr>
            <p:spPr>
              <a:xfrm>
                <a:off x="6405562" y="1557337"/>
                <a:ext cx="3314305" cy="4653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=2,38 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905DF1B1-72A1-E129-6D29-2F96978FC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562" y="1557337"/>
                <a:ext cx="3314305" cy="46538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asellaDiTesto 2">
            <a:extLst>
              <a:ext uri="{FF2B5EF4-FFF2-40B4-BE49-F238E27FC236}">
                <a16:creationId xmlns:a16="http://schemas.microsoft.com/office/drawing/2014/main" id="{6A054DB2-4AB8-7F20-FE74-16B7135B0BF7}"/>
              </a:ext>
            </a:extLst>
          </p:cNvPr>
          <p:cNvSpPr txBox="1"/>
          <p:nvPr/>
        </p:nvSpPr>
        <p:spPr>
          <a:xfrm>
            <a:off x="7058025" y="4786164"/>
            <a:ext cx="5133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rgbClr val="0070C0"/>
                </a:solidFill>
              </a:rPr>
              <a:t>In tutti e tre i casi considerati c’è un impulso esterno dovuto al vincolo che fa variare la quantità di moto totale del sistema!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316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564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Merano Michele</dc:creator>
  <cp:lastModifiedBy>Michele Merano</cp:lastModifiedBy>
  <cp:revision>21</cp:revision>
  <dcterms:created xsi:type="dcterms:W3CDTF">2022-05-04T09:00:57Z</dcterms:created>
  <dcterms:modified xsi:type="dcterms:W3CDTF">2023-04-26T15:39:49Z</dcterms:modified>
</cp:coreProperties>
</file>