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00_0.xml" ContentType="application/vnd.ms-powerpoint.comments+xml"/>
  <Override PartName="/ppt/notesSlides/notesSlide2.xml" ContentType="application/vnd.openxmlformats-officedocument.presentationml.notesSlide+xml"/>
  <Override PartName="/ppt/comments/modernComment_101_0.xml" ContentType="application/vnd.ms-powerpoint.comments+xml"/>
  <Override PartName="/ppt/notesSlides/notesSlide3.xml" ContentType="application/vnd.openxmlformats-officedocument.presentationml.notesSlide+xml"/>
  <Override PartName="/ppt/comments/modernComment_102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8613F8-F516-A3E6-F917-1890AE58D5A4}" name="De Bernard Marina" initials="DBM" userId="S::marina.debernard@unipd.it::a08cdde9-f206-43de-94ad-ab311577b3d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713"/>
  </p:normalViewPr>
  <p:slideViewPr>
    <p:cSldViewPr snapToGrid="0">
      <p:cViewPr varScale="1">
        <p:scale>
          <a:sx n="120" d="100"/>
          <a:sy n="120" d="100"/>
        </p:scale>
        <p:origin x="200" y="5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DC215DA3-3D64-B640-98BA-2ABB186D2956}" authorId="{AE8613F8-F516-A3E6-F917-1890AE58D5A4}" created="2023-12-26T16:15:43.048">
    <ac:txMkLst xmlns:ac="http://schemas.microsoft.com/office/drawing/2013/main/command">
      <pc:docMk xmlns:pc="http://schemas.microsoft.com/office/powerpoint/2013/main/command"/>
      <pc:sldMk xmlns:pc="http://schemas.microsoft.com/office/powerpoint/2013/main/command" cId="0" sldId="256"/>
      <ac:spMk id="57" creationId="{00000000-0000-0000-0000-000000000000}"/>
      <ac:txMk cp="330" len="6">
        <ac:context len="810" hash="1414761820"/>
      </ac:txMk>
    </ac:txMkLst>
    <p188:pos x="3767667" y="776992"/>
    <p188:txBody>
      <a:bodyPr/>
      <a:lstStyle/>
      <a:p>
        <a:r>
          <a:rPr lang="it-IT"/>
          <a:t>A quale stress sono sottoposte le cellule in coltura? E’ più probabile che eventuali stress siano avvenuti prima della semina</a:t>
        </a:r>
      </a:p>
    </p188:txBody>
  </p188:cm>
  <p188:cm id="{37C9D31B-64D7-8E41-9DD7-409D8A0DFB3F}" authorId="{AE8613F8-F516-A3E6-F917-1890AE58D5A4}" created="2023-12-26T16:18:33.148">
    <ac:txMkLst xmlns:ac="http://schemas.microsoft.com/office/drawing/2013/main/command">
      <pc:docMk xmlns:pc="http://schemas.microsoft.com/office/powerpoint/2013/main/command"/>
      <pc:sldMk xmlns:pc="http://schemas.microsoft.com/office/powerpoint/2013/main/command" cId="0" sldId="256"/>
      <ac:spMk id="57" creationId="{00000000-0000-0000-0000-000000000000}"/>
      <ac:txMk cp="388" len="421">
        <ac:context len="810" hash="1414761820"/>
      </ac:txMk>
    </ac:txMkLst>
    <p188:pos x="8648700" y="816150"/>
    <p188:txBody>
      <a:bodyPr/>
      <a:lstStyle/>
      <a:p>
        <a:r>
          <a:rPr lang="it-IT"/>
          <a:t>I valori vanno riportati correttamente in grafico: Cecilia –LPS e Alessia, + LPS, vanno messi nel gruppo corretto. Alessia e Chiara sono quelle con i valori più bassi nel gruppo +LPS; Cecilia quella con il valore più alto pur essendo –LPS. E su questa base si discutono i dati.
</a:t>
        </a:r>
      </a:p>
    </p188:txBody>
  </p188:cm>
</p188:cmLst>
</file>

<file path=ppt/comments/modernComment_101_0.xml><?xml version="1.0" encoding="utf-8"?>
<p188:cmLst xmlns:a="http://schemas.openxmlformats.org/drawingml/2006/main" xmlns:r="http://schemas.openxmlformats.org/officeDocument/2006/relationships" xmlns:p188="http://schemas.microsoft.com/office/powerpoint/2018/8/main">
  <p188:cm id="{7B7EA306-421A-0F49-8C89-7FDF157AB8F3}" authorId="{AE8613F8-F516-A3E6-F917-1890AE58D5A4}" created="2023-12-26T16:20:18.095">
    <ac:txMkLst xmlns:ac="http://schemas.microsoft.com/office/drawing/2013/main/command">
      <pc:docMk xmlns:pc="http://schemas.microsoft.com/office/powerpoint/2013/main/command"/>
      <pc:sldMk xmlns:pc="http://schemas.microsoft.com/office/powerpoint/2013/main/command" cId="0" sldId="257"/>
      <ac:spMk id="64" creationId="{00000000-0000-0000-0000-000000000000}"/>
      <ac:txMk cp="748" len="139">
        <ac:context len="1975" hash="2846207532"/>
      </ac:txMk>
    </ac:txMkLst>
    <p188:pos x="5221209" y="1486451"/>
    <p188:txBody>
      <a:bodyPr/>
      <a:lstStyle/>
      <a:p>
        <a:r>
          <a:rPr lang="it-IT"/>
          <a:t>Necessaria chiarificazione: la reazione viene bloccata quasi simultaneamente in tutti i campioni</a:t>
        </a:r>
      </a:p>
    </p188:txBody>
  </p188:cm>
  <p188:cm id="{303E23AD-B0E4-B44F-A3D0-18AAE66BE3A3}" authorId="{AE8613F8-F516-A3E6-F917-1890AE58D5A4}" created="2023-12-26T16:21:16.289">
    <ac:txMkLst xmlns:ac="http://schemas.microsoft.com/office/drawing/2013/main/command">
      <pc:docMk xmlns:pc="http://schemas.microsoft.com/office/powerpoint/2013/main/command"/>
      <pc:sldMk xmlns:pc="http://schemas.microsoft.com/office/powerpoint/2013/main/command" cId="0" sldId="257"/>
      <ac:spMk id="64" creationId="{00000000-0000-0000-0000-000000000000}"/>
      <ac:txMk cp="888" len="7">
        <ac:context len="1975" hash="2846207532"/>
      </ac:txMk>
    </ac:txMkLst>
    <p188:pos x="803650" y="1810121"/>
    <p188:txBody>
      <a:bodyPr/>
      <a:lstStyle/>
      <a:p>
        <a:r>
          <a:rPr lang="it-IT"/>
          <a:t>Non capisco l’ “infatti” - come questo ragionamento segua il precedente</a:t>
        </a:r>
      </a:p>
    </p188:txBody>
  </p188:cm>
  <p188:cm id="{5C17E8E6-7C85-0243-A6F8-EA8ECCB7800E}" authorId="{AE8613F8-F516-A3E6-F917-1890AE58D5A4}" created="2023-12-26T16:24:41.799">
    <ac:txMkLst xmlns:ac="http://schemas.microsoft.com/office/drawing/2013/main/command">
      <pc:docMk xmlns:pc="http://schemas.microsoft.com/office/powerpoint/2013/main/command"/>
      <pc:sldMk xmlns:pc="http://schemas.microsoft.com/office/powerpoint/2013/main/command" cId="0" sldId="257"/>
      <ac:spMk id="64" creationId="{00000000-0000-0000-0000-000000000000}"/>
      <ac:txMk cp="1015" len="83">
        <ac:context len="1975" hash="2846207532"/>
      </ac:txMk>
    </ac:txMkLst>
    <p188:pos x="3947163" y="1895995"/>
    <p188:txBody>
      <a:bodyPr/>
      <a:lstStyle/>
      <a:p>
        <a:r>
          <a:rPr lang="it-IT"/>
          <a:t>Il fatto che i valori ottenuti fossero fuori dal range tutt’al più implica che essi vengano sottostimati, ma la cosa non può ritenersi responsabile della variabilità osservata.
</a:t>
        </a:r>
      </a:p>
    </p188:txBody>
  </p188:cm>
  <p188:cm id="{08572D27-0DE3-AA4E-9785-061C2A94F598}" authorId="{AE8613F8-F516-A3E6-F917-1890AE58D5A4}" created="2023-12-26T16:28:24.386">
    <ac:txMkLst xmlns:ac="http://schemas.microsoft.com/office/drawing/2013/main/command">
      <pc:docMk xmlns:pc="http://schemas.microsoft.com/office/powerpoint/2013/main/command"/>
      <pc:sldMk xmlns:pc="http://schemas.microsoft.com/office/powerpoint/2013/main/command" cId="0" sldId="257"/>
      <ac:spMk id="64" creationId="{00000000-0000-0000-0000-000000000000}"/>
      <ac:txMk cp="472" len="959">
        <ac:context len="1975" hash="2846207532"/>
      </ac:txMk>
    </ac:txMkLst>
    <p188:pos x="5231864" y="1059984"/>
    <p188:txBody>
      <a:bodyPr/>
      <a:lstStyle/>
      <a:p>
        <a:r>
          <a:rPr lang="it-IT"/>
          <a:t>Un’ipotesi che può essere plausibile è invece quella che il numero di cellule vive che ciascuno di voi ha seminato non fosse lo stesso. Seppur avete seminato tutti lo stesso numero di cellule, non necessariamente tutte erano vive. Meno cellule seminate/vive -&gt; meno il-1b ci si aspetta che venga prodotta. 
</a:t>
        </a:r>
      </a:p>
    </p188:txBody>
  </p188:cm>
  <p188:cm id="{F68BA9C0-B7DD-0A43-BBEA-778FC276414F}" authorId="{AE8613F8-F516-A3E6-F917-1890AE58D5A4}" created="2023-12-26T16:32:43.635">
    <ac:txMkLst xmlns:ac="http://schemas.microsoft.com/office/drawing/2013/main/command">
      <pc:docMk xmlns:pc="http://schemas.microsoft.com/office/powerpoint/2013/main/command"/>
      <pc:sldMk xmlns:pc="http://schemas.microsoft.com/office/powerpoint/2013/main/command" cId="0" sldId="257"/>
      <ac:spMk id="64" creationId="{00000000-0000-0000-0000-000000000000}"/>
      <ac:txMk cp="1851" len="123">
        <ac:context len="1975" hash="2846207532"/>
      </ac:txMk>
    </ac:txMkLst>
    <p188:pos x="4929257" y="3145342"/>
    <p188:txBody>
      <a:bodyPr/>
      <a:lstStyle/>
      <a:p>
        <a:r>
          <a:rPr lang="it-IT"/>
          <a:t>non capisco come un valore di assorbanza che ci restituisce una concentrazione pari a 161,347 pg/ml, valore di poco superiore all’ultimo valore della retta di taratura, possa essere considerato sbagliato a causa della saturazione della reazione colorimetrica.</a:t>
        </a:r>
      </a:p>
    </p188:txBody>
  </p188:cm>
</p188:cmLst>
</file>

<file path=ppt/comments/modernComment_102_0.xml><?xml version="1.0" encoding="utf-8"?>
<p188:cmLst xmlns:a="http://schemas.openxmlformats.org/drawingml/2006/main" xmlns:r="http://schemas.openxmlformats.org/officeDocument/2006/relationships" xmlns:p188="http://schemas.microsoft.com/office/powerpoint/2018/8/main">
  <p188:cm id="{12565292-1450-1C40-A9E1-73542957B359}" authorId="{AE8613F8-F516-A3E6-F917-1890AE58D5A4}" created="2023-12-26T16:36:46.275">
    <ac:txMkLst xmlns:ac="http://schemas.microsoft.com/office/drawing/2013/main/command">
      <pc:docMk xmlns:pc="http://schemas.microsoft.com/office/powerpoint/2013/main/command"/>
      <pc:sldMk xmlns:pc="http://schemas.microsoft.com/office/powerpoint/2013/main/command" cId="0" sldId="258"/>
      <ac:spMk id="74" creationId="{00000000-0000-0000-0000-000000000000}"/>
      <ac:txMk cp="770" len="165">
        <ac:context len="1191" hash="3149189583"/>
      </ac:txMk>
    </ac:txMkLst>
    <p188:pos x="3153885" y="3007641"/>
    <p188:txBody>
      <a:bodyPr/>
      <a:lstStyle/>
      <a:p>
        <a:r>
          <a:rPr lang="it-IT"/>
          <a:t>Avete seminato tutti lo stesso numero, ma non necessariamente tutte le cellule erano vive. Meno cellule seminate/vive -&gt; meno il-1b ci si aspetta che venga prodotta</a:t>
        </a:r>
      </a:p>
    </p188:txBody>
  </p188:cm>
  <p188:cm id="{01619068-2CA6-5446-9885-EC3D3F1B37F3}" authorId="{AE8613F8-F516-A3E6-F917-1890AE58D5A4}" created="2023-12-26T16:37:25.319">
    <ac:txMkLst xmlns:ac="http://schemas.microsoft.com/office/drawing/2013/main/command">
      <pc:docMk xmlns:pc="http://schemas.microsoft.com/office/powerpoint/2013/main/command"/>
      <pc:sldMk xmlns:pc="http://schemas.microsoft.com/office/powerpoint/2013/main/command" cId="0" sldId="258"/>
      <ac:spMk id="75" creationId="{00000000-0000-0000-0000-000000000000}"/>
      <ac:txMk cp="0" len="97">
        <ac:context len="595" hash="3492631119"/>
      </ac:txMk>
    </ac:txMkLst>
    <p188:pos x="3217753" y="415653"/>
    <p188:txBody>
      <a:bodyPr/>
      <a:lstStyle/>
      <a:p>
        <a:r>
          <a:rPr lang="it-IT"/>
          <a:t>C’e’ solo un valore che è fuori dal range e lo è di poco; non capisco cosa si intenda con ritardo nella fase di stop</a:t>
        </a:r>
      </a:p>
    </p188:txBody>
  </p188:cm>
  <p188:cm id="{3954830F-6293-0946-9CA0-4E8BF4006602}" authorId="{AE8613F8-F516-A3E6-F917-1890AE58D5A4}" created="2023-12-26T16:40:26.906">
    <ac:txMkLst xmlns:ac="http://schemas.microsoft.com/office/drawing/2013/main/command">
      <pc:docMk xmlns:pc="http://schemas.microsoft.com/office/powerpoint/2013/main/command"/>
      <pc:sldMk xmlns:pc="http://schemas.microsoft.com/office/powerpoint/2013/main/command" cId="0" sldId="258"/>
      <ac:spMk id="75" creationId="{00000000-0000-0000-0000-000000000000}"/>
      <ac:txMk cp="402" len="192">
        <ac:context len="595" hash="3492631119"/>
      </ac:txMk>
    </ac:txMkLst>
    <p188:pos x="3217753" y="1814147"/>
    <p188:txBody>
      <a:bodyPr/>
      <a:lstStyle/>
      <a:p>
        <a:r>
          <a:rPr lang="it-IT"/>
          <a:t>In linea generale, non si possono trarre conclusioni né tanto meno fare statistica su un singolo replicato biologico anche se con due replicati tecnici. Nel nostro caso, per avere due replicati biologici sarebbe stato necessario ripetere l’esperimento su due preparazioni cellulari ottenute da due buffy coat distinti.</a:t>
        </a:r>
      </a:p>
    </p188:txBody>
  </p188:cm>
  <p188:cm id="{A60F6DB7-C570-3249-BEB4-E28DE1DE0EDE}" authorId="{AE8613F8-F516-A3E6-F917-1890AE58D5A4}" created="2023-12-28T07:36:42.711">
    <ac:txMkLst xmlns:ac="http://schemas.microsoft.com/office/drawing/2013/main/command">
      <pc:docMk xmlns:pc="http://schemas.microsoft.com/office/powerpoint/2013/main/command"/>
      <pc:sldMk xmlns:pc="http://schemas.microsoft.com/office/powerpoint/2013/main/command" cId="0" sldId="258"/>
      <ac:spMk id="74" creationId="{00000000-0000-0000-0000-000000000000}"/>
      <ac:txMk cp="273" len="138">
        <ac:context len="1191" hash="3149189583"/>
      </ac:txMk>
    </ac:txMkLst>
    <p188:pos x="3173483" y="1377733"/>
    <p188:txBody>
      <a:bodyPr/>
      <a:lstStyle/>
      <a:p>
        <a:r>
          <a:rPr lang="it-IT"/>
          <a:t>non è stato considerato il fattore di diluizione del campione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a917c4b5e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a917c4b5e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a917c4b5eb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a917c4b5eb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a917c4b5eb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a917c4b5eb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00_0.xml"/><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microsoft.com/office/2018/10/relationships/comments" Target="../comments/modernComment_101_0.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microsoft.com/office/2018/10/relationships/comments" Target="../comments/modernComment_102_0.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7.jpg"/><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0" y="0"/>
            <a:ext cx="30000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sz="1800">
                <a:solidFill>
                  <a:schemeClr val="dk1"/>
                </a:solidFill>
              </a:rPr>
              <a:t>AULA F – </a:t>
            </a:r>
            <a:endParaRPr/>
          </a:p>
        </p:txBody>
      </p:sp>
      <p:pic>
        <p:nvPicPr>
          <p:cNvPr id="55" name="Google Shape;55;p13"/>
          <p:cNvPicPr preferRelativeResize="0"/>
          <p:nvPr/>
        </p:nvPicPr>
        <p:blipFill rotWithShape="1">
          <a:blip r:embed="rId4">
            <a:alphaModFix/>
          </a:blip>
          <a:srcRect r="26068"/>
          <a:stretch/>
        </p:blipFill>
        <p:spPr>
          <a:xfrm>
            <a:off x="3183800" y="1646475"/>
            <a:ext cx="3488324" cy="3389100"/>
          </a:xfrm>
          <a:prstGeom prst="rect">
            <a:avLst/>
          </a:prstGeom>
          <a:noFill/>
          <a:ln>
            <a:noFill/>
          </a:ln>
        </p:spPr>
      </p:pic>
      <p:pic>
        <p:nvPicPr>
          <p:cNvPr id="56" name="Google Shape;56;p13"/>
          <p:cNvPicPr preferRelativeResize="0"/>
          <p:nvPr/>
        </p:nvPicPr>
        <p:blipFill>
          <a:blip r:embed="rId5">
            <a:alphaModFix/>
          </a:blip>
          <a:stretch>
            <a:fillRect/>
          </a:stretch>
        </p:blipFill>
        <p:spPr>
          <a:xfrm>
            <a:off x="0" y="1919550"/>
            <a:ext cx="3183800" cy="2842950"/>
          </a:xfrm>
          <a:prstGeom prst="rect">
            <a:avLst/>
          </a:prstGeom>
          <a:noFill/>
          <a:ln>
            <a:noFill/>
          </a:ln>
        </p:spPr>
      </p:pic>
      <p:sp>
        <p:nvSpPr>
          <p:cNvPr id="57" name="Google Shape;57;p13"/>
          <p:cNvSpPr txBox="1"/>
          <p:nvPr/>
        </p:nvSpPr>
        <p:spPr>
          <a:xfrm>
            <a:off x="0" y="450675"/>
            <a:ext cx="8739300" cy="1352648"/>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sz="1100" dirty="0">
                <a:solidFill>
                  <a:schemeClr val="dk1"/>
                </a:solidFill>
              </a:rPr>
              <a:t>Osservando i risultati ottenuti, ci sembra che i dati siano coerenti con quanto avevamo visto in aula. I campioni trattati con LPS presentano mediamente una concentrazione maggiore di IL1B rispetto ai campioni non trattati. Tuttavia anche nei campioni non trattati è presente un’espressione non trascurabile di IL1B, forse per lo stress a cui le cellule sono state sottoposte in cultura. Gli unici dati discordanti risultano essere quelli di Alessia e Cecilia in quanto il campione di Cecilia che doveva essere non trattato presenta una concentrazione di IL1B di 452,95 pg/ml,paragonabile ai valori ottenuti nei campioni trattati, mentre quello di Alessia, che doveva essere trattato, risulta non trattato con valori di assorbanza e quindi di concentrazione più simili ai risultati dei campioni non trattati. </a:t>
            </a:r>
            <a:endParaRPr sz="1100" dirty="0">
              <a:solidFill>
                <a:schemeClr val="dk1"/>
              </a:solidFill>
            </a:endParaRPr>
          </a:p>
        </p:txBody>
      </p:sp>
    </p:spTree>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p:nvPr/>
        </p:nvSpPr>
        <p:spPr>
          <a:xfrm>
            <a:off x="0" y="0"/>
            <a:ext cx="30000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sz="1800">
                <a:solidFill>
                  <a:schemeClr val="dk1"/>
                </a:solidFill>
              </a:rPr>
              <a:t>AULA G – De Bernard</a:t>
            </a:r>
            <a:endParaRPr sz="1800">
              <a:solidFill>
                <a:schemeClr val="dk1"/>
              </a:solidFill>
            </a:endParaRPr>
          </a:p>
        </p:txBody>
      </p:sp>
      <p:pic>
        <p:nvPicPr>
          <p:cNvPr id="63" name="Google Shape;63;p14"/>
          <p:cNvPicPr preferRelativeResize="0"/>
          <p:nvPr/>
        </p:nvPicPr>
        <p:blipFill>
          <a:blip r:embed="rId4">
            <a:alphaModFix/>
          </a:blip>
          <a:stretch>
            <a:fillRect/>
          </a:stretch>
        </p:blipFill>
        <p:spPr>
          <a:xfrm>
            <a:off x="5869397" y="56200"/>
            <a:ext cx="3194377" cy="2805824"/>
          </a:xfrm>
          <a:prstGeom prst="rect">
            <a:avLst/>
          </a:prstGeom>
          <a:noFill/>
          <a:ln>
            <a:noFill/>
          </a:ln>
        </p:spPr>
      </p:pic>
      <p:sp>
        <p:nvSpPr>
          <p:cNvPr id="64" name="Google Shape;64;p14"/>
          <p:cNvSpPr txBox="1"/>
          <p:nvPr/>
        </p:nvSpPr>
        <p:spPr>
          <a:xfrm>
            <a:off x="241379" y="1242462"/>
            <a:ext cx="5259300" cy="3281637"/>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it" sz="700" dirty="0">
                <a:solidFill>
                  <a:schemeClr val="dk1"/>
                </a:solidFill>
              </a:rPr>
              <a:t>In entrambi i grafici si può vedere la differenza di espressione di IL1𝛽 tra le cellule non trattate con LPS e quelle invece trattate con LPS. </a:t>
            </a: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Confrontando i valori a coppie (le 5 serie in tabella), in quanto si è lavorato con gli stessi reagenti e gli stessi strumenti all’interno della stessa cappa biologica, in tutti i casi vi è una significativa differenza di espressione.</a:t>
            </a:r>
            <a:endParaRPr sz="700" dirty="0">
              <a:solidFill>
                <a:schemeClr val="dk1"/>
              </a:solidFill>
            </a:endParaRPr>
          </a:p>
          <a:p>
            <a:pPr marL="0" lvl="0" indent="0" algn="just" rtl="0">
              <a:lnSpc>
                <a:spcPct val="115000"/>
              </a:lnSpc>
              <a:spcBef>
                <a:spcPts val="0"/>
              </a:spcBef>
              <a:spcAft>
                <a:spcPts val="0"/>
              </a:spcAft>
              <a:buNone/>
            </a:pP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Ciò che risulta evidente è l’elevata variabilità nel caso delle cellule trattate con LPS. </a:t>
            </a: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Tale variabilità può essere dovuta a:</a:t>
            </a:r>
            <a:endParaRPr sz="700" dirty="0">
              <a:solidFill>
                <a:schemeClr val="dk1"/>
              </a:solidFill>
            </a:endParaRPr>
          </a:p>
          <a:p>
            <a:pPr marL="457200" lvl="0" indent="-273050" algn="just" rtl="0">
              <a:lnSpc>
                <a:spcPct val="115000"/>
              </a:lnSpc>
              <a:spcBef>
                <a:spcPts val="0"/>
              </a:spcBef>
              <a:spcAft>
                <a:spcPts val="0"/>
              </a:spcAft>
              <a:buClr>
                <a:schemeClr val="dk1"/>
              </a:buClr>
              <a:buSzPts val="700"/>
              <a:buChar char="-"/>
            </a:pPr>
            <a:r>
              <a:rPr lang="it" sz="700" dirty="0">
                <a:solidFill>
                  <a:schemeClr val="dk1"/>
                </a:solidFill>
              </a:rPr>
              <a:t>Errori di caricamento del surnatante;</a:t>
            </a:r>
            <a:endParaRPr sz="700" dirty="0">
              <a:solidFill>
                <a:schemeClr val="dk1"/>
              </a:solidFill>
            </a:endParaRPr>
          </a:p>
          <a:p>
            <a:pPr marL="457200" lvl="0" indent="-273050" algn="just" rtl="0">
              <a:lnSpc>
                <a:spcPct val="115000"/>
              </a:lnSpc>
              <a:spcBef>
                <a:spcPts val="0"/>
              </a:spcBef>
              <a:spcAft>
                <a:spcPts val="0"/>
              </a:spcAft>
              <a:buClr>
                <a:schemeClr val="dk1"/>
              </a:buClr>
              <a:buSzPts val="700"/>
              <a:buChar char="-"/>
            </a:pPr>
            <a:r>
              <a:rPr lang="it" sz="700" dirty="0">
                <a:solidFill>
                  <a:schemeClr val="dk1"/>
                </a:solidFill>
              </a:rPr>
              <a:t>Un errore potrebbe esserci stato anche nella fase di inizio o stop della reazione colorimetrica da cui si è ottenuto il valore di assorbanza che è servito nel calcolo della concentrazione di IL1𝛽.</a:t>
            </a:r>
            <a:endParaRPr sz="700" dirty="0">
              <a:solidFill>
                <a:schemeClr val="dk1"/>
              </a:solidFill>
            </a:endParaRPr>
          </a:p>
          <a:p>
            <a:pPr marL="457200" lvl="0" indent="0" algn="just" rtl="0">
              <a:lnSpc>
                <a:spcPct val="115000"/>
              </a:lnSpc>
              <a:spcBef>
                <a:spcPts val="0"/>
              </a:spcBef>
              <a:spcAft>
                <a:spcPts val="0"/>
              </a:spcAft>
              <a:buNone/>
            </a:pPr>
            <a:r>
              <a:rPr lang="it" sz="700" dirty="0">
                <a:solidFill>
                  <a:schemeClr val="dk1"/>
                </a:solidFill>
              </a:rPr>
              <a:t>= la reazione potrebbe essere stata interrotta troppo presto nel caso di valori molto bassi, o troppo tardi nel caso di valori molto elevati.</a:t>
            </a:r>
            <a:endParaRPr sz="700" dirty="0">
              <a:solidFill>
                <a:schemeClr val="dk1"/>
              </a:solidFill>
            </a:endParaRPr>
          </a:p>
          <a:p>
            <a:pPr marL="457200" lvl="0" indent="0" algn="just" rtl="0">
              <a:lnSpc>
                <a:spcPct val="115000"/>
              </a:lnSpc>
              <a:spcBef>
                <a:spcPts val="0"/>
              </a:spcBef>
              <a:spcAft>
                <a:spcPts val="0"/>
              </a:spcAft>
              <a:buNone/>
            </a:pPr>
            <a:r>
              <a:rPr lang="it" sz="700" dirty="0">
                <a:solidFill>
                  <a:schemeClr val="dk1"/>
                </a:solidFill>
              </a:rPr>
              <a:t>Infatti quando si è costruita la retta di taratura a concentrazione nota da cui si è poi calcolata la concentrazione di IL1𝛽, molti dei valori ottenuti non rientravano nel range di concentrazione della retta; </a:t>
            </a:r>
            <a:endParaRPr sz="700" dirty="0">
              <a:solidFill>
                <a:schemeClr val="dk1"/>
              </a:solidFill>
            </a:endParaRPr>
          </a:p>
          <a:p>
            <a:pPr marL="457200" lvl="0" indent="-273050" algn="just" rtl="0">
              <a:lnSpc>
                <a:spcPct val="115000"/>
              </a:lnSpc>
              <a:spcBef>
                <a:spcPts val="0"/>
              </a:spcBef>
              <a:spcAft>
                <a:spcPts val="0"/>
              </a:spcAft>
              <a:buClr>
                <a:schemeClr val="dk1"/>
              </a:buClr>
              <a:buSzPts val="700"/>
              <a:buChar char="-"/>
            </a:pPr>
            <a:r>
              <a:rPr lang="it" sz="700" dirty="0">
                <a:solidFill>
                  <a:schemeClr val="dk1"/>
                </a:solidFill>
              </a:rPr>
              <a:t>Altrimenti, si potrebbe concludere dicendo che le cellule sono state stimolate maggiormente con LPS e quindi hanno espresso una quantità maggiore di IL1𝛽 nel caso di concentrazioni molto elevate (serie 5 trattata con LPS) o, al contrario, sono state stimolate meno nel caso di concentrazioni molto basse (serie 4 trattata con LPS).</a:t>
            </a:r>
          </a:p>
          <a:p>
            <a:pPr marL="457200" lvl="0" indent="-273050" algn="just" rtl="0">
              <a:lnSpc>
                <a:spcPct val="115000"/>
              </a:lnSpc>
              <a:spcBef>
                <a:spcPts val="0"/>
              </a:spcBef>
              <a:spcAft>
                <a:spcPts val="0"/>
              </a:spcAft>
              <a:buClr>
                <a:schemeClr val="dk1"/>
              </a:buClr>
              <a:buSzPts val="700"/>
              <a:buChar char="-"/>
            </a:pP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Si possono infine fare considerazioni sui valori di assorbanza dei replicati tecnici (non biologici) ottenuti allo spettrofotometro: in alcuni casi i due valori si discostavano in modo significativo. </a:t>
            </a: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L’errore va ricercato nella fase di caricamento nei pozzetti o nella fase di stop della reazione colorimetrica</a:t>
            </a:r>
            <a:endParaRPr sz="700" dirty="0">
              <a:solidFill>
                <a:schemeClr val="dk1"/>
              </a:solidFill>
            </a:endParaRPr>
          </a:p>
          <a:p>
            <a:pPr marL="0" lvl="0" indent="0" algn="just" rtl="0">
              <a:lnSpc>
                <a:spcPct val="115000"/>
              </a:lnSpc>
              <a:spcBef>
                <a:spcPts val="0"/>
              </a:spcBef>
              <a:spcAft>
                <a:spcPts val="0"/>
              </a:spcAft>
              <a:buNone/>
            </a:pP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Nel caso delle cellule che non erano state trattate con LPS, i valori sono piuttosto coerenti fra loro. </a:t>
            </a:r>
            <a:endParaRPr sz="700" dirty="0">
              <a:solidFill>
                <a:schemeClr val="dk1"/>
              </a:solidFill>
            </a:endParaRPr>
          </a:p>
          <a:p>
            <a:pPr marL="0" lvl="0" indent="0" algn="just" rtl="0">
              <a:lnSpc>
                <a:spcPct val="115000"/>
              </a:lnSpc>
              <a:spcBef>
                <a:spcPts val="0"/>
              </a:spcBef>
              <a:spcAft>
                <a:spcPts val="0"/>
              </a:spcAft>
              <a:buNone/>
            </a:pPr>
            <a:r>
              <a:rPr lang="it" sz="700" dirty="0">
                <a:solidFill>
                  <a:schemeClr val="dk1"/>
                </a:solidFill>
              </a:rPr>
              <a:t>Il valore più elevato (serie 1 non trattata con LPS) probabilmente è dovuto a una saturazione nella reazione colorimetrica.</a:t>
            </a:r>
            <a:endParaRPr sz="1100" dirty="0">
              <a:solidFill>
                <a:schemeClr val="dk1"/>
              </a:solidFill>
            </a:endParaRPr>
          </a:p>
        </p:txBody>
      </p:sp>
      <p:pic>
        <p:nvPicPr>
          <p:cNvPr id="65" name="Google Shape;65;p14"/>
          <p:cNvPicPr preferRelativeResize="0"/>
          <p:nvPr/>
        </p:nvPicPr>
        <p:blipFill>
          <a:blip r:embed="rId5">
            <a:alphaModFix/>
          </a:blip>
          <a:stretch>
            <a:fillRect/>
          </a:stretch>
        </p:blipFill>
        <p:spPr>
          <a:xfrm>
            <a:off x="6085074" y="2956700"/>
            <a:ext cx="2700550" cy="2026376"/>
          </a:xfrm>
          <a:prstGeom prst="rect">
            <a:avLst/>
          </a:prstGeom>
          <a:noFill/>
          <a:ln>
            <a:noFill/>
          </a:ln>
        </p:spPr>
      </p:pic>
      <p:pic>
        <p:nvPicPr>
          <p:cNvPr id="66" name="Google Shape;66;p14"/>
          <p:cNvPicPr preferRelativeResize="0"/>
          <p:nvPr/>
        </p:nvPicPr>
        <p:blipFill>
          <a:blip r:embed="rId6">
            <a:alphaModFix/>
          </a:blip>
          <a:stretch>
            <a:fillRect/>
          </a:stretch>
        </p:blipFill>
        <p:spPr>
          <a:xfrm>
            <a:off x="241379" y="461700"/>
            <a:ext cx="3033225" cy="868975"/>
          </a:xfrm>
          <a:prstGeom prst="rect">
            <a:avLst/>
          </a:prstGeom>
          <a:noFill/>
          <a:ln>
            <a:noFill/>
          </a:ln>
        </p:spPr>
      </p:pic>
    </p:spTree>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p:nvPr/>
        </p:nvSpPr>
        <p:spPr>
          <a:xfrm>
            <a:off x="0" y="0"/>
            <a:ext cx="3764100" cy="46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it" sz="1800">
                <a:solidFill>
                  <a:schemeClr val="dk1"/>
                </a:solidFill>
              </a:rPr>
              <a:t>AULA H – Dott.ssa Vassallo</a:t>
            </a:r>
            <a:endParaRPr/>
          </a:p>
        </p:txBody>
      </p:sp>
      <p:pic>
        <p:nvPicPr>
          <p:cNvPr id="72" name="Google Shape;72;p15"/>
          <p:cNvPicPr preferRelativeResize="0"/>
          <p:nvPr/>
        </p:nvPicPr>
        <p:blipFill>
          <a:blip r:embed="rId4">
            <a:alphaModFix/>
          </a:blip>
          <a:stretch>
            <a:fillRect/>
          </a:stretch>
        </p:blipFill>
        <p:spPr>
          <a:xfrm>
            <a:off x="6308200" y="80350"/>
            <a:ext cx="2835800" cy="2236900"/>
          </a:xfrm>
          <a:prstGeom prst="rect">
            <a:avLst/>
          </a:prstGeom>
          <a:noFill/>
          <a:ln>
            <a:noFill/>
          </a:ln>
        </p:spPr>
      </p:pic>
      <p:pic>
        <p:nvPicPr>
          <p:cNvPr id="73" name="Google Shape;73;p15"/>
          <p:cNvPicPr preferRelativeResize="0"/>
          <p:nvPr/>
        </p:nvPicPr>
        <p:blipFill>
          <a:blip r:embed="rId5">
            <a:alphaModFix/>
          </a:blip>
          <a:stretch>
            <a:fillRect/>
          </a:stretch>
        </p:blipFill>
        <p:spPr>
          <a:xfrm>
            <a:off x="6317768" y="2571750"/>
            <a:ext cx="2816657" cy="2437825"/>
          </a:xfrm>
          <a:prstGeom prst="rect">
            <a:avLst/>
          </a:prstGeom>
          <a:noFill/>
          <a:ln>
            <a:noFill/>
          </a:ln>
        </p:spPr>
      </p:pic>
      <p:sp>
        <p:nvSpPr>
          <p:cNvPr id="74" name="Google Shape;74;p15"/>
          <p:cNvSpPr txBox="1"/>
          <p:nvPr/>
        </p:nvSpPr>
        <p:spPr>
          <a:xfrm>
            <a:off x="37550" y="461700"/>
            <a:ext cx="3170700" cy="4521977"/>
          </a:xfrm>
          <a:prstGeom prst="rect">
            <a:avLst/>
          </a:prstGeom>
          <a:solidFill>
            <a:schemeClr val="lt1"/>
          </a:solid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it" sz="1000" dirty="0">
                <a:solidFill>
                  <a:schemeClr val="dk1"/>
                </a:solidFill>
                <a:latin typeface="Georgia"/>
                <a:ea typeface="Georgia"/>
                <a:cs typeface="Georgia"/>
                <a:sym typeface="Georgia"/>
              </a:rPr>
              <a:t>Si osserva che i valori di concentrazione di IL1β sono superiori nei campioni PBMC trattati con LPS, rispetto ai campioni non trattati. Questo è in linea con quanto ci attendevamo, in quanto l'LPS stimola la produzione della citochina, che poi viene secreta dalle cellule.</a:t>
            </a:r>
            <a:endParaRPr sz="1000" dirty="0">
              <a:solidFill>
                <a:schemeClr val="dk1"/>
              </a:solidFill>
              <a:latin typeface="Georgia"/>
              <a:ea typeface="Georgia"/>
              <a:cs typeface="Georgia"/>
              <a:sym typeface="Georgia"/>
            </a:endParaRPr>
          </a:p>
          <a:p>
            <a:pPr marL="0" lvl="0" indent="0" algn="just" rtl="0">
              <a:spcBef>
                <a:spcPts val="0"/>
              </a:spcBef>
              <a:spcAft>
                <a:spcPts val="0"/>
              </a:spcAft>
              <a:buNone/>
            </a:pPr>
            <a:r>
              <a:rPr lang="it" sz="1000" dirty="0">
                <a:solidFill>
                  <a:schemeClr val="dk1"/>
                </a:solidFill>
                <a:latin typeface="Georgia"/>
                <a:ea typeface="Georgia"/>
                <a:cs typeface="Georgia"/>
                <a:sym typeface="Georgia"/>
              </a:rPr>
              <a:t>In entrambi i gruppi di campioni  la distribuzione dei dati risulta essere più o meno simmetrica, e può essere considerata quasi normale. </a:t>
            </a:r>
            <a:endParaRPr sz="1000" dirty="0">
              <a:solidFill>
                <a:schemeClr val="dk1"/>
              </a:solidFill>
              <a:latin typeface="Georgia"/>
              <a:ea typeface="Georgia"/>
              <a:cs typeface="Georgia"/>
              <a:sym typeface="Georgia"/>
            </a:endParaRPr>
          </a:p>
          <a:p>
            <a:pPr marL="0" lvl="0" indent="0" algn="just" rtl="0">
              <a:spcBef>
                <a:spcPts val="0"/>
              </a:spcBef>
              <a:spcAft>
                <a:spcPts val="0"/>
              </a:spcAft>
              <a:buNone/>
            </a:pPr>
            <a:r>
              <a:rPr lang="it" sz="1000" dirty="0">
                <a:solidFill>
                  <a:schemeClr val="dk1"/>
                </a:solidFill>
                <a:latin typeface="Georgia"/>
                <a:ea typeface="Georgia"/>
                <a:cs typeface="Georgia"/>
                <a:sym typeface="Georgia"/>
              </a:rPr>
              <a:t>Tuttavia, vi sono due valori, uno in ciascun gruppo di studio, che si discostano dalla media: un campione non trattato presenta una concentrazione di IL1β pari a circa il triplo rispetto agli altri, mentre nel gruppo dei trattati con LPS vi è un valore di concentrazione di IL1β che risulta essere fuori dal range di concentrazione della retta di taratura.</a:t>
            </a:r>
            <a:endParaRPr sz="1000" dirty="0">
              <a:solidFill>
                <a:schemeClr val="dk1"/>
              </a:solidFill>
              <a:latin typeface="Georgia"/>
              <a:ea typeface="Georgia"/>
              <a:cs typeface="Georgia"/>
              <a:sym typeface="Georgia"/>
            </a:endParaRPr>
          </a:p>
          <a:p>
            <a:pPr marL="0" lvl="0" indent="0" algn="just" rtl="0">
              <a:spcBef>
                <a:spcPts val="0"/>
              </a:spcBef>
              <a:spcAft>
                <a:spcPts val="0"/>
              </a:spcAft>
              <a:buNone/>
            </a:pPr>
            <a:endParaRPr sz="1000" dirty="0">
              <a:solidFill>
                <a:schemeClr val="dk1"/>
              </a:solidFill>
              <a:latin typeface="Georgia"/>
              <a:ea typeface="Georgia"/>
              <a:cs typeface="Georgia"/>
              <a:sym typeface="Georgia"/>
            </a:endParaRPr>
          </a:p>
          <a:p>
            <a:pPr algn="just"/>
            <a:r>
              <a:rPr lang="it" sz="1000" dirty="0">
                <a:solidFill>
                  <a:schemeClr val="dk1"/>
                </a:solidFill>
                <a:latin typeface="Georgia"/>
                <a:ea typeface="Georgia"/>
                <a:cs typeface="Georgia"/>
                <a:sym typeface="Georgia"/>
              </a:rPr>
              <a:t>In entrambi i casi  l’elevata concentrazione di citochina può essere dovuta ad un’errata diluizione del campione durante il passaggio di semina delle cellule oppure prima dell’aggiunta del surnatante nel pozzetto ELISA. Inoltre, valori elevati di assorbanza potrebbero essere dovuti ad eventuali bolle che possono essersi create all’interfaccia aria-liquido nel pozzetto, le quali potrebbero deviare il fascio di luce.</a:t>
            </a:r>
            <a:endParaRPr sz="1000" dirty="0">
              <a:solidFill>
                <a:schemeClr val="dk1"/>
              </a:solidFill>
              <a:latin typeface="Georgia"/>
              <a:ea typeface="Georgia"/>
              <a:cs typeface="Georgia"/>
              <a:sym typeface="Georgia"/>
            </a:endParaRPr>
          </a:p>
          <a:p>
            <a:pPr marL="0" lvl="0" indent="0" algn="just" rtl="0">
              <a:lnSpc>
                <a:spcPct val="115000"/>
              </a:lnSpc>
              <a:spcBef>
                <a:spcPts val="0"/>
              </a:spcBef>
              <a:spcAft>
                <a:spcPts val="0"/>
              </a:spcAft>
              <a:buClr>
                <a:schemeClr val="dk1"/>
              </a:buClr>
              <a:buSzPts val="1100"/>
              <a:buFont typeface="Arial"/>
              <a:buNone/>
            </a:pPr>
            <a:endParaRPr sz="1000" dirty="0">
              <a:solidFill>
                <a:schemeClr val="dk1"/>
              </a:solidFill>
              <a:latin typeface="Georgia"/>
              <a:ea typeface="Georgia"/>
              <a:cs typeface="Georgia"/>
              <a:sym typeface="Georgia"/>
            </a:endParaRPr>
          </a:p>
          <a:p>
            <a:pPr marL="0" lvl="0" indent="0" algn="just" rtl="0">
              <a:lnSpc>
                <a:spcPct val="115000"/>
              </a:lnSpc>
              <a:spcBef>
                <a:spcPts val="0"/>
              </a:spcBef>
              <a:spcAft>
                <a:spcPts val="0"/>
              </a:spcAft>
              <a:buClr>
                <a:schemeClr val="dk1"/>
              </a:buClr>
              <a:buSzPts val="1100"/>
              <a:buFont typeface="Arial"/>
              <a:buNone/>
            </a:pPr>
            <a:endParaRPr sz="900" dirty="0">
              <a:solidFill>
                <a:schemeClr val="dk1"/>
              </a:solidFill>
              <a:latin typeface="Georgia"/>
              <a:ea typeface="Georgia"/>
              <a:cs typeface="Georgia"/>
              <a:sym typeface="Georgia"/>
            </a:endParaRPr>
          </a:p>
        </p:txBody>
      </p:sp>
      <p:sp>
        <p:nvSpPr>
          <p:cNvPr id="75" name="Google Shape;75;p15"/>
          <p:cNvSpPr txBox="1"/>
          <p:nvPr/>
        </p:nvSpPr>
        <p:spPr>
          <a:xfrm>
            <a:off x="3245800" y="2085500"/>
            <a:ext cx="3234900" cy="2308294"/>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it" sz="1000" dirty="0">
                <a:solidFill>
                  <a:schemeClr val="dk1"/>
                </a:solidFill>
                <a:latin typeface="Georgia"/>
                <a:ea typeface="Georgia"/>
                <a:cs typeface="Georgia"/>
                <a:sym typeface="Georgia"/>
              </a:rPr>
              <a:t>Un altro  motivo può essere dovuto ad un ritardo nella fase di stop della reazione colorimetrica.</a:t>
            </a:r>
            <a:endParaRPr sz="1000" dirty="0">
              <a:solidFill>
                <a:schemeClr val="dk1"/>
              </a:solidFill>
              <a:latin typeface="Georgia"/>
              <a:ea typeface="Georgia"/>
              <a:cs typeface="Georgia"/>
              <a:sym typeface="Georgia"/>
            </a:endParaRPr>
          </a:p>
          <a:p>
            <a:pPr marL="0" lvl="0" indent="0" algn="just" rtl="0">
              <a:lnSpc>
                <a:spcPct val="115000"/>
              </a:lnSpc>
              <a:spcBef>
                <a:spcPts val="0"/>
              </a:spcBef>
              <a:spcAft>
                <a:spcPts val="0"/>
              </a:spcAft>
              <a:buNone/>
            </a:pPr>
            <a:r>
              <a:rPr lang="it" sz="1000" dirty="0">
                <a:solidFill>
                  <a:schemeClr val="dk1"/>
                </a:solidFill>
                <a:latin typeface="Georgia"/>
                <a:ea typeface="Georgia"/>
                <a:cs typeface="Georgia"/>
                <a:sym typeface="Georgia"/>
              </a:rPr>
              <a:t>Infine, un’altra considerazione che possiamo fare è legata ad una stimolazione maggiore con LPS (nel caso del campione trattato) oppure da parte di un agente che ha contaminato la coltura cellulare e che innesca la medesima via di signaling. Ne consegue una maggiore espressione e rilascio di citochina.</a:t>
            </a:r>
            <a:endParaRPr sz="1000" dirty="0">
              <a:solidFill>
                <a:schemeClr val="dk1"/>
              </a:solidFill>
              <a:latin typeface="Georgia"/>
              <a:ea typeface="Georgia"/>
              <a:cs typeface="Georgia"/>
              <a:sym typeface="Georgia"/>
            </a:endParaRPr>
          </a:p>
          <a:p>
            <a:pPr marL="0" lvl="0" indent="0" algn="just" rtl="0">
              <a:lnSpc>
                <a:spcPct val="115000"/>
              </a:lnSpc>
              <a:spcBef>
                <a:spcPts val="0"/>
              </a:spcBef>
              <a:spcAft>
                <a:spcPts val="0"/>
              </a:spcAft>
              <a:buClr>
                <a:schemeClr val="dk1"/>
              </a:buClr>
              <a:buSzPts val="1100"/>
              <a:buFont typeface="Arial"/>
              <a:buNone/>
            </a:pPr>
            <a:r>
              <a:rPr lang="it" sz="1000" dirty="0">
                <a:solidFill>
                  <a:schemeClr val="dk1"/>
                </a:solidFill>
                <a:latin typeface="Georgia"/>
                <a:ea typeface="Georgia"/>
                <a:cs typeface="Georgia"/>
                <a:sym typeface="Georgia"/>
              </a:rPr>
              <a:t>Tali dati evidenziano l’impatto della variabilità analitica sui risultati che si possono ottenere, e la necessità di tenerne conto quando si vanno ad interpretare per trarre delle conclusioni.</a:t>
            </a:r>
          </a:p>
        </p:txBody>
      </p:sp>
      <p:pic>
        <p:nvPicPr>
          <p:cNvPr id="76" name="Google Shape;76;p15"/>
          <p:cNvPicPr preferRelativeResize="0"/>
          <p:nvPr/>
        </p:nvPicPr>
        <p:blipFill>
          <a:blip r:embed="rId6">
            <a:alphaModFix/>
          </a:blip>
          <a:stretch>
            <a:fillRect/>
          </a:stretch>
        </p:blipFill>
        <p:spPr>
          <a:xfrm>
            <a:off x="3656177" y="80350"/>
            <a:ext cx="2279575" cy="2005150"/>
          </a:xfrm>
          <a:prstGeom prst="rect">
            <a:avLst/>
          </a:prstGeom>
          <a:noFill/>
          <a:ln>
            <a:noFill/>
          </a:ln>
        </p:spPr>
      </p:pic>
    </p:spTree>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4993</TotalTime>
  <Words>800</Words>
  <Application>Microsoft Macintosh PowerPoint</Application>
  <PresentationFormat>Presentazione su schermo (16:9)</PresentationFormat>
  <Paragraphs>28</Paragraphs>
  <Slides>3</Slides>
  <Notes>3</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Georgia</vt:lpstr>
      <vt:lpstr>Simple Light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De Bernard Marina</cp:lastModifiedBy>
  <cp:revision>5</cp:revision>
  <dcterms:modified xsi:type="dcterms:W3CDTF">2024-01-07T11:30:15Z</dcterms:modified>
</cp:coreProperties>
</file>