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86" r:id="rId5"/>
    <p:sldId id="287" r:id="rId6"/>
    <p:sldId id="316" r:id="rId7"/>
    <p:sldId id="318" r:id="rId8"/>
    <p:sldId id="288" r:id="rId9"/>
    <p:sldId id="291" r:id="rId10"/>
    <p:sldId id="289" r:id="rId11"/>
    <p:sldId id="290" r:id="rId12"/>
    <p:sldId id="292" r:id="rId13"/>
    <p:sldId id="293" r:id="rId14"/>
    <p:sldId id="294" r:id="rId15"/>
    <p:sldId id="314" r:id="rId16"/>
    <p:sldId id="317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302" r:id="rId25"/>
    <p:sldId id="303" r:id="rId26"/>
    <p:sldId id="304" r:id="rId27"/>
    <p:sldId id="305" r:id="rId28"/>
    <p:sldId id="307" r:id="rId29"/>
    <p:sldId id="306" r:id="rId30"/>
    <p:sldId id="308" r:id="rId31"/>
    <p:sldId id="310" r:id="rId32"/>
    <p:sldId id="312" r:id="rId33"/>
    <p:sldId id="315" r:id="rId34"/>
    <p:sldId id="311" r:id="rId35"/>
    <p:sldId id="309" r:id="rId36"/>
    <p:sldId id="319" r:id="rId37"/>
    <p:sldId id="320" r:id="rId38"/>
    <p:sldId id="322" r:id="rId39"/>
    <p:sldId id="3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0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0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1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5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F538-1CAE-4640-B51D-7D2083CE5CD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9674-5265-4C94-B431-2AAB95F8C3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Dati multi-fonte e analisi territoriali</a:t>
            </a:r>
            <a:endParaRPr lang="en-GB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86689"/>
          </a:xfrm>
        </p:spPr>
        <p:txBody>
          <a:bodyPr/>
          <a:lstStyle/>
          <a:p>
            <a:r>
              <a:rPr lang="it-IT" dirty="0"/>
              <a:t>Marco Tosi, Irene </a:t>
            </a:r>
            <a:r>
              <a:rPr lang="it-IT" dirty="0" err="1"/>
              <a:t>Barbiera</a:t>
            </a:r>
            <a:r>
              <a:rPr lang="it-IT" dirty="0"/>
              <a:t>, e Federico </a:t>
            </a:r>
            <a:r>
              <a:rPr lang="it-IT" dirty="0" err="1"/>
              <a:t>Gianoli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Dipartimento di Scienze Statistiche</a:t>
            </a:r>
            <a:endParaRPr lang="en-GB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73" y="-1376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7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Probabilità </a:t>
            </a:r>
            <a:r>
              <a:rPr lang="it-IT" b="1" i="1" dirty="0">
                <a:solidFill>
                  <a:srgbClr val="FF0000"/>
                </a:solidFill>
              </a:rPr>
              <a:t>a-priori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156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Probabilità </a:t>
            </a:r>
            <a:r>
              <a:rPr lang="it-IT" i="1" dirty="0"/>
              <a:t>a priori </a:t>
            </a:r>
            <a:r>
              <a:rPr lang="it-IT" dirty="0"/>
              <a:t>di trovare un abbinamento selezionando casualmente un record dal file 1 e selezionando casualmente un record dal file 2: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Dove </a:t>
            </a:r>
            <a:r>
              <a:rPr lang="it-IT" dirty="0" err="1"/>
              <a:t>Nx</a:t>
            </a:r>
            <a:r>
              <a:rPr lang="it-IT" dirty="0"/>
              <a:t> si riferisce alla probabilità (a priori) che un caso di chiamata dell’ambulanza produca un record nel file 2 (caso di emergenza in ospedale) = 90%</a:t>
            </a:r>
          </a:p>
          <a:p>
            <a:r>
              <a:rPr lang="it-IT" dirty="0"/>
              <a:t>NA = numero di record nel file 1</a:t>
            </a:r>
          </a:p>
          <a:p>
            <a:r>
              <a:rPr lang="it-IT" dirty="0"/>
              <a:t>NB = numero di record nel file 2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3022132"/>
            <a:ext cx="7724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2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ODDS </a:t>
            </a:r>
            <a:r>
              <a:rPr lang="it-IT" b="1" i="1" dirty="0">
                <a:solidFill>
                  <a:srgbClr val="FF0000"/>
                </a:solidFill>
              </a:rPr>
              <a:t>a-priori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odds</a:t>
            </a:r>
            <a:r>
              <a:rPr lang="it-IT" dirty="0"/>
              <a:t> a priori sarà, quindi: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 il log </a:t>
            </a:r>
            <a:r>
              <a:rPr lang="it-IT" dirty="0" err="1"/>
              <a:t>odds</a:t>
            </a:r>
            <a:r>
              <a:rPr lang="it-IT" dirty="0"/>
              <a:t>, sarà: </a:t>
            </a:r>
          </a:p>
          <a:p>
            <a:pPr marL="0" indent="2511425">
              <a:buNone/>
            </a:pPr>
            <a:r>
              <a:rPr lang="it-IT" sz="3200" b="1" dirty="0">
                <a:solidFill>
                  <a:srgbClr val="0070C0"/>
                </a:solidFill>
              </a:rPr>
              <a:t>		Log(0.047) = -3.057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98" y="2552450"/>
            <a:ext cx="7077075" cy="7905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346636" y="1987826"/>
            <a:ext cx="118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Per numeri piccoli </a:t>
            </a:r>
          </a:p>
          <a:p>
            <a:pPr algn="ctr"/>
            <a:r>
              <a:rPr lang="it-IT" sz="2000" dirty="0"/>
              <a:t>Pr ≈ </a:t>
            </a:r>
            <a:r>
              <a:rPr lang="it-IT" sz="2000" dirty="0" err="1"/>
              <a:t>Odds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739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Abbinamenti esatti</a:t>
            </a:r>
            <a:endParaRPr lang="en-GB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000" y="1373054"/>
            <a:ext cx="9000000" cy="52806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44303" y="3772750"/>
            <a:ext cx="376347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75" y="5024375"/>
            <a:ext cx="3798137" cy="27434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944303" y="2433569"/>
            <a:ext cx="3763478" cy="18450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03" y="2398597"/>
            <a:ext cx="3798137" cy="21947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44303" y="2972640"/>
            <a:ext cx="3763478" cy="18450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5871727" y="3600512"/>
            <a:ext cx="3763478" cy="18450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1944303" y="3318487"/>
            <a:ext cx="3763478" cy="1845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/>
          <p:cNvSpPr/>
          <p:nvPr/>
        </p:nvSpPr>
        <p:spPr>
          <a:xfrm>
            <a:off x="5937310" y="4185755"/>
            <a:ext cx="3763478" cy="1845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8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Abbinamenti non esatti – Comparazione</a:t>
            </a:r>
            <a:endParaRPr lang="en-GB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1084"/>
          <a:stretch/>
        </p:blipFill>
        <p:spPr>
          <a:xfrm>
            <a:off x="3812233" y="1402114"/>
            <a:ext cx="6409796" cy="53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2747" cy="1325563"/>
          </a:xfrm>
        </p:spPr>
        <p:txBody>
          <a:bodyPr/>
          <a:lstStyle/>
          <a:p>
            <a:r>
              <a:rPr lang="it-IT" b="1" dirty="0"/>
              <a:t>M-probabilità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M-probabilità (</a:t>
            </a:r>
            <a:r>
              <a:rPr lang="it-IT" i="1" dirty="0"/>
              <a:t>Match </a:t>
            </a:r>
            <a:r>
              <a:rPr lang="it-IT" i="1" dirty="0" err="1"/>
              <a:t>probability</a:t>
            </a:r>
            <a:r>
              <a:rPr lang="it-IT" dirty="0"/>
              <a:t>) è la probabilità che una corrispondenza nei valori di una variabile identifichi un </a:t>
            </a:r>
            <a:r>
              <a:rPr lang="it-IT" b="1" dirty="0"/>
              <a:t>abbinamento VERO (</a:t>
            </a:r>
            <a:r>
              <a:rPr lang="it-IT" b="1" dirty="0" err="1"/>
              <a:t>true</a:t>
            </a:r>
            <a:r>
              <a:rPr lang="it-IT" b="1" dirty="0"/>
              <a:t> match) tra due record </a:t>
            </a:r>
            <a:r>
              <a:rPr lang="it-IT" dirty="0"/>
              <a:t>(identifica la stessa entità/persona).</a:t>
            </a:r>
          </a:p>
          <a:p>
            <a:endParaRPr lang="it-IT" dirty="0"/>
          </a:p>
          <a:p>
            <a:pPr algn="just"/>
            <a:r>
              <a:rPr lang="it-IT" dirty="0"/>
              <a:t>La qualità dei dati [quanto è comune un errore] è esplicitata dalla M-probabilità. Più i dati sono di alta qualità, e più M-probabilità sarà maggiore.</a:t>
            </a:r>
          </a:p>
          <a:p>
            <a:endParaRPr lang="it-IT" dirty="0"/>
          </a:p>
          <a:p>
            <a:r>
              <a:rPr lang="it-IT" dirty="0"/>
              <a:t>Ad esempio, è più facile commettere un errore quando riportiamo un cognome, o quando riportiamo una data esatta.</a:t>
            </a:r>
          </a:p>
        </p:txBody>
      </p:sp>
    </p:spTree>
    <p:extLst>
      <p:ext uri="{BB962C8B-B14F-4D97-AF65-F5344CB8AC3E}">
        <p14:creationId xmlns:p14="http://schemas.microsoft.com/office/powerpoint/2010/main" val="148264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2747" cy="1325563"/>
          </a:xfrm>
        </p:spPr>
        <p:txBody>
          <a:bodyPr/>
          <a:lstStyle/>
          <a:p>
            <a:r>
              <a:rPr lang="it-IT" b="1" dirty="0"/>
              <a:t>Assumiamo delle M-probabilità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it-IT" dirty="0"/>
              <a:t>Per ogni variabile assumiamo che due record per appartenere alla stessa unità dovrebbero corrispondere al 99% o 95% (ciò dipende dall’idea che sia più facile trovare un errore in una variabile piuttosto che un’altra)</a:t>
            </a:r>
          </a:p>
          <a:p>
            <a:endParaRPr lang="it-IT" dirty="0"/>
          </a:p>
          <a:p>
            <a:r>
              <a:rPr lang="it-IT" dirty="0"/>
              <a:t>Nel 95% delle volte due record con lo stesso</a:t>
            </a:r>
          </a:p>
          <a:p>
            <a:pPr marL="0" indent="0">
              <a:buNone/>
            </a:pPr>
            <a:r>
              <a:rPr lang="it-IT" dirty="0"/>
              <a:t>anno di nascita identificano un abbinamento.</a:t>
            </a:r>
          </a:p>
          <a:p>
            <a:pPr marL="0" indent="0">
              <a:buNone/>
            </a:pPr>
            <a:r>
              <a:rPr lang="it-IT" dirty="0"/>
              <a:t>5% di casi in cui il record appartenente alla </a:t>
            </a:r>
          </a:p>
          <a:p>
            <a:pPr marL="0" indent="0">
              <a:buNone/>
            </a:pPr>
            <a:r>
              <a:rPr lang="it-IT" dirty="0"/>
              <a:t>stessa persona non corrisponde.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3209925"/>
            <a:ext cx="3857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2747" cy="1325563"/>
          </a:xfrm>
        </p:spPr>
        <p:txBody>
          <a:bodyPr/>
          <a:lstStyle/>
          <a:p>
            <a:r>
              <a:rPr lang="it-IT" b="1" dirty="0"/>
              <a:t>M-probabilità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it-IT" dirty="0"/>
              <a:t>In sintesi, la qualità del dato viene quantificata dalle M-probabilità</a:t>
            </a:r>
          </a:p>
          <a:p>
            <a:endParaRPr lang="it-IT" dirty="0"/>
          </a:p>
          <a:p>
            <a:r>
              <a:rPr lang="it-IT" dirty="0"/>
              <a:t>Nel 95% delle volte due record con lo stesso nome anagrafico identificano la stessa persona / record, me nel 5% delle volte abbiamo:</a:t>
            </a:r>
          </a:p>
          <a:p>
            <a:pPr lvl="1"/>
            <a:r>
              <a:rPr lang="it-IT" dirty="0"/>
              <a:t>Un errore di «data entry»</a:t>
            </a:r>
          </a:p>
          <a:p>
            <a:pPr lvl="1"/>
            <a:r>
              <a:rPr lang="it-IT" dirty="0"/>
              <a:t>Un dato mancante</a:t>
            </a:r>
          </a:p>
          <a:p>
            <a:pPr lvl="1"/>
            <a:r>
              <a:rPr lang="it-IT" dirty="0"/>
              <a:t>Cambiamenti nel tempo del nome</a:t>
            </a:r>
          </a:p>
          <a:p>
            <a:pPr lvl="1"/>
            <a:r>
              <a:rPr lang="it-IT" dirty="0"/>
              <a:t>Un errore di «</a:t>
            </a:r>
            <a:r>
              <a:rPr lang="it-IT" dirty="0" err="1"/>
              <a:t>misspelling</a:t>
            </a:r>
            <a:r>
              <a:rPr lang="it-IT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5470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U-probabilità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U-probabilità (</a:t>
            </a:r>
            <a:r>
              <a:rPr lang="it-IT" i="1" dirty="0" err="1"/>
              <a:t>Unmatch</a:t>
            </a:r>
            <a:r>
              <a:rPr lang="it-IT" i="1" dirty="0"/>
              <a:t> </a:t>
            </a:r>
            <a:r>
              <a:rPr lang="it-IT" i="1" dirty="0" err="1"/>
              <a:t>probability</a:t>
            </a:r>
            <a:r>
              <a:rPr lang="it-IT" dirty="0"/>
              <a:t>) è la probabilità che una corrispondenza in una variabile identifichi un </a:t>
            </a:r>
            <a:r>
              <a:rPr lang="it-IT" b="1" dirty="0"/>
              <a:t>abbinamento FALSO </a:t>
            </a:r>
            <a:r>
              <a:rPr lang="it-IT" dirty="0"/>
              <a:t>tra due record.</a:t>
            </a:r>
          </a:p>
          <a:p>
            <a:r>
              <a:rPr lang="it-IT" dirty="0"/>
              <a:t>Si esemplifica nella probabilità che </a:t>
            </a:r>
            <a:r>
              <a:rPr lang="it-IT" b="1" dirty="0"/>
              <a:t>due record siano abbinati casualmente</a:t>
            </a:r>
            <a:r>
              <a:rPr lang="it-IT" dirty="0"/>
              <a:t> [</a:t>
            </a:r>
            <a:r>
              <a:rPr lang="it-IT" i="1" dirty="0"/>
              <a:t>la proporzione con cui ricorre un valore di una variabile nel file più grande dei due o in dati esterni</a:t>
            </a:r>
            <a:r>
              <a:rPr lang="it-IT" dirty="0"/>
              <a:t>].</a:t>
            </a:r>
          </a:p>
          <a:p>
            <a:r>
              <a:rPr lang="it-IT" dirty="0"/>
              <a:t>U-probabilità dipende dal contesto (e dai dati del File 1 e 2):</a:t>
            </a:r>
          </a:p>
          <a:p>
            <a:r>
              <a:rPr lang="it-IT" dirty="0"/>
              <a:t>La probabilità di trovare una corrispondenza casuale nella variabile sesso è di solito 50%, ma nei nostri dati del file 2 è 60% uomini e 40% donne, in quanto abbiamo 12 M su 20 record.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18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U-probabilità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b="1" dirty="0" err="1"/>
              <a:t>Year</a:t>
            </a:r>
            <a:r>
              <a:rPr lang="it-IT" sz="3200" b="1" dirty="0"/>
              <a:t>: </a:t>
            </a:r>
            <a:r>
              <a:rPr lang="it-IT" sz="3200" dirty="0"/>
              <a:t>10/20 = 0.5</a:t>
            </a:r>
          </a:p>
          <a:p>
            <a:r>
              <a:rPr lang="it-IT" sz="3200" b="1" dirty="0" err="1"/>
              <a:t>Day</a:t>
            </a:r>
            <a:r>
              <a:rPr lang="it-IT" sz="3200" b="1" dirty="0"/>
              <a:t>: </a:t>
            </a:r>
            <a:r>
              <a:rPr lang="it-IT" sz="3200" dirty="0"/>
              <a:t>1/36 = 0.0027</a:t>
            </a:r>
          </a:p>
          <a:p>
            <a:r>
              <a:rPr lang="it-IT" sz="3200" b="1" dirty="0"/>
              <a:t>Hospital X o Y: </a:t>
            </a:r>
            <a:r>
              <a:rPr lang="it-IT" sz="3200" dirty="0"/>
              <a:t>8/20 = 0.4</a:t>
            </a:r>
          </a:p>
          <a:p>
            <a:r>
              <a:rPr lang="it-IT" sz="3200" b="1" dirty="0"/>
              <a:t>Hospital Z</a:t>
            </a:r>
            <a:r>
              <a:rPr lang="it-IT" sz="3200" dirty="0"/>
              <a:t>: 4/20 = 0.2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2000" dirty="0"/>
              <a:t>Qui assumiamo che questo file sia quello più </a:t>
            </a:r>
          </a:p>
          <a:p>
            <a:pPr marL="0" indent="0">
              <a:buNone/>
            </a:pPr>
            <a:r>
              <a:rPr lang="it-IT" sz="2000" dirty="0"/>
              <a:t>completo che abbiamo per calcolare U-</a:t>
            </a:r>
            <a:r>
              <a:rPr lang="it-IT" sz="2000" dirty="0" err="1"/>
              <a:t>prob</a:t>
            </a:r>
            <a:r>
              <a:rPr lang="it-IT" sz="2000" dirty="0"/>
              <a:t>.</a:t>
            </a:r>
          </a:p>
          <a:p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89" y="1303555"/>
            <a:ext cx="6120000" cy="51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0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Come stimare la U-probabilità?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 stima </a:t>
            </a:r>
            <a:r>
              <a:rPr lang="it-IT" b="1" dirty="0"/>
              <a:t>sulla frequenza (proporzione) di un determinato valore </a:t>
            </a:r>
            <a:r>
              <a:rPr lang="it-IT" dirty="0"/>
              <a:t>all’interno dei dati più accurati che abbiamo (es, Censimenti)</a:t>
            </a:r>
          </a:p>
          <a:p>
            <a:r>
              <a:rPr lang="it-IT" dirty="0"/>
              <a:t>La U-probabilità di osservare un cognome dipende da quanto quel cognome ricorre in un determinato contesto (es, in Italia nel 2021)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i="1" dirty="0"/>
              <a:t>600 Tosi a </a:t>
            </a:r>
            <a:r>
              <a:rPr lang="en-GB" i="1" dirty="0" err="1"/>
              <a:t>Padova</a:t>
            </a:r>
            <a:r>
              <a:rPr lang="en-GB" i="1" dirty="0"/>
              <a:t> </a:t>
            </a:r>
            <a:r>
              <a:rPr lang="en-GB" dirty="0"/>
              <a:t>-&gt; 600 / 300 000 = .0020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i="1" dirty="0"/>
              <a:t>3 </a:t>
            </a:r>
            <a:r>
              <a:rPr lang="en-GB" i="1" dirty="0" err="1"/>
              <a:t>Rumplestilskin</a:t>
            </a:r>
            <a:r>
              <a:rPr lang="en-GB" i="1" dirty="0"/>
              <a:t> a </a:t>
            </a:r>
            <a:r>
              <a:rPr lang="en-GB" i="1" dirty="0" err="1"/>
              <a:t>Padova</a:t>
            </a:r>
            <a:r>
              <a:rPr lang="en-GB" i="1" dirty="0"/>
              <a:t> </a:t>
            </a:r>
            <a:r>
              <a:rPr lang="en-GB" dirty="0"/>
              <a:t>-&gt; 3 / 300 000 = .00001</a:t>
            </a:r>
          </a:p>
          <a:p>
            <a:pPr marL="0" indent="0">
              <a:buNone/>
            </a:pPr>
            <a:r>
              <a:rPr lang="it-IT" dirty="0"/>
              <a:t>							</a:t>
            </a:r>
            <a:endParaRPr lang="en-GB" dirty="0"/>
          </a:p>
          <a:p>
            <a:r>
              <a:rPr lang="it-IT" dirty="0"/>
              <a:t>Dipende dal contesto: in una scuola femminile la variabile genere è inutile per trovare degli abbinamenti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8896350" y="4191000"/>
            <a:ext cx="1114425" cy="3619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10010775" y="3633311"/>
            <a:ext cx="1775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 questo caso, la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prob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di abbinamento dipenderà solo da M-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prob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218" cy="1528330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br>
              <a:rPr lang="en-GB" b="1" dirty="0"/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400" b="1" i="1" dirty="0"/>
          </a:p>
          <a:p>
            <a:pPr marL="0" indent="0" algn="ctr">
              <a:buNone/>
            </a:pPr>
            <a:r>
              <a:rPr lang="it-IT" sz="4400" b="1" i="1" dirty="0"/>
              <a:t>Record </a:t>
            </a:r>
            <a:r>
              <a:rPr lang="it-IT" sz="4400" b="1" i="1" dirty="0" err="1"/>
              <a:t>linkage</a:t>
            </a:r>
            <a:r>
              <a:rPr lang="it-IT" sz="4400" b="1" i="1" dirty="0"/>
              <a:t> probabilistico</a:t>
            </a:r>
          </a:p>
          <a:p>
            <a:pPr marL="457200" lvl="1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342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Stimare i pesi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4191"/>
          </a:xfrm>
        </p:spPr>
        <p:txBody>
          <a:bodyPr>
            <a:normAutofit/>
          </a:bodyPr>
          <a:lstStyle/>
          <a:p>
            <a:r>
              <a:rPr lang="it-IT" dirty="0"/>
              <a:t>Per ogni valore che assume una variabile abbiamo </a:t>
            </a:r>
            <a:r>
              <a:rPr lang="it-IT" b="1" dirty="0"/>
              <a:t>una M-probabilità e una U-probabilità</a:t>
            </a:r>
            <a:r>
              <a:rPr lang="it-IT" dirty="0"/>
              <a:t>, quindi possiamo calcolare i pesi di corrispondenza/non abbinamento: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Assumendo indipendenza tra le variabili</a:t>
            </a:r>
            <a:r>
              <a:rPr lang="it-IT" dirty="0"/>
              <a:t>, possiamo sommare i pesi di corrispondenza di ogni variabile per trovare i </a:t>
            </a:r>
            <a:r>
              <a:rPr lang="it-IT" b="1" dirty="0"/>
              <a:t>pesi totali </a:t>
            </a:r>
            <a:r>
              <a:rPr lang="it-IT" dirty="0"/>
              <a:t>tra una  coppia di record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973" y="3190022"/>
            <a:ext cx="2019300" cy="1228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971" y="4274552"/>
            <a:ext cx="24669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Pesi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Compariamo </a:t>
            </a:r>
            <a:r>
              <a:rPr lang="it-IT" b="1" dirty="0">
                <a:solidFill>
                  <a:srgbClr val="FF0000"/>
                </a:solidFill>
              </a:rPr>
              <a:t>A10 e E19 </a:t>
            </a:r>
            <a:r>
              <a:rPr lang="it-IT" dirty="0"/>
              <a:t>nei file 1 e 2, dove c’è corrispondenza in tutti i campi. Il peso di abbinamento sarà = </a:t>
            </a:r>
            <a:r>
              <a:rPr lang="it-IT" b="1" dirty="0">
                <a:solidFill>
                  <a:srgbClr val="FF0000"/>
                </a:solidFill>
              </a:rPr>
              <a:t>7.455. 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42" y="4358013"/>
            <a:ext cx="9067800" cy="1428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29" y="2827012"/>
            <a:ext cx="8810625" cy="17907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908884" y="3388093"/>
            <a:ext cx="741145" cy="11261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776" y="3309455"/>
            <a:ext cx="79864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Pesi di abbinamento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4364" cy="4351338"/>
          </a:xfrm>
        </p:spPr>
        <p:txBody>
          <a:bodyPr/>
          <a:lstStyle/>
          <a:p>
            <a:r>
              <a:rPr lang="it-IT" dirty="0"/>
              <a:t>Compariamo la coppia </a:t>
            </a:r>
            <a:r>
              <a:rPr lang="it-IT" b="1" dirty="0">
                <a:solidFill>
                  <a:srgbClr val="FF0000"/>
                </a:solidFill>
              </a:rPr>
              <a:t>A03 e E12</a:t>
            </a:r>
            <a:r>
              <a:rPr lang="it-IT" dirty="0"/>
              <a:t>, dove abbiamo 2 non-corrispondenze (per il sesso e l’anno).Il peso di abbinamento sarà = </a:t>
            </a:r>
            <a:r>
              <a:rPr lang="it-IT" b="1" dirty="0">
                <a:solidFill>
                  <a:srgbClr val="FF0000"/>
                </a:solidFill>
              </a:rPr>
              <a:t>4.704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7" y="3005906"/>
            <a:ext cx="8919221" cy="14814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97" y="4487362"/>
            <a:ext cx="988856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Modello </a:t>
            </a:r>
            <a:r>
              <a:rPr lang="it-IT" b="1" dirty="0" err="1"/>
              <a:t>Fellegi-Sunter</a:t>
            </a:r>
            <a:endParaRPr lang="en-GB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86" y="1350714"/>
            <a:ext cx="8640000" cy="5434838"/>
          </a:xfrm>
          <a:prstGeom prst="rect">
            <a:avLst/>
          </a:prstGeom>
        </p:spPr>
      </p:pic>
      <p:cxnSp>
        <p:nvCxnSpPr>
          <p:cNvPr id="9" name="Connettore diritto 8"/>
          <p:cNvCxnSpPr/>
          <p:nvPr/>
        </p:nvCxnSpPr>
        <p:spPr>
          <a:xfrm flipV="1">
            <a:off x="6833937" y="4697128"/>
            <a:ext cx="3286649" cy="12512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120585" y="4281629"/>
            <a:ext cx="185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Coppia A03 E12 con peso = 4.7 </a:t>
            </a:r>
            <a:endParaRPr lang="en-GB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101257" y="6139221"/>
            <a:ext cx="207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Pesi di abbinamento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9692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Probabilità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a-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posteriori</a:t>
            </a:r>
            <a:endParaRPr lang="en-GB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/>
              <a:t>Odds</a:t>
            </a:r>
            <a:r>
              <a:rPr lang="it-IT" dirty="0"/>
              <a:t> </a:t>
            </a:r>
            <a:r>
              <a:rPr lang="it-IT" i="1" dirty="0"/>
              <a:t>a-Posteriori </a:t>
            </a:r>
            <a:r>
              <a:rPr lang="it-IT" dirty="0"/>
              <a:t>= </a:t>
            </a:r>
            <a:r>
              <a:rPr lang="it-IT" b="1" dirty="0" err="1">
                <a:solidFill>
                  <a:srgbClr val="C00000"/>
                </a:solidFill>
              </a:rPr>
              <a:t>odds</a:t>
            </a:r>
            <a:r>
              <a:rPr lang="it-IT" b="1" dirty="0">
                <a:solidFill>
                  <a:srgbClr val="C00000"/>
                </a:solidFill>
              </a:rPr>
              <a:t> a priori </a:t>
            </a:r>
            <a:r>
              <a:rPr lang="it-IT" dirty="0"/>
              <a:t>X              o</a:t>
            </a:r>
          </a:p>
          <a:p>
            <a:r>
              <a:rPr lang="it-IT" dirty="0"/>
              <a:t>Per la coppia A10 e E19, avremo: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Probabilità </a:t>
            </a:r>
            <a:r>
              <a:rPr lang="it-IT" i="1" dirty="0"/>
              <a:t>a-Posteriori </a:t>
            </a:r>
            <a:r>
              <a:rPr lang="it-IT" dirty="0"/>
              <a:t>= </a:t>
            </a:r>
            <a:r>
              <a:rPr lang="it-IT" dirty="0" err="1"/>
              <a:t>odds</a:t>
            </a:r>
            <a:r>
              <a:rPr lang="it-IT" dirty="0"/>
              <a:t> </a:t>
            </a:r>
            <a:r>
              <a:rPr lang="it-IT" i="1" dirty="0"/>
              <a:t>a posteriori</a:t>
            </a:r>
            <a:r>
              <a:rPr lang="it-IT" dirty="0"/>
              <a:t>/1+odds </a:t>
            </a:r>
            <a:r>
              <a:rPr lang="it-IT" i="1" dirty="0"/>
              <a:t>a posteriori</a:t>
            </a:r>
          </a:p>
          <a:p>
            <a:r>
              <a:rPr lang="it-IT" dirty="0"/>
              <a:t>Per la coppia A10 E19, avremo: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b="1" dirty="0"/>
              <a:t>Probabilità </a:t>
            </a:r>
            <a:r>
              <a:rPr lang="it-IT" b="1" i="1" dirty="0"/>
              <a:t>a posteriori </a:t>
            </a:r>
            <a:r>
              <a:rPr lang="it-IT" dirty="0"/>
              <a:t>= 1 340 000 / 1 + 1 340 000 = </a:t>
            </a:r>
            <a:r>
              <a:rPr lang="it-IT" b="1" dirty="0"/>
              <a:t>0.99999925.. ≈ 1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55" y="1479300"/>
            <a:ext cx="838200" cy="895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80" y="4072874"/>
            <a:ext cx="7200000" cy="9611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29929"/>
          <a:stretch/>
        </p:blipFill>
        <p:spPr>
          <a:xfrm>
            <a:off x="6985066" y="1316552"/>
            <a:ext cx="1725864" cy="12193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783" y="2535858"/>
            <a:ext cx="7956000" cy="16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Probabilità a </a:t>
            </a:r>
            <a:r>
              <a:rPr lang="it-IT" b="1" i="1" dirty="0"/>
              <a:t>posteriori</a:t>
            </a:r>
            <a:endParaRPr lang="en-GB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4501"/>
            <a:ext cx="10515600" cy="5149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               </a:t>
            </a:r>
          </a:p>
          <a:p>
            <a:r>
              <a:rPr lang="it-IT" dirty="0"/>
              <a:t>Per la coppia A03 e E12, avremo: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Probabilità </a:t>
            </a:r>
            <a:r>
              <a:rPr lang="it-IT" i="1" dirty="0"/>
              <a:t>a-Posteriori </a:t>
            </a:r>
            <a:r>
              <a:rPr lang="it-IT" dirty="0"/>
              <a:t>= </a:t>
            </a:r>
            <a:r>
              <a:rPr lang="it-IT" dirty="0" err="1"/>
              <a:t>odds</a:t>
            </a:r>
            <a:r>
              <a:rPr lang="it-IT" dirty="0"/>
              <a:t> </a:t>
            </a:r>
            <a:r>
              <a:rPr lang="it-IT" i="1" dirty="0"/>
              <a:t>a posteriori</a:t>
            </a:r>
            <a:r>
              <a:rPr lang="it-IT" dirty="0"/>
              <a:t>/1+odds </a:t>
            </a:r>
            <a:r>
              <a:rPr lang="it-IT" i="1" dirty="0"/>
              <a:t>a posteriori</a:t>
            </a:r>
          </a:p>
          <a:p>
            <a:r>
              <a:rPr lang="it-IT" dirty="0"/>
              <a:t>Per la coppia A03 E12, avremo: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b="1" dirty="0"/>
              <a:t>Probabilità </a:t>
            </a:r>
            <a:r>
              <a:rPr lang="it-IT" b="1" i="1" dirty="0"/>
              <a:t>a posteriori </a:t>
            </a:r>
            <a:r>
              <a:rPr lang="it-IT" dirty="0"/>
              <a:t>= 2 376 / 1 + 2 376 = 0.999579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29" y="3606224"/>
            <a:ext cx="8136000" cy="10522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891" y="2095751"/>
            <a:ext cx="7884000" cy="13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Qual è la probabilità a posteriori?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Calcoliamo la probabilità posteriori di abbinamento di queste 2 coppie di record: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A09 e E17: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47" y="3025791"/>
            <a:ext cx="6381750" cy="1114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47" y="2597166"/>
            <a:ext cx="6486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2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Qual è la probabilità a posteriori?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it-IT" dirty="0"/>
              <a:t>Calcoliamo la probabilità posteriori di abbinamento di queste 2 coppie di record: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A09 e E17: </a:t>
            </a:r>
          </a:p>
          <a:p>
            <a:pPr marL="0" indent="0">
              <a:buNone/>
            </a:pPr>
            <a:r>
              <a:rPr lang="it-IT" dirty="0" err="1"/>
              <a:t>Odds</a:t>
            </a:r>
            <a:r>
              <a:rPr lang="it-IT" dirty="0"/>
              <a:t> a posteriori = .047 X (.99/.50) X ((1-.95)/(1-.0027)) X (.99/.40) X (.95/.01) X (.99/.0027) X ((1-.95)/(1-.6)) = 50.279</a:t>
            </a:r>
          </a:p>
          <a:p>
            <a:pPr marL="0" indent="0">
              <a:buNone/>
            </a:pPr>
            <a:r>
              <a:rPr lang="it-IT" dirty="0"/>
              <a:t>Prob. a posteriori per </a:t>
            </a:r>
            <a:r>
              <a:rPr lang="it-IT" b="1" dirty="0"/>
              <a:t>A09 e E17</a:t>
            </a:r>
            <a:r>
              <a:rPr lang="it-IT" dirty="0"/>
              <a:t>= .9805</a:t>
            </a:r>
          </a:p>
          <a:p>
            <a:pPr marL="0" indent="0">
              <a:buNone/>
            </a:pPr>
            <a:r>
              <a:rPr lang="it-IT" dirty="0"/>
              <a:t>Prob. a posteriori per </a:t>
            </a:r>
            <a:r>
              <a:rPr lang="it-IT" b="1" dirty="0"/>
              <a:t>A09 e E18 </a:t>
            </a:r>
            <a:r>
              <a:rPr lang="it-IT" dirty="0"/>
              <a:t>è = 0.9921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47" y="3025791"/>
            <a:ext cx="6381750" cy="1114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47" y="2597166"/>
            <a:ext cx="6486525" cy="428625"/>
          </a:xfrm>
          <a:prstGeom prst="rect">
            <a:avLst/>
          </a:prstGeom>
        </p:spPr>
      </p:pic>
      <p:sp>
        <p:nvSpPr>
          <p:cNvPr id="4" name="Parentesi graffa chiusa 3"/>
          <p:cNvSpPr/>
          <p:nvPr/>
        </p:nvSpPr>
        <p:spPr>
          <a:xfrm>
            <a:off x="7099384" y="5688529"/>
            <a:ext cx="269507" cy="875899"/>
          </a:xfrm>
          <a:prstGeom prst="rightBrace">
            <a:avLst>
              <a:gd name="adj1" fmla="val 8333"/>
              <a:gd name="adj2" fmla="val 5109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7615790" y="5864868"/>
            <a:ext cx="326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DECISIONE?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847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 secondo esempio: </a:t>
            </a:r>
            <a:r>
              <a:rPr lang="it-IT" b="1" i="1" dirty="0"/>
              <a:t>Pesi di abbinamento</a:t>
            </a:r>
            <a:endParaRPr lang="en-GB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Possibile errore di trascrizione nel nome Jane/Jane e nell’indirizzo: M-probabilità = 0.95</a:t>
            </a:r>
          </a:p>
          <a:p>
            <a:r>
              <a:rPr lang="it-IT" dirty="0"/>
              <a:t>Assumendo che il nome vero sia Jane (più comune): U-probabilità = 0.001; in USA ci sono 412,987 Jane su 330,389,658.</a:t>
            </a:r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81" y="3549098"/>
            <a:ext cx="10053638" cy="31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Record </a:t>
            </a:r>
            <a:r>
              <a:rPr lang="it-IT" b="1" dirty="0" err="1"/>
              <a:t>linkage</a:t>
            </a:r>
            <a:r>
              <a:rPr lang="it-IT" b="1" dirty="0"/>
              <a:t> probabilistico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Record </a:t>
            </a:r>
            <a:r>
              <a:rPr lang="it-IT" dirty="0" err="1"/>
              <a:t>linkage</a:t>
            </a:r>
            <a:r>
              <a:rPr lang="it-IT" dirty="0"/>
              <a:t> compara i record di due file in base a variabili comuni a cui assegna un </a:t>
            </a:r>
            <a:r>
              <a:rPr lang="it-IT" i="1" dirty="0"/>
              <a:t>peso basato su quanto la variabile riesce ad identificare un abbinamento (es., la frequenza con cui ricorre il nome Tosi o </a:t>
            </a:r>
            <a:r>
              <a:rPr lang="it-IT" i="1" dirty="0" err="1"/>
              <a:t>Rumplestilskin</a:t>
            </a:r>
            <a:r>
              <a:rPr lang="it-IT" i="1" dirty="0"/>
              <a:t>).</a:t>
            </a:r>
          </a:p>
          <a:p>
            <a:r>
              <a:rPr lang="it-IT" dirty="0"/>
              <a:t>Calcola uno score per ogni campo della stessa unità e la somma totale degli score (</a:t>
            </a:r>
            <a:r>
              <a:rPr lang="it-IT" b="1" i="1" dirty="0"/>
              <a:t>pesi di abbinamento</a:t>
            </a:r>
            <a:r>
              <a:rPr lang="it-IT" dirty="0"/>
              <a:t>) che indica quanto due record di due file diversi appartengono alla stessa entità.</a:t>
            </a:r>
          </a:p>
          <a:p>
            <a:r>
              <a:rPr lang="it-IT" dirty="0"/>
              <a:t>Ordina le coppie di record in base alla somma dei pesi di abbinamento.</a:t>
            </a:r>
          </a:p>
          <a:p>
            <a:r>
              <a:rPr lang="it-IT" dirty="0"/>
              <a:t>Si usano delle </a:t>
            </a:r>
            <a:r>
              <a:rPr lang="it-IT" b="1" dirty="0"/>
              <a:t>soglie</a:t>
            </a:r>
            <a:r>
              <a:rPr lang="it-IT" dirty="0"/>
              <a:t> per distinguere gli abbinamenti veri dai non-abbinamenti (e calcola le probabilità con cui un abbinamento è vero).</a:t>
            </a:r>
          </a:p>
          <a:p>
            <a:r>
              <a:rPr lang="it-IT" dirty="0"/>
              <a:t>Attorno alle soglie c’è un’area grigia da valutare manualmente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Cos’è il Record </a:t>
            </a:r>
            <a:r>
              <a:rPr lang="it-IT" b="1" dirty="0" err="1"/>
              <a:t>Linkage</a:t>
            </a:r>
            <a:r>
              <a:rPr lang="it-IT" b="1" dirty="0"/>
              <a:t> probabilistico?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Procedura che implica </a:t>
            </a:r>
            <a:r>
              <a:rPr lang="it-IT" sz="3200" b="1" i="1" dirty="0">
                <a:solidFill>
                  <a:srgbClr val="FF0000"/>
                </a:solidFill>
              </a:rPr>
              <a:t>il calcolo di pesi di abbinamento stimati da tutte le corrispondenze e non-corrispondenze</a:t>
            </a:r>
            <a:r>
              <a:rPr lang="it-IT" sz="3200" dirty="0"/>
              <a:t> osservate tra i valori delle variabili che utilizziamo per abbinare i </a:t>
            </a:r>
            <a:r>
              <a:rPr lang="it-IT" sz="3200" dirty="0" err="1"/>
              <a:t>datasets</a:t>
            </a:r>
            <a:r>
              <a:rPr lang="it-IT" sz="3200" dirty="0"/>
              <a:t>.</a:t>
            </a:r>
          </a:p>
          <a:p>
            <a:pPr algn="just"/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La finalità è di riuscire ad identificare due record appartenenti a due </a:t>
            </a:r>
            <a:r>
              <a:rPr lang="it-IT" sz="3200" dirty="0" err="1"/>
              <a:t>dataset</a:t>
            </a:r>
            <a:r>
              <a:rPr lang="it-IT" sz="3200" dirty="0"/>
              <a:t> diversi che fanno parte dello stesso individuo, evento, oggetto, o entità. </a:t>
            </a:r>
          </a:p>
        </p:txBody>
      </p:sp>
    </p:spTree>
    <p:extLst>
      <p:ext uri="{BB962C8B-B14F-4D97-AF65-F5344CB8AC3E}">
        <p14:creationId xmlns:p14="http://schemas.microsoft.com/office/powerpoint/2010/main" val="178697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Record </a:t>
            </a:r>
            <a:r>
              <a:rPr lang="it-IT" b="1" dirty="0" err="1"/>
              <a:t>linkage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score assegnato ad ogni campo (pesi di abbinamento) si basa su:</a:t>
            </a:r>
          </a:p>
          <a:p>
            <a:pPr lvl="1"/>
            <a:r>
              <a:rPr lang="it-IT" dirty="0"/>
              <a:t>M-probabilità che una corrispondenza osservata faccia parte di un abbinamento vero (sono la stessa entità)</a:t>
            </a:r>
          </a:p>
          <a:p>
            <a:pPr lvl="1"/>
            <a:r>
              <a:rPr lang="it-IT" dirty="0"/>
              <a:t>U-probabilità che una corrispondenza osservata faccia parte di un abbinamento falso (non sono la stessa entità)</a:t>
            </a:r>
          </a:p>
          <a:p>
            <a:r>
              <a:rPr lang="it-IT" dirty="0"/>
              <a:t>Un </a:t>
            </a:r>
            <a:r>
              <a:rPr lang="it-IT" dirty="0" err="1"/>
              <a:t>linkage</a:t>
            </a:r>
            <a:r>
              <a:rPr lang="it-IT" dirty="0"/>
              <a:t> appropriato dipende dalla capacità delle variabili comuni dei due file di discriminare tra i record che devono essere abbinati.</a:t>
            </a:r>
          </a:p>
          <a:p>
            <a:r>
              <a:rPr lang="it-IT" dirty="0"/>
              <a:t>Massimizza i pesi di abbinamento per trovare gli abbinamenti veri.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6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Linkage</a:t>
            </a:r>
            <a:r>
              <a:rPr lang="it-IT" b="1" dirty="0"/>
              <a:t> probabilistico in STATA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Help Reclink2</a:t>
            </a:r>
          </a:p>
          <a:p>
            <a:endParaRPr lang="en-GB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" y="2212607"/>
            <a:ext cx="117299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Linkage</a:t>
            </a:r>
            <a:r>
              <a:rPr lang="it-IT" b="1" dirty="0"/>
              <a:t> probabilistico in STATA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66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/>
              <a:t>reclink2 </a:t>
            </a:r>
            <a:r>
              <a:rPr lang="en-GB" sz="3500" dirty="0" err="1"/>
              <a:t>stn_name</a:t>
            </a:r>
            <a:r>
              <a:rPr lang="en-GB" sz="3500" dirty="0"/>
              <a:t> stn_add1 city zip state using </a:t>
            </a:r>
            <a:r>
              <a:rPr lang="en-GB" sz="3500" dirty="0" err="1"/>
              <a:t>firm_data</a:t>
            </a:r>
            <a:r>
              <a:rPr lang="en-GB" sz="3500" dirty="0"/>
              <a:t>, gen(</a:t>
            </a:r>
            <a:r>
              <a:rPr lang="en-GB" sz="3500" dirty="0" err="1"/>
              <a:t>myscore</a:t>
            </a:r>
            <a:r>
              <a:rPr lang="en-GB" sz="3500" dirty="0"/>
              <a:t>) </a:t>
            </a:r>
            <a:r>
              <a:rPr lang="en-GB" sz="3500" dirty="0" err="1"/>
              <a:t>idm</a:t>
            </a:r>
            <a:r>
              <a:rPr lang="en-GB" sz="3500" dirty="0"/>
              <a:t>(rid) </a:t>
            </a:r>
            <a:r>
              <a:rPr lang="en-GB" sz="3500" dirty="0" err="1"/>
              <a:t>idu</a:t>
            </a:r>
            <a:r>
              <a:rPr lang="en-GB" sz="3500" dirty="0"/>
              <a:t>(fid) </a:t>
            </a:r>
            <a:r>
              <a:rPr lang="en-GB" sz="3500" dirty="0" err="1"/>
              <a:t>wmatch</a:t>
            </a:r>
            <a:r>
              <a:rPr lang="en-GB" sz="3500" dirty="0"/>
              <a:t>(10 8 5 5 5) </a:t>
            </a:r>
            <a:r>
              <a:rPr lang="en-GB" sz="3500" dirty="0" err="1"/>
              <a:t>wmnomatch</a:t>
            </a:r>
            <a:r>
              <a:rPr lang="en-GB" sz="3500" dirty="0"/>
              <a:t>(2 3 4 4 4) required(state) many </a:t>
            </a:r>
            <a:r>
              <a:rPr lang="en-GB" sz="3500" dirty="0" err="1"/>
              <a:t>npairs</a:t>
            </a:r>
            <a:r>
              <a:rPr lang="en-GB" sz="3500" dirty="0"/>
              <a:t>(2)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t-IT" dirty="0" err="1"/>
              <a:t>Myscore</a:t>
            </a:r>
            <a:r>
              <a:rPr lang="it-IT" dirty="0"/>
              <a:t> = probabilità di abbinamento tra due record</a:t>
            </a:r>
          </a:p>
          <a:p>
            <a:pPr marL="0" indent="0">
              <a:buNone/>
            </a:pPr>
            <a:r>
              <a:rPr lang="it-IT" dirty="0" err="1"/>
              <a:t>Wmatch</a:t>
            </a:r>
            <a:r>
              <a:rPr lang="it-IT" dirty="0"/>
              <a:t> = probabilità di trovare corrispondenze vere in quella variabile [il nome avrà un peso alto; la città più basso] ≈ </a:t>
            </a:r>
            <a:r>
              <a:rPr lang="it-IT" i="1" dirty="0"/>
              <a:t>U-</a:t>
            </a:r>
            <a:r>
              <a:rPr lang="it-IT" i="1" dirty="0" err="1"/>
              <a:t>probability</a:t>
            </a:r>
            <a:endParaRPr lang="it-IT" i="1" dirty="0"/>
          </a:p>
          <a:p>
            <a:pPr marL="0" indent="0">
              <a:buNone/>
            </a:pPr>
            <a:r>
              <a:rPr lang="it-IT" dirty="0" err="1"/>
              <a:t>Wmnomatch</a:t>
            </a:r>
            <a:r>
              <a:rPr lang="it-IT" dirty="0"/>
              <a:t> = probabilità con cui ci aspettiamo di non osservare discrepanze [più facile riportare erroneamente un nome, rispetto ad una città] ≈ M-</a:t>
            </a:r>
            <a:r>
              <a:rPr lang="it-IT" dirty="0" err="1"/>
              <a:t>probability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Require</a:t>
            </a:r>
            <a:r>
              <a:rPr lang="it-IT" dirty="0"/>
              <a:t> = abbinamento esatto</a:t>
            </a:r>
          </a:p>
          <a:p>
            <a:pPr marL="0" indent="0">
              <a:buNone/>
            </a:pPr>
            <a:r>
              <a:rPr lang="it-IT" dirty="0" err="1"/>
              <a:t>Manytone</a:t>
            </a:r>
            <a:r>
              <a:rPr lang="it-IT" dirty="0"/>
              <a:t>= </a:t>
            </a:r>
            <a:r>
              <a:rPr lang="it-IT" dirty="0" err="1"/>
              <a:t>linkage</a:t>
            </a:r>
            <a:r>
              <a:rPr lang="it-IT" dirty="0"/>
              <a:t> tanti a uno – </a:t>
            </a:r>
            <a:r>
              <a:rPr lang="it-IT" dirty="0" err="1"/>
              <a:t>npairs</a:t>
            </a:r>
            <a:r>
              <a:rPr lang="it-IT" dirty="0"/>
              <a:t>(n) = numero di abbinamenti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296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Linkage</a:t>
            </a:r>
            <a:r>
              <a:rPr lang="it-IT" b="1" dirty="0"/>
              <a:t> probabilistico in STATA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Assegnare pesi nel linguaggio di STATA</a:t>
            </a:r>
            <a:r>
              <a:rPr lang="it-IT" dirty="0"/>
              <a:t> per ogni variabile utilizzata</a:t>
            </a:r>
            <a:endParaRPr lang="it-IT" b="1" dirty="0"/>
          </a:p>
          <a:p>
            <a:r>
              <a:rPr lang="it-IT" b="1" dirty="0" err="1"/>
              <a:t>Wmatch</a:t>
            </a:r>
            <a:r>
              <a:rPr lang="it-IT" b="1" dirty="0"/>
              <a:t> </a:t>
            </a:r>
            <a:r>
              <a:rPr lang="it-IT" dirty="0"/>
              <a:t>basato sulla unicità dei valori che può assumere la variabile: un nome atipico avrà pochi duplicati, mentre una città identificherà molte persone.</a:t>
            </a:r>
          </a:p>
          <a:p>
            <a:r>
              <a:rPr lang="it-IT" b="1" dirty="0" err="1"/>
              <a:t>Wmnomatch</a:t>
            </a:r>
            <a:r>
              <a:rPr lang="it-IT" b="1" dirty="0"/>
              <a:t> </a:t>
            </a:r>
            <a:r>
              <a:rPr lang="it-IT" dirty="0"/>
              <a:t>basato sulle discrepanze che possiamo osservare in quella variabile: un nome può cambiare nel tempo [es, dopo matrimonio] o essere riportato male [</a:t>
            </a:r>
            <a:r>
              <a:rPr lang="it-IT" dirty="0" err="1"/>
              <a:t>Wmnomatch</a:t>
            </a:r>
            <a:r>
              <a:rPr lang="it-IT" dirty="0"/>
              <a:t> basso].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44794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Linkage</a:t>
            </a:r>
            <a:r>
              <a:rPr lang="it-IT" b="1" dirty="0"/>
              <a:t> probabilistico in STATA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 pesi che specifichiamo nel linguaggio di STATA</a:t>
            </a:r>
          </a:p>
          <a:p>
            <a:endParaRPr lang="en-GB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" y="2396691"/>
            <a:ext cx="11126804" cy="3329338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>
            <a:off x="962526" y="4860758"/>
            <a:ext cx="7469205" cy="28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64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Bibliografia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Fellegi</a:t>
            </a:r>
            <a:r>
              <a:rPr lang="en-GB" sz="2400" dirty="0"/>
              <a:t> IP &amp; </a:t>
            </a:r>
            <a:r>
              <a:rPr lang="en-GB" sz="2400" dirty="0" err="1"/>
              <a:t>Sunter</a:t>
            </a:r>
            <a:r>
              <a:rPr lang="en-GB" sz="2400" dirty="0"/>
              <a:t> AB (1969) A theory for record linkage. </a:t>
            </a:r>
            <a:r>
              <a:rPr lang="en-GB" sz="2400" i="1" dirty="0"/>
              <a:t>Journal of the American Statistical Association</a:t>
            </a:r>
            <a:r>
              <a:rPr lang="en-GB" sz="2400" dirty="0"/>
              <a:t> 64, 1183-1210</a:t>
            </a:r>
          </a:p>
          <a:p>
            <a:r>
              <a:rPr lang="en-GB" sz="2400" dirty="0"/>
              <a:t>Clark, D. E. (2004). Practical introduction to record linkage for injury research. </a:t>
            </a:r>
            <a:r>
              <a:rPr lang="en-GB" sz="2400" i="1" dirty="0"/>
              <a:t>Injury Prevention</a:t>
            </a:r>
            <a:r>
              <a:rPr lang="en-GB" sz="2400" dirty="0"/>
              <a:t>, 10(3), 186-191.</a:t>
            </a:r>
          </a:p>
          <a:p>
            <a:r>
              <a:rPr lang="en-GB" sz="2400" dirty="0"/>
              <a:t>Asher, J., Resnick, D., Brite, J., </a:t>
            </a:r>
            <a:r>
              <a:rPr lang="en-GB" sz="2400" dirty="0" err="1"/>
              <a:t>Brackbill</a:t>
            </a:r>
            <a:r>
              <a:rPr lang="en-GB" sz="2400" dirty="0"/>
              <a:t>, R., &amp; Cone, J. (2020). An introduction to probabilistic record linkage with a focus on linkage processing for WTC registries. </a:t>
            </a:r>
            <a:r>
              <a:rPr lang="en-GB" sz="2400" i="1" dirty="0"/>
              <a:t>International journal of environmental research and public health</a:t>
            </a:r>
            <a:r>
              <a:rPr lang="en-GB" sz="2400" dirty="0"/>
              <a:t>, 17(18), 6937.</a:t>
            </a:r>
          </a:p>
          <a:p>
            <a:r>
              <a:rPr lang="en-GB" sz="2400" dirty="0"/>
              <a:t>Jenkins, S. P., Lynn, P., </a:t>
            </a:r>
            <a:r>
              <a:rPr lang="en-GB" sz="2400" dirty="0" err="1"/>
              <a:t>Jäckle</a:t>
            </a:r>
            <a:r>
              <a:rPr lang="en-GB" sz="2400" dirty="0"/>
              <a:t>, A., &amp; Sala, E. (2008). The feasibility of linking household survey and administrative record data: new evidence for Britain. </a:t>
            </a:r>
            <a:r>
              <a:rPr lang="en-GB" sz="2400" i="1" dirty="0"/>
              <a:t>International Journal of Social Research Methodology</a:t>
            </a:r>
            <a:r>
              <a:rPr lang="en-GB" sz="2400" dirty="0"/>
              <a:t>, 11(1), 29-43.</a:t>
            </a:r>
          </a:p>
        </p:txBody>
      </p:sp>
    </p:spTree>
    <p:extLst>
      <p:ext uri="{BB962C8B-B14F-4D97-AF65-F5344CB8AC3E}">
        <p14:creationId xmlns:p14="http://schemas.microsoft.com/office/powerpoint/2010/main" val="132094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4D8E-C45E-4DED-9F71-7B281DD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Corrispondenze tra etichette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F8D574-8F4E-48CA-8CA4-DEB0DEF4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Abbiamo trattato i casi in cui i campi delle variabili possono corrispondere o non corrispondere tra i due file dati.</a:t>
            </a:r>
          </a:p>
          <a:p>
            <a:r>
              <a:rPr lang="it-IT" dirty="0"/>
              <a:t>Nel caso delle etichette («nomi») è utile usare la distanza con cui due etichette si assomigliano e meno.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Ad esempio possiamo vedere che la differenza tra «Smith» e «</a:t>
            </a:r>
            <a:r>
              <a:rPr lang="it-IT" dirty="0" err="1"/>
              <a:t>Smyth</a:t>
            </a:r>
            <a:r>
              <a:rPr lang="it-IT" dirty="0"/>
              <a:t>» è piccola (una lettera)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781F27-D4C3-435C-BE21-35A915D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00" y="3696705"/>
            <a:ext cx="6408000" cy="1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1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4D8E-C45E-4DED-9F71-7B281DD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Corrispondenze tra etichette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F8D574-8F4E-48CA-8CA4-DEB0DEF4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Reclink</a:t>
            </a:r>
            <a:r>
              <a:rPr lang="it-IT" dirty="0"/>
              <a:t> utilizza la distanza di </a:t>
            </a:r>
            <a:r>
              <a:rPr lang="it-IT" dirty="0" err="1"/>
              <a:t>Jaro</a:t>
            </a:r>
            <a:r>
              <a:rPr lang="it-IT" dirty="0"/>
              <a:t> e Jaro-Winkler:</a:t>
            </a:r>
          </a:p>
          <a:p>
            <a:pPr marL="0" indent="0">
              <a:buNone/>
            </a:pPr>
            <a:r>
              <a:rPr lang="it-IT" dirty="0" err="1"/>
              <a:t>Jaro</a:t>
            </a:r>
            <a:r>
              <a:rPr lang="it-IT" dirty="0"/>
              <a:t> = 1/3 (m/s1 + m/s2 + m-t/m)</a:t>
            </a:r>
          </a:p>
          <a:p>
            <a:pPr marL="0" indent="0">
              <a:buNone/>
            </a:pPr>
            <a:r>
              <a:rPr lang="it-IT" dirty="0"/>
              <a:t>Dove m = match (dove il match è definito da: (lunghezza della stringa /2) - 1   </a:t>
            </a:r>
          </a:p>
          <a:p>
            <a:pPr marL="0" indent="0">
              <a:buNone/>
            </a:pPr>
            <a:r>
              <a:rPr lang="it-IT" dirty="0"/>
              <a:t>           t = spostamenti di caratteri</a:t>
            </a:r>
          </a:p>
          <a:p>
            <a:pPr marL="0" indent="0">
              <a:buNone/>
            </a:pPr>
            <a:r>
              <a:rPr lang="it-IT" dirty="0"/>
              <a:t>           s = numero dei caratteri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781F27-D4C3-435C-BE21-35A915D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54" y="1825616"/>
            <a:ext cx="7020000" cy="12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4D8E-C45E-4DED-9F71-7B281DD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Corrispondenze tra etichette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F8D574-8F4E-48CA-8CA4-DEB0DEF4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Smith</a:t>
            </a:r>
          </a:p>
          <a:p>
            <a:pPr marL="0" indent="0">
              <a:buNone/>
            </a:pPr>
            <a:r>
              <a:rPr lang="it-IT" dirty="0" err="1"/>
              <a:t>Smyth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2 parole di 5 lettere -&gt; match per ogni lettera che non è più lontano di 1.5 caratteri</a:t>
            </a:r>
          </a:p>
          <a:p>
            <a:pPr marL="0" indent="0">
              <a:buNone/>
            </a:pPr>
            <a:r>
              <a:rPr lang="it-IT" dirty="0"/>
              <a:t>Quindi: 1/3*(4/5+4/5+(4-0)/4)  = 0.8666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781F27-D4C3-435C-BE21-35A915D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54" y="1825616"/>
            <a:ext cx="7020000" cy="1286808"/>
          </a:xfrm>
          <a:prstGeom prst="rect">
            <a:avLst/>
          </a:prstGeom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C356624A-F1E4-4DCE-896E-7353F522DB52}"/>
              </a:ext>
            </a:extLst>
          </p:cNvPr>
          <p:cNvSpPr/>
          <p:nvPr/>
        </p:nvSpPr>
        <p:spPr>
          <a:xfrm>
            <a:off x="2081349" y="3361509"/>
            <a:ext cx="269965" cy="9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4D8E-C45E-4DED-9F71-7B281DD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Corrispondenze tra etichette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F8D574-8F4E-48CA-8CA4-DEB0DEF4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593AE0-3F27-4024-97F6-172EC88AC014}"/>
              </a:ext>
            </a:extLst>
          </p:cNvPr>
          <p:cNvSpPr txBox="1"/>
          <p:nvPr/>
        </p:nvSpPr>
        <p:spPr>
          <a:xfrm>
            <a:off x="748936" y="4988862"/>
            <a:ext cx="571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 STATA:</a:t>
            </a:r>
          </a:p>
          <a:p>
            <a:r>
              <a:rPr lang="en-GB" dirty="0" err="1"/>
              <a:t>jarowinkler</a:t>
            </a:r>
            <a:r>
              <a:rPr lang="en-GB" dirty="0"/>
              <a:t> </a:t>
            </a:r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Ufirstname</a:t>
            </a:r>
            <a:r>
              <a:rPr lang="en-GB" dirty="0"/>
              <a:t>, gen(</a:t>
            </a:r>
            <a:r>
              <a:rPr lang="en-GB" dirty="0" err="1"/>
              <a:t>sim_first</a:t>
            </a:r>
            <a:r>
              <a:rPr lang="en-GB" dirty="0"/>
              <a:t>)</a:t>
            </a:r>
          </a:p>
          <a:p>
            <a:r>
              <a:rPr lang="en-GB" dirty="0" err="1"/>
              <a:t>jarowinkler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  </a:t>
            </a:r>
            <a:r>
              <a:rPr lang="en-GB" dirty="0" err="1"/>
              <a:t>using_lastname</a:t>
            </a:r>
            <a:r>
              <a:rPr lang="en-GB" dirty="0"/>
              <a:t>,  </a:t>
            </a:r>
            <a:r>
              <a:rPr lang="en-GB" dirty="0" err="1"/>
              <a:t>jaroonly</a:t>
            </a:r>
            <a:r>
              <a:rPr lang="en-GB" dirty="0"/>
              <a:t>(sim_last2)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275541-DACF-454F-8CCE-D1A73433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2718"/>
            <a:ext cx="10174120" cy="33913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06DBA7-5C53-4B80-A77C-1D8A427BF962}"/>
              </a:ext>
            </a:extLst>
          </p:cNvPr>
          <p:cNvSpPr txBox="1"/>
          <p:nvPr/>
        </p:nvSpPr>
        <p:spPr>
          <a:xfrm>
            <a:off x="7149736" y="5339852"/>
            <a:ext cx="454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Nel </a:t>
            </a:r>
            <a:r>
              <a:rPr lang="en-GB" dirty="0" err="1"/>
              <a:t>caso</a:t>
            </a:r>
            <a:r>
              <a:rPr lang="en-GB" dirty="0"/>
              <a:t> di Alice e Dan </a:t>
            </a:r>
            <a:r>
              <a:rPr lang="en-GB" dirty="0" err="1"/>
              <a:t>abbiamo</a:t>
            </a:r>
            <a:r>
              <a:rPr lang="en-GB" dirty="0"/>
              <a:t> 1 match per la </a:t>
            </a:r>
            <a:r>
              <a:rPr lang="en-GB" dirty="0" err="1"/>
              <a:t>lettera</a:t>
            </a:r>
            <a:r>
              <a:rPr lang="en-GB" dirty="0"/>
              <a:t> A -&gt; 1/3*(1/5+1/3+(1-0)/1) = 0.51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C9AA40-C80E-4071-8E2A-167047A61471}"/>
              </a:ext>
            </a:extLst>
          </p:cNvPr>
          <p:cNvSpPr/>
          <p:nvPr/>
        </p:nvSpPr>
        <p:spPr>
          <a:xfrm>
            <a:off x="685633" y="6072402"/>
            <a:ext cx="836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Jaro</a:t>
            </a:r>
            <a:r>
              <a:rPr lang="en-GB" dirty="0"/>
              <a:t>-Winkler: è </a:t>
            </a:r>
            <a:r>
              <a:rPr lang="en-GB" dirty="0" err="1"/>
              <a:t>l’indice</a:t>
            </a:r>
            <a:r>
              <a:rPr lang="en-GB" dirty="0"/>
              <a:t> </a:t>
            </a:r>
            <a:r>
              <a:rPr lang="en-GB" dirty="0" err="1"/>
              <a:t>riscalato</a:t>
            </a:r>
            <a:r>
              <a:rPr lang="en-GB" dirty="0"/>
              <a:t>: </a:t>
            </a:r>
            <a:r>
              <a:rPr lang="en-GB" dirty="0" err="1"/>
              <a:t>Jaro</a:t>
            </a:r>
            <a:r>
              <a:rPr lang="en-GB" dirty="0"/>
              <a:t> + </a:t>
            </a:r>
            <a:r>
              <a:rPr lang="en-GB" dirty="0" err="1"/>
              <a:t>Lunghezza</a:t>
            </a:r>
            <a:r>
              <a:rPr lang="en-GB" dirty="0"/>
              <a:t> del </a:t>
            </a:r>
            <a:r>
              <a:rPr lang="en-GB" dirty="0" err="1"/>
              <a:t>prefisso</a:t>
            </a:r>
            <a:r>
              <a:rPr lang="en-GB" dirty="0"/>
              <a:t> </a:t>
            </a:r>
            <a:r>
              <a:rPr lang="en-GB" dirty="0" err="1"/>
              <a:t>comune</a:t>
            </a:r>
            <a:r>
              <a:rPr lang="en-GB" dirty="0"/>
              <a:t> * 0.1 * (1- </a:t>
            </a:r>
            <a:r>
              <a:rPr lang="en-GB" dirty="0" err="1"/>
              <a:t>Jaro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463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Variabili chiave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due file devono contenere entrambi alcune variabili chiave:</a:t>
            </a:r>
          </a:p>
          <a:p>
            <a:pPr lvl="1"/>
            <a:r>
              <a:rPr lang="it-IT" dirty="0"/>
              <a:t>Identificativo individuale (ideale in teoria; solo in dati di alta qualità)</a:t>
            </a:r>
          </a:p>
          <a:p>
            <a:pPr lvl="1"/>
            <a:r>
              <a:rPr lang="it-IT" dirty="0"/>
              <a:t>Nome o indirizzo</a:t>
            </a:r>
          </a:p>
          <a:p>
            <a:pPr lvl="1"/>
            <a:r>
              <a:rPr lang="it-IT" dirty="0"/>
              <a:t>Data di nascita</a:t>
            </a:r>
          </a:p>
          <a:p>
            <a:r>
              <a:rPr lang="it-IT" dirty="0"/>
              <a:t>I dati possono non essere così accurati:</a:t>
            </a:r>
          </a:p>
          <a:p>
            <a:pPr lvl="1"/>
            <a:r>
              <a:rPr lang="it-IT" dirty="0"/>
              <a:t>Valori mancanti o errori nell’Identificativo individuale</a:t>
            </a:r>
          </a:p>
          <a:p>
            <a:pPr lvl="1"/>
            <a:r>
              <a:rPr lang="it-IT" dirty="0"/>
              <a:t>Differenze tra i </a:t>
            </a:r>
            <a:r>
              <a:rPr lang="it-IT" dirty="0" err="1"/>
              <a:t>datasets</a:t>
            </a:r>
            <a:r>
              <a:rPr lang="it-IT" dirty="0"/>
              <a:t> (età vs. data di nascita)</a:t>
            </a:r>
          </a:p>
          <a:p>
            <a:pPr lvl="1"/>
            <a:r>
              <a:rPr lang="it-IT" dirty="0"/>
              <a:t>I dati cambiano nel tempo (cognome può cambiare dopo il matrimonio, così come un indirizzo cambia dopo trasferimenti di residenza)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62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Possibili errori</a:t>
            </a:r>
            <a:endParaRPr lang="en-GB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936" y="653883"/>
            <a:ext cx="5400000" cy="57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1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Terminologia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Abbinamento vero/falso (</a:t>
            </a:r>
            <a:r>
              <a:rPr lang="it-IT" i="1" dirty="0" err="1"/>
              <a:t>true</a:t>
            </a:r>
            <a:r>
              <a:rPr lang="it-IT" i="1" dirty="0"/>
              <a:t> /false match</a:t>
            </a:r>
            <a:r>
              <a:rPr lang="it-IT" dirty="0"/>
              <a:t>)</a:t>
            </a:r>
          </a:p>
          <a:p>
            <a:r>
              <a:rPr lang="it-IT" dirty="0"/>
              <a:t>Non-abbinamento vero/falso (</a:t>
            </a:r>
            <a:r>
              <a:rPr lang="it-IT" i="1" dirty="0" err="1"/>
              <a:t>true</a:t>
            </a:r>
            <a:r>
              <a:rPr lang="it-IT" i="1" dirty="0"/>
              <a:t>/ false </a:t>
            </a:r>
            <a:r>
              <a:rPr lang="it-IT" i="1" dirty="0" err="1"/>
              <a:t>unmatch</a:t>
            </a:r>
            <a:r>
              <a:rPr lang="it-IT" dirty="0"/>
              <a:t>)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74" y="2883662"/>
            <a:ext cx="7776000" cy="38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Approccio generale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Considera di abbinare ogni coppia di record nei due file</a:t>
            </a:r>
          </a:p>
          <a:p>
            <a:pPr marL="0" indent="0">
              <a:buNone/>
            </a:pPr>
            <a:r>
              <a:rPr lang="it-IT" dirty="0"/>
              <a:t>– Compara le coppie di record in base a variabili comuni nei file</a:t>
            </a:r>
          </a:p>
          <a:p>
            <a:pPr marL="0" indent="0">
              <a:buNone/>
            </a:pPr>
            <a:r>
              <a:rPr lang="it-IT" dirty="0"/>
              <a:t>– calcola uno score ad ogni coppia di </a:t>
            </a:r>
          </a:p>
          <a:p>
            <a:pPr marL="0" indent="0">
              <a:buNone/>
            </a:pPr>
            <a:r>
              <a:rPr lang="it-IT" dirty="0"/>
              <a:t>record in base alle probabilità di </a:t>
            </a:r>
          </a:p>
          <a:p>
            <a:pPr marL="0" indent="0">
              <a:buNone/>
            </a:pPr>
            <a:r>
              <a:rPr lang="it-IT" dirty="0"/>
              <a:t>abbinarsi</a:t>
            </a:r>
          </a:p>
          <a:p>
            <a:pPr marL="0" indent="0">
              <a:buNone/>
            </a:pPr>
            <a:r>
              <a:rPr lang="en-GB" dirty="0"/>
              <a:t>– </a:t>
            </a:r>
            <a:r>
              <a:rPr lang="it-IT" dirty="0"/>
              <a:t>Le coppie con lo score più alto </a:t>
            </a:r>
          </a:p>
          <a:p>
            <a:pPr marL="0" indent="0">
              <a:buNone/>
            </a:pPr>
            <a:r>
              <a:rPr lang="it-IT" dirty="0"/>
              <a:t>hanno probabilità più alte di essere </a:t>
            </a:r>
          </a:p>
          <a:p>
            <a:pPr marL="0" indent="0">
              <a:buNone/>
            </a:pPr>
            <a:r>
              <a:rPr lang="it-IT" dirty="0"/>
              <a:t>degli abbinamenti veri.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46" y="2995432"/>
            <a:ext cx="4867954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 esempio ipotetico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Clark DE (2004) Practical introduction to record linkage for injury research, </a:t>
            </a:r>
            <a:r>
              <a:rPr lang="en-GB" i="1" dirty="0"/>
              <a:t>Injury Prevention</a:t>
            </a:r>
            <a:r>
              <a:rPr lang="en-GB" dirty="0"/>
              <a:t>, 10, 186-191. (lo </a:t>
            </a:r>
            <a:r>
              <a:rPr lang="en-GB" dirty="0" err="1"/>
              <a:t>trovate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Moodle)</a:t>
            </a:r>
          </a:p>
          <a:p>
            <a:pPr marL="0" indent="0">
              <a:buNone/>
            </a:pPr>
            <a:endParaRPr lang="en-GB" dirty="0"/>
          </a:p>
          <a:p>
            <a:r>
              <a:rPr lang="it-IT" b="1" dirty="0"/>
              <a:t>File 1: </a:t>
            </a:r>
            <a:r>
              <a:rPr lang="it-IT" dirty="0"/>
              <a:t>10 casi di chiamata dell’ambulanza</a:t>
            </a:r>
          </a:p>
          <a:p>
            <a:r>
              <a:rPr lang="it-IT" b="1" dirty="0"/>
              <a:t>File 2: </a:t>
            </a:r>
            <a:r>
              <a:rPr lang="it-IT" dirty="0"/>
              <a:t>20 casi di emergenza in ospedale</a:t>
            </a:r>
          </a:p>
          <a:p>
            <a:endParaRPr lang="it-IT" dirty="0"/>
          </a:p>
          <a:p>
            <a:r>
              <a:rPr lang="it-IT" dirty="0"/>
              <a:t>Basandoci sulla nostra esperienza precedente </a:t>
            </a:r>
            <a:r>
              <a:rPr lang="it-IT" dirty="0">
                <a:solidFill>
                  <a:srgbClr val="FF0000"/>
                </a:solidFill>
              </a:rPr>
              <a:t>assumiamo che il 90% delle chiamate di ambulanza producano una emergenza in ospedale</a:t>
            </a:r>
            <a:r>
              <a:rPr lang="it-IT" dirty="0"/>
              <a:t>. 9 casi su 10 del file 1 avranno un record nel file 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1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247081"/>
            <a:ext cx="10800000" cy="6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1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18809</TotalTime>
  <Words>2152</Words>
  <Application>Microsoft Office PowerPoint</Application>
  <PresentationFormat>Widescreen</PresentationFormat>
  <Paragraphs>231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Dati multi-fonte e analisi territoriali</vt:lpstr>
      <vt:lpstr>  </vt:lpstr>
      <vt:lpstr>Cos’è il Record Linkage probabilistico?</vt:lpstr>
      <vt:lpstr>Variabili chiave</vt:lpstr>
      <vt:lpstr>Possibili errori</vt:lpstr>
      <vt:lpstr>Terminologia</vt:lpstr>
      <vt:lpstr>Approccio generale</vt:lpstr>
      <vt:lpstr>Un esempio ipotetico</vt:lpstr>
      <vt:lpstr>Presentazione standard di PowerPoint</vt:lpstr>
      <vt:lpstr>Probabilità a-priori</vt:lpstr>
      <vt:lpstr>ODDS a-priori</vt:lpstr>
      <vt:lpstr>Abbinamenti esatti</vt:lpstr>
      <vt:lpstr>Abbinamenti non esatti – Comparazione</vt:lpstr>
      <vt:lpstr>M-probabilità di abbinamento</vt:lpstr>
      <vt:lpstr>Assumiamo delle M-probabilità di abbinamento</vt:lpstr>
      <vt:lpstr>M-probabilità</vt:lpstr>
      <vt:lpstr>U-probabilità di abbinamento</vt:lpstr>
      <vt:lpstr>U-probabilità</vt:lpstr>
      <vt:lpstr>Come stimare la U-probabilità?</vt:lpstr>
      <vt:lpstr>Stimare i pesi di abbinamento</vt:lpstr>
      <vt:lpstr>Pesi di abbinamento</vt:lpstr>
      <vt:lpstr>Pesi di abbinamento</vt:lpstr>
      <vt:lpstr>Modello Fellegi-Sunter</vt:lpstr>
      <vt:lpstr>Probabilità a-posteriori</vt:lpstr>
      <vt:lpstr>Probabilità a posteriori</vt:lpstr>
      <vt:lpstr>Qual è la probabilità a posteriori?</vt:lpstr>
      <vt:lpstr>Qual è la probabilità a posteriori?</vt:lpstr>
      <vt:lpstr>Un secondo esempio: Pesi di abbinamento</vt:lpstr>
      <vt:lpstr>Record linkage probabilistico</vt:lpstr>
      <vt:lpstr>Record linkage</vt:lpstr>
      <vt:lpstr>Linkage probabilistico in STATA</vt:lpstr>
      <vt:lpstr>Linkage probabilistico in STATA</vt:lpstr>
      <vt:lpstr>Linkage probabilistico in STATA</vt:lpstr>
      <vt:lpstr>Linkage probabilistico in STATA</vt:lpstr>
      <vt:lpstr>Bibliografia</vt:lpstr>
      <vt:lpstr>Corrispondenze tra etichette</vt:lpstr>
      <vt:lpstr>Corrispondenze tra etichette</vt:lpstr>
      <vt:lpstr>Corrispondenze tra etichette</vt:lpstr>
      <vt:lpstr>Corrispondenze tra etichette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 multi-fonte e analisi territoriali</dc:title>
  <dc:creator>tosi</dc:creator>
  <cp:lastModifiedBy>Tosi</cp:lastModifiedBy>
  <cp:revision>137</cp:revision>
  <dcterms:created xsi:type="dcterms:W3CDTF">2021-06-23T09:47:52Z</dcterms:created>
  <dcterms:modified xsi:type="dcterms:W3CDTF">2025-11-05T12:53:53Z</dcterms:modified>
</cp:coreProperties>
</file>