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0" r:id="rId1"/>
  </p:sldMasterIdLst>
  <p:notesMasterIdLst>
    <p:notesMasterId r:id="rId20"/>
  </p:notesMasterIdLst>
  <p:handoutMasterIdLst>
    <p:handoutMasterId r:id="rId21"/>
  </p:handoutMasterIdLst>
  <p:sldIdLst>
    <p:sldId id="405" r:id="rId2"/>
    <p:sldId id="427" r:id="rId3"/>
    <p:sldId id="735" r:id="rId4"/>
    <p:sldId id="736" r:id="rId5"/>
    <p:sldId id="737" r:id="rId6"/>
    <p:sldId id="738" r:id="rId7"/>
    <p:sldId id="739" r:id="rId8"/>
    <p:sldId id="740" r:id="rId9"/>
    <p:sldId id="741" r:id="rId10"/>
    <p:sldId id="742" r:id="rId11"/>
    <p:sldId id="743" r:id="rId12"/>
    <p:sldId id="709" r:id="rId13"/>
    <p:sldId id="744" r:id="rId14"/>
    <p:sldId id="759" r:id="rId15"/>
    <p:sldId id="760" r:id="rId16"/>
    <p:sldId id="761" r:id="rId17"/>
    <p:sldId id="762" r:id="rId18"/>
    <p:sldId id="763" r:id="rId19"/>
  </p:sldIdLst>
  <p:sldSz cx="9144000" cy="6858000" type="overhead"/>
  <p:notesSz cx="6797675" cy="9926638"/>
  <p:defaultTextStyle>
    <a:defPPr>
      <a:defRPr lang="en-US"/>
    </a:defPPr>
    <a:lvl1pPr algn="l" rtl="0" fontAlgn="base">
      <a:spcBef>
        <a:spcPct val="0"/>
      </a:spcBef>
      <a:spcAft>
        <a:spcPct val="0"/>
      </a:spcAft>
      <a:defRPr sz="2800" kern="1200">
        <a:solidFill>
          <a:schemeClr val="tx1"/>
        </a:solidFill>
        <a:latin typeface="Tahoma" pitchFamily="34" charset="0"/>
        <a:ea typeface="+mn-ea"/>
        <a:cs typeface="+mn-cs"/>
      </a:defRPr>
    </a:lvl1pPr>
    <a:lvl2pPr marL="457200" algn="l" rtl="0" fontAlgn="base">
      <a:spcBef>
        <a:spcPct val="0"/>
      </a:spcBef>
      <a:spcAft>
        <a:spcPct val="0"/>
      </a:spcAft>
      <a:defRPr sz="2800" kern="1200">
        <a:solidFill>
          <a:schemeClr val="tx1"/>
        </a:solidFill>
        <a:latin typeface="Tahoma" pitchFamily="34" charset="0"/>
        <a:ea typeface="+mn-ea"/>
        <a:cs typeface="+mn-cs"/>
      </a:defRPr>
    </a:lvl2pPr>
    <a:lvl3pPr marL="914400" algn="l" rtl="0" fontAlgn="base">
      <a:spcBef>
        <a:spcPct val="0"/>
      </a:spcBef>
      <a:spcAft>
        <a:spcPct val="0"/>
      </a:spcAft>
      <a:defRPr sz="2800" kern="1200">
        <a:solidFill>
          <a:schemeClr val="tx1"/>
        </a:solidFill>
        <a:latin typeface="Tahoma" pitchFamily="34" charset="0"/>
        <a:ea typeface="+mn-ea"/>
        <a:cs typeface="+mn-cs"/>
      </a:defRPr>
    </a:lvl3pPr>
    <a:lvl4pPr marL="1371600" algn="l" rtl="0" fontAlgn="base">
      <a:spcBef>
        <a:spcPct val="0"/>
      </a:spcBef>
      <a:spcAft>
        <a:spcPct val="0"/>
      </a:spcAft>
      <a:defRPr sz="2800" kern="1200">
        <a:solidFill>
          <a:schemeClr val="tx1"/>
        </a:solidFill>
        <a:latin typeface="Tahoma" pitchFamily="34" charset="0"/>
        <a:ea typeface="+mn-ea"/>
        <a:cs typeface="+mn-cs"/>
      </a:defRPr>
    </a:lvl4pPr>
    <a:lvl5pPr marL="1828800" algn="l" rtl="0" fontAlgn="base">
      <a:spcBef>
        <a:spcPct val="0"/>
      </a:spcBef>
      <a:spcAft>
        <a:spcPct val="0"/>
      </a:spcAft>
      <a:defRPr sz="2800" kern="1200">
        <a:solidFill>
          <a:schemeClr val="tx1"/>
        </a:solidFill>
        <a:latin typeface="Tahoma" pitchFamily="34" charset="0"/>
        <a:ea typeface="+mn-ea"/>
        <a:cs typeface="+mn-cs"/>
      </a:defRPr>
    </a:lvl5pPr>
    <a:lvl6pPr marL="2286000" algn="l" defTabSz="914400" rtl="0" eaLnBrk="1" latinLnBrk="0" hangingPunct="1">
      <a:defRPr sz="2800" kern="1200">
        <a:solidFill>
          <a:schemeClr val="tx1"/>
        </a:solidFill>
        <a:latin typeface="Tahoma" pitchFamily="34" charset="0"/>
        <a:ea typeface="+mn-ea"/>
        <a:cs typeface="+mn-cs"/>
      </a:defRPr>
    </a:lvl6pPr>
    <a:lvl7pPr marL="2743200" algn="l" defTabSz="914400" rtl="0" eaLnBrk="1" latinLnBrk="0" hangingPunct="1">
      <a:defRPr sz="2800" kern="1200">
        <a:solidFill>
          <a:schemeClr val="tx1"/>
        </a:solidFill>
        <a:latin typeface="Tahoma" pitchFamily="34" charset="0"/>
        <a:ea typeface="+mn-ea"/>
        <a:cs typeface="+mn-cs"/>
      </a:defRPr>
    </a:lvl7pPr>
    <a:lvl8pPr marL="3200400" algn="l" defTabSz="914400" rtl="0" eaLnBrk="1" latinLnBrk="0" hangingPunct="1">
      <a:defRPr sz="2800" kern="1200">
        <a:solidFill>
          <a:schemeClr val="tx1"/>
        </a:solidFill>
        <a:latin typeface="Tahoma" pitchFamily="34" charset="0"/>
        <a:ea typeface="+mn-ea"/>
        <a:cs typeface="+mn-cs"/>
      </a:defRPr>
    </a:lvl8pPr>
    <a:lvl9pPr marL="3657600" algn="l" defTabSz="914400" rtl="0" eaLnBrk="1" latinLnBrk="0" hangingPunct="1">
      <a:defRPr sz="28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6699FF"/>
    <a:srgbClr val="990033"/>
    <a:srgbClr val="339933"/>
    <a:srgbClr val="993366"/>
    <a:srgbClr val="FFFF66"/>
    <a:srgbClr val="CCFF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Stile con tema 1 - Color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Stile chiaro 3 - Color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93D81CF-94F2-401A-BA57-92F5A7B2D0C5}" styleName="Stile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2644" autoAdjust="0"/>
  </p:normalViewPr>
  <p:slideViewPr>
    <p:cSldViewPr>
      <p:cViewPr varScale="1">
        <p:scale>
          <a:sx n="63" d="100"/>
          <a:sy n="63" d="100"/>
        </p:scale>
        <p:origin x="154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56"/>
    </p:cViewPr>
  </p:sorterViewPr>
  <p:notesViewPr>
    <p:cSldViewPr>
      <p:cViewPr>
        <p:scale>
          <a:sx n="100" d="100"/>
          <a:sy n="100" d="100"/>
        </p:scale>
        <p:origin x="-924" y="-6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3" y="1"/>
            <a:ext cx="2946145"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7411" name="Rectangle 3"/>
          <p:cNvSpPr>
            <a:spLocks noGrp="1" noChangeArrowheads="1"/>
          </p:cNvSpPr>
          <p:nvPr>
            <p:ph type="dt" sz="quarter" idx="1"/>
          </p:nvPr>
        </p:nvSpPr>
        <p:spPr bwMode="auto">
          <a:xfrm>
            <a:off x="3851531" y="1"/>
            <a:ext cx="2946145"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algn="r" defTabSz="914242" eaLnBrk="0" hangingPunct="0">
              <a:defRPr sz="1200">
                <a:latin typeface="Times New Roman" pitchFamily="18" charset="0"/>
              </a:defRPr>
            </a:lvl1pPr>
          </a:lstStyle>
          <a:p>
            <a:pPr>
              <a:defRPr/>
            </a:pPr>
            <a:fld id="{2672B2D8-3D47-4589-B0B4-B7FCB56F6545}" type="datetime1">
              <a:rPr lang="it-IT"/>
              <a:pPr>
                <a:defRPr/>
              </a:pPr>
              <a:t>23/11/2022</a:t>
            </a:fld>
            <a:endParaRPr lang="it-IT"/>
          </a:p>
        </p:txBody>
      </p:sp>
      <p:sp>
        <p:nvSpPr>
          <p:cNvPr id="17412" name="Rectangle 4"/>
          <p:cNvSpPr>
            <a:spLocks noGrp="1" noChangeArrowheads="1"/>
          </p:cNvSpPr>
          <p:nvPr>
            <p:ph type="ftr" sz="quarter" idx="2"/>
          </p:nvPr>
        </p:nvSpPr>
        <p:spPr bwMode="auto">
          <a:xfrm>
            <a:off x="3" y="9430789"/>
            <a:ext cx="2946145"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defTabSz="914242" eaLnBrk="0" hangingPunct="0">
              <a:defRPr sz="1200">
                <a:latin typeface="Times New Roman" pitchFamily="18" charset="0"/>
              </a:defRPr>
            </a:lvl1pPr>
          </a:lstStyle>
          <a:p>
            <a:pPr>
              <a:defRPr/>
            </a:pPr>
            <a:r>
              <a:rPr lang="it-IT"/>
              <a:t>Le fonti dei dati in demografia</a:t>
            </a:r>
          </a:p>
        </p:txBody>
      </p:sp>
      <p:sp>
        <p:nvSpPr>
          <p:cNvPr id="17413" name="Rectangle 5"/>
          <p:cNvSpPr>
            <a:spLocks noGrp="1" noChangeArrowheads="1"/>
          </p:cNvSpPr>
          <p:nvPr>
            <p:ph type="sldNum" sz="quarter" idx="3"/>
          </p:nvPr>
        </p:nvSpPr>
        <p:spPr bwMode="auto">
          <a:xfrm>
            <a:off x="3851531" y="9430789"/>
            <a:ext cx="2946145"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algn="r" defTabSz="914242" eaLnBrk="0" hangingPunct="0">
              <a:defRPr sz="1200">
                <a:latin typeface="Times New Roman" pitchFamily="18" charset="0"/>
              </a:defRPr>
            </a:lvl1pPr>
          </a:lstStyle>
          <a:p>
            <a:pPr>
              <a:defRPr/>
            </a:pPr>
            <a:fld id="{12777F2E-213C-47E8-B259-B55073DD8DE8}" type="slidenum">
              <a:rPr lang="it-IT"/>
              <a:pPr>
                <a:defRPr/>
              </a:pPr>
              <a:t>‹N›</a:t>
            </a:fld>
            <a:endParaRPr lang="it-IT"/>
          </a:p>
        </p:txBody>
      </p:sp>
    </p:spTree>
    <p:extLst>
      <p:ext uri="{BB962C8B-B14F-4D97-AF65-F5344CB8AC3E}">
        <p14:creationId xmlns:p14="http://schemas.microsoft.com/office/powerpoint/2010/main" val="210073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3" y="1"/>
            <a:ext cx="2946145"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5363" name="Rectangle 3"/>
          <p:cNvSpPr>
            <a:spLocks noGrp="1" noChangeArrowheads="1"/>
          </p:cNvSpPr>
          <p:nvPr>
            <p:ph type="dt" idx="1"/>
          </p:nvPr>
        </p:nvSpPr>
        <p:spPr bwMode="auto">
          <a:xfrm>
            <a:off x="3851531" y="1"/>
            <a:ext cx="2946145"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algn="r" defTabSz="914242" eaLnBrk="0" hangingPunct="0">
              <a:defRPr sz="1200">
                <a:latin typeface="Times New Roman" pitchFamily="18" charset="0"/>
              </a:defRPr>
            </a:lvl1pPr>
          </a:lstStyle>
          <a:p>
            <a:pPr>
              <a:defRPr/>
            </a:pPr>
            <a:fld id="{D096F664-DA16-4770-8BBD-D5986393844B}" type="datetime1">
              <a:rPr lang="it-IT"/>
              <a:pPr>
                <a:defRPr/>
              </a:pPr>
              <a:t>23/11/2022</a:t>
            </a:fld>
            <a:endParaRPr lang="it-IT"/>
          </a:p>
        </p:txBody>
      </p:sp>
      <p:sp>
        <p:nvSpPr>
          <p:cNvPr id="18436"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07006" y="4714593"/>
            <a:ext cx="4983666" cy="4467469"/>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5366" name="Rectangle 6"/>
          <p:cNvSpPr>
            <a:spLocks noGrp="1" noChangeArrowheads="1"/>
          </p:cNvSpPr>
          <p:nvPr>
            <p:ph type="ftr" sz="quarter" idx="4"/>
          </p:nvPr>
        </p:nvSpPr>
        <p:spPr bwMode="auto">
          <a:xfrm>
            <a:off x="3" y="9430789"/>
            <a:ext cx="2946145"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5367" name="Rectangle 7"/>
          <p:cNvSpPr>
            <a:spLocks noGrp="1" noChangeArrowheads="1"/>
          </p:cNvSpPr>
          <p:nvPr>
            <p:ph type="sldNum" sz="quarter" idx="5"/>
          </p:nvPr>
        </p:nvSpPr>
        <p:spPr bwMode="auto">
          <a:xfrm>
            <a:off x="3851531" y="9430789"/>
            <a:ext cx="2946145"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algn="r" defTabSz="914242" eaLnBrk="0" hangingPunct="0">
              <a:defRPr sz="1200">
                <a:latin typeface="Times New Roman" pitchFamily="18" charset="0"/>
              </a:defRPr>
            </a:lvl1pPr>
          </a:lstStyle>
          <a:p>
            <a:pPr>
              <a:defRPr/>
            </a:pPr>
            <a:fld id="{A18A28E6-C9EB-4422-8DAE-753E03643532}" type="slidenum">
              <a:rPr lang="it-IT"/>
              <a:pPr>
                <a:defRPr/>
              </a:pPr>
              <a:t>‹N›</a:t>
            </a:fld>
            <a:endParaRPr lang="it-IT"/>
          </a:p>
        </p:txBody>
      </p:sp>
    </p:spTree>
    <p:extLst>
      <p:ext uri="{BB962C8B-B14F-4D97-AF65-F5344CB8AC3E}">
        <p14:creationId xmlns:p14="http://schemas.microsoft.com/office/powerpoint/2010/main" val="54249716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23/11/2022</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1</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smtClean="0">
                <a:latin typeface="Arial" pitchFamily="34" charset="0"/>
                <a:cs typeface="Times New Roman" pitchFamily="18" charset="0"/>
              </a:rPr>
              <a:t> </a:t>
            </a:r>
            <a:endParaRPr lang="it-IT"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EDA8BD89-5281-45C1-83AF-22F2C9ABF14C}" type="datetime1">
              <a:rPr lang="it-IT" smtClean="0"/>
              <a:pPr/>
              <a:t>23/11/2022</a:t>
            </a:fld>
            <a:endParaRPr lang="it-IT" smtClean="0"/>
          </a:p>
        </p:txBody>
      </p:sp>
      <p:sp>
        <p:nvSpPr>
          <p:cNvPr id="20483" name="Rectangle 7"/>
          <p:cNvSpPr>
            <a:spLocks noGrp="1" noChangeArrowheads="1"/>
          </p:cNvSpPr>
          <p:nvPr>
            <p:ph type="sldNum" sz="quarter" idx="5"/>
          </p:nvPr>
        </p:nvSpPr>
        <p:spPr>
          <a:noFill/>
        </p:spPr>
        <p:txBody>
          <a:bodyPr/>
          <a:lstStyle/>
          <a:p>
            <a:fld id="{5829E53E-6ED1-4839-B4AA-0A4BDFBD7142}" type="slidenum">
              <a:rPr lang="it-IT" smtClean="0"/>
              <a:pPr/>
              <a:t>2</a:t>
            </a:fld>
            <a:endParaRPr lang="it-IT" smtClean="0"/>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a:ln/>
        </p:spPr>
        <p:txBody>
          <a:bodyPr/>
          <a:lstStyle/>
          <a:p>
            <a:pPr eaLnBrk="1" hangingPunct="1"/>
            <a:endParaRPr lang="en-GB"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it-IT"/>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it-IT"/>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it-IT"/>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it-IT"/>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it-IT"/>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100364" name="Rectangle 12"/>
          <p:cNvSpPr>
            <a:spLocks noGrp="1" noChangeArrowheads="1"/>
          </p:cNvSpPr>
          <p:nvPr>
            <p:ph type="ctrTitle"/>
          </p:nvPr>
        </p:nvSpPr>
        <p:spPr>
          <a:xfrm>
            <a:off x="990600" y="1828800"/>
            <a:ext cx="7772400" cy="1143000"/>
          </a:xfrm>
        </p:spPr>
        <p:txBody>
          <a:bodyPr/>
          <a:lstStyle>
            <a:lvl1pPr>
              <a:defRPr/>
            </a:lvl1pPr>
          </a:lstStyle>
          <a:p>
            <a:r>
              <a:rPr lang="it-IT"/>
              <a:t>Fare clic per modificare lo stile del titolo dello schema</a:t>
            </a:r>
          </a:p>
        </p:txBody>
      </p:sp>
      <p:sp>
        <p:nvSpPr>
          <p:cNvPr id="10036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14C955AA-1FD1-43A1-9E0E-1BA720D4DB67}" type="datetime1">
              <a:rPr lang="it-IT"/>
              <a:pPr>
                <a:defRPr/>
              </a:pPr>
              <a:t>23/11/2022</a:t>
            </a:fld>
            <a:endParaRPr lang="it-IT"/>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it-IT"/>
              <a:t>Facoltà di Scienze Politiche. Corso di Demografia. Dott.ssa Letizia Mencarini</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81C1D9D0-0704-4042-9876-9AF57E6227E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1D02F90-EF24-403B-909D-A6C10B4B20C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67500" y="457200"/>
            <a:ext cx="20955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381000" y="457200"/>
            <a:ext cx="61341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9A25FD3-F565-4DB4-BB0C-0D99D27CE242}"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olo, ClipArt e testo">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7793038" cy="609600"/>
          </a:xfrm>
        </p:spPr>
        <p:txBody>
          <a:bodyPr/>
          <a:lstStyle/>
          <a:p>
            <a:r>
              <a:rPr lang="it-IT" smtClean="0"/>
              <a:t>Fare clic per modificare lo stile del titolo</a:t>
            </a:r>
            <a:endParaRPr lang="it-IT"/>
          </a:p>
        </p:txBody>
      </p:sp>
      <p:sp>
        <p:nvSpPr>
          <p:cNvPr id="3" name="Segnaposto ClipArt 2"/>
          <p:cNvSpPr>
            <a:spLocks noGrp="1"/>
          </p:cNvSpPr>
          <p:nvPr>
            <p:ph type="clipArt" sz="half" idx="1"/>
          </p:nvPr>
        </p:nvSpPr>
        <p:spPr>
          <a:xfrm>
            <a:off x="990600" y="1828800"/>
            <a:ext cx="3810000" cy="4114800"/>
          </a:xfrm>
        </p:spPr>
        <p:txBody>
          <a:bodyPr/>
          <a:lstStyle/>
          <a:p>
            <a:pPr lvl="0"/>
            <a:endParaRPr lang="it-IT" noProof="0" smtClean="0"/>
          </a:p>
        </p:txBody>
      </p:sp>
      <p:sp>
        <p:nvSpPr>
          <p:cNvPr id="4" name="Segnaposto testo 3"/>
          <p:cNvSpPr>
            <a:spLocks noGrp="1"/>
          </p:cNvSpPr>
          <p:nvPr>
            <p:ph type="body" sz="half" idx="2"/>
          </p:nvPr>
        </p:nvSpPr>
        <p:spPr>
          <a:xfrm>
            <a:off x="4953000" y="1828800"/>
            <a:ext cx="38100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3EB5A64-09F1-491C-89D8-5123C3C9F9C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845DD10-BAFA-4340-8C81-6DBF4DE21D9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A72F9F31-76CE-4283-940E-F8175CDE013F}"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6D36BB53-7519-4AF4-B837-8654D77F2A0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1"/>
          <p:cNvSpPr>
            <a:spLocks noGrp="1" noChangeArrowheads="1"/>
          </p:cNvSpPr>
          <p:nvPr>
            <p:ph type="dt" sz="half" idx="10"/>
          </p:nvPr>
        </p:nvSpPr>
        <p:spPr>
          <a:ln/>
        </p:spPr>
        <p:txBody>
          <a:bodyPr/>
          <a:lstStyle>
            <a:lvl1pPr>
              <a:defRPr/>
            </a:lvl1pPr>
          </a:lstStyle>
          <a:p>
            <a:pPr>
              <a:defRPr/>
            </a:pPr>
            <a:endParaRPr lang="it-IT"/>
          </a:p>
        </p:txBody>
      </p:sp>
      <p:sp>
        <p:nvSpPr>
          <p:cNvPr id="8"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9" name="Rectangle 13"/>
          <p:cNvSpPr>
            <a:spLocks noGrp="1" noChangeArrowheads="1"/>
          </p:cNvSpPr>
          <p:nvPr>
            <p:ph type="sldNum" sz="quarter" idx="12"/>
          </p:nvPr>
        </p:nvSpPr>
        <p:spPr>
          <a:ln/>
        </p:spPr>
        <p:txBody>
          <a:bodyPr/>
          <a:lstStyle>
            <a:lvl1pPr>
              <a:defRPr/>
            </a:lvl1pPr>
          </a:lstStyle>
          <a:p>
            <a:pPr>
              <a:defRPr/>
            </a:pPr>
            <a:fld id="{F35E77E6-FC15-48A0-8097-E05C3C84C5E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1"/>
          <p:cNvSpPr>
            <a:spLocks noGrp="1" noChangeArrowheads="1"/>
          </p:cNvSpPr>
          <p:nvPr>
            <p:ph type="dt" sz="half" idx="10"/>
          </p:nvPr>
        </p:nvSpPr>
        <p:spPr>
          <a:ln/>
        </p:spPr>
        <p:txBody>
          <a:bodyPr/>
          <a:lstStyle>
            <a:lvl1pPr>
              <a:defRPr/>
            </a:lvl1pPr>
          </a:lstStyle>
          <a:p>
            <a:pPr>
              <a:defRPr/>
            </a:pPr>
            <a:endParaRPr lang="it-IT"/>
          </a:p>
        </p:txBody>
      </p:sp>
      <p:sp>
        <p:nvSpPr>
          <p:cNvPr id="4"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5" name="Rectangle 13"/>
          <p:cNvSpPr>
            <a:spLocks noGrp="1" noChangeArrowheads="1"/>
          </p:cNvSpPr>
          <p:nvPr>
            <p:ph type="sldNum" sz="quarter" idx="12"/>
          </p:nvPr>
        </p:nvSpPr>
        <p:spPr>
          <a:ln/>
        </p:spPr>
        <p:txBody>
          <a:bodyPr/>
          <a:lstStyle>
            <a:lvl1pPr>
              <a:defRPr/>
            </a:lvl1pPr>
          </a:lstStyle>
          <a:p>
            <a:pPr>
              <a:defRPr/>
            </a:pPr>
            <a:fld id="{8139655C-6218-4C0C-9841-96632609F0B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it-IT"/>
          </a:p>
        </p:txBody>
      </p:sp>
      <p:sp>
        <p:nvSpPr>
          <p:cNvPr id="3"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4" name="Rectangle 13"/>
          <p:cNvSpPr>
            <a:spLocks noGrp="1" noChangeArrowheads="1"/>
          </p:cNvSpPr>
          <p:nvPr>
            <p:ph type="sldNum" sz="quarter" idx="12"/>
          </p:nvPr>
        </p:nvSpPr>
        <p:spPr>
          <a:ln/>
        </p:spPr>
        <p:txBody>
          <a:bodyPr/>
          <a:lstStyle>
            <a:lvl1pPr>
              <a:defRPr/>
            </a:lvl1pPr>
          </a:lstStyle>
          <a:p>
            <a:pPr>
              <a:defRPr/>
            </a:pPr>
            <a:fld id="{FF153491-E88B-4886-89A6-11F95898852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CA6E2D1D-F914-409F-86B9-CD58C148B2F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13F766F-37A5-497F-95C8-97F536E6EE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381000" y="457200"/>
            <a:ext cx="7793038"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 dello schema</a:t>
            </a:r>
          </a:p>
        </p:txBody>
      </p:sp>
      <p:sp>
        <p:nvSpPr>
          <p:cNvPr id="1027" name="Rectangle 10"/>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99339"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it-IT"/>
          </a:p>
        </p:txBody>
      </p:sp>
      <p:sp>
        <p:nvSpPr>
          <p:cNvPr id="99340"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r>
              <a:rPr lang="it-IT"/>
              <a:t>Facoltà di Scienze Politiche. Corso di Demografia. Dott.ssa Letizia Mencarini</a:t>
            </a:r>
          </a:p>
        </p:txBody>
      </p:sp>
      <p:sp>
        <p:nvSpPr>
          <p:cNvPr id="99341"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3B6DE127-57FB-440A-BA3A-C524116BA742}" type="slidenum">
              <a:rPr lang="it-IT"/>
              <a:pPr>
                <a:defRPr/>
              </a:pPr>
              <a:t>‹N›</a:t>
            </a:fld>
            <a:endParaRPr lang="it-IT"/>
          </a:p>
        </p:txBody>
      </p:sp>
      <p:sp>
        <p:nvSpPr>
          <p:cNvPr id="99343" name="Line 15"/>
          <p:cNvSpPr>
            <a:spLocks noChangeShapeType="1"/>
          </p:cNvSpPr>
          <p:nvPr userDrawn="1"/>
        </p:nvSpPr>
        <p:spPr bwMode="auto">
          <a:xfrm>
            <a:off x="323850" y="1125538"/>
            <a:ext cx="8610600" cy="0"/>
          </a:xfrm>
          <a:prstGeom prst="line">
            <a:avLst/>
          </a:prstGeom>
          <a:noFill/>
          <a:ln w="38100">
            <a:solidFill>
              <a:srgbClr val="777777">
                <a:alpha val="50000"/>
              </a:srgbClr>
            </a:solidFill>
            <a:miter lim="800000"/>
            <a:headEnd/>
            <a:tailEnd/>
          </a:ln>
          <a:effectLst/>
        </p:spPr>
        <p:txBody>
          <a:bodyPr wrap="none"/>
          <a:lstStyle/>
          <a:p>
            <a:pPr>
              <a:defRPr/>
            </a:pPr>
            <a:endParaRPr lang="it-IT"/>
          </a:p>
        </p:txBody>
      </p:sp>
    </p:spTree>
  </p:cSld>
  <p:clrMap bg1="lt1" tx1="dk1" bg2="lt2" tx2="dk2" accent1="accent1" accent2="accent2" accent3="accent3" accent4="accent4" accent5="accent5" accent6="accent6" hlink="hlink" folHlink="folHlink"/>
  <p:sldLayoutIdLst>
    <p:sldLayoutId id="2147483701"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easureevaluation.org/resources/training/online-courses-and-resources/non-certificate-courses-and-mini-tutorials/multiple-decrement-life-tabl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395536" y="2204864"/>
            <a:ext cx="8387779" cy="1495425"/>
          </a:xfrm>
        </p:spPr>
        <p:txBody>
          <a:bodyPr/>
          <a:lstStyle/>
          <a:p>
            <a:pPr lvl="0" eaLnBrk="1" hangingPunct="1">
              <a:defRPr/>
            </a:pPr>
            <a:r>
              <a:rPr lang="it-IT" sz="5400" b="1" dirty="0">
                <a:solidFill>
                  <a:srgbClr val="990033"/>
                </a:solidFill>
                <a:effectLst>
                  <a:outerShdw blurRad="38100" dist="38100" dir="2700000" algn="tl">
                    <a:srgbClr val="C0C0C0"/>
                  </a:outerShdw>
                </a:effectLst>
              </a:rPr>
              <a:t>Age-</a:t>
            </a:r>
            <a:r>
              <a:rPr lang="it-IT" sz="5400" b="1" dirty="0" err="1">
                <a:solidFill>
                  <a:srgbClr val="990033"/>
                </a:solidFill>
                <a:effectLst>
                  <a:outerShdw blurRad="38100" dist="38100" dir="2700000" algn="tl">
                    <a:srgbClr val="C0C0C0"/>
                  </a:outerShdw>
                </a:effectLst>
              </a:rPr>
              <a:t>Decomposition</a:t>
            </a:r>
            <a:r>
              <a:rPr lang="it-IT" sz="5400" b="1" dirty="0">
                <a:solidFill>
                  <a:srgbClr val="990033"/>
                </a:solidFill>
                <a:effectLst>
                  <a:outerShdw blurRad="38100" dist="38100" dir="2700000" algn="tl">
                    <a:srgbClr val="C0C0C0"/>
                  </a:outerShdw>
                </a:effectLst>
              </a:rPr>
              <a:t> of </a:t>
            </a:r>
            <a:r>
              <a:rPr lang="it-IT" sz="5400" b="1" dirty="0" err="1">
                <a:solidFill>
                  <a:srgbClr val="990033"/>
                </a:solidFill>
                <a:effectLst>
                  <a:outerShdw blurRad="38100" dist="38100" dir="2700000" algn="tl">
                    <a:srgbClr val="C0C0C0"/>
                  </a:outerShdw>
                </a:effectLst>
              </a:rPr>
              <a:t>differences</a:t>
            </a:r>
            <a:r>
              <a:rPr lang="it-IT" sz="5400" b="1" dirty="0">
                <a:solidFill>
                  <a:srgbClr val="990033"/>
                </a:solidFill>
                <a:effectLst>
                  <a:outerShdw blurRad="38100" dist="38100" dir="2700000" algn="tl">
                    <a:srgbClr val="C0C0C0"/>
                  </a:outerShdw>
                </a:effectLst>
              </a:rPr>
              <a:t> in e</a:t>
            </a:r>
            <a:r>
              <a:rPr lang="it-IT" sz="4000" b="1" dirty="0">
                <a:solidFill>
                  <a:srgbClr val="990033"/>
                </a:solidFill>
                <a:effectLst>
                  <a:outerShdw blurRad="38100" dist="38100" dir="2700000" algn="tl">
                    <a:srgbClr val="C0C0C0"/>
                  </a:outerShdw>
                </a:effectLst>
              </a:rPr>
              <a:t>0</a:t>
            </a:r>
            <a:endParaRPr lang="it-IT" sz="6600" b="1" dirty="0" smtClean="0">
              <a:effectLst>
                <a:outerShdw blurRad="38100" dist="38100" dir="2700000" algn="tl">
                  <a:srgbClr val="C0C0C0"/>
                </a:outerShdw>
              </a:effectLst>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421892" name="Text Box 4"/>
          <p:cNvSpPr txBox="1">
            <a:spLocks noChangeArrowheads="1"/>
          </p:cNvSpPr>
          <p:nvPr/>
        </p:nvSpPr>
        <p:spPr bwMode="auto">
          <a:xfrm>
            <a:off x="1116013" y="188913"/>
            <a:ext cx="8027987" cy="1107996"/>
          </a:xfrm>
          <a:prstGeom prst="rect">
            <a:avLst/>
          </a:prstGeom>
          <a:noFill/>
          <a:ln w="9525">
            <a:noFill/>
            <a:miter lim="800000"/>
            <a:headEnd/>
            <a:tailEnd/>
          </a:ln>
          <a:effectLst/>
        </p:spPr>
        <p:txBody>
          <a:bodyPr>
            <a:spAutoFit/>
          </a:bodyPr>
          <a:lstStyle/>
          <a:p>
            <a:pPr algn="ctr">
              <a:lnSpc>
                <a:spcPct val="110000"/>
              </a:lnSpc>
              <a:defRPr/>
            </a:pPr>
            <a:r>
              <a:rPr lang="it-IT" sz="2000" dirty="0">
                <a:solidFill>
                  <a:srgbClr val="777777"/>
                </a:solidFill>
                <a:latin typeface="Arial" charset="0"/>
                <a:cs typeface="Arial" charset="0"/>
              </a:rPr>
              <a:t>Università di Padova, Facoltà di Scienze Statistiche </a:t>
            </a:r>
          </a:p>
          <a:p>
            <a:pPr algn="ctr">
              <a:lnSpc>
                <a:spcPct val="110000"/>
              </a:lnSpc>
              <a:defRPr/>
            </a:pPr>
            <a:r>
              <a:rPr lang="it-IT" sz="2000" dirty="0">
                <a:solidFill>
                  <a:srgbClr val="777777"/>
                </a:solidFill>
                <a:latin typeface="Arial" charset="0"/>
                <a:cs typeface="Arial" charset="0"/>
              </a:rPr>
              <a:t>Laurea </a:t>
            </a:r>
            <a:r>
              <a:rPr lang="it-IT" sz="2000" dirty="0" smtClean="0">
                <a:solidFill>
                  <a:srgbClr val="777777"/>
                </a:solidFill>
                <a:latin typeface="Arial" charset="0"/>
                <a:cs typeface="Arial" charset="0"/>
              </a:rPr>
              <a:t>Magistrale in Scienze Statistiche</a:t>
            </a:r>
            <a:endParaRPr lang="it-IT" sz="2000" dirty="0">
              <a:solidFill>
                <a:srgbClr val="777777"/>
              </a:solidFill>
              <a:latin typeface="Arial" charset="0"/>
              <a:cs typeface="Arial" charset="0"/>
            </a:endParaRPr>
          </a:p>
          <a:p>
            <a:pPr algn="ctr">
              <a:lnSpc>
                <a:spcPct val="110000"/>
              </a:lnSpc>
              <a:defRPr/>
            </a:pPr>
            <a:r>
              <a:rPr lang="it-IT" sz="2000" dirty="0">
                <a:solidFill>
                  <a:srgbClr val="777777"/>
                </a:solidFill>
                <a:latin typeface="Arial" charset="0"/>
                <a:cs typeface="Arial" charset="0"/>
              </a:rPr>
              <a:t>Corso</a:t>
            </a:r>
            <a:r>
              <a:rPr lang="it-IT" sz="2000" b="1" dirty="0">
                <a:solidFill>
                  <a:srgbClr val="777777"/>
                </a:solidFill>
                <a:effectLst>
                  <a:outerShdw blurRad="38100" dist="38100" dir="2700000" algn="tl">
                    <a:srgbClr val="C0C0C0"/>
                  </a:outerShdw>
                </a:effectLst>
                <a:latin typeface="Arial" charset="0"/>
                <a:cs typeface="Arial" charset="0"/>
              </a:rPr>
              <a:t>: </a:t>
            </a:r>
            <a:r>
              <a:rPr lang="it-IT" sz="2000" b="1" dirty="0" smtClean="0">
                <a:solidFill>
                  <a:srgbClr val="777777"/>
                </a:solidFill>
                <a:effectLst>
                  <a:outerShdw blurRad="38100" dist="38100" dir="2700000" algn="tl">
                    <a:srgbClr val="C0C0C0"/>
                  </a:outerShdw>
                </a:effectLst>
                <a:latin typeface="Arial" charset="0"/>
                <a:cs typeface="Arial" charset="0"/>
              </a:rPr>
              <a:t>Teorie e modelli demografici</a:t>
            </a:r>
            <a:endParaRPr lang="it-IT" b="1" dirty="0">
              <a:effectLst>
                <a:outerShdw blurRad="38100" dist="38100" dir="2700000" algn="tl">
                  <a:srgbClr val="C0C0C0"/>
                </a:outerShdw>
              </a:effectLst>
            </a:endParaRPr>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sp>
        <p:nvSpPr>
          <p:cNvPr id="3078" name="Text Box 8"/>
          <p:cNvSpPr txBox="1">
            <a:spLocks noChangeArrowheads="1"/>
          </p:cNvSpPr>
          <p:nvPr/>
        </p:nvSpPr>
        <p:spPr bwMode="auto">
          <a:xfrm>
            <a:off x="323850" y="5445125"/>
            <a:ext cx="4032250" cy="1050925"/>
          </a:xfrm>
          <a:prstGeom prst="rect">
            <a:avLst/>
          </a:prstGeom>
          <a:noFill/>
          <a:ln w="9525">
            <a:noFill/>
            <a:miter lim="800000"/>
            <a:headEnd/>
            <a:tailEnd/>
          </a:ln>
        </p:spPr>
        <p:txBody>
          <a:bodyPr>
            <a:spAutoFit/>
          </a:bodyPr>
          <a:lstStyle/>
          <a:p>
            <a:pPr>
              <a:lnSpc>
                <a:spcPct val="80000"/>
              </a:lnSpc>
              <a:spcBef>
                <a:spcPct val="50000"/>
              </a:spcBef>
            </a:pPr>
            <a:r>
              <a:rPr lang="it-IT" sz="2000" b="1">
                <a:solidFill>
                  <a:srgbClr val="003399"/>
                </a:solidFill>
              </a:rPr>
              <a:t>Maria Letizia Tanturri</a:t>
            </a:r>
          </a:p>
          <a:p>
            <a:pPr>
              <a:lnSpc>
                <a:spcPct val="80000"/>
              </a:lnSpc>
              <a:spcBef>
                <a:spcPct val="50000"/>
              </a:spcBef>
            </a:pPr>
            <a:r>
              <a:rPr lang="it-IT" sz="1800">
                <a:solidFill>
                  <a:srgbClr val="808080"/>
                </a:solidFill>
              </a:rPr>
              <a:t>Dipartimento di Scienze Statistiche</a:t>
            </a:r>
          </a:p>
          <a:p>
            <a:pPr>
              <a:lnSpc>
                <a:spcPct val="80000"/>
              </a:lnSpc>
              <a:spcBef>
                <a:spcPct val="50000"/>
              </a:spcBef>
            </a:pPr>
            <a:r>
              <a:rPr lang="it-IT" sz="1800">
                <a:solidFill>
                  <a:srgbClr val="808080"/>
                </a:solidFill>
              </a:rPr>
              <a:t>tanturri@stat.unipd.it</a:t>
            </a:r>
          </a:p>
        </p:txBody>
      </p:sp>
      <p:sp>
        <p:nvSpPr>
          <p:cNvPr id="3079" name="Text Box 18"/>
          <p:cNvSpPr txBox="1">
            <a:spLocks noChangeArrowheads="1"/>
          </p:cNvSpPr>
          <p:nvPr/>
        </p:nvSpPr>
        <p:spPr bwMode="auto">
          <a:xfrm>
            <a:off x="5940425" y="5876925"/>
            <a:ext cx="2808288" cy="369332"/>
          </a:xfrm>
          <a:prstGeom prst="rect">
            <a:avLst/>
          </a:prstGeom>
          <a:noFill/>
          <a:ln w="9525">
            <a:noFill/>
            <a:miter lim="800000"/>
            <a:headEnd/>
            <a:tailEnd/>
          </a:ln>
        </p:spPr>
        <p:txBody>
          <a:bodyPr>
            <a:spAutoFit/>
          </a:bodyPr>
          <a:lstStyle/>
          <a:p>
            <a:pPr algn="r">
              <a:lnSpc>
                <a:spcPct val="90000"/>
              </a:lnSpc>
              <a:spcBef>
                <a:spcPct val="50000"/>
              </a:spcBef>
            </a:pPr>
            <a:r>
              <a:rPr lang="it-IT" sz="2000" b="1" dirty="0">
                <a:solidFill>
                  <a:srgbClr val="990033"/>
                </a:solidFill>
              </a:rPr>
              <a:t>Lezione </a:t>
            </a:r>
            <a:r>
              <a:rPr lang="it-IT" sz="2000" b="1" dirty="0" smtClean="0">
                <a:solidFill>
                  <a:srgbClr val="990033"/>
                </a:solidFill>
              </a:rPr>
              <a:t>15</a:t>
            </a:r>
            <a:endParaRPr lang="it-IT" sz="2000" b="1" dirty="0">
              <a:solidFill>
                <a:srgbClr val="990033"/>
              </a:solidFill>
            </a:endParaRPr>
          </a:p>
        </p:txBody>
      </p:sp>
      <p:pic>
        <p:nvPicPr>
          <p:cNvPr id="3081" name="Picture 20"/>
          <p:cNvPicPr>
            <a:picLocks noChangeAspect="1" noChangeArrowheads="1"/>
          </p:cNvPicPr>
          <p:nvPr/>
        </p:nvPicPr>
        <p:blipFill>
          <a:blip r:embed="rId4" cstate="print"/>
          <a:srcRect/>
          <a:stretch>
            <a:fillRect/>
          </a:stretch>
        </p:blipFill>
        <p:spPr bwMode="auto">
          <a:xfrm>
            <a:off x="250825" y="188913"/>
            <a:ext cx="1646238" cy="1565275"/>
          </a:xfrm>
          <a:prstGeom prst="rect">
            <a:avLst/>
          </a:prstGeom>
          <a:noFill/>
          <a:ln w="9525">
            <a:noFill/>
            <a:miter lim="800000"/>
            <a:headEnd/>
            <a:tailEnd/>
          </a:ln>
        </p:spPr>
      </p:pic>
      <p:sp>
        <p:nvSpPr>
          <p:cNvPr id="10" name="Rectangle 2"/>
          <p:cNvSpPr txBox="1">
            <a:spLocks noChangeArrowheads="1"/>
          </p:cNvSpPr>
          <p:nvPr/>
        </p:nvSpPr>
        <p:spPr bwMode="auto">
          <a:xfrm>
            <a:off x="2577725" y="4079080"/>
            <a:ext cx="6137968" cy="571504"/>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3600" i="0" u="none" strike="noStrike" kern="0" cap="none" spc="0" normalizeH="0" baseline="0" dirty="0" smtClean="0">
                <a:ln>
                  <a:noFill/>
                </a:ln>
                <a:solidFill>
                  <a:srgbClr val="C00000"/>
                </a:solidFill>
                <a:effectLst>
                  <a:outerShdw blurRad="38100" dist="38100" dir="2700000" algn="tl">
                    <a:srgbClr val="C0C0C0"/>
                  </a:outerShdw>
                </a:effectLst>
                <a:uLnTx/>
                <a:uFillTx/>
                <a:latin typeface="+mj-lt"/>
                <a:ea typeface="+mj-ea"/>
                <a:cs typeface="+mj-cs"/>
              </a:rPr>
              <a:t>Arriaga methods</a:t>
            </a:r>
            <a:endParaRPr kumimoji="0" lang="en-US" sz="3600" i="0" u="none" strike="noStrike" kern="0" cap="none" spc="0" normalizeH="0" baseline="0" dirty="0" smtClean="0">
              <a:ln>
                <a:noFill/>
              </a:ln>
              <a:solidFill>
                <a:srgbClr val="C00000"/>
              </a:solidFill>
              <a:effectLst>
                <a:outerShdw blurRad="38100" dist="38100" dir="2700000" algn="tl">
                  <a:srgbClr val="C0C0C0"/>
                </a:outerShdw>
              </a:effectLst>
              <a:uLnTx/>
              <a:uFillTx/>
              <a:latin typeface="+mj-lt"/>
              <a:ea typeface="+mj-ea"/>
              <a:cs typeface="+mj-cs"/>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graphicFrame>
        <p:nvGraphicFramePr>
          <p:cNvPr id="7" name="Segnaposto contenuto 6"/>
          <p:cNvGraphicFramePr>
            <a:graphicFrameLocks noGrp="1"/>
          </p:cNvGraphicFramePr>
          <p:nvPr>
            <p:ph idx="1"/>
            <p:extLst>
              <p:ext uri="{D42A27DB-BD31-4B8C-83A1-F6EECF244321}">
                <p14:modId xmlns:p14="http://schemas.microsoft.com/office/powerpoint/2010/main" val="2752396252"/>
              </p:ext>
            </p:extLst>
          </p:nvPr>
        </p:nvGraphicFramePr>
        <p:xfrm>
          <a:off x="467544" y="1484784"/>
          <a:ext cx="8064896" cy="5112569"/>
        </p:xfrm>
        <a:graphic>
          <a:graphicData uri="http://schemas.openxmlformats.org/drawingml/2006/table">
            <a:tbl>
              <a:tblPr>
                <a:tableStyleId>{793D81CF-94F2-401A-BA57-92F5A7B2D0C5}</a:tableStyleId>
              </a:tblPr>
              <a:tblGrid>
                <a:gridCol w="831433">
                  <a:extLst>
                    <a:ext uri="{9D8B030D-6E8A-4147-A177-3AD203B41FA5}">
                      <a16:colId xmlns:a16="http://schemas.microsoft.com/office/drawing/2014/main" val="20000"/>
                    </a:ext>
                  </a:extLst>
                </a:gridCol>
                <a:gridCol w="7233463">
                  <a:extLst>
                    <a:ext uri="{9D8B030D-6E8A-4147-A177-3AD203B41FA5}">
                      <a16:colId xmlns:a16="http://schemas.microsoft.com/office/drawing/2014/main" val="20001"/>
                    </a:ext>
                  </a:extLst>
                </a:gridCol>
              </a:tblGrid>
              <a:tr h="419418">
                <a:tc>
                  <a:txBody>
                    <a:bodyPr/>
                    <a:lstStyle/>
                    <a:p>
                      <a:r>
                        <a:rPr lang="en-GB" sz="1800" dirty="0"/>
                        <a:t>e</a:t>
                      </a:r>
                      <a:r>
                        <a:rPr lang="en-GB" sz="1800" baseline="-25000" dirty="0"/>
                        <a:t>0</a:t>
                      </a:r>
                      <a:r>
                        <a:rPr lang="en-GB" sz="1800" baseline="30000" dirty="0"/>
                        <a:t>01</a:t>
                      </a:r>
                      <a:endParaRPr lang="en-GB" sz="1800" dirty="0"/>
                    </a:p>
                  </a:txBody>
                  <a:tcPr marL="49576" marR="49576" marT="24788" marB="24788" anchor="ctr"/>
                </a:tc>
                <a:tc>
                  <a:txBody>
                    <a:bodyPr/>
                    <a:lstStyle/>
                    <a:p>
                      <a:r>
                        <a:rPr lang="en-GB" sz="1800" dirty="0"/>
                        <a:t>~ expectation of life at birth for group 1</a:t>
                      </a:r>
                    </a:p>
                  </a:txBody>
                  <a:tcPr marL="49576" marR="49576" marT="24788" marB="24788" anchor="ctr"/>
                </a:tc>
                <a:extLst>
                  <a:ext uri="{0D108BD9-81ED-4DB2-BD59-A6C34878D82A}">
                    <a16:rowId xmlns:a16="http://schemas.microsoft.com/office/drawing/2014/main" val="10000"/>
                  </a:ext>
                </a:extLst>
              </a:tr>
              <a:tr h="419418">
                <a:tc>
                  <a:txBody>
                    <a:bodyPr/>
                    <a:lstStyle/>
                    <a:p>
                      <a:r>
                        <a:rPr lang="en-GB" sz="1800"/>
                        <a:t>e</a:t>
                      </a:r>
                      <a:r>
                        <a:rPr lang="en-GB" sz="1800" baseline="-25000"/>
                        <a:t>0</a:t>
                      </a:r>
                      <a:r>
                        <a:rPr lang="en-GB" sz="1800" baseline="30000"/>
                        <a:t>02</a:t>
                      </a:r>
                      <a:endParaRPr lang="en-GB" sz="1800"/>
                    </a:p>
                  </a:txBody>
                  <a:tcPr marL="49576" marR="49576" marT="24788" marB="24788" anchor="ctr"/>
                </a:tc>
                <a:tc>
                  <a:txBody>
                    <a:bodyPr/>
                    <a:lstStyle/>
                    <a:p>
                      <a:r>
                        <a:rPr lang="en-GB" sz="1800" dirty="0"/>
                        <a:t>~ expectation of life at birth for group 2</a:t>
                      </a:r>
                    </a:p>
                  </a:txBody>
                  <a:tcPr marL="49576" marR="49576" marT="24788" marB="24788" anchor="ctr"/>
                </a:tc>
                <a:extLst>
                  <a:ext uri="{0D108BD9-81ED-4DB2-BD59-A6C34878D82A}">
                    <a16:rowId xmlns:a16="http://schemas.microsoft.com/office/drawing/2014/main" val="10001"/>
                  </a:ext>
                </a:extLst>
              </a:tr>
              <a:tr h="419418">
                <a:tc>
                  <a:txBody>
                    <a:bodyPr/>
                    <a:lstStyle/>
                    <a:p>
                      <a:r>
                        <a:rPr lang="en-GB" sz="1800"/>
                        <a:t>e</a:t>
                      </a:r>
                      <a:r>
                        <a:rPr lang="en-GB" sz="1800" baseline="-25000"/>
                        <a:t>x</a:t>
                      </a:r>
                      <a:r>
                        <a:rPr lang="en-GB" sz="1800" baseline="30000"/>
                        <a:t>0i</a:t>
                      </a:r>
                      <a:endParaRPr lang="en-GB" sz="1800"/>
                    </a:p>
                  </a:txBody>
                  <a:tcPr marL="49576" marR="49576" marT="24788" marB="24788" anchor="ctr"/>
                </a:tc>
                <a:tc>
                  <a:txBody>
                    <a:bodyPr/>
                    <a:lstStyle/>
                    <a:p>
                      <a:r>
                        <a:rPr lang="en-GB" sz="1800" dirty="0"/>
                        <a:t>~ expectation of life at age x in group </a:t>
                      </a:r>
                      <a:r>
                        <a:rPr lang="en-GB" sz="1800" dirty="0" err="1"/>
                        <a:t>i</a:t>
                      </a:r>
                      <a:r>
                        <a:rPr lang="en-GB" sz="1800" dirty="0"/>
                        <a:t> ( </a:t>
                      </a:r>
                      <a:r>
                        <a:rPr lang="en-GB" sz="1800" dirty="0" err="1"/>
                        <a:t>i</a:t>
                      </a:r>
                      <a:r>
                        <a:rPr lang="en-GB" sz="1800" dirty="0"/>
                        <a:t> = 1, 2)</a:t>
                      </a:r>
                    </a:p>
                  </a:txBody>
                  <a:tcPr marL="49576" marR="49576" marT="24788" marB="24788" anchor="ctr"/>
                </a:tc>
                <a:extLst>
                  <a:ext uri="{0D108BD9-81ED-4DB2-BD59-A6C34878D82A}">
                    <a16:rowId xmlns:a16="http://schemas.microsoft.com/office/drawing/2014/main" val="10002"/>
                  </a:ext>
                </a:extLst>
              </a:tr>
              <a:tr h="2583877">
                <a:tc>
                  <a:txBody>
                    <a:bodyPr/>
                    <a:lstStyle/>
                    <a:p>
                      <a:r>
                        <a:rPr lang="en-GB" sz="1800"/>
                        <a:t>l</a:t>
                      </a:r>
                      <a:r>
                        <a:rPr lang="en-GB" sz="1800" baseline="-25000"/>
                        <a:t>x</a:t>
                      </a:r>
                      <a:r>
                        <a:rPr lang="en-GB" sz="1800" baseline="30000"/>
                        <a:t>i</a:t>
                      </a:r>
                      <a:endParaRPr lang="en-GB" sz="1800"/>
                    </a:p>
                  </a:txBody>
                  <a:tcPr marL="49576" marR="49576" marT="24788" marB="24788" anchor="ctr"/>
                </a:tc>
                <a:tc>
                  <a:txBody>
                    <a:bodyPr/>
                    <a:lstStyle/>
                    <a:p>
                      <a:r>
                        <a:rPr lang="en-GB" sz="1800" dirty="0"/>
                        <a:t>~ number of survivors to age x in group </a:t>
                      </a:r>
                      <a:r>
                        <a:rPr lang="en-GB" sz="1800" dirty="0" err="1"/>
                        <a:t>i</a:t>
                      </a:r>
                      <a:r>
                        <a:rPr lang="en-GB" sz="1800" dirty="0"/>
                        <a:t> ( </a:t>
                      </a:r>
                      <a:r>
                        <a:rPr lang="en-GB" sz="1800" dirty="0" err="1"/>
                        <a:t>i</a:t>
                      </a:r>
                      <a:r>
                        <a:rPr lang="en-GB" sz="1800" dirty="0"/>
                        <a:t> = 1, 2)</a:t>
                      </a:r>
                      <a:br>
                        <a:rPr lang="en-GB" sz="1800" dirty="0"/>
                      </a:br>
                      <a:r>
                        <a:rPr lang="en-GB" sz="1800" dirty="0"/>
                        <a:t>Note: As is often done, in the table and calculations that follow, the radix = 1 rather than 100,000. The result is that the terms in the table are expressed as proportions (per person, in other words) rather than as whole numbers (per 100,000 people, in other words.) Either way works fine as long as all the numbers are expressed the same way (all per person or all per 100,000 people).</a:t>
                      </a:r>
                    </a:p>
                  </a:txBody>
                  <a:tcPr marL="49576" marR="49576" marT="24788" marB="24788" anchor="ctr"/>
                </a:tc>
                <a:extLst>
                  <a:ext uri="{0D108BD9-81ED-4DB2-BD59-A6C34878D82A}">
                    <a16:rowId xmlns:a16="http://schemas.microsoft.com/office/drawing/2014/main" val="10003"/>
                  </a:ext>
                </a:extLst>
              </a:tr>
              <a:tr h="1270438">
                <a:tc>
                  <a:txBody>
                    <a:bodyPr/>
                    <a:lstStyle/>
                    <a:p>
                      <a:r>
                        <a:rPr lang="en-GB" sz="1800" baseline="-25000"/>
                        <a:t>n</a:t>
                      </a:r>
                      <a:r>
                        <a:rPr lang="en-GB" sz="1800"/>
                        <a:t>L</a:t>
                      </a:r>
                      <a:r>
                        <a:rPr lang="en-GB" sz="1800" baseline="-25000"/>
                        <a:t>x</a:t>
                      </a:r>
                      <a:r>
                        <a:rPr lang="en-GB" sz="1800" baseline="30000"/>
                        <a:t>i</a:t>
                      </a:r>
                      <a:endParaRPr lang="en-GB" sz="1800"/>
                    </a:p>
                  </a:txBody>
                  <a:tcPr marL="49576" marR="49576" marT="24788" marB="24788" anchor="ctr"/>
                </a:tc>
                <a:tc>
                  <a:txBody>
                    <a:bodyPr/>
                    <a:lstStyle/>
                    <a:p>
                      <a:r>
                        <a:rPr lang="en-GB" sz="1800" dirty="0"/>
                        <a:t>~ person years of life contributed in the age group ( x, x + n) in group </a:t>
                      </a:r>
                      <a:r>
                        <a:rPr lang="en-GB" sz="1800" dirty="0" err="1"/>
                        <a:t>i</a:t>
                      </a:r>
                      <a:r>
                        <a:rPr lang="en-GB" sz="1800" dirty="0"/>
                        <a:t> ( </a:t>
                      </a:r>
                      <a:r>
                        <a:rPr lang="en-GB" sz="1800" dirty="0" err="1"/>
                        <a:t>i</a:t>
                      </a:r>
                      <a:r>
                        <a:rPr lang="en-GB" sz="1800" dirty="0"/>
                        <a:t> = 1, 2)</a:t>
                      </a:r>
                      <a:br>
                        <a:rPr lang="en-GB" sz="1800" dirty="0"/>
                      </a:br>
                      <a:r>
                        <a:rPr lang="en-GB" sz="1800" dirty="0"/>
                        <a:t>Note: See note above. This term is also expressed as a proportion in the table and calculations below.</a:t>
                      </a:r>
                    </a:p>
                  </a:txBody>
                  <a:tcPr marL="49576" marR="49576" marT="24788" marB="24788" anchor="ctr"/>
                </a:tc>
                <a:extLst>
                  <a:ext uri="{0D108BD9-81ED-4DB2-BD59-A6C34878D82A}">
                    <a16:rowId xmlns:a16="http://schemas.microsoft.com/office/drawing/2014/main" val="10004"/>
                  </a:ext>
                </a:extLst>
              </a:tr>
            </a:tbl>
          </a:graphicData>
        </a:graphic>
      </p:graphicFrame>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10</a:t>
            </a:fld>
            <a:endParaRPr lang="it-IT"/>
          </a:p>
        </p:txBody>
      </p:sp>
    </p:spTree>
    <p:extLst>
      <p:ext uri="{BB962C8B-B14F-4D97-AF65-F5344CB8AC3E}">
        <p14:creationId xmlns:p14="http://schemas.microsoft.com/office/powerpoint/2010/main" val="4013277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914400" y="1844824"/>
            <a:ext cx="7772400" cy="4114800"/>
          </a:xfrm>
        </p:spPr>
        <p:txBody>
          <a:bodyPr/>
          <a:lstStyle/>
          <a:p>
            <a:r>
              <a:rPr lang="en-US" sz="2400" dirty="0"/>
              <a:t>Arriaga formulates the differences in the expectation of life at birth ( e</a:t>
            </a:r>
            <a:r>
              <a:rPr lang="en-US" sz="2400" baseline="-25000" dirty="0"/>
              <a:t>0</a:t>
            </a:r>
            <a:r>
              <a:rPr lang="en-US" sz="2400" baseline="30000" dirty="0"/>
              <a:t>02</a:t>
            </a:r>
            <a:r>
              <a:rPr lang="en-US" sz="2400" dirty="0"/>
              <a:t>- e</a:t>
            </a:r>
            <a:r>
              <a:rPr lang="en-US" sz="2400" baseline="-25000" dirty="0"/>
              <a:t>0</a:t>
            </a:r>
            <a:r>
              <a:rPr lang="en-US" sz="2400" baseline="30000" dirty="0"/>
              <a:t>01</a:t>
            </a:r>
            <a:r>
              <a:rPr lang="en-US" sz="2400" dirty="0"/>
              <a:t>) due to differences in age-specific </a:t>
            </a:r>
            <a:r>
              <a:rPr lang="en-US" sz="2400" dirty="0" smtClean="0"/>
              <a:t>death </a:t>
            </a:r>
            <a:r>
              <a:rPr lang="en-US" sz="2400" dirty="0"/>
              <a:t>rates as</a:t>
            </a:r>
            <a:r>
              <a:rPr lang="en-US" sz="2400" dirty="0" smtClean="0"/>
              <a:t>:</a:t>
            </a:r>
          </a:p>
          <a:p>
            <a:endParaRPr lang="en-GB" sz="2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11</a:t>
            </a:fld>
            <a:endParaRPr lang="it-IT"/>
          </a:p>
        </p:txBody>
      </p:sp>
      <p:pic>
        <p:nvPicPr>
          <p:cNvPr id="8" name="Immagine 7"/>
          <p:cNvPicPr>
            <a:picLocks noChangeAspect="1"/>
          </p:cNvPicPr>
          <p:nvPr/>
        </p:nvPicPr>
        <p:blipFill>
          <a:blip r:embed="rId2"/>
          <a:stretch>
            <a:fillRect/>
          </a:stretch>
        </p:blipFill>
        <p:spPr>
          <a:xfrm>
            <a:off x="539552" y="3539480"/>
            <a:ext cx="8866593" cy="2602632"/>
          </a:xfrm>
          <a:prstGeom prst="rect">
            <a:avLst/>
          </a:prstGeom>
        </p:spPr>
      </p:pic>
      <p:pic>
        <p:nvPicPr>
          <p:cNvPr id="9" name="Immagine 8"/>
          <p:cNvPicPr>
            <a:picLocks noChangeAspect="1"/>
          </p:cNvPicPr>
          <p:nvPr/>
        </p:nvPicPr>
        <p:blipFill>
          <a:blip r:embed="rId3"/>
          <a:stretch>
            <a:fillRect/>
          </a:stretch>
        </p:blipFill>
        <p:spPr>
          <a:xfrm>
            <a:off x="4359155" y="4559449"/>
            <a:ext cx="4687317" cy="1491419"/>
          </a:xfrm>
          <a:prstGeom prst="rect">
            <a:avLst/>
          </a:prstGeom>
        </p:spPr>
      </p:pic>
    </p:spTree>
    <p:extLst>
      <p:ext uri="{BB962C8B-B14F-4D97-AF65-F5344CB8AC3E}">
        <p14:creationId xmlns:p14="http://schemas.microsoft.com/office/powerpoint/2010/main" val="1903591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95536" y="548680"/>
            <a:ext cx="7793038" cy="609600"/>
          </a:xfrm>
        </p:spPr>
        <p:txBody>
          <a:bodyPr/>
          <a:lstStyle/>
          <a:p>
            <a:pPr eaLnBrk="1" hangingPunct="1"/>
            <a:r>
              <a:rPr lang="en-US" sz="4000" dirty="0" smtClean="0"/>
              <a:t>Age-Decomposing a Difference in Life Expectancies</a:t>
            </a:r>
          </a:p>
        </p:txBody>
      </p:sp>
      <p:sp>
        <p:nvSpPr>
          <p:cNvPr id="2052" name="Text Box 3"/>
          <p:cNvSpPr txBox="1">
            <a:spLocks noChangeArrowheads="1"/>
          </p:cNvSpPr>
          <p:nvPr/>
        </p:nvSpPr>
        <p:spPr bwMode="auto">
          <a:xfrm>
            <a:off x="1600200" y="2362200"/>
            <a:ext cx="914400" cy="396875"/>
          </a:xfrm>
          <a:prstGeom prst="rect">
            <a:avLst/>
          </a:prstGeom>
          <a:noFill/>
          <a:ln w="9525">
            <a:noFill/>
            <a:miter lim="800000"/>
            <a:headEnd/>
            <a:tailEnd/>
          </a:ln>
        </p:spPr>
        <p:txBody>
          <a:bodyPr>
            <a:spAutoFit/>
          </a:bodyPr>
          <a:lstStyle/>
          <a:p>
            <a:pPr>
              <a:spcBef>
                <a:spcPct val="50000"/>
              </a:spcBef>
              <a:buFontTx/>
              <a:buNone/>
            </a:pPr>
            <a:r>
              <a:rPr lang="en-US" sz="2000" i="1" baseline="-25000"/>
              <a:t>n </a:t>
            </a:r>
            <a:r>
              <a:rPr lang="en-US" sz="2000"/>
              <a:t>∆ </a:t>
            </a:r>
            <a:r>
              <a:rPr lang="en-US" sz="2000" i="1" baseline="-25000"/>
              <a:t>x</a:t>
            </a:r>
          </a:p>
        </p:txBody>
      </p:sp>
      <p:sp>
        <p:nvSpPr>
          <p:cNvPr id="2053" name="Line 4"/>
          <p:cNvSpPr>
            <a:spLocks noChangeShapeType="1"/>
          </p:cNvSpPr>
          <p:nvPr/>
        </p:nvSpPr>
        <p:spPr bwMode="auto">
          <a:xfrm>
            <a:off x="2590800" y="3429000"/>
            <a:ext cx="2590800" cy="0"/>
          </a:xfrm>
          <a:prstGeom prst="line">
            <a:avLst/>
          </a:prstGeom>
          <a:noFill/>
          <a:ln w="9525">
            <a:solidFill>
              <a:srgbClr val="FF0000"/>
            </a:solidFill>
            <a:round/>
            <a:headEnd/>
            <a:tailEnd/>
          </a:ln>
        </p:spPr>
        <p:txBody>
          <a:bodyPr/>
          <a:lstStyle/>
          <a:p>
            <a:endParaRPr lang="en-US"/>
          </a:p>
        </p:txBody>
      </p:sp>
      <p:sp>
        <p:nvSpPr>
          <p:cNvPr id="2054" name="Line 5"/>
          <p:cNvSpPr>
            <a:spLocks noChangeShapeType="1"/>
          </p:cNvSpPr>
          <p:nvPr/>
        </p:nvSpPr>
        <p:spPr bwMode="auto">
          <a:xfrm>
            <a:off x="5715000" y="3429000"/>
            <a:ext cx="2209800" cy="0"/>
          </a:xfrm>
          <a:prstGeom prst="line">
            <a:avLst/>
          </a:prstGeom>
          <a:noFill/>
          <a:ln w="9525">
            <a:solidFill>
              <a:srgbClr val="0070C0"/>
            </a:solidFill>
            <a:round/>
            <a:headEnd/>
            <a:tailEnd/>
          </a:ln>
        </p:spPr>
        <p:txBody>
          <a:bodyPr/>
          <a:lstStyle/>
          <a:p>
            <a:endParaRPr lang="en-US"/>
          </a:p>
        </p:txBody>
      </p:sp>
      <p:sp>
        <p:nvSpPr>
          <p:cNvPr id="2055" name="Line 6"/>
          <p:cNvSpPr>
            <a:spLocks noChangeShapeType="1"/>
          </p:cNvSpPr>
          <p:nvPr/>
        </p:nvSpPr>
        <p:spPr bwMode="auto">
          <a:xfrm flipH="1" flipV="1">
            <a:off x="2514600" y="3276600"/>
            <a:ext cx="76200" cy="152400"/>
          </a:xfrm>
          <a:prstGeom prst="line">
            <a:avLst/>
          </a:prstGeom>
          <a:noFill/>
          <a:ln w="9525">
            <a:solidFill>
              <a:schemeClr val="tx1"/>
            </a:solidFill>
            <a:round/>
            <a:headEnd/>
            <a:tailEnd/>
          </a:ln>
        </p:spPr>
        <p:txBody>
          <a:bodyPr/>
          <a:lstStyle/>
          <a:p>
            <a:endParaRPr lang="en-US"/>
          </a:p>
        </p:txBody>
      </p:sp>
      <p:sp>
        <p:nvSpPr>
          <p:cNvPr id="2056" name="Line 7"/>
          <p:cNvSpPr>
            <a:spLocks noChangeShapeType="1"/>
          </p:cNvSpPr>
          <p:nvPr/>
        </p:nvSpPr>
        <p:spPr bwMode="auto">
          <a:xfrm flipV="1">
            <a:off x="5181600" y="3276600"/>
            <a:ext cx="76200" cy="152400"/>
          </a:xfrm>
          <a:prstGeom prst="line">
            <a:avLst/>
          </a:prstGeom>
          <a:noFill/>
          <a:ln w="9525">
            <a:solidFill>
              <a:schemeClr val="tx1"/>
            </a:solidFill>
            <a:round/>
            <a:headEnd/>
            <a:tailEnd/>
          </a:ln>
        </p:spPr>
        <p:txBody>
          <a:bodyPr/>
          <a:lstStyle/>
          <a:p>
            <a:endParaRPr lang="en-US"/>
          </a:p>
        </p:txBody>
      </p:sp>
      <p:sp>
        <p:nvSpPr>
          <p:cNvPr id="2057" name="Line 8"/>
          <p:cNvSpPr>
            <a:spLocks noChangeShapeType="1"/>
          </p:cNvSpPr>
          <p:nvPr/>
        </p:nvSpPr>
        <p:spPr bwMode="auto">
          <a:xfrm flipH="1" flipV="1">
            <a:off x="5638800" y="3352800"/>
            <a:ext cx="76200" cy="76200"/>
          </a:xfrm>
          <a:prstGeom prst="line">
            <a:avLst/>
          </a:prstGeom>
          <a:noFill/>
          <a:ln w="9525">
            <a:solidFill>
              <a:schemeClr val="tx1"/>
            </a:solidFill>
            <a:round/>
            <a:headEnd/>
            <a:tailEnd/>
          </a:ln>
        </p:spPr>
        <p:txBody>
          <a:bodyPr/>
          <a:lstStyle/>
          <a:p>
            <a:endParaRPr lang="en-US"/>
          </a:p>
        </p:txBody>
      </p:sp>
      <p:sp>
        <p:nvSpPr>
          <p:cNvPr id="2058" name="Line 9"/>
          <p:cNvSpPr>
            <a:spLocks noChangeShapeType="1"/>
          </p:cNvSpPr>
          <p:nvPr/>
        </p:nvSpPr>
        <p:spPr bwMode="auto">
          <a:xfrm flipV="1">
            <a:off x="7924800" y="3276600"/>
            <a:ext cx="76200" cy="152400"/>
          </a:xfrm>
          <a:prstGeom prst="line">
            <a:avLst/>
          </a:prstGeom>
          <a:noFill/>
          <a:ln w="9525">
            <a:solidFill>
              <a:schemeClr val="tx1"/>
            </a:solidFill>
            <a:round/>
            <a:headEnd/>
            <a:tailEnd/>
          </a:ln>
        </p:spPr>
        <p:txBody>
          <a:bodyPr/>
          <a:lstStyle/>
          <a:p>
            <a:endParaRPr lang="en-US"/>
          </a:p>
        </p:txBody>
      </p:sp>
      <p:sp>
        <p:nvSpPr>
          <p:cNvPr id="2059" name="Text Box 10"/>
          <p:cNvSpPr txBox="1">
            <a:spLocks noChangeArrowheads="1"/>
          </p:cNvSpPr>
          <p:nvPr/>
        </p:nvSpPr>
        <p:spPr bwMode="auto">
          <a:xfrm>
            <a:off x="2438400" y="4343400"/>
            <a:ext cx="2819400" cy="366713"/>
          </a:xfrm>
          <a:prstGeom prst="rect">
            <a:avLst/>
          </a:prstGeom>
          <a:noFill/>
          <a:ln w="9525">
            <a:noFill/>
            <a:miter lim="800000"/>
            <a:headEnd/>
            <a:tailEnd/>
          </a:ln>
        </p:spPr>
        <p:txBody>
          <a:bodyPr>
            <a:spAutoFit/>
          </a:bodyPr>
          <a:lstStyle/>
          <a:p>
            <a:pPr>
              <a:spcBef>
                <a:spcPct val="50000"/>
              </a:spcBef>
              <a:buFontTx/>
              <a:buNone/>
            </a:pPr>
            <a:endParaRPr lang="it-IT" sz="1800"/>
          </a:p>
        </p:txBody>
      </p:sp>
      <p:sp>
        <p:nvSpPr>
          <p:cNvPr id="2060" name="Text Box 11"/>
          <p:cNvSpPr txBox="1">
            <a:spLocks noChangeArrowheads="1"/>
          </p:cNvSpPr>
          <p:nvPr/>
        </p:nvSpPr>
        <p:spPr bwMode="auto">
          <a:xfrm>
            <a:off x="2590800" y="3581400"/>
            <a:ext cx="2514600" cy="1190625"/>
          </a:xfrm>
          <a:prstGeom prst="rect">
            <a:avLst/>
          </a:prstGeom>
          <a:noFill/>
          <a:ln w="9525">
            <a:noFill/>
            <a:miter lim="800000"/>
            <a:headEnd/>
            <a:tailEnd/>
          </a:ln>
        </p:spPr>
        <p:txBody>
          <a:bodyPr>
            <a:spAutoFit/>
          </a:bodyPr>
          <a:lstStyle/>
          <a:p>
            <a:pPr>
              <a:spcBef>
                <a:spcPct val="50000"/>
              </a:spcBef>
              <a:buFontTx/>
              <a:buNone/>
            </a:pPr>
            <a:r>
              <a:rPr lang="en-US" sz="1800" dirty="0"/>
              <a:t>The </a:t>
            </a:r>
            <a:r>
              <a:rPr lang="en-US" sz="1800" b="1" dirty="0">
                <a:solidFill>
                  <a:srgbClr val="FF0000"/>
                </a:solidFill>
                <a:effectLst>
                  <a:outerShdw blurRad="38100" dist="38100" dir="2700000" algn="tl">
                    <a:srgbClr val="000000">
                      <a:alpha val="43137"/>
                    </a:srgbClr>
                  </a:outerShdw>
                </a:effectLst>
              </a:rPr>
              <a:t>direct effect </a:t>
            </a:r>
            <a:r>
              <a:rPr lang="en-US" sz="1800" dirty="0"/>
              <a:t>of a change in mortality rates between ages x and </a:t>
            </a:r>
            <a:r>
              <a:rPr lang="en-US" sz="1800" dirty="0" err="1"/>
              <a:t>x+n</a:t>
            </a:r>
            <a:endParaRPr lang="en-US" sz="1800" dirty="0"/>
          </a:p>
        </p:txBody>
      </p:sp>
      <p:sp>
        <p:nvSpPr>
          <p:cNvPr id="2061" name="Text Box 12"/>
          <p:cNvSpPr txBox="1">
            <a:spLocks noChangeArrowheads="1"/>
          </p:cNvSpPr>
          <p:nvPr/>
        </p:nvSpPr>
        <p:spPr bwMode="auto">
          <a:xfrm>
            <a:off x="5715000" y="3505200"/>
            <a:ext cx="2286000" cy="2014538"/>
          </a:xfrm>
          <a:prstGeom prst="rect">
            <a:avLst/>
          </a:prstGeom>
          <a:noFill/>
          <a:ln w="9525">
            <a:noFill/>
            <a:miter lim="800000"/>
            <a:headEnd/>
            <a:tailEnd/>
          </a:ln>
        </p:spPr>
        <p:txBody>
          <a:bodyPr>
            <a:spAutoFit/>
          </a:bodyPr>
          <a:lstStyle/>
          <a:p>
            <a:pPr>
              <a:spcBef>
                <a:spcPct val="50000"/>
              </a:spcBef>
              <a:buFontTx/>
              <a:buNone/>
            </a:pPr>
            <a:r>
              <a:rPr lang="en-US" sz="1800" b="1" dirty="0">
                <a:solidFill>
                  <a:srgbClr val="0070C0"/>
                </a:solidFill>
              </a:rPr>
              <a:t>Indirect and interaction effects </a:t>
            </a:r>
            <a:r>
              <a:rPr lang="en-US" sz="1800" dirty="0"/>
              <a:t>resulting from the person years added by additional survivors in future intervals</a:t>
            </a:r>
          </a:p>
        </p:txBody>
      </p:sp>
      <p:sp>
        <p:nvSpPr>
          <p:cNvPr id="2062" name="Text Box 13"/>
          <p:cNvSpPr txBox="1">
            <a:spLocks noChangeArrowheads="1"/>
          </p:cNvSpPr>
          <p:nvPr/>
        </p:nvSpPr>
        <p:spPr bwMode="auto">
          <a:xfrm>
            <a:off x="4876800" y="5638800"/>
            <a:ext cx="4038600" cy="641350"/>
          </a:xfrm>
          <a:prstGeom prst="rect">
            <a:avLst/>
          </a:prstGeom>
          <a:noFill/>
          <a:ln w="9525">
            <a:noFill/>
            <a:miter lim="800000"/>
            <a:headEnd/>
            <a:tailEnd/>
          </a:ln>
        </p:spPr>
        <p:txBody>
          <a:bodyPr>
            <a:spAutoFit/>
          </a:bodyPr>
          <a:lstStyle/>
          <a:p>
            <a:pPr>
              <a:spcBef>
                <a:spcPct val="50000"/>
              </a:spcBef>
              <a:buFontTx/>
              <a:buNone/>
            </a:pPr>
            <a:r>
              <a:rPr lang="en-US" sz="1800" i="1"/>
              <a:t>Remember:  For the open-ended age interval, there is only a direct effect</a:t>
            </a:r>
          </a:p>
        </p:txBody>
      </p:sp>
      <p:graphicFrame>
        <p:nvGraphicFramePr>
          <p:cNvPr id="2050" name="Object 14"/>
          <p:cNvGraphicFramePr>
            <a:graphicFrameLocks noGrp="1" noChangeAspect="1"/>
          </p:cNvGraphicFramePr>
          <p:nvPr>
            <p:ph idx="1"/>
          </p:nvPr>
        </p:nvGraphicFramePr>
        <p:xfrm>
          <a:off x="2286000" y="2057400"/>
          <a:ext cx="5689600" cy="1074738"/>
        </p:xfrm>
        <a:graphic>
          <a:graphicData uri="http://schemas.openxmlformats.org/presentationml/2006/ole">
            <mc:AlternateContent xmlns:mc="http://schemas.openxmlformats.org/markup-compatibility/2006">
              <mc:Choice xmlns:v="urn:schemas-microsoft-com:vml" Requires="v">
                <p:oleObj spid="_x0000_s1163" name="Equation" r:id="rId3" imgW="2489040" imgH="469800" progId="">
                  <p:embed/>
                </p:oleObj>
              </mc:Choice>
              <mc:Fallback>
                <p:oleObj name="Equation" r:id="rId3" imgW="2489040" imgH="469800" progId="">
                  <p:embed/>
                  <p:pic>
                    <p:nvPicPr>
                      <p:cNvPr id="0" name=""/>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057400"/>
                        <a:ext cx="5689600" cy="107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350000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p:txBody>
          <a:bodyPr/>
          <a:lstStyle/>
          <a:p>
            <a:r>
              <a:rPr lang="en-US" sz="2400" dirty="0"/>
              <a:t>The</a:t>
            </a:r>
            <a:r>
              <a:rPr lang="en-US" sz="2400" i="1" dirty="0"/>
              <a:t> </a:t>
            </a:r>
            <a:r>
              <a:rPr lang="en-US" sz="2400" b="1" dirty="0">
                <a:solidFill>
                  <a:srgbClr val="FF0000"/>
                </a:solidFill>
              </a:rPr>
              <a:t>direct effect</a:t>
            </a:r>
            <a:r>
              <a:rPr lang="en-US" sz="2400" dirty="0"/>
              <a:t> on life expectancy is due to the changes in life years within a particular age interval as a </a:t>
            </a:r>
            <a:r>
              <a:rPr lang="en-US" sz="2400" dirty="0">
                <a:solidFill>
                  <a:srgbClr val="FF0000"/>
                </a:solidFill>
              </a:rPr>
              <a:t>consequence of the mortality change </a:t>
            </a:r>
            <a:r>
              <a:rPr lang="en-US" sz="2400" dirty="0"/>
              <a:t>in that age interval</a:t>
            </a:r>
            <a:r>
              <a:rPr lang="en-US" sz="2400" dirty="0" smtClean="0"/>
              <a:t>.</a:t>
            </a:r>
          </a:p>
          <a:p>
            <a:endParaRPr lang="en-US" sz="2400" dirty="0"/>
          </a:p>
          <a:p>
            <a:r>
              <a:rPr lang="en-US" sz="2400" dirty="0"/>
              <a:t>The </a:t>
            </a:r>
            <a:r>
              <a:rPr lang="en-US" sz="2400" b="1" dirty="0" smtClean="0">
                <a:solidFill>
                  <a:srgbClr val="0070C0"/>
                </a:solidFill>
              </a:rPr>
              <a:t>indirect effect</a:t>
            </a:r>
            <a:r>
              <a:rPr lang="en-US" sz="2400" dirty="0"/>
              <a:t> consists of the number of life years </a:t>
            </a:r>
            <a:r>
              <a:rPr lang="en-US" sz="2400" dirty="0" smtClean="0"/>
              <a:t>added </a:t>
            </a:r>
            <a:r>
              <a:rPr lang="en-US" sz="2400" dirty="0"/>
              <a:t>to a life expectancy because of the </a:t>
            </a:r>
            <a:r>
              <a:rPr lang="en-US" sz="2400" dirty="0">
                <a:solidFill>
                  <a:srgbClr val="0070C0"/>
                </a:solidFill>
              </a:rPr>
              <a:t>changes in the number of survivors </a:t>
            </a:r>
            <a:r>
              <a:rPr lang="en-US" sz="2400" dirty="0"/>
              <a:t>at the end of the age interval caused by the change in mortality within the age interval.</a:t>
            </a:r>
          </a:p>
          <a:p>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13</a:t>
            </a:fld>
            <a:endParaRPr lang="it-IT"/>
          </a:p>
        </p:txBody>
      </p:sp>
    </p:spTree>
    <p:extLst>
      <p:ext uri="{BB962C8B-B14F-4D97-AF65-F5344CB8AC3E}">
        <p14:creationId xmlns:p14="http://schemas.microsoft.com/office/powerpoint/2010/main" val="3650042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Example</a:t>
            </a:r>
            <a:endParaRPr lang="it-IT" dirty="0"/>
          </a:p>
        </p:txBody>
      </p:sp>
      <p:sp>
        <p:nvSpPr>
          <p:cNvPr id="3" name="Segnaposto contenuto 2"/>
          <p:cNvSpPr>
            <a:spLocks noGrp="1"/>
          </p:cNvSpPr>
          <p:nvPr>
            <p:ph idx="1"/>
          </p:nvPr>
        </p:nvSpPr>
        <p:spPr>
          <a:xfrm>
            <a:off x="401638" y="1484784"/>
            <a:ext cx="8490842" cy="4839816"/>
          </a:xfrm>
        </p:spPr>
        <p:txBody>
          <a:bodyPr/>
          <a:lstStyle/>
          <a:p>
            <a:pPr marL="0" indent="0">
              <a:buNone/>
            </a:pPr>
            <a:r>
              <a:rPr lang="en-US" sz="2000" dirty="0" smtClean="0"/>
              <a:t>The </a:t>
            </a:r>
            <a:r>
              <a:rPr lang="en-US" sz="2000" dirty="0"/>
              <a:t>data necessary for decomposing the difference in expectations of life at birth of males and females in Costa Rica in 1960 are given in Table 5.1.1 below</a:t>
            </a:r>
            <a:r>
              <a:rPr lang="en-US" sz="2000" dirty="0" smtClean="0"/>
              <a:t>.</a:t>
            </a:r>
          </a:p>
          <a:p>
            <a:pPr marL="0" indent="0">
              <a:buNone/>
            </a:pPr>
            <a:endParaRPr lang="en-US" sz="2000" dirty="0"/>
          </a:p>
          <a:p>
            <a:pPr marL="0" indent="0">
              <a:buNone/>
            </a:pPr>
            <a:r>
              <a:rPr lang="en-US" sz="2000" dirty="0"/>
              <a:t>From that table:</a:t>
            </a:r>
          </a:p>
          <a:p>
            <a:r>
              <a:rPr lang="en-US" sz="2000" dirty="0"/>
              <a:t>Expectation of life at birth for males (call it e</a:t>
            </a:r>
            <a:r>
              <a:rPr lang="en-US" sz="2000" baseline="-25000" dirty="0"/>
              <a:t>0</a:t>
            </a:r>
            <a:r>
              <a:rPr lang="en-US" sz="2000" baseline="30000" dirty="0"/>
              <a:t>01</a:t>
            </a:r>
            <a:r>
              <a:rPr lang="en-US" sz="2000" dirty="0"/>
              <a:t>) = 62.97</a:t>
            </a:r>
            <a:br>
              <a:rPr lang="en-US" sz="2000" dirty="0"/>
            </a:br>
            <a:r>
              <a:rPr lang="en-US" sz="2000" dirty="0"/>
              <a:t>Expectation of life at birth for females (call it e</a:t>
            </a:r>
            <a:r>
              <a:rPr lang="en-US" sz="2000" baseline="-25000" dirty="0"/>
              <a:t>0</a:t>
            </a:r>
            <a:r>
              <a:rPr lang="en-US" sz="2000" baseline="30000" dirty="0"/>
              <a:t>02</a:t>
            </a:r>
            <a:r>
              <a:rPr lang="en-US" sz="2000" dirty="0"/>
              <a:t>) = 65.44</a:t>
            </a:r>
          </a:p>
          <a:p>
            <a:r>
              <a:rPr lang="en-US" sz="2000" dirty="0"/>
              <a:t>Difference (e</a:t>
            </a:r>
            <a:r>
              <a:rPr lang="en-US" sz="2000" baseline="-25000" dirty="0"/>
              <a:t>0</a:t>
            </a:r>
            <a:r>
              <a:rPr lang="en-US" sz="2000" baseline="30000" dirty="0"/>
              <a:t>02</a:t>
            </a:r>
            <a:r>
              <a:rPr lang="en-US" sz="2000" dirty="0"/>
              <a:t> - e</a:t>
            </a:r>
            <a:r>
              <a:rPr lang="en-US" sz="2000" baseline="-25000" dirty="0"/>
              <a:t>0</a:t>
            </a:r>
            <a:r>
              <a:rPr lang="en-US" sz="2000" baseline="30000" dirty="0"/>
              <a:t>01</a:t>
            </a:r>
            <a:r>
              <a:rPr lang="en-US" sz="2000" dirty="0"/>
              <a:t>) = 65.44 - 62.97 = 2.47</a:t>
            </a:r>
          </a:p>
          <a:p>
            <a:r>
              <a:rPr lang="en-US" sz="2000" dirty="0"/>
              <a:t>The first goal is to calculate the contribution of the male-female differences </a:t>
            </a:r>
            <a:r>
              <a:rPr lang="en-US" sz="2000" b="1" dirty="0">
                <a:solidFill>
                  <a:srgbClr val="FF0000"/>
                </a:solidFill>
              </a:rPr>
              <a:t>in each age interval </a:t>
            </a:r>
            <a:r>
              <a:rPr lang="en-US" sz="2000" dirty="0"/>
              <a:t>to a total difference of </a:t>
            </a:r>
            <a:r>
              <a:rPr lang="en-US" sz="2000" b="1" dirty="0" smtClean="0"/>
              <a:t>2.47 </a:t>
            </a:r>
            <a:r>
              <a:rPr lang="en-US" sz="2000" b="1" dirty="0"/>
              <a:t>years </a:t>
            </a:r>
            <a:r>
              <a:rPr lang="en-US" sz="2000" dirty="0"/>
              <a:t>in expectation of life at birth</a:t>
            </a:r>
            <a:r>
              <a:rPr lang="en-US" sz="2000" dirty="0" smtClean="0"/>
              <a:t>.</a:t>
            </a:r>
          </a:p>
          <a:p>
            <a:endParaRPr lang="en-US" sz="2000" dirty="0"/>
          </a:p>
          <a:p>
            <a:r>
              <a:rPr lang="en-US" sz="2000" dirty="0"/>
              <a:t>For this purpose, we calculate the direct effect and indirect effect of each age interval using the formulas above.</a:t>
            </a:r>
          </a:p>
          <a:p>
            <a:endParaRPr lang="it-IT" sz="20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14</a:t>
            </a:fld>
            <a:endParaRPr lang="it-IT"/>
          </a:p>
        </p:txBody>
      </p:sp>
    </p:spTree>
    <p:extLst>
      <p:ext uri="{BB962C8B-B14F-4D97-AF65-F5344CB8AC3E}">
        <p14:creationId xmlns:p14="http://schemas.microsoft.com/office/powerpoint/2010/main" val="37814256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381000" y="1828800"/>
            <a:ext cx="8382000" cy="4114800"/>
          </a:xfrm>
        </p:spPr>
        <p:txBody>
          <a:bodyPr/>
          <a:lstStyle/>
          <a:p>
            <a:r>
              <a:rPr lang="en-US" dirty="0"/>
              <a:t>For this purpose, we calculate the direct effect and indirect effect of each age interval using the formulas above.</a:t>
            </a:r>
          </a:p>
          <a:p>
            <a:r>
              <a:rPr lang="en-US" dirty="0"/>
              <a:t>First, let's look at a specific age interval, 20-24.</a:t>
            </a: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15</a:t>
            </a:fld>
            <a:endParaRPr lang="it-IT"/>
          </a:p>
        </p:txBody>
      </p:sp>
      <p:pic>
        <p:nvPicPr>
          <p:cNvPr id="5" name="Segnaposto contenuto 6"/>
          <p:cNvPicPr>
            <a:picLocks noChangeAspect="1"/>
          </p:cNvPicPr>
          <p:nvPr/>
        </p:nvPicPr>
        <p:blipFill>
          <a:blip r:embed="rId2"/>
          <a:stretch>
            <a:fillRect/>
          </a:stretch>
        </p:blipFill>
        <p:spPr bwMode="auto">
          <a:xfrm>
            <a:off x="2330496" y="4175026"/>
            <a:ext cx="6830098" cy="2149574"/>
          </a:xfrm>
          <a:prstGeom prst="rect">
            <a:avLst/>
          </a:prstGeom>
          <a:noFill/>
          <a:ln w="9525">
            <a:noFill/>
            <a:miter lim="800000"/>
            <a:headEnd/>
            <a:tailEnd/>
          </a:ln>
        </p:spPr>
      </p:pic>
    </p:spTree>
    <p:extLst>
      <p:ext uri="{BB962C8B-B14F-4D97-AF65-F5344CB8AC3E}">
        <p14:creationId xmlns:p14="http://schemas.microsoft.com/office/powerpoint/2010/main" val="20291740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16</a:t>
            </a:fld>
            <a:endParaRPr lang="it-IT"/>
          </a:p>
        </p:txBody>
      </p:sp>
      <p:sp>
        <p:nvSpPr>
          <p:cNvPr id="8" name="Segnaposto contenuto 7"/>
          <p:cNvSpPr>
            <a:spLocks noGrp="1"/>
          </p:cNvSpPr>
          <p:nvPr>
            <p:ph idx="1"/>
          </p:nvPr>
        </p:nvSpPr>
        <p:spPr/>
        <p:txBody>
          <a:bodyPr/>
          <a:lstStyle/>
          <a:p>
            <a:r>
              <a:rPr lang="en-US" dirty="0"/>
              <a:t>Direct effect of age group 20-24:</a:t>
            </a:r>
            <a:endParaRPr lang="it-IT" dirty="0"/>
          </a:p>
        </p:txBody>
      </p:sp>
      <p:pic>
        <p:nvPicPr>
          <p:cNvPr id="9" name="Immagine 8"/>
          <p:cNvPicPr>
            <a:picLocks noChangeAspect="1"/>
          </p:cNvPicPr>
          <p:nvPr/>
        </p:nvPicPr>
        <p:blipFill>
          <a:blip r:embed="rId2"/>
          <a:stretch>
            <a:fillRect/>
          </a:stretch>
        </p:blipFill>
        <p:spPr>
          <a:xfrm>
            <a:off x="1187624" y="3068960"/>
            <a:ext cx="6874614" cy="1905174"/>
          </a:xfrm>
          <a:prstGeom prst="rect">
            <a:avLst/>
          </a:prstGeom>
        </p:spPr>
      </p:pic>
    </p:spTree>
    <p:extLst>
      <p:ext uri="{BB962C8B-B14F-4D97-AF65-F5344CB8AC3E}">
        <p14:creationId xmlns:p14="http://schemas.microsoft.com/office/powerpoint/2010/main" val="2619157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17</a:t>
            </a:fld>
            <a:endParaRPr lang="it-IT"/>
          </a:p>
        </p:txBody>
      </p:sp>
      <p:sp>
        <p:nvSpPr>
          <p:cNvPr id="8" name="Segnaposto contenuto 7"/>
          <p:cNvSpPr>
            <a:spLocks noGrp="1"/>
          </p:cNvSpPr>
          <p:nvPr>
            <p:ph idx="1"/>
          </p:nvPr>
        </p:nvSpPr>
        <p:spPr/>
        <p:txBody>
          <a:bodyPr/>
          <a:lstStyle/>
          <a:p>
            <a:r>
              <a:rPr lang="en-US" dirty="0" smtClean="0"/>
              <a:t>Indirect </a:t>
            </a:r>
            <a:r>
              <a:rPr lang="en-US" dirty="0"/>
              <a:t>effect of age group 20-24:</a:t>
            </a:r>
            <a:endParaRPr lang="it-IT" dirty="0"/>
          </a:p>
        </p:txBody>
      </p:sp>
      <p:pic>
        <p:nvPicPr>
          <p:cNvPr id="3" name="Immagine 2"/>
          <p:cNvPicPr>
            <a:picLocks noChangeAspect="1"/>
          </p:cNvPicPr>
          <p:nvPr/>
        </p:nvPicPr>
        <p:blipFill>
          <a:blip r:embed="rId2"/>
          <a:stretch>
            <a:fillRect/>
          </a:stretch>
        </p:blipFill>
        <p:spPr>
          <a:xfrm>
            <a:off x="379859" y="2996952"/>
            <a:ext cx="9537722" cy="2547342"/>
          </a:xfrm>
          <a:prstGeom prst="rect">
            <a:avLst/>
          </a:prstGeom>
        </p:spPr>
      </p:pic>
    </p:spTree>
    <p:extLst>
      <p:ext uri="{BB962C8B-B14F-4D97-AF65-F5344CB8AC3E}">
        <p14:creationId xmlns:p14="http://schemas.microsoft.com/office/powerpoint/2010/main" val="40313627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How to </a:t>
            </a:r>
            <a:r>
              <a:rPr lang="it-IT" dirty="0" err="1" smtClean="0"/>
              <a:t>interpret</a:t>
            </a:r>
            <a:r>
              <a:rPr lang="it-IT" dirty="0" smtClean="0"/>
              <a:t> the </a:t>
            </a:r>
            <a:r>
              <a:rPr lang="it-IT" dirty="0" err="1" smtClean="0"/>
              <a:t>results</a:t>
            </a: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18</a:t>
            </a:fld>
            <a:endParaRPr lang="it-IT"/>
          </a:p>
        </p:txBody>
      </p:sp>
      <p:sp>
        <p:nvSpPr>
          <p:cNvPr id="6" name="Segnaposto contenuto 5"/>
          <p:cNvSpPr>
            <a:spLocks noGrp="1"/>
          </p:cNvSpPr>
          <p:nvPr>
            <p:ph idx="1"/>
          </p:nvPr>
        </p:nvSpPr>
        <p:spPr>
          <a:xfrm>
            <a:off x="611560" y="2104342"/>
            <a:ext cx="7920880" cy="4348993"/>
          </a:xfrm>
        </p:spPr>
        <p:txBody>
          <a:bodyPr/>
          <a:lstStyle/>
          <a:p>
            <a:r>
              <a:rPr lang="en-US" sz="2000" dirty="0"/>
              <a:t>Calculations show that the mortality rates in the </a:t>
            </a:r>
            <a:r>
              <a:rPr lang="en-US" sz="2000" dirty="0">
                <a:solidFill>
                  <a:srgbClr val="FF0000"/>
                </a:solidFill>
              </a:rPr>
              <a:t>age interval 20-24 contribute 0.1222 </a:t>
            </a:r>
            <a:r>
              <a:rPr lang="en-US" sz="2000" dirty="0"/>
              <a:t>to a total change in expectation of life at birth of </a:t>
            </a:r>
            <a:r>
              <a:rPr lang="en-US" sz="2000" dirty="0" smtClean="0"/>
              <a:t>2,47 </a:t>
            </a:r>
            <a:r>
              <a:rPr lang="en-US" sz="2000" dirty="0"/>
              <a:t>years. </a:t>
            </a:r>
            <a:r>
              <a:rPr lang="en-US" sz="2000" dirty="0">
                <a:solidFill>
                  <a:srgbClr val="FF0000"/>
                </a:solidFill>
              </a:rPr>
              <a:t>The lower mortality rate for females in this age group is responsible for this positive contribution</a:t>
            </a:r>
            <a:r>
              <a:rPr lang="en-US" sz="2000" dirty="0"/>
              <a:t>. </a:t>
            </a:r>
          </a:p>
          <a:p>
            <a:r>
              <a:rPr lang="en-US" sz="2000" dirty="0" smtClean="0"/>
              <a:t>The </a:t>
            </a:r>
            <a:r>
              <a:rPr lang="en-US" sz="2000" dirty="0"/>
              <a:t>majority of this contribution of 0.11920 comes from the </a:t>
            </a:r>
            <a:r>
              <a:rPr lang="en-US" sz="2000" b="1" dirty="0">
                <a:solidFill>
                  <a:schemeClr val="tx2">
                    <a:lumMod val="75000"/>
                  </a:schemeClr>
                </a:solidFill>
              </a:rPr>
              <a:t>indirect effect</a:t>
            </a:r>
            <a:r>
              <a:rPr lang="en-US" sz="2000" dirty="0"/>
              <a:t>: </a:t>
            </a:r>
            <a:r>
              <a:rPr lang="en-US" sz="2000" dirty="0">
                <a:solidFill>
                  <a:schemeClr val="tx2">
                    <a:lumMod val="75000"/>
                  </a:schemeClr>
                </a:solidFill>
              </a:rPr>
              <a:t>more females surviving to the next age interval</a:t>
            </a:r>
            <a:r>
              <a:rPr lang="en-US" sz="2000" dirty="0" smtClean="0"/>
              <a:t>.</a:t>
            </a:r>
          </a:p>
          <a:p>
            <a:pPr marL="0" indent="0">
              <a:buNone/>
            </a:pPr>
            <a:endParaRPr lang="en-US" sz="2000" dirty="0"/>
          </a:p>
          <a:p>
            <a:r>
              <a:rPr lang="en-US" sz="2000" dirty="0"/>
              <a:t>The contributions of mortality rates in all age intervals are in shown Table </a:t>
            </a:r>
            <a:r>
              <a:rPr lang="en-US" sz="2000" dirty="0" smtClean="0"/>
              <a:t>5.1.1 (ON MOODLE). </a:t>
            </a:r>
            <a:r>
              <a:rPr lang="en-US" sz="2000" dirty="0"/>
              <a:t>Note that in age intervals 1-4, 25-29, and 30-34 the contributions are negative because of </a:t>
            </a:r>
            <a:r>
              <a:rPr lang="en-US" sz="2000" dirty="0">
                <a:solidFill>
                  <a:srgbClr val="FF0000"/>
                </a:solidFill>
              </a:rPr>
              <a:t>higher death rates for females in those age intervals</a:t>
            </a:r>
            <a:r>
              <a:rPr lang="en-US" sz="2000" dirty="0"/>
              <a:t>. </a:t>
            </a:r>
            <a:endParaRPr lang="en-US" sz="2000" dirty="0" smtClean="0"/>
          </a:p>
          <a:p>
            <a:r>
              <a:rPr lang="en-US" sz="2000" dirty="0" smtClean="0"/>
              <a:t>The </a:t>
            </a:r>
            <a:r>
              <a:rPr lang="en-US" sz="2000" dirty="0"/>
              <a:t>biggest contribution is in </a:t>
            </a:r>
            <a:r>
              <a:rPr lang="en-US" sz="2000" dirty="0">
                <a:solidFill>
                  <a:srgbClr val="FF0000"/>
                </a:solidFill>
              </a:rPr>
              <a:t>the youngest age interval, &lt;</a:t>
            </a:r>
            <a:r>
              <a:rPr lang="en-US" sz="2000" dirty="0"/>
              <a:t>1. The gap between male-female mortality widens after age 40.</a:t>
            </a:r>
          </a:p>
          <a:p>
            <a:endParaRPr lang="it-IT" dirty="0"/>
          </a:p>
        </p:txBody>
      </p:sp>
      <p:pic>
        <p:nvPicPr>
          <p:cNvPr id="7" name="Immagine 6"/>
          <p:cNvPicPr>
            <a:picLocks noChangeAspect="1"/>
          </p:cNvPicPr>
          <p:nvPr/>
        </p:nvPicPr>
        <p:blipFill>
          <a:blip r:embed="rId2"/>
          <a:stretch>
            <a:fillRect/>
          </a:stretch>
        </p:blipFill>
        <p:spPr>
          <a:xfrm>
            <a:off x="0" y="1538361"/>
            <a:ext cx="9217024" cy="460525"/>
          </a:xfrm>
          <a:prstGeom prst="rect">
            <a:avLst/>
          </a:prstGeom>
        </p:spPr>
      </p:pic>
    </p:spTree>
    <p:extLst>
      <p:ext uri="{BB962C8B-B14F-4D97-AF65-F5344CB8AC3E}">
        <p14:creationId xmlns:p14="http://schemas.microsoft.com/office/powerpoint/2010/main" val="2646882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p:spPr>
        <p:txBody>
          <a:bodyPr/>
          <a:lstStyle/>
          <a:p>
            <a:fld id="{11B46025-0BCD-4CAF-BFE8-35852094774D}" type="slidenum">
              <a:rPr lang="it-IT" smtClean="0"/>
              <a:pPr/>
              <a:t>2</a:t>
            </a:fld>
            <a:endParaRPr lang="it-IT" smtClean="0"/>
          </a:p>
        </p:txBody>
      </p:sp>
      <p:sp>
        <p:nvSpPr>
          <p:cNvPr id="4099" name="Rectangle 2"/>
          <p:cNvSpPr>
            <a:spLocks noGrp="1" noChangeArrowheads="1"/>
          </p:cNvSpPr>
          <p:nvPr>
            <p:ph type="title"/>
          </p:nvPr>
        </p:nvSpPr>
        <p:spPr/>
        <p:txBody>
          <a:bodyPr/>
          <a:lstStyle/>
          <a:p>
            <a:pPr eaLnBrk="1" hangingPunct="1"/>
            <a:r>
              <a:rPr lang="it-IT" sz="4000" dirty="0" smtClean="0"/>
              <a:t>Riferimenti</a:t>
            </a:r>
          </a:p>
        </p:txBody>
      </p:sp>
      <p:sp>
        <p:nvSpPr>
          <p:cNvPr id="4100" name="Rectangle 3"/>
          <p:cNvSpPr>
            <a:spLocks noGrp="1" noChangeArrowheads="1"/>
          </p:cNvSpPr>
          <p:nvPr>
            <p:ph type="body" idx="1"/>
          </p:nvPr>
        </p:nvSpPr>
        <p:spPr>
          <a:xfrm>
            <a:off x="755650" y="1844675"/>
            <a:ext cx="7602538" cy="3168501"/>
          </a:xfrm>
          <a:solidFill>
            <a:srgbClr val="FFFF66"/>
          </a:solidFill>
        </p:spPr>
        <p:txBody>
          <a:bodyPr/>
          <a:lstStyle/>
          <a:p>
            <a:pPr eaLnBrk="1" hangingPunct="1"/>
            <a:r>
              <a:rPr lang="it-IT" sz="2800" dirty="0" err="1" smtClean="0"/>
              <a:t>Preston</a:t>
            </a:r>
            <a:r>
              <a:rPr lang="it-IT" sz="2800" dirty="0" smtClean="0"/>
              <a:t> </a:t>
            </a:r>
            <a:r>
              <a:rPr lang="it-IT" sz="2800" dirty="0" err="1" smtClean="0"/>
              <a:t>et</a:t>
            </a:r>
            <a:r>
              <a:rPr lang="it-IT" sz="2800" dirty="0" smtClean="0"/>
              <a:t> al.  (2001), ch. 3, p. 64-68</a:t>
            </a:r>
          </a:p>
          <a:p>
            <a:pPr eaLnBrk="1" hangingPunct="1"/>
            <a:r>
              <a:rPr lang="en-GB" sz="2800" dirty="0"/>
              <a:t>On-line courses at</a:t>
            </a:r>
            <a:r>
              <a:rPr lang="en-GB" sz="2800" dirty="0" smtClean="0"/>
              <a:t>:</a:t>
            </a:r>
            <a:r>
              <a:rPr lang="en-GB" sz="2800" dirty="0"/>
              <a:t/>
            </a:r>
            <a:br>
              <a:rPr lang="en-GB" sz="2800" dirty="0"/>
            </a:br>
            <a:r>
              <a:rPr lang="en-GB" sz="2400" dirty="0">
                <a:hlinkClick r:id="rId3"/>
              </a:rPr>
              <a:t>https://</a:t>
            </a:r>
            <a:r>
              <a:rPr lang="en-GB" sz="2400" dirty="0" smtClean="0">
                <a:hlinkClick r:id="rId3"/>
              </a:rPr>
              <a:t>www.measureevaluation.org/resources/training/online-courses-and-resources/non-certificate-courses-and-mini-tutorials/multiple-decrement-life-tables</a:t>
            </a:r>
            <a:r>
              <a:rPr lang="en-GB" sz="2400" dirty="0" smtClean="0"/>
              <a:t> </a:t>
            </a:r>
            <a:endParaRPr lang="it-IT" sz="2400" dirty="0" smtClean="0"/>
          </a:p>
          <a:p>
            <a:pPr eaLnBrk="1" hangingPunct="1"/>
            <a:endParaRPr lang="it-IT" sz="2800" dirty="0" smtClean="0"/>
          </a:p>
          <a:p>
            <a:pPr eaLnBrk="1" hangingPunct="1">
              <a:buNone/>
            </a:pPr>
            <a:endParaRPr lang="it-IT" sz="2800" dirty="0" smtClean="0"/>
          </a:p>
          <a:p>
            <a:pPr eaLnBrk="1" hangingPunct="1">
              <a:buNone/>
            </a:pPr>
            <a:endParaRPr lang="it-IT"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endParaRPr lang="en-GB"/>
          </a:p>
        </p:txBody>
      </p:sp>
      <p:sp>
        <p:nvSpPr>
          <p:cNvPr id="4" name="Segnaposto contenuto 3"/>
          <p:cNvSpPr>
            <a:spLocks noGrp="1"/>
          </p:cNvSpPr>
          <p:nvPr>
            <p:ph idx="1"/>
          </p:nvPr>
        </p:nvSpPr>
        <p:spPr/>
        <p:txBody>
          <a:bodyPr/>
          <a:lstStyle/>
          <a:p>
            <a:r>
              <a:rPr lang="en-GB" b="1" dirty="0"/>
              <a:t>Lesson 5: Expectation of Life at Birth </a:t>
            </a:r>
          </a:p>
          <a:p>
            <a:r>
              <a:rPr lang="en-GB" dirty="0"/>
              <a:t>ps://</a:t>
            </a:r>
            <a:r>
              <a:rPr lang="en-GB" dirty="0" smtClean="0"/>
              <a:t>www.measureevaluation.org/resources/training/online-courses-and-resources/non-certificate-courses-and-mini-tutorials/multiple-decrement-life-tables/lesson-5 </a:t>
            </a:r>
            <a:endParaRPr lang="en-GB" dirty="0"/>
          </a:p>
        </p:txBody>
      </p:sp>
      <p:sp>
        <p:nvSpPr>
          <p:cNvPr id="2" name="Segnaposto numero diapositiva 1"/>
          <p:cNvSpPr>
            <a:spLocks noGrp="1"/>
          </p:cNvSpPr>
          <p:nvPr>
            <p:ph type="sldNum" sz="quarter" idx="12"/>
          </p:nvPr>
        </p:nvSpPr>
        <p:spPr/>
        <p:txBody>
          <a:bodyPr/>
          <a:lstStyle/>
          <a:p>
            <a:pPr>
              <a:defRPr/>
            </a:pPr>
            <a:fld id="{FF153491-E88B-4886-89A6-11F95898852F}" type="slidenum">
              <a:rPr lang="it-IT" smtClean="0"/>
              <a:pPr>
                <a:defRPr/>
              </a:pPr>
              <a:t>3</a:t>
            </a:fld>
            <a:endParaRPr lang="it-IT"/>
          </a:p>
        </p:txBody>
      </p:sp>
    </p:spTree>
    <p:extLst>
      <p:ext uri="{BB962C8B-B14F-4D97-AF65-F5344CB8AC3E}">
        <p14:creationId xmlns:p14="http://schemas.microsoft.com/office/powerpoint/2010/main" val="3432510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Differences</a:t>
            </a:r>
            <a:r>
              <a:rPr lang="it-IT" dirty="0" smtClean="0"/>
              <a:t> in life </a:t>
            </a:r>
            <a:r>
              <a:rPr lang="it-IT" dirty="0" err="1" smtClean="0"/>
              <a:t>expectancy</a:t>
            </a:r>
            <a:endParaRPr lang="en-GB" dirty="0"/>
          </a:p>
        </p:txBody>
      </p:sp>
      <p:sp>
        <p:nvSpPr>
          <p:cNvPr id="3" name="Segnaposto contenuto 2"/>
          <p:cNvSpPr>
            <a:spLocks noGrp="1"/>
          </p:cNvSpPr>
          <p:nvPr>
            <p:ph idx="1"/>
          </p:nvPr>
        </p:nvSpPr>
        <p:spPr/>
        <p:txBody>
          <a:bodyPr/>
          <a:lstStyle/>
          <a:p>
            <a:r>
              <a:rPr lang="en-GB" sz="2400" dirty="0" smtClean="0">
                <a:solidFill>
                  <a:srgbClr val="FF0000"/>
                </a:solidFill>
              </a:rPr>
              <a:t>Differences </a:t>
            </a:r>
            <a:r>
              <a:rPr lang="en-GB" sz="2400" dirty="0">
                <a:solidFill>
                  <a:srgbClr val="FF0000"/>
                </a:solidFill>
              </a:rPr>
              <a:t>in expectation of life </a:t>
            </a:r>
            <a:r>
              <a:rPr lang="en-GB" sz="2400" dirty="0"/>
              <a:t>(either between gender or other subgroups of population or between two time points) are considered to be indicators of changes in mortality. </a:t>
            </a:r>
            <a:endParaRPr lang="en-GB" sz="2400" dirty="0" smtClean="0"/>
          </a:p>
          <a:p>
            <a:endParaRPr lang="en-GB" sz="2400" dirty="0" smtClean="0"/>
          </a:p>
          <a:p>
            <a:r>
              <a:rPr lang="en-GB" sz="2400" dirty="0" smtClean="0"/>
              <a:t>However</a:t>
            </a:r>
            <a:r>
              <a:rPr lang="en-GB" sz="2400" dirty="0"/>
              <a:t>, a change in life expectancy </a:t>
            </a:r>
            <a:r>
              <a:rPr lang="en-GB" sz="2400" dirty="0">
                <a:solidFill>
                  <a:srgbClr val="FF0000"/>
                </a:solidFill>
              </a:rPr>
              <a:t>does not mean </a:t>
            </a:r>
            <a:r>
              <a:rPr lang="en-GB" sz="2400" dirty="0"/>
              <a:t>that the age-specific mortality rates change in the same magnitude and direction</a:t>
            </a:r>
            <a:r>
              <a:rPr lang="en-GB" sz="2800" dirty="0"/>
              <a:t>. </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4</a:t>
            </a:fld>
            <a:endParaRPr lang="it-IT"/>
          </a:p>
        </p:txBody>
      </p:sp>
    </p:spTree>
    <p:extLst>
      <p:ext uri="{BB962C8B-B14F-4D97-AF65-F5344CB8AC3E}">
        <p14:creationId xmlns:p14="http://schemas.microsoft.com/office/powerpoint/2010/main" val="1007945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611560" y="1700808"/>
            <a:ext cx="8153400" cy="4114800"/>
          </a:xfrm>
        </p:spPr>
        <p:txBody>
          <a:bodyPr/>
          <a:lstStyle/>
          <a:p>
            <a:r>
              <a:rPr lang="en-GB" dirty="0" smtClean="0"/>
              <a:t>contributions </a:t>
            </a:r>
            <a:r>
              <a:rPr lang="en-GB" dirty="0"/>
              <a:t>of various causes of death in the changes in expectations of life </a:t>
            </a:r>
            <a:r>
              <a:rPr lang="en-GB" dirty="0">
                <a:solidFill>
                  <a:srgbClr val="FF0000"/>
                </a:solidFill>
              </a:rPr>
              <a:t>will </a:t>
            </a:r>
            <a:r>
              <a:rPr lang="en-GB" dirty="0" smtClean="0">
                <a:solidFill>
                  <a:srgbClr val="FF0000"/>
                </a:solidFill>
              </a:rPr>
              <a:t>NOT </a:t>
            </a:r>
            <a:r>
              <a:rPr lang="en-GB" dirty="0">
                <a:solidFill>
                  <a:srgbClr val="FF0000"/>
                </a:solidFill>
              </a:rPr>
              <a:t>be of the same magnitude and direction</a:t>
            </a:r>
            <a:r>
              <a:rPr lang="en-GB" dirty="0"/>
              <a:t>. </a:t>
            </a:r>
            <a:endParaRPr lang="en-GB" dirty="0" smtClean="0"/>
          </a:p>
          <a:p>
            <a:pPr lvl="1"/>
            <a:r>
              <a:rPr lang="en-GB" dirty="0" smtClean="0"/>
              <a:t>Some </a:t>
            </a:r>
            <a:r>
              <a:rPr lang="en-GB" dirty="0"/>
              <a:t>age-cause-specific death rates will increase in the two groups compared, thus contributing to a decrease in expectation of life, </a:t>
            </a:r>
            <a:endParaRPr lang="en-GB" dirty="0" smtClean="0"/>
          </a:p>
          <a:p>
            <a:pPr lvl="1"/>
            <a:r>
              <a:rPr lang="en-GB" dirty="0" smtClean="0"/>
              <a:t>while </a:t>
            </a:r>
            <a:r>
              <a:rPr lang="en-GB" dirty="0"/>
              <a:t>others may decrease in some age intervals, thus increasing expectation of life.</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5</a:t>
            </a:fld>
            <a:endParaRPr lang="it-IT"/>
          </a:p>
        </p:txBody>
      </p:sp>
    </p:spTree>
    <p:extLst>
      <p:ext uri="{BB962C8B-B14F-4D97-AF65-F5344CB8AC3E}">
        <p14:creationId xmlns:p14="http://schemas.microsoft.com/office/powerpoint/2010/main" val="685724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p:txBody>
          <a:bodyPr/>
          <a:lstStyle/>
          <a:p>
            <a:r>
              <a:rPr lang="en-GB" dirty="0"/>
              <a:t>Several authors have attempted to </a:t>
            </a:r>
            <a:r>
              <a:rPr lang="en-GB" dirty="0">
                <a:solidFill>
                  <a:srgbClr val="FF0000"/>
                </a:solidFill>
              </a:rPr>
              <a:t>disentangle </a:t>
            </a:r>
            <a:r>
              <a:rPr lang="en-GB" dirty="0"/>
              <a:t>the contributions by </a:t>
            </a:r>
            <a:r>
              <a:rPr lang="en-GB" dirty="0">
                <a:solidFill>
                  <a:srgbClr val="0070C0"/>
                </a:solidFill>
              </a:rPr>
              <a:t>age-specific a</a:t>
            </a:r>
            <a:r>
              <a:rPr lang="en-GB" dirty="0"/>
              <a:t>nd </a:t>
            </a:r>
            <a:r>
              <a:rPr lang="en-GB" dirty="0">
                <a:solidFill>
                  <a:srgbClr val="FF0000"/>
                </a:solidFill>
              </a:rPr>
              <a:t>age-cause-specific</a:t>
            </a:r>
            <a:r>
              <a:rPr lang="en-GB" dirty="0"/>
              <a:t> death rates to the </a:t>
            </a:r>
            <a:r>
              <a:rPr lang="en-GB" dirty="0">
                <a:solidFill>
                  <a:srgbClr val="0070C0"/>
                </a:solidFill>
              </a:rPr>
              <a:t>difference between two expectations of life</a:t>
            </a:r>
            <a:r>
              <a:rPr lang="en-GB" dirty="0"/>
              <a:t>. </a:t>
            </a:r>
            <a:endParaRPr lang="en-GB" dirty="0" smtClean="0"/>
          </a:p>
          <a:p>
            <a:r>
              <a:rPr lang="en-GB" dirty="0" smtClean="0"/>
              <a:t>Applying </a:t>
            </a:r>
            <a:r>
              <a:rPr lang="en-GB" dirty="0"/>
              <a:t>these methods we learn to interpret the dynamics of changes in the mortality.</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6</a:t>
            </a:fld>
            <a:endParaRPr lang="it-IT"/>
          </a:p>
        </p:txBody>
      </p:sp>
    </p:spTree>
    <p:extLst>
      <p:ext uri="{BB962C8B-B14F-4D97-AF65-F5344CB8AC3E}">
        <p14:creationId xmlns:p14="http://schemas.microsoft.com/office/powerpoint/2010/main" val="3695219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971600" y="1556792"/>
            <a:ext cx="7772400" cy="4114800"/>
          </a:xfrm>
        </p:spPr>
        <p:txBody>
          <a:bodyPr/>
          <a:lstStyle/>
          <a:p>
            <a:r>
              <a:rPr lang="en-GB" sz="2400" dirty="0"/>
              <a:t>This lesson presents two methods to decompose changes in expectation of life at birth. </a:t>
            </a:r>
            <a:endParaRPr lang="en-GB" sz="2400" dirty="0" smtClean="0"/>
          </a:p>
          <a:p>
            <a:r>
              <a:rPr lang="en-GB" sz="2400" dirty="0" smtClean="0"/>
              <a:t>The </a:t>
            </a:r>
            <a:r>
              <a:rPr lang="en-GB" sz="2400" dirty="0"/>
              <a:t>method developed by </a:t>
            </a:r>
            <a:r>
              <a:rPr lang="en-GB" sz="2400" dirty="0" smtClean="0"/>
              <a:t>Arriaga</a:t>
            </a:r>
          </a:p>
          <a:p>
            <a:pPr lvl="1"/>
            <a:r>
              <a:rPr lang="en-GB" sz="2000" dirty="0" smtClean="0"/>
              <a:t>(Arriaga</a:t>
            </a:r>
            <a:r>
              <a:rPr lang="en-GB" sz="2000" dirty="0"/>
              <a:t>, E. 1984. "Measuring and Explaining the Change in Life Expectancies," </a:t>
            </a:r>
            <a:r>
              <a:rPr lang="en-GB" sz="2000" i="1" dirty="0"/>
              <a:t>Demography</a:t>
            </a:r>
            <a:r>
              <a:rPr lang="en-GB" sz="2000" dirty="0"/>
              <a:t> 21: 83-96) is described first (Section 5.1). </a:t>
            </a:r>
            <a:endParaRPr lang="en-GB" sz="2000" dirty="0" smtClean="0"/>
          </a:p>
          <a:p>
            <a:r>
              <a:rPr lang="en-GB" sz="2400" dirty="0" smtClean="0"/>
              <a:t>The </a:t>
            </a:r>
            <a:r>
              <a:rPr lang="en-GB" sz="2400" dirty="0"/>
              <a:t>second method was developed by Pollard (Section 5.2</a:t>
            </a:r>
            <a:r>
              <a:rPr lang="en-GB" sz="2400" dirty="0" smtClean="0"/>
              <a:t>) (</a:t>
            </a:r>
            <a:r>
              <a:rPr lang="en-GB" sz="2400" i="1" dirty="0" smtClean="0"/>
              <a:t>continuous</a:t>
            </a:r>
            <a:r>
              <a:rPr lang="en-GB" sz="2400" dirty="0" smtClean="0"/>
              <a:t>)</a:t>
            </a:r>
          </a:p>
          <a:p>
            <a:pPr lvl="1"/>
            <a:r>
              <a:rPr lang="en-GB" sz="2000" dirty="0" smtClean="0"/>
              <a:t> </a:t>
            </a:r>
            <a:r>
              <a:rPr lang="en-GB" sz="2000" dirty="0"/>
              <a:t>(Pollard, J. H. 1988. "On the Decomposition of Changes in Expectation of Life and Differentials in Life Expectancy," </a:t>
            </a:r>
            <a:r>
              <a:rPr lang="en-GB" sz="2000" i="1" dirty="0"/>
              <a:t>Demography</a:t>
            </a:r>
            <a:r>
              <a:rPr lang="en-GB" sz="2000" dirty="0"/>
              <a:t>25(2): 265-276). </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7</a:t>
            </a:fld>
            <a:endParaRPr lang="it-IT"/>
          </a:p>
        </p:txBody>
      </p:sp>
    </p:spTree>
    <p:extLst>
      <p:ext uri="{BB962C8B-B14F-4D97-AF65-F5344CB8AC3E}">
        <p14:creationId xmlns:p14="http://schemas.microsoft.com/office/powerpoint/2010/main" val="365311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Arriaga</a:t>
            </a:r>
            <a:r>
              <a:rPr lang="it-IT" dirty="0" smtClean="0"/>
              <a:t> </a:t>
            </a:r>
            <a:r>
              <a:rPr lang="it-IT" dirty="0" err="1" smtClean="0"/>
              <a:t>method</a:t>
            </a:r>
            <a:endParaRPr lang="en-GB" dirty="0"/>
          </a:p>
        </p:txBody>
      </p:sp>
      <p:sp>
        <p:nvSpPr>
          <p:cNvPr id="3" name="Segnaposto contenuto 2"/>
          <p:cNvSpPr>
            <a:spLocks noGrp="1"/>
          </p:cNvSpPr>
          <p:nvPr>
            <p:ph idx="1"/>
          </p:nvPr>
        </p:nvSpPr>
        <p:spPr>
          <a:xfrm>
            <a:off x="827584" y="1412776"/>
            <a:ext cx="7772400" cy="4114800"/>
          </a:xfrm>
        </p:spPr>
        <p:txBody>
          <a:bodyPr/>
          <a:lstStyle/>
          <a:p>
            <a:r>
              <a:rPr lang="en-GB" sz="2400" dirty="0"/>
              <a:t>Assume that we would like to compare the life expectancy of two groups (males and females, for example</a:t>
            </a:r>
            <a:r>
              <a:rPr lang="en-GB" sz="2400" dirty="0" smtClean="0"/>
              <a:t>).</a:t>
            </a:r>
          </a:p>
          <a:p>
            <a:endParaRPr lang="en-GB" sz="2400" dirty="0" smtClean="0"/>
          </a:p>
          <a:p>
            <a:r>
              <a:rPr lang="en-GB" sz="2400" dirty="0" smtClean="0"/>
              <a:t>Designate </a:t>
            </a:r>
            <a:r>
              <a:rPr lang="en-GB" sz="2400" dirty="0"/>
              <a:t>the two groups as Group 1 and Group 2. </a:t>
            </a:r>
            <a:endParaRPr lang="en-GB" sz="2400" dirty="0" smtClean="0"/>
          </a:p>
          <a:p>
            <a:endParaRPr lang="en-GB" sz="2400" dirty="0" smtClean="0"/>
          </a:p>
          <a:p>
            <a:r>
              <a:rPr lang="en-GB" sz="2400" dirty="0" smtClean="0"/>
              <a:t>The </a:t>
            </a:r>
            <a:r>
              <a:rPr lang="en-GB" sz="2400" dirty="0"/>
              <a:t>goal is to </a:t>
            </a:r>
            <a:r>
              <a:rPr lang="en-GB" sz="2400" dirty="0">
                <a:solidFill>
                  <a:srgbClr val="FF0000"/>
                </a:solidFill>
              </a:rPr>
              <a:t>decompose the difference </a:t>
            </a:r>
            <a:r>
              <a:rPr lang="en-GB" sz="2400" dirty="0"/>
              <a:t>in the expectation of life at birth to reveal the differences in age-specific death rates (and age-cause-specific death rates</a:t>
            </a:r>
            <a:r>
              <a:rPr lang="en-GB" sz="2400" dirty="0" smtClean="0"/>
              <a:t>)..</a:t>
            </a:r>
            <a:endParaRPr lang="en-GB" sz="2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8</a:t>
            </a:fld>
            <a:endParaRPr lang="it-IT"/>
          </a:p>
        </p:txBody>
      </p:sp>
    </p:spTree>
    <p:extLst>
      <p:ext uri="{BB962C8B-B14F-4D97-AF65-F5344CB8AC3E}">
        <p14:creationId xmlns:p14="http://schemas.microsoft.com/office/powerpoint/2010/main" val="3052078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p:txBody>
          <a:bodyPr/>
          <a:lstStyle/>
          <a:p>
            <a:r>
              <a:rPr lang="en-GB" sz="2800" dirty="0"/>
              <a:t>We approach this problem in two </a:t>
            </a:r>
            <a:r>
              <a:rPr lang="en-GB" sz="2800" dirty="0" smtClean="0"/>
              <a:t>steps:</a:t>
            </a:r>
          </a:p>
          <a:p>
            <a:pPr lvl="1"/>
            <a:r>
              <a:rPr lang="en-GB" sz="2400" dirty="0" smtClean="0"/>
              <a:t>In </a:t>
            </a:r>
            <a:r>
              <a:rPr lang="en-GB" sz="2400" dirty="0"/>
              <a:t>Step 1, we will examine the contributions of the differences in age-specific death rates toward the changes in expectation of life at birth</a:t>
            </a:r>
            <a:r>
              <a:rPr lang="en-GB" sz="2400" dirty="0" smtClean="0"/>
              <a:t>.</a:t>
            </a:r>
          </a:p>
          <a:p>
            <a:pPr marL="457200" lvl="1" indent="0">
              <a:buNone/>
            </a:pPr>
            <a:r>
              <a:rPr lang="en-GB" sz="2400" dirty="0" smtClean="0"/>
              <a:t> </a:t>
            </a:r>
          </a:p>
          <a:p>
            <a:pPr lvl="1"/>
            <a:r>
              <a:rPr lang="en-GB" sz="2400" dirty="0" smtClean="0"/>
              <a:t>In </a:t>
            </a:r>
            <a:r>
              <a:rPr lang="en-GB" sz="2400" dirty="0"/>
              <a:t>Step 2, we will extend this to include age-cause-specific death rates</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9</a:t>
            </a:fld>
            <a:endParaRPr lang="it-IT"/>
          </a:p>
        </p:txBody>
      </p:sp>
    </p:spTree>
    <p:extLst>
      <p:ext uri="{BB962C8B-B14F-4D97-AF65-F5344CB8AC3E}">
        <p14:creationId xmlns:p14="http://schemas.microsoft.com/office/powerpoint/2010/main" val="3140352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Le fonti 3">
  <a:themeElements>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Le fonti 3">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Le fonti 3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e fonti 3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e fonti 3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e fonti 3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e fonti 3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e fonti 3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emplate/>
  <TotalTime>13780</TotalTime>
  <Words>769</Words>
  <Application>Microsoft Office PowerPoint</Application>
  <PresentationFormat>Lucidi</PresentationFormat>
  <Paragraphs>98</Paragraphs>
  <Slides>18</Slides>
  <Notes>2</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1</vt:i4>
      </vt:variant>
      <vt:variant>
        <vt:lpstr>Titoli diapositive</vt:lpstr>
      </vt:variant>
      <vt:variant>
        <vt:i4>18</vt:i4>
      </vt:variant>
    </vt:vector>
  </HeadingPairs>
  <TitlesOfParts>
    <vt:vector size="24" baseType="lpstr">
      <vt:lpstr>Arial</vt:lpstr>
      <vt:lpstr>Tahoma</vt:lpstr>
      <vt:lpstr>Times New Roman</vt:lpstr>
      <vt:lpstr>Wingdings</vt:lpstr>
      <vt:lpstr>Le fonti 3</vt:lpstr>
      <vt:lpstr>Equation</vt:lpstr>
      <vt:lpstr>Age-Decomposition of differences in e0</vt:lpstr>
      <vt:lpstr>Riferimenti</vt:lpstr>
      <vt:lpstr>Presentazione standard di PowerPoint</vt:lpstr>
      <vt:lpstr>Differences in life expectancy</vt:lpstr>
      <vt:lpstr>Presentazione standard di PowerPoint</vt:lpstr>
      <vt:lpstr>Presentazione standard di PowerPoint</vt:lpstr>
      <vt:lpstr>Presentazione standard di PowerPoint</vt:lpstr>
      <vt:lpstr>Arriaga method</vt:lpstr>
      <vt:lpstr>Presentazione standard di PowerPoint</vt:lpstr>
      <vt:lpstr>Presentazione standard di PowerPoint</vt:lpstr>
      <vt:lpstr>Presentazione standard di PowerPoint</vt:lpstr>
      <vt:lpstr>Age-Decomposing a Difference in Life Expectancies</vt:lpstr>
      <vt:lpstr>Presentazione standard di PowerPoint</vt:lpstr>
      <vt:lpstr>Example</vt:lpstr>
      <vt:lpstr>Presentazione standard di PowerPoint</vt:lpstr>
      <vt:lpstr>Presentazione standard di PowerPoint</vt:lpstr>
      <vt:lpstr>Presentazione standard di PowerPoint</vt:lpstr>
      <vt:lpstr>How to interpret the results</vt:lpstr>
    </vt:vector>
  </TitlesOfParts>
  <Company>Dipartimento di Statistica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Esercitazioni demografiche</dc:title>
  <dc:creator>1801867</dc:creator>
  <cp:lastModifiedBy>Tanturri Maria Letizia</cp:lastModifiedBy>
  <cp:revision>1088</cp:revision>
  <cp:lastPrinted>1601-01-01T00:00:00Z</cp:lastPrinted>
  <dcterms:created xsi:type="dcterms:W3CDTF">2003-05-06T12:12:46Z</dcterms:created>
  <dcterms:modified xsi:type="dcterms:W3CDTF">2022-11-23T10:10:20Z</dcterms:modified>
</cp:coreProperties>
</file>