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422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35"/>
    <p:restoredTop sz="86395"/>
  </p:normalViewPr>
  <p:slideViewPr>
    <p:cSldViewPr snapToGrid="0" snapToObjects="1" showGuides="1">
      <p:cViewPr varScale="1">
        <p:scale>
          <a:sx n="115" d="100"/>
          <a:sy n="115" d="100"/>
        </p:scale>
        <p:origin x="792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9D71B-8C66-6D4E-B1BD-DCBA0A345429}" type="datetimeFigureOut">
              <a:rPr lang="it-IT" smtClean="0"/>
              <a:t>04/10/23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7FD74A-DAD9-F640-BE6B-E2B7BF5834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0542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egnaposto immagine diapositiva 1">
            <a:extLst>
              <a:ext uri="{FF2B5EF4-FFF2-40B4-BE49-F238E27FC236}">
                <a16:creationId xmlns:a16="http://schemas.microsoft.com/office/drawing/2014/main" id="{FF381D7B-4B4A-CA44-BA15-4189847FD6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7410" name="Segnaposto note 2">
            <a:extLst>
              <a:ext uri="{FF2B5EF4-FFF2-40B4-BE49-F238E27FC236}">
                <a16:creationId xmlns:a16="http://schemas.microsoft.com/office/drawing/2014/main" id="{A80C5BD2-383D-CC48-8F88-E039612D5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7411" name="Segnaposto numero diapositiva 3">
            <a:extLst>
              <a:ext uri="{FF2B5EF4-FFF2-40B4-BE49-F238E27FC236}">
                <a16:creationId xmlns:a16="http://schemas.microsoft.com/office/drawing/2014/main" id="{E06B2C37-5BF1-144E-89A9-23A36EDA27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30C1764C-4B46-7349-BE93-804D0ED360D2}" type="slidenum">
              <a:rPr lang="it-IT" altLang="it-IT" sz="1300" smtClean="0">
                <a:latin typeface="Arial" panose="020B0604020202020204" pitchFamily="34" charset="0"/>
              </a:rPr>
              <a:pPr/>
              <a:t>1</a:t>
            </a:fld>
            <a:endParaRPr lang="it-IT" altLang="it-IT" sz="13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8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CAE2AE-6717-F344-B9EE-58755C80FD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47E129C-2359-C543-B98D-1272B4D7B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BD3C142-AA84-9C4B-8CF5-C0BA43B50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CAD4-E043-2B49-8CFE-0B72BDADAB91}" type="datetimeFigureOut">
              <a:rPr lang="it-IT" smtClean="0"/>
              <a:t>04/10/23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38CF08F-C86A-B944-A3E7-6F207179A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8A93857-1A27-A04A-98BA-2852371EC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443C-6652-2540-8371-B68191980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2466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E8A866-CD48-E94D-9ABF-5C6527EF3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A8AEDEE-EE8D-D046-A855-DCE0E6418D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73DD906-5F3F-1E49-9826-946166C0A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CAD4-E043-2B49-8CFE-0B72BDADAB91}" type="datetimeFigureOut">
              <a:rPr lang="it-IT" smtClean="0"/>
              <a:t>04/10/23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51BC7E4-6CA1-1648-8DCD-282D21AA1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81CDC2B-6739-5744-B806-87B9E792A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443C-6652-2540-8371-B68191980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7741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8BEEE11-2977-A84C-9CCA-21E05B683B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88CC76C-75D7-C348-9098-53647C8F43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5E1C8FA-B53B-8542-B052-26CDF402D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CAD4-E043-2B49-8CFE-0B72BDADAB91}" type="datetimeFigureOut">
              <a:rPr lang="it-IT" smtClean="0"/>
              <a:t>04/10/23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82828A8-43BE-3642-AB91-0BB04C4A6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50C7EB9-8E09-7F45-A31A-281ADCC40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443C-6652-2540-8371-B68191980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2158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">
            <a:extLst>
              <a:ext uri="{FF2B5EF4-FFF2-40B4-BE49-F238E27FC236}">
                <a16:creationId xmlns:a16="http://schemas.microsoft.com/office/drawing/2014/main" id="{99EAC29D-1ACE-4D45-8936-7A3217D7A4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1C9A4-1465-E64F-83A1-C420A616A6F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3934871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108307-3D44-AD44-8A8C-CD666FB3F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020300-0040-D14E-84C5-0E7B69406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857835B-BAB7-A043-97EC-9901BB575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CAD4-E043-2B49-8CFE-0B72BDADAB91}" type="datetimeFigureOut">
              <a:rPr lang="it-IT" smtClean="0"/>
              <a:t>04/10/23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A55C45B-6296-164A-9C09-CFC33A5A7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7D77CF9-8906-FA4A-811B-A0A6845E9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443C-6652-2540-8371-B68191980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7639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993A5B-76FD-234F-8E61-7C2DEE032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AE38557-877C-1841-BF80-154E458C38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73B9E60-E4BD-D042-971B-814B4B2C8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CAD4-E043-2B49-8CFE-0B72BDADAB91}" type="datetimeFigureOut">
              <a:rPr lang="it-IT" smtClean="0"/>
              <a:t>04/10/23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AEAEE20-E166-024A-AFC9-2555BA472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771146A-FB30-934F-A005-374E0FD04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443C-6652-2540-8371-B68191980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3697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5BF9EF-4617-D94B-B4DE-4CC42323D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9290813-3196-194E-9E73-E6937A3BFA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78B6E1A-AEF3-894C-B913-BD84F1C8CB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83A9750-A874-A64D-BC36-0202910CF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CAD4-E043-2B49-8CFE-0B72BDADAB91}" type="datetimeFigureOut">
              <a:rPr lang="it-IT" smtClean="0"/>
              <a:t>04/10/23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308B8DE-451A-E64D-9C31-4CDF469BF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5233884-3C2B-0445-8847-7E5CDFBCC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443C-6652-2540-8371-B68191980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7236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9255A0-E1D6-1447-A4D1-F2FF682ED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EFAD00B-FCD8-1149-9C75-9121F11F0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FDE012B-75CD-3A45-8EDD-090F69582E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74E4E13-B80A-D64B-A1D2-9118BE5C56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3C7863F-BCE4-9342-A60F-BDF7837401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A2BC297-E940-7D41-BA02-417C0611D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CAD4-E043-2B49-8CFE-0B72BDADAB91}" type="datetimeFigureOut">
              <a:rPr lang="it-IT" smtClean="0"/>
              <a:t>04/10/23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29C7BB4-6193-0443-9DE2-6028DC3E3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D65AD2A-56B0-234A-B3A6-031054002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443C-6652-2540-8371-B68191980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8764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CD993F-E437-9F4A-9305-E3DF44FA1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FF2413E-1F9B-024D-85DE-2793D6FAF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CAD4-E043-2B49-8CFE-0B72BDADAB91}" type="datetimeFigureOut">
              <a:rPr lang="it-IT" smtClean="0"/>
              <a:t>04/10/23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C8096DB-8AF1-E844-8C2C-5D90B5A65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9321CE6-F55C-414A-8852-E5AD04450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443C-6652-2540-8371-B68191980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7897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9B0AA82-DB9A-4047-9D54-8549C166A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CAD4-E043-2B49-8CFE-0B72BDADAB91}" type="datetimeFigureOut">
              <a:rPr lang="it-IT" smtClean="0"/>
              <a:t>04/10/23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2372167-D7C1-024C-8DE6-120623530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8B1A21C-5B56-294D-AC58-9CEDEF71F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443C-6652-2540-8371-B68191980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7524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C66295-DFC2-C144-A592-60F15B2B4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B6EAB99-BFA9-F646-B9E2-698F7427E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575D0C5-D3A5-3F43-BC38-8825BCF921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C2D2398-8DED-AD4F-AF42-7D0B13725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CAD4-E043-2B49-8CFE-0B72BDADAB91}" type="datetimeFigureOut">
              <a:rPr lang="it-IT" smtClean="0"/>
              <a:t>04/10/23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016ADC7-11FD-8142-AFF4-7E7FC594A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71D1F58-2F42-434F-ADF2-C87E217DD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443C-6652-2540-8371-B68191980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2284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850EE4-FC47-2E40-9907-DCB1239D1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EC52F25-6E7B-5B49-B393-2D7F97639F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9665187-C320-7B4F-A003-EAD9D8A10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13244DA-B743-4A42-9F73-4D7AEF9BC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CAD4-E043-2B49-8CFE-0B72BDADAB91}" type="datetimeFigureOut">
              <a:rPr lang="it-IT" smtClean="0"/>
              <a:t>04/10/23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D35CEE8-4FC9-1643-B83F-63ABD12E4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CEF8CD4-B077-B440-A9B3-CB8F37AD9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443C-6652-2540-8371-B68191980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6475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9C77BB0-F2F0-0C4B-BC32-E8A13F82F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31E9663-C762-524E-8D8D-F774AEF246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00ECA86-D3F4-904F-A3D4-80BB370BD0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3CAD4-E043-2B49-8CFE-0B72BDADAB91}" type="datetimeFigureOut">
              <a:rPr lang="it-IT" smtClean="0"/>
              <a:t>04/10/23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5BB16C2-7DC7-C34B-92A0-FA8C182178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BACD6BE-88EE-8A40-B10D-4FE31B7470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8443C-6652-2540-8371-B68191980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8485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hape 8">
            <a:extLst>
              <a:ext uri="{FF2B5EF4-FFF2-40B4-BE49-F238E27FC236}">
                <a16:creationId xmlns:a16="http://schemas.microsoft.com/office/drawing/2014/main" id="{4E3D9E4C-5F9E-8D41-93D7-FC04D25D5D3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641199" y="351162"/>
            <a:ext cx="6641975" cy="482204"/>
          </a:xfrm>
          <a:noFill/>
          <a:ln w="57150">
            <a:noFill/>
            <a:miter lim="800000"/>
            <a:headEnd/>
            <a:tailEnd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rmAutofit/>
          </a:bodyPr>
          <a:lstStyle/>
          <a:p>
            <a:pPr defTabSz="331292"/>
            <a:r>
              <a:rPr lang="it-IT" altLang="it-IT" sz="1600" dirty="0">
                <a:solidFill>
                  <a:srgbClr val="FF000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sym typeface="Comic Sans MS" panose="030F0902030302020204" pitchFamily="66" charset="0"/>
              </a:rPr>
              <a:t>Organizzazione corso di Patologia Molecolare AA 2023/2024</a:t>
            </a:r>
          </a:p>
        </p:txBody>
      </p:sp>
      <p:sp>
        <p:nvSpPr>
          <p:cNvPr id="16386" name="Shape 9">
            <a:extLst>
              <a:ext uri="{FF2B5EF4-FFF2-40B4-BE49-F238E27FC236}">
                <a16:creationId xmlns:a16="http://schemas.microsoft.com/office/drawing/2014/main" id="{739E94B8-7FD4-EE4A-A4B6-F3601193C413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919536" y="1110088"/>
            <a:ext cx="8411986" cy="4914546"/>
          </a:xfrm>
          <a:solidFill>
            <a:srgbClr val="FFFFFF"/>
          </a:solidFill>
          <a:ln w="57150">
            <a:solidFill>
              <a:srgbClr val="339966"/>
            </a:solidFill>
            <a:miter lim="800000"/>
            <a:headEnd/>
            <a:tailEnd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42652" indent="-142652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endParaRPr lang="it-IT" altLang="it-IT" sz="675" b="1" i="1" dirty="0">
              <a:ea typeface="ＭＳ Ｐゴシック" charset="-128"/>
            </a:endParaRPr>
          </a:p>
          <a:p>
            <a:pPr marL="142652" indent="-142652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r>
              <a:rPr lang="it-IT" altLang="it-IT" sz="1350" b="1" i="1" dirty="0">
                <a:ea typeface="ＭＳ Ｐゴシック" charset="-128"/>
              </a:rPr>
              <a:t>		</a:t>
            </a:r>
            <a:r>
              <a:rPr lang="it-IT" altLang="it-IT" sz="1350" b="1" dirty="0">
                <a:solidFill>
                  <a:srgbClr val="FF0000"/>
                </a:solidFill>
                <a:ea typeface="ＭＳ Ｐゴシック" charset="-128"/>
              </a:rPr>
              <a:t>ORE FRONTALI</a:t>
            </a:r>
            <a:r>
              <a:rPr lang="it-IT" altLang="it-IT" sz="1350" dirty="0">
                <a:ea typeface="ＭＳ Ｐゴシック" charset="-128"/>
              </a:rPr>
              <a:t>:  MAR 13.30-15.15 (</a:t>
            </a:r>
            <a:r>
              <a:rPr lang="it-IT" altLang="it-IT" sz="1350" b="1" dirty="0">
                <a:solidFill>
                  <a:srgbClr val="0070C0"/>
                </a:solidFill>
                <a:ea typeface="ＭＳ Ｐゴシック" charset="-128"/>
              </a:rPr>
              <a:t>AULA G, PIANO TERRA Edificio Botta</a:t>
            </a:r>
            <a:r>
              <a:rPr lang="it-IT" altLang="it-IT" sz="1350" dirty="0">
                <a:ea typeface="ＭＳ Ｐゴシック" charset="-128"/>
              </a:rPr>
              <a:t>) </a:t>
            </a:r>
          </a:p>
          <a:p>
            <a:pPr marL="142652" indent="-142652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r>
              <a:rPr lang="it-IT" altLang="it-IT" sz="1350" dirty="0">
                <a:ea typeface="ＭＳ Ｐゴシック" charset="-128"/>
              </a:rPr>
              <a:t>		                              MER 15.30-16.15 (</a:t>
            </a:r>
            <a:r>
              <a:rPr lang="it-IT" altLang="it-IT" sz="1350" b="1" dirty="0">
                <a:solidFill>
                  <a:srgbClr val="0070C0"/>
                </a:solidFill>
                <a:ea typeface="ＭＳ Ｐゴシック" charset="-128"/>
              </a:rPr>
              <a:t>AULA G,  </a:t>
            </a:r>
            <a:r>
              <a:rPr lang="it-IT" altLang="it-IT" sz="1350" b="1">
                <a:solidFill>
                  <a:srgbClr val="0070C0"/>
                </a:solidFill>
                <a:ea typeface="ＭＳ Ｐゴシック" charset="-128"/>
              </a:rPr>
              <a:t>PIANO TERRA Edificio </a:t>
            </a:r>
            <a:r>
              <a:rPr lang="it-IT" altLang="it-IT" sz="1350" b="1" dirty="0">
                <a:solidFill>
                  <a:srgbClr val="0070C0"/>
                </a:solidFill>
                <a:ea typeface="ＭＳ Ｐゴシック" charset="-128"/>
              </a:rPr>
              <a:t>Botta</a:t>
            </a:r>
            <a:r>
              <a:rPr lang="it-IT" altLang="it-IT" sz="1350" dirty="0">
                <a:ea typeface="ＭＳ Ｐゴシック" charset="-128"/>
              </a:rPr>
              <a:t>)</a:t>
            </a:r>
            <a:endParaRPr lang="it-IT" altLang="it-IT" sz="1350" b="1" dirty="0">
              <a:solidFill>
                <a:srgbClr val="0070C0"/>
              </a:solidFill>
              <a:ea typeface="ＭＳ Ｐゴシック" charset="-128"/>
            </a:endParaRPr>
          </a:p>
          <a:p>
            <a:pPr marL="142652" indent="-142652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endParaRPr lang="it-IT" altLang="it-IT" sz="1350" dirty="0">
              <a:ea typeface="ＭＳ Ｐゴシック" charset="-128"/>
            </a:endParaRPr>
          </a:p>
          <a:p>
            <a:pPr marL="119211" lvl="1" indent="70991" algn="just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r>
              <a:rPr lang="it-IT" altLang="it-IT" sz="1350" b="1" i="1" dirty="0">
                <a:ea typeface="ＭＳ Ｐゴシック" charset="-128"/>
              </a:rPr>
              <a:t>Il corso tacerà dal 23 al 27 ottobre</a:t>
            </a:r>
          </a:p>
          <a:p>
            <a:pPr marL="119211" lvl="1" indent="70991" algn="just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endParaRPr lang="it-IT" altLang="it-IT" sz="1350" b="1" i="1" dirty="0">
              <a:ea typeface="ＭＳ Ｐゴシック" charset="-128"/>
            </a:endParaRPr>
          </a:p>
          <a:p>
            <a:pPr marL="142652" indent="-142652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r>
              <a:rPr lang="it-IT" altLang="it-IT" sz="675" dirty="0">
                <a:ea typeface="ＭＳ Ｐゴシック" charset="-128"/>
              </a:rPr>
              <a:t>		</a:t>
            </a:r>
            <a:r>
              <a:rPr lang="it-IT" altLang="it-IT" sz="1350" b="1" dirty="0">
                <a:solidFill>
                  <a:srgbClr val="FF0000"/>
                </a:solidFill>
                <a:ea typeface="ＭＳ Ｐゴシック" charset="-128"/>
              </a:rPr>
              <a:t>LEZIONI DI APPROFONDIMENTO</a:t>
            </a:r>
          </a:p>
          <a:p>
            <a:pPr marL="142652" indent="-142652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r>
              <a:rPr lang="it-IT" altLang="it-IT" sz="1350" b="1" dirty="0">
                <a:solidFill>
                  <a:srgbClr val="FF0000"/>
                </a:solidFill>
                <a:ea typeface="ＭＳ Ｐゴシック" charset="-128"/>
              </a:rPr>
              <a:t>	</a:t>
            </a:r>
          </a:p>
          <a:p>
            <a:pPr marL="142652" indent="-142652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r>
              <a:rPr lang="it-IT" altLang="it-IT" sz="1350" b="1" dirty="0">
                <a:solidFill>
                  <a:srgbClr val="FF0000"/>
                </a:solidFill>
                <a:ea typeface="ＭＳ Ｐゴシック" charset="-128"/>
              </a:rPr>
              <a:t>	</a:t>
            </a:r>
            <a:r>
              <a:rPr lang="it-IT" altLang="it-IT" sz="1350" dirty="0">
                <a:solidFill>
                  <a:srgbClr val="FF0000"/>
                </a:solidFill>
                <a:highlight>
                  <a:srgbClr val="FFFF00"/>
                </a:highlight>
                <a:ea typeface="ＭＳ Ｐゴシック" charset="-128"/>
              </a:rPr>
              <a:t>Lun 6 novembre*</a:t>
            </a:r>
            <a:r>
              <a:rPr lang="it-IT" altLang="it-IT" sz="1350" dirty="0">
                <a:solidFill>
                  <a:srgbClr val="FF0000"/>
                </a:solidFill>
                <a:ea typeface="ＭＳ Ｐゴシック" charset="-128"/>
              </a:rPr>
              <a:t>: </a:t>
            </a:r>
            <a:r>
              <a:rPr lang="it-IT" altLang="it-IT" sz="1350" dirty="0">
                <a:ea typeface="ＭＳ Ｐゴシック" charset="-128"/>
              </a:rPr>
              <a:t>13.30-15.15</a:t>
            </a:r>
            <a:r>
              <a:rPr lang="it-IT" altLang="it-IT" sz="1350" dirty="0">
                <a:solidFill>
                  <a:srgbClr val="FF0000"/>
                </a:solidFill>
                <a:ea typeface="ＭＳ Ｐゴシック" charset="-128"/>
              </a:rPr>
              <a:t> </a:t>
            </a:r>
            <a:r>
              <a:rPr lang="it-IT" altLang="it-IT" sz="1350" dirty="0">
                <a:ea typeface="ＭＳ Ｐゴシック" charset="-128"/>
              </a:rPr>
              <a:t>Prof. Matteo </a:t>
            </a:r>
            <a:r>
              <a:rPr lang="it-IT" altLang="it-IT" sz="1350" dirty="0" err="1">
                <a:ea typeface="ＭＳ Ｐゴシック" charset="-128"/>
              </a:rPr>
              <a:t>Fassan</a:t>
            </a:r>
            <a:r>
              <a:rPr lang="it-IT" altLang="it-IT" sz="1350" dirty="0">
                <a:ea typeface="ＭＳ Ｐゴシック" charset="-128"/>
              </a:rPr>
              <a:t>: </a:t>
            </a:r>
            <a:r>
              <a:rPr lang="it-IT" altLang="it-IT" sz="1350" i="1" dirty="0">
                <a:ea typeface="ＭＳ Ｐゴシック" charset="-128"/>
              </a:rPr>
              <a:t>Dal progetto genoma alla medicina di precisione: il ruolo della anatomia patologica</a:t>
            </a:r>
          </a:p>
          <a:p>
            <a:pPr marL="142652" indent="-142652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endParaRPr lang="it-IT" altLang="it-IT" sz="1350" dirty="0">
              <a:solidFill>
                <a:srgbClr val="FF0000"/>
              </a:solidFill>
              <a:ea typeface="ＭＳ Ｐゴシック" charset="-128"/>
            </a:endParaRPr>
          </a:p>
          <a:p>
            <a:pPr marL="142652" indent="-142652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r>
              <a:rPr lang="it-IT" altLang="it-IT" sz="1350" dirty="0">
                <a:solidFill>
                  <a:srgbClr val="FF0000"/>
                </a:solidFill>
                <a:ea typeface="ＭＳ Ｐゴシック" charset="-128"/>
              </a:rPr>
              <a:t>	</a:t>
            </a:r>
            <a:r>
              <a:rPr lang="it-IT" altLang="it-IT" sz="1350" dirty="0">
                <a:solidFill>
                  <a:srgbClr val="FF0000"/>
                </a:solidFill>
                <a:highlight>
                  <a:srgbClr val="FFFF00"/>
                </a:highlight>
                <a:ea typeface="ＭＳ Ｐゴシック" charset="-128"/>
              </a:rPr>
              <a:t>Mar 12 dicembre</a:t>
            </a:r>
            <a:r>
              <a:rPr lang="it-IT" altLang="it-IT" sz="1350" dirty="0">
                <a:solidFill>
                  <a:srgbClr val="FF0000"/>
                </a:solidFill>
                <a:ea typeface="ＭＳ Ｐゴシック" charset="-128"/>
              </a:rPr>
              <a:t>: </a:t>
            </a:r>
            <a:r>
              <a:rPr lang="it-IT" altLang="it-IT" sz="1350" dirty="0">
                <a:ea typeface="ＭＳ Ｐゴシック" charset="-128"/>
              </a:rPr>
              <a:t>13.30-15.15 Prof. Carlo Federico Zambon: </a:t>
            </a:r>
            <a:r>
              <a:rPr lang="it-IT" altLang="it-IT" sz="1350" i="1" dirty="0">
                <a:ea typeface="ＭＳ Ｐゴシック" charset="-128"/>
              </a:rPr>
              <a:t>Significato e prospettive dei test farmacogenetici</a:t>
            </a:r>
          </a:p>
          <a:p>
            <a:pPr marL="119211" lvl="1" indent="70991" defTabSz="381744">
              <a:lnSpc>
                <a:spcPct val="80000"/>
              </a:lnSpc>
              <a:spcBef>
                <a:spcPts val="254"/>
              </a:spcBef>
              <a:buNone/>
              <a:defRPr/>
            </a:pPr>
            <a:endParaRPr lang="it-IT" altLang="it-IT" sz="675" i="1" dirty="0">
              <a:ea typeface="ＭＳ Ｐゴシック" charset="-128"/>
            </a:endParaRPr>
          </a:p>
          <a:p>
            <a:pPr marL="119211" lvl="1" indent="70991" defTabSz="381744">
              <a:lnSpc>
                <a:spcPct val="80000"/>
              </a:lnSpc>
              <a:spcBef>
                <a:spcPts val="254"/>
              </a:spcBef>
              <a:buNone/>
              <a:defRPr/>
            </a:pPr>
            <a:endParaRPr lang="it-IT" altLang="it-IT" sz="675" i="1" dirty="0">
              <a:ea typeface="ＭＳ Ｐゴシック" charset="-128"/>
            </a:endParaRPr>
          </a:p>
          <a:p>
            <a:pPr marL="119211" lvl="1" indent="70991" defTabSz="381744">
              <a:lnSpc>
                <a:spcPct val="80000"/>
              </a:lnSpc>
              <a:spcBef>
                <a:spcPts val="254"/>
              </a:spcBef>
              <a:buNone/>
              <a:defRPr/>
            </a:pPr>
            <a:endParaRPr lang="it-IT" altLang="it-IT" sz="675" i="1" dirty="0">
              <a:ea typeface="ＭＳ Ｐゴシック" charset="-128"/>
            </a:endParaRPr>
          </a:p>
          <a:p>
            <a:pPr marL="0" indent="0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r>
              <a:rPr lang="it-IT" altLang="it-IT" sz="675" b="1" i="1" dirty="0">
                <a:ea typeface="ＭＳ Ｐゴシック" charset="-128"/>
              </a:rPr>
              <a:t>		</a:t>
            </a:r>
            <a:r>
              <a:rPr lang="it-IT" altLang="it-IT" sz="1350" b="1" dirty="0">
                <a:solidFill>
                  <a:srgbClr val="FF0000"/>
                </a:solidFill>
                <a:ea typeface="ＭＳ Ｐゴシック" charset="-128"/>
              </a:rPr>
              <a:t>LABORATORIO </a:t>
            </a:r>
            <a:r>
              <a:rPr lang="it-IT" altLang="it-IT" sz="1350" dirty="0">
                <a:ea typeface="ＭＳ Ｐゴシック" charset="-128"/>
              </a:rPr>
              <a:t>(</a:t>
            </a:r>
            <a:r>
              <a:rPr lang="it-IT" altLang="it-IT" sz="1350" b="1" dirty="0">
                <a:solidFill>
                  <a:srgbClr val="0070C0"/>
                </a:solidFill>
                <a:ea typeface="ＭＳ Ｐゴシック" charset="-128"/>
              </a:rPr>
              <a:t>AULE </a:t>
            </a:r>
            <a:r>
              <a:rPr lang="it-IT" altLang="it-IT" sz="1350" b="1" dirty="0" err="1">
                <a:solidFill>
                  <a:srgbClr val="0070C0"/>
                </a:solidFill>
                <a:ea typeface="ＭＳ Ｐゴシック" charset="-128"/>
              </a:rPr>
              <a:t>F</a:t>
            </a:r>
            <a:r>
              <a:rPr lang="it-IT" altLang="it-IT" sz="1350" b="1" dirty="0">
                <a:solidFill>
                  <a:srgbClr val="0070C0"/>
                </a:solidFill>
                <a:ea typeface="ＭＳ Ｐゴシック" charset="-128"/>
              </a:rPr>
              <a:t>, G, H -  IV piano Edificio Botta</a:t>
            </a:r>
            <a:r>
              <a:rPr lang="it-IT" altLang="it-IT" sz="1350" dirty="0">
                <a:ea typeface="ＭＳ Ｐゴシック" charset="-128"/>
              </a:rPr>
              <a:t>)</a:t>
            </a:r>
            <a:r>
              <a:rPr lang="it-IT" altLang="it-IT" sz="675" dirty="0">
                <a:ea typeface="ＭＳ Ｐゴシック" charset="-128"/>
              </a:rPr>
              <a:t> </a:t>
            </a:r>
          </a:p>
          <a:p>
            <a:pPr marL="0" indent="0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endParaRPr lang="it-IT" altLang="it-IT" sz="675" dirty="0">
              <a:ea typeface="ＭＳ Ｐゴシック" charset="-128"/>
            </a:endParaRPr>
          </a:p>
          <a:p>
            <a:pPr marL="0" indent="0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r>
              <a:rPr lang="it-IT" altLang="it-IT" sz="675" dirty="0">
                <a:ea typeface="ＭＳ Ｐゴシック" charset="-128"/>
              </a:rPr>
              <a:t>                   </a:t>
            </a:r>
            <a:r>
              <a:rPr lang="it-IT" altLang="it-IT" sz="1350" dirty="0">
                <a:ea typeface="ＭＳ Ｐゴシック" charset="-128"/>
              </a:rPr>
              <a:t>Martedì 12 dicembre- Venerdì 15 dicembre: 9.00 - 13.00</a:t>
            </a:r>
          </a:p>
          <a:p>
            <a:pPr marL="0" indent="0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r>
              <a:rPr lang="it-IT" altLang="it-IT" sz="1350" dirty="0">
                <a:ea typeface="ＭＳ Ｐゴシック" charset="-128"/>
              </a:rPr>
              <a:t>         </a:t>
            </a:r>
            <a:r>
              <a:rPr lang="it-IT" altLang="it-IT" sz="675" dirty="0">
                <a:ea typeface="ＭＳ Ｐゴシック" charset="-128"/>
              </a:rPr>
              <a:t> </a:t>
            </a:r>
            <a:r>
              <a:rPr lang="it-IT" altLang="it-IT" sz="1350" dirty="0">
                <a:ea typeface="ＭＳ Ｐゴシック" charset="-128"/>
              </a:rPr>
              <a:t>Martedì 19 dicembre- Venerdì 22 dicembre: 9.00 – 13.00         </a:t>
            </a:r>
          </a:p>
          <a:p>
            <a:pPr marL="142652" indent="-142652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endParaRPr lang="it-IT" altLang="it-IT" sz="1350" dirty="0">
              <a:ea typeface="ＭＳ Ｐゴシック" charset="-128"/>
            </a:endParaRPr>
          </a:p>
          <a:p>
            <a:pPr marL="0" indent="0" algn="ctr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endParaRPr lang="it-IT" altLang="it-IT" sz="1350" i="1" dirty="0">
              <a:ea typeface="ＭＳ Ｐゴシック" charset="-128"/>
            </a:endParaRPr>
          </a:p>
          <a:p>
            <a:pPr marL="0" indent="0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r>
              <a:rPr lang="it-IT" altLang="it-IT" sz="675" dirty="0">
                <a:ea typeface="ＭＳ Ｐゴシック" charset="-128"/>
              </a:rPr>
              <a:t>   </a:t>
            </a:r>
          </a:p>
          <a:p>
            <a:pPr marL="0" indent="0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endParaRPr lang="it-IT" altLang="it-IT" sz="1350" dirty="0">
              <a:ea typeface="ＭＳ Ｐゴシック" charset="-128"/>
            </a:endParaRPr>
          </a:p>
          <a:p>
            <a:pPr marL="0" indent="0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r>
              <a:rPr lang="it-IT" altLang="it-IT" sz="1350" dirty="0">
                <a:ea typeface="ＭＳ Ｐゴシック" charset="-128"/>
              </a:rPr>
              <a:t>	</a:t>
            </a:r>
            <a:r>
              <a:rPr lang="it-IT" altLang="it-IT" sz="1350" b="1" dirty="0">
                <a:solidFill>
                  <a:srgbClr val="FF0000"/>
                </a:solidFill>
                <a:ea typeface="ＭＳ Ｐゴシック" charset="-128"/>
              </a:rPr>
              <a:t>TEST SULLE ESPERIENZE</a:t>
            </a:r>
          </a:p>
          <a:p>
            <a:pPr marL="0" indent="0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endParaRPr lang="it-IT" altLang="it-IT" sz="675" b="1" dirty="0">
              <a:solidFill>
                <a:srgbClr val="0070C0"/>
              </a:solidFill>
              <a:ea typeface="ＭＳ Ｐゴシック" charset="-128"/>
            </a:endParaRPr>
          </a:p>
          <a:p>
            <a:pPr marL="119211" lvl="1" indent="70991" defTabSz="381744">
              <a:lnSpc>
                <a:spcPct val="80000"/>
              </a:lnSpc>
              <a:spcBef>
                <a:spcPts val="85"/>
              </a:spcBef>
              <a:defRPr/>
            </a:pPr>
            <a:r>
              <a:rPr lang="it-IT" altLang="it-IT" sz="1350" b="1" dirty="0">
                <a:solidFill>
                  <a:srgbClr val="0070C0"/>
                </a:solidFill>
                <a:ea typeface="ＭＳ Ｐゴシック" charset="-128"/>
              </a:rPr>
              <a:t>8 GENNAIO</a:t>
            </a:r>
          </a:p>
          <a:p>
            <a:pPr marL="119211" lvl="1" indent="0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endParaRPr lang="it-IT" altLang="it-IT" sz="675" b="1" dirty="0">
              <a:solidFill>
                <a:srgbClr val="0070C0"/>
              </a:solidFill>
              <a:ea typeface="ＭＳ Ｐゴシック" charset="-128"/>
            </a:endParaRPr>
          </a:p>
          <a:p>
            <a:pPr marL="0" indent="0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r>
              <a:rPr lang="it-IT" altLang="it-IT" sz="675" b="1" dirty="0">
                <a:solidFill>
                  <a:srgbClr val="FF0000"/>
                </a:solidFill>
                <a:ea typeface="ＭＳ Ｐゴシック" charset="-128"/>
              </a:rPr>
              <a:t>       </a:t>
            </a:r>
            <a:r>
              <a:rPr lang="it-IT" altLang="it-IT" sz="1350" b="1" dirty="0">
                <a:solidFill>
                  <a:srgbClr val="FF0000"/>
                </a:solidFill>
                <a:ea typeface="ＭＳ Ｐゴシック" charset="-128"/>
              </a:rPr>
              <a:t>	 PRE-APPELLO</a:t>
            </a:r>
          </a:p>
          <a:p>
            <a:pPr marL="0" indent="0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endParaRPr lang="it-IT" altLang="it-IT" sz="675" b="1" dirty="0">
              <a:solidFill>
                <a:srgbClr val="FF0000"/>
              </a:solidFill>
              <a:ea typeface="ＭＳ Ｐゴシック" charset="-128"/>
            </a:endParaRPr>
          </a:p>
          <a:p>
            <a:pPr marL="119211" lvl="1" indent="70991" defTabSz="381744">
              <a:lnSpc>
                <a:spcPct val="80000"/>
              </a:lnSpc>
              <a:spcBef>
                <a:spcPts val="85"/>
              </a:spcBef>
              <a:defRPr/>
            </a:pPr>
            <a:r>
              <a:rPr lang="it-IT" altLang="it-IT" sz="1350" b="1" dirty="0">
                <a:solidFill>
                  <a:srgbClr val="0070C0"/>
                </a:solidFill>
                <a:ea typeface="ＭＳ Ｐゴシック" charset="-128"/>
              </a:rPr>
              <a:t>XX GENNAIO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17D42FA-C87D-D9B4-9BE4-CE52A88764BC}"/>
              </a:ext>
            </a:extLst>
          </p:cNvPr>
          <p:cNvSpPr txBox="1"/>
          <p:nvPr/>
        </p:nvSpPr>
        <p:spPr>
          <a:xfrm flipH="1">
            <a:off x="1919536" y="6229839"/>
            <a:ext cx="58978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* No lezione martedì 6 </a:t>
            </a:r>
            <a:r>
              <a:rPr lang="it-IT" sz="1200"/>
              <a:t>novembre 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414065311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22923</TotalTime>
  <Words>151</Words>
  <Application>Microsoft Macintosh PowerPoint</Application>
  <PresentationFormat>Widescreen</PresentationFormat>
  <Paragraphs>32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Tema di Office</vt:lpstr>
      <vt:lpstr>Organizzazione corso di Patologia Molecolare AA 2023/2024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Organizzazione corso di  Patologia Molecolare AA 2019/2020</dc:title>
  <dc:creator>De bernard Marina</dc:creator>
  <cp:lastModifiedBy>De Bernard Marina</cp:lastModifiedBy>
  <cp:revision>47</cp:revision>
  <cp:lastPrinted>2019-09-16T10:29:08Z</cp:lastPrinted>
  <dcterms:created xsi:type="dcterms:W3CDTF">2019-09-16T10:27:25Z</dcterms:created>
  <dcterms:modified xsi:type="dcterms:W3CDTF">2023-10-04T10:06:22Z</dcterms:modified>
</cp:coreProperties>
</file>