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9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98" r:id="rId17"/>
    <p:sldId id="273" r:id="rId18"/>
    <p:sldId id="274" r:id="rId19"/>
    <p:sldId id="275" r:id="rId20"/>
    <p:sldId id="276" r:id="rId21"/>
    <p:sldId id="277" r:id="rId22"/>
    <p:sldId id="278" r:id="rId23"/>
    <p:sldId id="279" r:id="rId24"/>
    <p:sldId id="280" r:id="rId25"/>
    <p:sldId id="281" r:id="rId26"/>
    <p:sldId id="282" r:id="rId27"/>
    <p:sldId id="289" r:id="rId28"/>
    <p:sldId id="288" r:id="rId29"/>
    <p:sldId id="290" r:id="rId30"/>
    <p:sldId id="291" r:id="rId31"/>
    <p:sldId id="287" r:id="rId32"/>
    <p:sldId id="295" r:id="rId33"/>
    <p:sldId id="29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4">
          <p15:clr>
            <a:srgbClr val="A4A3A4"/>
          </p15:clr>
        </p15:guide>
        <p15:guide id="2" orient="horz" pos="2160">
          <p15:clr>
            <a:srgbClr val="A4A3A4"/>
          </p15:clr>
        </p15:guide>
        <p15:guide id="3" orient="horz" pos="1261">
          <p15:clr>
            <a:srgbClr val="A4A3A4"/>
          </p15:clr>
        </p15:guide>
        <p15:guide id="4" pos="5478">
          <p15:clr>
            <a:srgbClr val="A4A3A4"/>
          </p15:clr>
        </p15:guide>
        <p15:guide id="5" pos="283">
          <p15:clr>
            <a:srgbClr val="A4A3A4"/>
          </p15:clr>
        </p15:guide>
        <p15:guide id="6"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3" autoAdjust="0"/>
    <p:restoredTop sz="99445" autoAdjust="0"/>
  </p:normalViewPr>
  <p:slideViewPr>
    <p:cSldViewPr snapToGrid="0" showGuides="1">
      <p:cViewPr varScale="1">
        <p:scale>
          <a:sx n="45" d="100"/>
          <a:sy n="45" d="100"/>
        </p:scale>
        <p:origin x="252" y="48"/>
      </p:cViewPr>
      <p:guideLst>
        <p:guide orient="horz" pos="474"/>
        <p:guide orient="horz" pos="2160"/>
        <p:guide orient="horz" pos="1261"/>
        <p:guide pos="5478"/>
        <p:guide pos="283"/>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10/1/2025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‹N›</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10/1/2025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‹N›</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6E2F68-E3CF-4BB3-95C3-54DAEA896DDD}" type="slidenum">
              <a:rPr lang="en-US" altLang="it-IT" smtClean="0"/>
              <a:pPr>
                <a:spcBef>
                  <a:spcPct val="0"/>
                </a:spcBef>
              </a:pPr>
              <a:t>16</a:t>
            </a:fld>
            <a:endParaRPr lang="en-US" altLang="it-IT"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1229350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14</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‹N›</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‹N›</a:t>
            </a:fld>
            <a:endParaRPr lang="en-US"/>
          </a:p>
        </p:txBody>
      </p:sp>
    </p:spTree>
    <p:extLst>
      <p:ext uri="{BB962C8B-B14F-4D97-AF65-F5344CB8AC3E}">
        <p14:creationId xmlns:p14="http://schemas.microsoft.com/office/powerpoint/2010/main" val="357339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E524CE-8C53-439D-93B7-8E67BFC3356D}" type="slidenum">
              <a:rPr lang="en-US" altLang="it-IT"/>
              <a:pPr>
                <a:defRPr/>
              </a:pPr>
              <a:t>‹N›</a:t>
            </a:fld>
            <a:endParaRPr lang="en-US" altLang="it-IT"/>
          </a:p>
        </p:txBody>
      </p:sp>
    </p:spTree>
    <p:extLst>
      <p:ext uri="{BB962C8B-B14F-4D97-AF65-F5344CB8AC3E}">
        <p14:creationId xmlns:p14="http://schemas.microsoft.com/office/powerpoint/2010/main" val="1168532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spcBef>
                <a:spcPct val="50000"/>
              </a:spcBef>
            </a:pPr>
            <a:r>
              <a:rPr lang="en-US" altLang="it-IT" smtClean="0">
                <a:latin typeface="Times New Roman" panose="02020603050405020304" pitchFamily="18" charset="0"/>
                <a:cs typeface="Times New Roman" panose="02020603050405020304" pitchFamily="18" charset="0"/>
              </a:rPr>
              <a:t>Heat As Energy Transfer</a:t>
            </a:r>
          </a:p>
        </p:txBody>
      </p:sp>
      <p:sp>
        <p:nvSpPr>
          <p:cNvPr id="8195" name="Content Placeholder 2"/>
          <p:cNvSpPr>
            <a:spLocks noGrp="1"/>
          </p:cNvSpPr>
          <p:nvPr>
            <p:ph idx="1"/>
          </p:nvPr>
        </p:nvSpPr>
        <p:spPr>
          <a:xfrm>
            <a:off x="457200" y="1600200"/>
            <a:ext cx="8229600" cy="4689475"/>
          </a:xfrm>
        </p:spPr>
        <p:txBody>
          <a:bodyPr rIns="0"/>
          <a:lstStyle/>
          <a:p>
            <a:pPr marL="0" indent="0" eaLnBrk="1" hangingPunct="1">
              <a:spcBef>
                <a:spcPct val="50000"/>
              </a:spcBef>
              <a:buFont typeface="Arial" panose="020B0604020202020204" pitchFamily="34" charset="0"/>
              <a:buNone/>
            </a:pPr>
            <a:r>
              <a:rPr lang="en-US" altLang="it-IT" smtClean="0">
                <a:latin typeface="Times New Roman" panose="02020603050405020304" pitchFamily="18" charset="0"/>
                <a:cs typeface="Times New Roman" panose="02020603050405020304" pitchFamily="18" charset="0"/>
              </a:rPr>
              <a:t>We often speak of heat as though it were a material that flows from one object to another; it is not. Rather, it is a form of energy.</a:t>
            </a:r>
          </a:p>
          <a:p>
            <a:pPr marL="0" indent="0" eaLnBrk="1" hangingPunct="1">
              <a:spcBef>
                <a:spcPct val="50000"/>
              </a:spcBef>
              <a:buFont typeface="Arial" panose="020B0604020202020204" pitchFamily="34" charset="0"/>
              <a:buNone/>
            </a:pPr>
            <a:r>
              <a:rPr lang="en-US" altLang="it-IT" smtClean="0">
                <a:latin typeface="Times New Roman" panose="02020603050405020304" pitchFamily="18" charset="0"/>
                <a:cs typeface="Times New Roman" panose="02020603050405020304" pitchFamily="18" charset="0"/>
              </a:rPr>
              <a:t>Unit of heat: calorie (cal)</a:t>
            </a:r>
          </a:p>
          <a:p>
            <a:pPr marL="0" indent="0" eaLnBrk="1" hangingPunct="1">
              <a:spcBef>
                <a:spcPct val="50000"/>
              </a:spcBef>
              <a:buFont typeface="Arial" panose="020B0604020202020204" pitchFamily="34" charset="0"/>
              <a:buNone/>
            </a:pPr>
            <a:r>
              <a:rPr lang="en-US" altLang="it-IT" smtClean="0">
                <a:latin typeface="Times New Roman" panose="02020603050405020304" pitchFamily="18" charset="0"/>
                <a:cs typeface="Times New Roman" panose="02020603050405020304" pitchFamily="18" charset="0"/>
              </a:rPr>
              <a:t>1 cal is the amount of heat necessary to raise the temperature of 1 g of water by 1 Celsius degree.</a:t>
            </a:r>
          </a:p>
          <a:p>
            <a:pPr marL="0" indent="0" eaLnBrk="1" hangingPunct="1">
              <a:spcBef>
                <a:spcPct val="50000"/>
              </a:spcBef>
              <a:buFont typeface="Arial" panose="020B0604020202020204" pitchFamily="34" charset="0"/>
              <a:buNone/>
            </a:pPr>
            <a:r>
              <a:rPr lang="en-US" altLang="it-IT" smtClean="0">
                <a:latin typeface="Times New Roman" panose="02020603050405020304" pitchFamily="18" charset="0"/>
                <a:cs typeface="Times New Roman" panose="02020603050405020304" pitchFamily="18" charset="0"/>
              </a:rPr>
              <a:t>Don</a:t>
            </a:r>
            <a:r>
              <a:rPr lang="en-US" altLang="ja-JP" smtClean="0">
                <a:latin typeface="Times New Roman" panose="02020603050405020304" pitchFamily="18" charset="0"/>
                <a:cs typeface="Times New Roman" panose="02020603050405020304" pitchFamily="18" charset="0"/>
              </a:rPr>
              <a:t>’</a:t>
            </a:r>
            <a:r>
              <a:rPr lang="en-US" altLang="it-IT" smtClean="0">
                <a:latin typeface="Times New Roman" panose="02020603050405020304" pitchFamily="18" charset="0"/>
                <a:cs typeface="Times New Roman" panose="02020603050405020304" pitchFamily="18" charset="0"/>
              </a:rPr>
              <a:t>t be fooled—the calories on our food labels are really kilocalories (kcal or Calories), the heat necessary to raise 1 kg of water by 1 Celsius degree.</a:t>
            </a:r>
          </a:p>
        </p:txBody>
      </p:sp>
    </p:spTree>
    <p:extLst>
      <p:ext uri="{BB962C8B-B14F-4D97-AF65-F5344CB8AC3E}">
        <p14:creationId xmlns:p14="http://schemas.microsoft.com/office/powerpoint/2010/main" val="1802428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Specific </a:t>
            </a:r>
            <a:r>
              <a:rPr lang="en-US" dirty="0">
                <a:latin typeface="Times New Roman" charset="0"/>
                <a:cs typeface="Times New Roman" charset="0"/>
              </a:rPr>
              <a:t>Heat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Specific heats of </a:t>
            </a:r>
            <a:r>
              <a:rPr lang="en-US" dirty="0" smtClean="0">
                <a:latin typeface="Times New Roman" charset="0"/>
                <a:cs typeface="Times New Roman" charset="0"/>
              </a:rPr>
              <a:t>gases are more </a:t>
            </a:r>
            <a:r>
              <a:rPr lang="en-US" dirty="0">
                <a:latin typeface="Times New Roman" charset="0"/>
                <a:cs typeface="Times New Roman" charset="0"/>
              </a:rPr>
              <a:t>complicated</a:t>
            </a:r>
            <a:r>
              <a:rPr lang="en-US" dirty="0" smtClean="0">
                <a:latin typeface="Times New Roman" charset="0"/>
                <a:cs typeface="Times New Roman" charset="0"/>
              </a:rPr>
              <a:t>, and are generally measured at constant pressure (</a:t>
            </a:r>
            <a:r>
              <a:rPr lang="en-US" i="1" dirty="0" err="1" smtClean="0">
                <a:latin typeface="Times New Roman" charset="0"/>
                <a:cs typeface="Times New Roman" charset="0"/>
              </a:rPr>
              <a:t>c</a:t>
            </a:r>
            <a:r>
              <a:rPr lang="en-US" baseline="-25000" dirty="0" err="1" smtClean="0">
                <a:latin typeface="Times New Roman" charset="0"/>
                <a:cs typeface="Times New Roman" charset="0"/>
              </a:rPr>
              <a:t>P</a:t>
            </a:r>
            <a:r>
              <a:rPr lang="en-US" dirty="0" smtClean="0">
                <a:latin typeface="Times New Roman" charset="0"/>
                <a:cs typeface="Times New Roman" charset="0"/>
              </a:rPr>
              <a:t>) or constant volume (</a:t>
            </a:r>
            <a:r>
              <a:rPr lang="en-US" i="1" dirty="0" err="1" smtClean="0">
                <a:latin typeface="Times New Roman" charset="0"/>
                <a:cs typeface="Times New Roman" charset="0"/>
              </a:rPr>
              <a:t>c</a:t>
            </a:r>
            <a:r>
              <a:rPr lang="en-US" baseline="-25000" dirty="0" err="1" smtClean="0">
                <a:latin typeface="Times New Roman" charset="0"/>
                <a:cs typeface="Times New Roman" charset="0"/>
              </a:rPr>
              <a:t>V</a:t>
            </a:r>
            <a:r>
              <a:rPr lang="en-US" dirty="0" smtClean="0">
                <a:latin typeface="Times New Roman" charset="0"/>
                <a:cs typeface="Times New Roman" charset="0"/>
              </a:rPr>
              <a:t>).</a:t>
            </a:r>
          </a:p>
          <a:p>
            <a:pPr marL="0" indent="0">
              <a:spcBef>
                <a:spcPct val="50000"/>
              </a:spcBef>
              <a:buNone/>
            </a:pPr>
            <a:endParaRPr lang="en-US" baseline="30000" dirty="0" smtClean="0">
              <a:latin typeface="Times New Roman" charset="0"/>
              <a:cs typeface="Times New Roman" charset="0"/>
            </a:endParaRPr>
          </a:p>
          <a:p>
            <a:pPr marL="0" indent="0">
              <a:spcBef>
                <a:spcPct val="50000"/>
              </a:spcBef>
              <a:buNone/>
              <a:tabLst>
                <a:tab pos="1827213" algn="l"/>
              </a:tabLst>
            </a:pPr>
            <a:r>
              <a:rPr lang="en-US" dirty="0" smtClean="0">
                <a:latin typeface="Times New Roman" charset="0"/>
                <a:cs typeface="Times New Roman" charset="0"/>
              </a:rPr>
              <a:t>Some sample values:</a:t>
            </a:r>
            <a:endParaRPr lang="en-US" dirty="0">
              <a:latin typeface="Times New Roman" charset="0"/>
              <a:cs typeface="Times New Roman" charset="0"/>
            </a:endParaRPr>
          </a:p>
        </p:txBody>
      </p:sp>
      <p:pic>
        <p:nvPicPr>
          <p:cNvPr id="6" name="Picture 5" descr="14_02_Table.jpg"/>
          <p:cNvPicPr>
            <a:picLocks noChangeAspect="1"/>
          </p:cNvPicPr>
          <p:nvPr/>
        </p:nvPicPr>
        <p:blipFill rotWithShape="1">
          <a:blip r:embed="rId2">
            <a:extLst>
              <a:ext uri="{28A0092B-C50C-407E-A947-70E740481C1C}">
                <a14:useLocalDpi xmlns:a14="http://schemas.microsoft.com/office/drawing/2010/main" val="0"/>
              </a:ext>
            </a:extLst>
          </a:blip>
          <a:srcRect b="3447"/>
          <a:stretch/>
        </p:blipFill>
        <p:spPr>
          <a:xfrm>
            <a:off x="3992973" y="2823544"/>
            <a:ext cx="3899685" cy="3859381"/>
          </a:xfrm>
          <a:prstGeom prst="rect">
            <a:avLst/>
          </a:prstGeom>
        </p:spPr>
      </p:pic>
    </p:spTree>
    <p:extLst>
      <p:ext uri="{BB962C8B-B14F-4D97-AF65-F5344CB8AC3E}">
        <p14:creationId xmlns:p14="http://schemas.microsoft.com/office/powerpoint/2010/main" val="3094640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Calorimetry—Solving Problems</a:t>
            </a:r>
            <a:endParaRPr lang="en-US" dirty="0">
              <a:latin typeface="Times New Roman" charset="0"/>
              <a:cs typeface="Times New Roman" charset="0"/>
            </a:endParaRPr>
          </a:p>
        </p:txBody>
      </p:sp>
      <p:sp>
        <p:nvSpPr>
          <p:cNvPr id="3" name="Content Placeholder 2"/>
          <p:cNvSpPr>
            <a:spLocks noGrp="1"/>
          </p:cNvSpPr>
          <p:nvPr>
            <p:ph idx="1"/>
          </p:nvPr>
        </p:nvSpPr>
        <p:spPr>
          <a:xfrm>
            <a:off x="444500" y="1631121"/>
            <a:ext cx="8242299" cy="4839671"/>
          </a:xfrm>
        </p:spPr>
        <p:txBody>
          <a:bodyPr/>
          <a:lstStyle/>
          <a:p>
            <a:pPr marL="0" indent="0">
              <a:lnSpc>
                <a:spcPct val="90000"/>
              </a:lnSpc>
              <a:spcBef>
                <a:spcPct val="50000"/>
              </a:spcBef>
              <a:buNone/>
            </a:pPr>
            <a:r>
              <a:rPr lang="en-US" dirty="0">
                <a:latin typeface="Times New Roman" charset="0"/>
                <a:cs typeface="Times New Roman" charset="0"/>
              </a:rPr>
              <a:t>Closed system: no mass enters or leaves, but energy may be exchanged</a:t>
            </a:r>
          </a:p>
          <a:p>
            <a:pPr marL="0" indent="0">
              <a:lnSpc>
                <a:spcPct val="90000"/>
              </a:lnSpc>
              <a:spcBef>
                <a:spcPct val="50000"/>
              </a:spcBef>
              <a:buNone/>
            </a:pPr>
            <a:r>
              <a:rPr lang="en-US" dirty="0">
                <a:latin typeface="Times New Roman" charset="0"/>
                <a:cs typeface="Times New Roman" charset="0"/>
              </a:rPr>
              <a:t>Open system: mass may transfer as well</a:t>
            </a:r>
          </a:p>
          <a:p>
            <a:pPr marL="0" indent="0">
              <a:lnSpc>
                <a:spcPct val="90000"/>
              </a:lnSpc>
              <a:spcBef>
                <a:spcPct val="50000"/>
              </a:spcBef>
              <a:buNone/>
            </a:pPr>
            <a:r>
              <a:rPr lang="en-US" dirty="0">
                <a:latin typeface="Times New Roman" charset="0"/>
                <a:cs typeface="Times New Roman" charset="0"/>
              </a:rPr>
              <a:t>Isolated system: closed system where no energy in any form is </a:t>
            </a:r>
            <a:r>
              <a:rPr lang="en-US" dirty="0" smtClean="0">
                <a:latin typeface="Times New Roman" charset="0"/>
                <a:cs typeface="Times New Roman" charset="0"/>
              </a:rPr>
              <a:t>transferred</a:t>
            </a:r>
          </a:p>
          <a:p>
            <a:pPr marL="0" indent="0">
              <a:lnSpc>
                <a:spcPct val="90000"/>
              </a:lnSpc>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For </a:t>
            </a:r>
            <a:r>
              <a:rPr lang="en-US" dirty="0">
                <a:latin typeface="Times New Roman" charset="0"/>
                <a:cs typeface="Times New Roman" charset="0"/>
              </a:rPr>
              <a:t>an isolated system,</a:t>
            </a:r>
          </a:p>
          <a:p>
            <a:pPr marL="0" indent="0">
              <a:lnSpc>
                <a:spcPct val="90000"/>
              </a:lnSpc>
              <a:spcBef>
                <a:spcPct val="50000"/>
              </a:spcBef>
              <a:buNone/>
            </a:pPr>
            <a:r>
              <a:rPr lang="en-US" dirty="0">
                <a:latin typeface="Times New Roman" charset="0"/>
                <a:cs typeface="Times New Roman" charset="0"/>
              </a:rPr>
              <a:t>Energy out of one part </a:t>
            </a:r>
            <a:r>
              <a:rPr lang="en-US" dirty="0" smtClean="0">
                <a:latin typeface="Times New Roman" charset="0"/>
                <a:cs typeface="Times New Roman" charset="0"/>
              </a:rPr>
              <a:t>= </a:t>
            </a:r>
            <a:r>
              <a:rPr lang="en-US" dirty="0">
                <a:latin typeface="Times New Roman" charset="0"/>
                <a:cs typeface="Times New Roman" charset="0"/>
              </a:rPr>
              <a:t>energy into another part</a:t>
            </a:r>
          </a:p>
          <a:p>
            <a:pPr marL="0" indent="0">
              <a:lnSpc>
                <a:spcPct val="90000"/>
              </a:lnSpc>
              <a:spcBef>
                <a:spcPct val="50000"/>
              </a:spcBef>
              <a:buNone/>
            </a:pPr>
            <a:r>
              <a:rPr lang="en-US" dirty="0">
                <a:latin typeface="Times New Roman" charset="0"/>
                <a:cs typeface="Times New Roman" charset="0"/>
              </a:rPr>
              <a:t>Or: 		     </a:t>
            </a:r>
            <a:r>
              <a:rPr lang="en-US" dirty="0" smtClean="0">
                <a:latin typeface="Times New Roman" charset="0"/>
                <a:cs typeface="Times New Roman" charset="0"/>
              </a:rPr>
              <a:t>  heat </a:t>
            </a:r>
            <a:r>
              <a:rPr lang="en-US" dirty="0">
                <a:latin typeface="Times New Roman" charset="0"/>
                <a:cs typeface="Times New Roman" charset="0"/>
              </a:rPr>
              <a:t>lost </a:t>
            </a:r>
            <a:r>
              <a:rPr lang="en-US" dirty="0" smtClean="0">
                <a:latin typeface="Times New Roman" charset="0"/>
                <a:cs typeface="Times New Roman" charset="0"/>
              </a:rPr>
              <a:t>= </a:t>
            </a:r>
            <a:r>
              <a:rPr lang="en-US" dirty="0">
                <a:latin typeface="Times New Roman" charset="0"/>
                <a:cs typeface="Times New Roman" charset="0"/>
              </a:rPr>
              <a:t>heat </a:t>
            </a:r>
            <a:r>
              <a:rPr lang="en-US" dirty="0" smtClean="0">
                <a:latin typeface="Times New Roman" charset="0"/>
                <a:cs typeface="Times New Roman" charset="0"/>
              </a:rPr>
              <a:t>gained</a:t>
            </a:r>
            <a:endParaRPr lang="en-US" dirty="0">
              <a:latin typeface="Times New Roman" charset="0"/>
              <a:cs typeface="Times New Roman" charset="0"/>
            </a:endParaRPr>
          </a:p>
        </p:txBody>
      </p:sp>
    </p:spTree>
    <p:extLst>
      <p:ext uri="{BB962C8B-B14F-4D97-AF65-F5344CB8AC3E}">
        <p14:creationId xmlns:p14="http://schemas.microsoft.com/office/powerpoint/2010/main" val="89568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Calorimetry </a:t>
            </a:r>
            <a:r>
              <a:rPr lang="en-US" dirty="0">
                <a:latin typeface="Times New Roman" charset="0"/>
                <a:cs typeface="Times New Roman" charset="0"/>
              </a:rPr>
              <a:t>– Solving Problems</a:t>
            </a:r>
          </a:p>
        </p:txBody>
      </p:sp>
      <p:pic>
        <p:nvPicPr>
          <p:cNvPr id="5" name="Picture 4" descr="14_04_Figure.jpg"/>
          <p:cNvPicPr>
            <a:picLocks noChangeAspect="1"/>
          </p:cNvPicPr>
          <p:nvPr/>
        </p:nvPicPr>
        <p:blipFill rotWithShape="1">
          <a:blip r:embed="rId2">
            <a:extLst>
              <a:ext uri="{28A0092B-C50C-407E-A947-70E740481C1C}">
                <a14:useLocalDpi xmlns:a14="http://schemas.microsoft.com/office/drawing/2010/main" val="0"/>
              </a:ext>
            </a:extLst>
          </a:blip>
          <a:srcRect b="2865"/>
          <a:stretch/>
        </p:blipFill>
        <p:spPr>
          <a:xfrm>
            <a:off x="415663" y="1740055"/>
            <a:ext cx="4055891" cy="4603066"/>
          </a:xfrm>
          <a:prstGeom prst="rect">
            <a:avLst/>
          </a:prstGeom>
        </p:spPr>
      </p:pic>
      <p:sp>
        <p:nvSpPr>
          <p:cNvPr id="3" name="Content Placeholder 2"/>
          <p:cNvSpPr>
            <a:spLocks noGrp="1"/>
          </p:cNvSpPr>
          <p:nvPr>
            <p:ph idx="1"/>
          </p:nvPr>
        </p:nvSpPr>
        <p:spPr>
          <a:xfrm>
            <a:off x="4771918" y="1612657"/>
            <a:ext cx="4044492" cy="4920641"/>
          </a:xfrm>
        </p:spPr>
        <p:txBody>
          <a:bodyPr/>
          <a:lstStyle/>
          <a:p>
            <a:pPr marL="0" indent="0">
              <a:spcBef>
                <a:spcPct val="50000"/>
              </a:spcBef>
              <a:buNone/>
            </a:pPr>
            <a:r>
              <a:rPr lang="en-US" sz="2700" dirty="0">
                <a:latin typeface="Times New Roman" charset="0"/>
                <a:cs typeface="Times New Roman" charset="0"/>
              </a:rPr>
              <a:t>The instrument to the left is a calorimeter, which makes quantitative measurements of heat exchange. A sample is heated to a well-measured high temperature, plunged into the water, and the equilibrium temperature measured. This gives the specific heat of the sample</a:t>
            </a:r>
            <a:r>
              <a:rPr lang="en-US" sz="2700" dirty="0" smtClean="0">
                <a:latin typeface="Times New Roman" charset="0"/>
                <a:cs typeface="Times New Roman" charset="0"/>
              </a:rPr>
              <a:t>.</a:t>
            </a:r>
            <a:endParaRPr lang="en-US" sz="2700" dirty="0">
              <a:latin typeface="Times New Roman" charset="0"/>
              <a:cs typeface="Times New Roman" charset="0"/>
            </a:endParaRPr>
          </a:p>
        </p:txBody>
      </p:sp>
    </p:spTree>
    <p:extLst>
      <p:ext uri="{BB962C8B-B14F-4D97-AF65-F5344CB8AC3E}">
        <p14:creationId xmlns:p14="http://schemas.microsoft.com/office/powerpoint/2010/main" val="1373490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Calorimetry—Solving </a:t>
            </a:r>
            <a:r>
              <a:rPr lang="en-US" dirty="0">
                <a:latin typeface="Times New Roman" charset="0"/>
                <a:cs typeface="Times New Roman" charset="0"/>
              </a:rPr>
              <a:t>Problems</a:t>
            </a:r>
          </a:p>
        </p:txBody>
      </p:sp>
      <p:sp>
        <p:nvSpPr>
          <p:cNvPr id="3" name="Content Placeholder 2"/>
          <p:cNvSpPr>
            <a:spLocks noGrp="1"/>
          </p:cNvSpPr>
          <p:nvPr>
            <p:ph idx="1"/>
          </p:nvPr>
        </p:nvSpPr>
        <p:spPr>
          <a:xfrm>
            <a:off x="455983" y="1559886"/>
            <a:ext cx="8317450" cy="4843379"/>
          </a:xfrm>
        </p:spPr>
        <p:txBody>
          <a:bodyPr/>
          <a:lstStyle/>
          <a:p>
            <a:pPr marL="0" indent="0">
              <a:lnSpc>
                <a:spcPct val="110000"/>
              </a:lnSpc>
              <a:spcBef>
                <a:spcPct val="50000"/>
              </a:spcBef>
              <a:buNone/>
            </a:pPr>
            <a:r>
              <a:rPr lang="en-US" dirty="0">
                <a:latin typeface="Times New Roman" charset="0"/>
                <a:cs typeface="Times New Roman" charset="0"/>
              </a:rPr>
              <a:t>Another type of calorimeter is called a bomb calorimeter; it measures the thermal energy released when a substance burns. </a:t>
            </a:r>
          </a:p>
          <a:p>
            <a:pPr marL="0" indent="0">
              <a:lnSpc>
                <a:spcPct val="110000"/>
              </a:lnSpc>
              <a:spcBef>
                <a:spcPct val="50000"/>
              </a:spcBef>
              <a:buNone/>
            </a:pPr>
            <a:r>
              <a:rPr lang="en-US" dirty="0">
                <a:latin typeface="Times New Roman" charset="0"/>
                <a:cs typeface="Times New Roman" charset="0"/>
              </a:rPr>
              <a:t>This is the way the caloric content of foods is measured.</a:t>
            </a:r>
          </a:p>
        </p:txBody>
      </p:sp>
    </p:spTree>
    <p:extLst>
      <p:ext uri="{BB962C8B-B14F-4D97-AF65-F5344CB8AC3E}">
        <p14:creationId xmlns:p14="http://schemas.microsoft.com/office/powerpoint/2010/main" val="516044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Latent Heat</a:t>
            </a:r>
            <a:endParaRPr lang="en-US" dirty="0">
              <a:latin typeface="Times New Roman" charset="0"/>
              <a:cs typeface="Times New Roman" charset="0"/>
            </a:endParaRPr>
          </a:p>
        </p:txBody>
      </p:sp>
      <p:sp>
        <p:nvSpPr>
          <p:cNvPr id="3" name="Content Placeholder 2"/>
          <p:cNvSpPr>
            <a:spLocks noGrp="1"/>
          </p:cNvSpPr>
          <p:nvPr>
            <p:ph idx="1"/>
          </p:nvPr>
        </p:nvSpPr>
        <p:spPr>
          <a:xfrm>
            <a:off x="455984" y="1596035"/>
            <a:ext cx="8359792" cy="4550470"/>
          </a:xfrm>
        </p:spPr>
        <p:txBody>
          <a:bodyPr/>
          <a:lstStyle/>
          <a:p>
            <a:pPr marL="0" indent="0">
              <a:spcBef>
                <a:spcPct val="50000"/>
              </a:spcBef>
              <a:buNone/>
            </a:pPr>
            <a:r>
              <a:rPr lang="en-US" dirty="0">
                <a:latin typeface="Times New Roman" charset="0"/>
                <a:cs typeface="Times New Roman" charset="0"/>
              </a:rPr>
              <a:t>Energy is required for a material to change phase, even though its temperature is not changing</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4_05_Figure.jpg"/>
          <p:cNvPicPr>
            <a:picLocks noChangeAspect="1"/>
          </p:cNvPicPr>
          <p:nvPr/>
        </p:nvPicPr>
        <p:blipFill rotWithShape="1">
          <a:blip r:embed="rId2">
            <a:extLst>
              <a:ext uri="{28A0092B-C50C-407E-A947-70E740481C1C}">
                <a14:useLocalDpi xmlns:a14="http://schemas.microsoft.com/office/drawing/2010/main" val="0"/>
              </a:ext>
            </a:extLst>
          </a:blip>
          <a:srcRect b="4722"/>
          <a:stretch/>
        </p:blipFill>
        <p:spPr>
          <a:xfrm>
            <a:off x="434307" y="2715670"/>
            <a:ext cx="8257568" cy="3647613"/>
          </a:xfrm>
          <a:prstGeom prst="rect">
            <a:avLst/>
          </a:prstGeom>
        </p:spPr>
      </p:pic>
    </p:spTree>
    <p:extLst>
      <p:ext uri="{BB962C8B-B14F-4D97-AF65-F5344CB8AC3E}">
        <p14:creationId xmlns:p14="http://schemas.microsoft.com/office/powerpoint/2010/main" val="439798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Latent Heat</a:t>
            </a:r>
            <a:endParaRPr lang="en-US" dirty="0"/>
          </a:p>
        </p:txBody>
      </p:sp>
      <p:sp>
        <p:nvSpPr>
          <p:cNvPr id="3" name="Content Placeholder 2"/>
          <p:cNvSpPr>
            <a:spLocks noGrp="1"/>
          </p:cNvSpPr>
          <p:nvPr>
            <p:ph idx="1"/>
          </p:nvPr>
        </p:nvSpPr>
        <p:spPr>
          <a:xfrm>
            <a:off x="457199" y="1600200"/>
            <a:ext cx="8225589" cy="4525963"/>
          </a:xfrm>
        </p:spPr>
        <p:txBody>
          <a:bodyPr>
            <a:noAutofit/>
          </a:bodyPr>
          <a:lstStyle/>
          <a:p>
            <a:pPr marL="0" indent="0">
              <a:spcBef>
                <a:spcPct val="50000"/>
              </a:spcBef>
              <a:buNone/>
            </a:pPr>
            <a:r>
              <a:rPr lang="en-US" dirty="0">
                <a:latin typeface="Times New Roman" charset="0"/>
                <a:cs typeface="Times New Roman" charset="0"/>
              </a:rPr>
              <a:t>Heat of fusion, </a:t>
            </a:r>
            <a:r>
              <a:rPr lang="en-US" i="1" dirty="0">
                <a:latin typeface="Times New Roman" charset="0"/>
                <a:cs typeface="Times New Roman" charset="0"/>
              </a:rPr>
              <a:t>L</a:t>
            </a:r>
            <a:r>
              <a:rPr lang="en-US" baseline="-25000" dirty="0">
                <a:latin typeface="Times New Roman" charset="0"/>
                <a:cs typeface="Times New Roman" charset="0"/>
              </a:rPr>
              <a:t>F</a:t>
            </a:r>
            <a:r>
              <a:rPr lang="en-US" dirty="0">
                <a:latin typeface="Times New Roman" charset="0"/>
                <a:cs typeface="Times New Roman" charset="0"/>
              </a:rPr>
              <a:t>: heat required to change 1.0 kg of material from solid to liquid</a:t>
            </a:r>
          </a:p>
          <a:p>
            <a:pPr marL="0" indent="0">
              <a:spcBef>
                <a:spcPct val="50000"/>
              </a:spcBef>
              <a:buNone/>
            </a:pPr>
            <a:r>
              <a:rPr lang="en-US" dirty="0">
                <a:latin typeface="Times New Roman" charset="0"/>
                <a:cs typeface="Times New Roman" charset="0"/>
              </a:rPr>
              <a:t>Heat of vaporization, </a:t>
            </a:r>
            <a:r>
              <a:rPr lang="en-US" i="1" dirty="0">
                <a:latin typeface="Times New Roman" charset="0"/>
                <a:cs typeface="Times New Roman" charset="0"/>
              </a:rPr>
              <a:t>L</a:t>
            </a:r>
            <a:r>
              <a:rPr lang="en-US" baseline="-25000" dirty="0">
                <a:latin typeface="Times New Roman" charset="0"/>
                <a:cs typeface="Times New Roman" charset="0"/>
              </a:rPr>
              <a:t>V</a:t>
            </a:r>
            <a:r>
              <a:rPr lang="en-US" dirty="0">
                <a:latin typeface="Times New Roman" charset="0"/>
                <a:cs typeface="Times New Roman" charset="0"/>
              </a:rPr>
              <a:t>: heat required to change 1.0 kg of material from liquid to </a:t>
            </a:r>
            <a:r>
              <a:rPr lang="en-US" dirty="0" smtClean="0">
                <a:latin typeface="Times New Roman" charset="0"/>
                <a:cs typeface="Times New Roman" charset="0"/>
              </a:rPr>
              <a:t>vapor</a:t>
            </a:r>
            <a:endParaRPr lang="en-US" dirty="0">
              <a:latin typeface="Times New Roman" charset="0"/>
              <a:cs typeface="Times New Roman" charset="0"/>
            </a:endParaRPr>
          </a:p>
        </p:txBody>
      </p:sp>
      <p:pic>
        <p:nvPicPr>
          <p:cNvPr id="6" name="Picture 5" descr="14_03_Table.jpg"/>
          <p:cNvPicPr>
            <a:picLocks noChangeAspect="1"/>
          </p:cNvPicPr>
          <p:nvPr/>
        </p:nvPicPr>
        <p:blipFill rotWithShape="1">
          <a:blip r:embed="rId2">
            <a:extLst>
              <a:ext uri="{28A0092B-C50C-407E-A947-70E740481C1C}">
                <a14:useLocalDpi xmlns:a14="http://schemas.microsoft.com/office/drawing/2010/main" val="0"/>
              </a:ext>
            </a:extLst>
          </a:blip>
          <a:srcRect b="4101"/>
          <a:stretch/>
        </p:blipFill>
        <p:spPr>
          <a:xfrm>
            <a:off x="1487303" y="3711217"/>
            <a:ext cx="6163043" cy="2790762"/>
          </a:xfrm>
          <a:prstGeom prst="rect">
            <a:avLst/>
          </a:prstGeom>
        </p:spPr>
      </p:pic>
    </p:spTree>
    <p:extLst>
      <p:ext uri="{BB962C8B-B14F-4D97-AF65-F5344CB8AC3E}">
        <p14:creationId xmlns:p14="http://schemas.microsoft.com/office/powerpoint/2010/main" val="2313120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3F313903-1451-4A3D-921D-AB0A963B07AD}" type="slidenum">
              <a:rPr lang="en-US" altLang="it-IT" sz="1400" smtClean="0"/>
              <a:pPr>
                <a:spcBef>
                  <a:spcPct val="0"/>
                </a:spcBef>
                <a:spcAft>
                  <a:spcPct val="0"/>
                </a:spcAft>
                <a:buClrTx/>
                <a:buFontTx/>
                <a:buNone/>
              </a:pPr>
              <a:t>16</a:t>
            </a:fld>
            <a:endParaRPr lang="en-US" altLang="it-IT" sz="1400" smtClean="0"/>
          </a:p>
        </p:txBody>
      </p:sp>
      <p:sp>
        <p:nvSpPr>
          <p:cNvPr id="12291" name="Rectangle 4"/>
          <p:cNvSpPr>
            <a:spLocks noChangeArrowheads="1"/>
          </p:cNvSpPr>
          <p:nvPr/>
        </p:nvSpPr>
        <p:spPr bwMode="auto">
          <a:xfrm>
            <a:off x="838200" y="398463"/>
            <a:ext cx="4852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it-IT">
                <a:solidFill>
                  <a:srgbClr val="FF0000"/>
                </a:solidFill>
              </a:rPr>
              <a:t>Heat transfer processes</a:t>
            </a:r>
          </a:p>
        </p:txBody>
      </p:sp>
      <p:sp>
        <p:nvSpPr>
          <p:cNvPr id="12292" name="Rectangle 5"/>
          <p:cNvSpPr>
            <a:spLocks noChangeArrowheads="1"/>
          </p:cNvSpPr>
          <p:nvPr/>
        </p:nvSpPr>
        <p:spPr bwMode="auto">
          <a:xfrm>
            <a:off x="685800" y="1143000"/>
            <a:ext cx="77724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r>
              <a:rPr lang="en-US" altLang="it-IT" sz="2000" b="0"/>
              <a:t>Understand how thermodynamics and heat transfer are related to each other</a:t>
            </a:r>
          </a:p>
          <a:p>
            <a:pPr eaLnBrk="1" hangingPunct="1"/>
            <a:r>
              <a:rPr lang="en-US" altLang="it-IT" sz="2000" b="0">
                <a:solidFill>
                  <a:srgbClr val="CC00CC"/>
                </a:solidFill>
              </a:rPr>
              <a:t>Distinguish thermal energy from other forms of energy, and heat transfer from other forms of energy transfer</a:t>
            </a:r>
          </a:p>
          <a:p>
            <a:pPr eaLnBrk="1" hangingPunct="1"/>
            <a:r>
              <a:rPr lang="en-US" altLang="it-IT" sz="2000" b="0"/>
              <a:t>Perform general energy balances as well as surface energy balances</a:t>
            </a:r>
          </a:p>
          <a:p>
            <a:pPr eaLnBrk="1" hangingPunct="1"/>
            <a:r>
              <a:rPr lang="en-US" altLang="it-IT" sz="2000" b="0">
                <a:solidFill>
                  <a:srgbClr val="CC00CC"/>
                </a:solidFill>
              </a:rPr>
              <a:t>Understand the basic mechanisms of heat transfer, which are conduction, convection, and radiation, and Fourier's law of heat conduction, Newton's law of cooling, and the Stefan–Boltzmann law of radiation</a:t>
            </a:r>
          </a:p>
          <a:p>
            <a:pPr eaLnBrk="1" hangingPunct="1"/>
            <a:r>
              <a:rPr lang="en-US" altLang="it-IT" sz="2000" b="0"/>
              <a:t>Identify the mechanisms of heat transfer that occur simultaneously in practice</a:t>
            </a:r>
          </a:p>
          <a:p>
            <a:pPr eaLnBrk="1" hangingPunct="1"/>
            <a:r>
              <a:rPr lang="en-US" altLang="it-IT" sz="2000" b="0">
                <a:solidFill>
                  <a:srgbClr val="CC00CC"/>
                </a:solidFill>
              </a:rPr>
              <a:t>Develop an awareness of the cost associated with heat losses</a:t>
            </a:r>
            <a:r>
              <a:rPr lang="en-US" altLang="it-IT" sz="2000" b="0"/>
              <a:t>  </a:t>
            </a:r>
          </a:p>
          <a:p>
            <a:pPr eaLnBrk="1" hangingPunct="1"/>
            <a:r>
              <a:rPr lang="en-US" altLang="it-IT" sz="2000" b="0"/>
              <a:t>Solve various heat transfer problems encountered in practice</a:t>
            </a:r>
          </a:p>
        </p:txBody>
      </p:sp>
    </p:spTree>
    <p:extLst>
      <p:ext uri="{BB962C8B-B14F-4D97-AF65-F5344CB8AC3E}">
        <p14:creationId xmlns:p14="http://schemas.microsoft.com/office/powerpoint/2010/main" val="4103114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Latent Heat</a:t>
            </a:r>
            <a:endParaRPr lang="en-US" dirty="0"/>
          </a:p>
        </p:txBody>
      </p:sp>
      <p:sp>
        <p:nvSpPr>
          <p:cNvPr id="3" name="Content Placeholder 2"/>
          <p:cNvSpPr>
            <a:spLocks noGrp="1"/>
          </p:cNvSpPr>
          <p:nvPr>
            <p:ph idx="1"/>
          </p:nvPr>
        </p:nvSpPr>
        <p:spPr>
          <a:xfrm>
            <a:off x="451221" y="1600200"/>
            <a:ext cx="8238288" cy="4910910"/>
          </a:xfrm>
        </p:spPr>
        <p:txBody>
          <a:bodyPr/>
          <a:lstStyle/>
          <a:p>
            <a:pPr marL="0" indent="0">
              <a:spcBef>
                <a:spcPct val="50000"/>
              </a:spcBef>
              <a:buNone/>
            </a:pPr>
            <a:r>
              <a:rPr lang="en-US" dirty="0">
                <a:latin typeface="Times New Roman" charset="0"/>
                <a:cs typeface="Times New Roman" charset="0"/>
              </a:rPr>
              <a:t>The total heat required for a phase change depends on the total mass and the latent heat</a:t>
            </a:r>
            <a:r>
              <a:rPr lang="en-US" dirty="0" smtClean="0">
                <a:latin typeface="Times New Roman" charset="0"/>
                <a:cs typeface="Times New Roman" charset="0"/>
              </a:rPr>
              <a:t>:</a:t>
            </a:r>
          </a:p>
          <a:p>
            <a:pPr marL="0">
              <a:spcBef>
                <a:spcPct val="50000"/>
              </a:spcBef>
            </a:pPr>
            <a:endParaRPr lang="en-US" dirty="0">
              <a:latin typeface="Times New Roman" charset="0"/>
              <a:cs typeface="Times New Roman" charset="0"/>
            </a:endParaRPr>
          </a:p>
          <a:p>
            <a:pPr marL="0" indent="0">
              <a:spcBef>
                <a:spcPts val="600"/>
              </a:spcBef>
              <a:buNone/>
            </a:pPr>
            <a:r>
              <a:rPr lang="en-US" dirty="0">
                <a:latin typeface="Times New Roman" charset="0"/>
                <a:cs typeface="Times New Roman" charset="0"/>
              </a:rPr>
              <a:t>Problem Solving: </a:t>
            </a:r>
            <a:r>
              <a:rPr lang="en-US" dirty="0" err="1">
                <a:latin typeface="Times New Roman" charset="0"/>
                <a:cs typeface="Times New Roman" charset="0"/>
              </a:rPr>
              <a:t>Calorimetry</a:t>
            </a:r>
            <a:endParaRPr lang="en-US" dirty="0">
              <a:latin typeface="Times New Roman" charset="0"/>
              <a:cs typeface="Times New Roman" charset="0"/>
            </a:endParaRPr>
          </a:p>
          <a:p>
            <a:pPr marL="0">
              <a:spcBef>
                <a:spcPts val="600"/>
              </a:spcBef>
              <a:buFontTx/>
              <a:buAutoNum type="arabicPeriod"/>
              <a:tabLst>
                <a:tab pos="382588" algn="l"/>
              </a:tabLst>
            </a:pPr>
            <a:r>
              <a:rPr lang="en-US" dirty="0" smtClean="0">
                <a:latin typeface="Times New Roman" charset="0"/>
                <a:cs typeface="Times New Roman" charset="0"/>
              </a:rPr>
              <a:t> Is </a:t>
            </a:r>
            <a:r>
              <a:rPr lang="en-US" dirty="0">
                <a:latin typeface="Times New Roman" charset="0"/>
                <a:cs typeface="Times New Roman" charset="0"/>
              </a:rPr>
              <a:t>the system isolated? Are all significant sources of </a:t>
            </a:r>
            <a:r>
              <a:rPr lang="en-US" dirty="0" smtClean="0">
                <a:latin typeface="Times New Roman" charset="0"/>
                <a:cs typeface="Times New Roman" charset="0"/>
              </a:rPr>
              <a:t>  	energy </a:t>
            </a:r>
            <a:r>
              <a:rPr lang="en-US" dirty="0">
                <a:latin typeface="Times New Roman" charset="0"/>
                <a:cs typeface="Times New Roman" charset="0"/>
              </a:rPr>
              <a:t>transfer known or calculable?</a:t>
            </a:r>
          </a:p>
          <a:p>
            <a:pPr marL="0">
              <a:spcBef>
                <a:spcPts val="600"/>
              </a:spcBef>
              <a:buFontTx/>
              <a:buAutoNum type="arabicPeriod"/>
              <a:tabLst>
                <a:tab pos="382588" algn="l"/>
              </a:tabLst>
            </a:pPr>
            <a:r>
              <a:rPr lang="en-US" dirty="0" smtClean="0">
                <a:latin typeface="Times New Roman" charset="0"/>
                <a:cs typeface="Times New Roman" charset="0"/>
              </a:rPr>
              <a:t> Apply </a:t>
            </a:r>
            <a:r>
              <a:rPr lang="en-US" dirty="0">
                <a:latin typeface="Times New Roman" charset="0"/>
                <a:cs typeface="Times New Roman" charset="0"/>
              </a:rPr>
              <a:t>conservation of energy.</a:t>
            </a:r>
          </a:p>
          <a:p>
            <a:pPr marL="0">
              <a:spcBef>
                <a:spcPts val="600"/>
              </a:spcBef>
              <a:buFontTx/>
              <a:buAutoNum type="arabicPeriod"/>
              <a:tabLst>
                <a:tab pos="382588" algn="l"/>
              </a:tabLst>
            </a:pPr>
            <a:r>
              <a:rPr lang="en-US" dirty="0" smtClean="0">
                <a:latin typeface="Times New Roman" charset="0"/>
                <a:cs typeface="Times New Roman" charset="0"/>
              </a:rPr>
              <a:t> If </a:t>
            </a:r>
            <a:r>
              <a:rPr lang="en-US" dirty="0">
                <a:latin typeface="Times New Roman" charset="0"/>
                <a:cs typeface="Times New Roman" charset="0"/>
              </a:rPr>
              <a:t>no phase changes occur, the heat transferred will </a:t>
            </a:r>
            <a:r>
              <a:rPr lang="en-US" dirty="0" smtClean="0">
                <a:latin typeface="Times New Roman" charset="0"/>
                <a:cs typeface="Times New Roman" charset="0"/>
              </a:rPr>
              <a:t>	depend </a:t>
            </a:r>
            <a:r>
              <a:rPr lang="en-US" dirty="0">
                <a:latin typeface="Times New Roman" charset="0"/>
                <a:cs typeface="Times New Roman" charset="0"/>
              </a:rPr>
              <a:t>on the mass, specific heat, and temperature </a:t>
            </a:r>
            <a:r>
              <a:rPr lang="en-US" dirty="0" smtClean="0">
                <a:latin typeface="Times New Roman" charset="0"/>
                <a:cs typeface="Times New Roman" charset="0"/>
              </a:rPr>
              <a:t>	change.</a:t>
            </a:r>
            <a:endParaRPr lang="en-US" dirty="0">
              <a:latin typeface="Times New Roman" charset="0"/>
              <a:cs typeface="Times New Roman" charset="0"/>
            </a:endParaRPr>
          </a:p>
        </p:txBody>
      </p:sp>
      <p:grpSp>
        <p:nvGrpSpPr>
          <p:cNvPr id="9" name="Group 8"/>
          <p:cNvGrpSpPr/>
          <p:nvPr/>
        </p:nvGrpSpPr>
        <p:grpSpPr>
          <a:xfrm>
            <a:off x="3365053" y="2659328"/>
            <a:ext cx="2407544" cy="400110"/>
            <a:chOff x="3365053" y="2659328"/>
            <a:chExt cx="2407544" cy="400110"/>
          </a:xfrm>
        </p:grpSpPr>
        <p:pic>
          <p:nvPicPr>
            <p:cNvPr id="5" name="Picture 4" descr="14_KeyEquation_04.jpg"/>
            <p:cNvPicPr>
              <a:picLocks noChangeAspect="1"/>
            </p:cNvPicPr>
            <p:nvPr/>
          </p:nvPicPr>
          <p:blipFill rotWithShape="1">
            <a:blip r:embed="rId2">
              <a:extLst>
                <a:ext uri="{28A0092B-C50C-407E-A947-70E740481C1C}">
                  <a14:useLocalDpi xmlns:a14="http://schemas.microsoft.com/office/drawing/2010/main" val="0"/>
                </a:ext>
              </a:extLst>
            </a:blip>
            <a:srcRect r="83241" b="32309"/>
            <a:stretch/>
          </p:blipFill>
          <p:spPr>
            <a:xfrm>
              <a:off x="3365053" y="2709654"/>
              <a:ext cx="1432288" cy="334240"/>
            </a:xfrm>
            <a:prstGeom prst="rect">
              <a:avLst/>
            </a:prstGeom>
          </p:spPr>
        </p:pic>
        <p:sp>
          <p:nvSpPr>
            <p:cNvPr id="7" name="TextBox 6"/>
            <p:cNvSpPr txBox="1"/>
            <p:nvPr/>
          </p:nvSpPr>
          <p:spPr>
            <a:xfrm>
              <a:off x="4946980" y="2659328"/>
              <a:ext cx="825617" cy="400110"/>
            </a:xfrm>
            <a:prstGeom prst="rect">
              <a:avLst/>
            </a:prstGeom>
            <a:noFill/>
          </p:spPr>
          <p:txBody>
            <a:bodyPr wrap="none" rtlCol="0">
              <a:spAutoFit/>
            </a:bodyPr>
            <a:lstStyle/>
            <a:p>
              <a:r>
                <a:rPr lang="en-US" sz="2000" dirty="0" smtClean="0">
                  <a:latin typeface="Times New Roman"/>
                  <a:cs typeface="Times New Roman"/>
                </a:rPr>
                <a:t>(14-4)</a:t>
              </a:r>
              <a:endParaRPr lang="en-US" sz="2000" dirty="0">
                <a:latin typeface="Times New Roman"/>
                <a:cs typeface="Times New Roman"/>
              </a:endParaRPr>
            </a:p>
          </p:txBody>
        </p:sp>
      </p:grpSp>
    </p:spTree>
    <p:extLst>
      <p:ext uri="{BB962C8B-B14F-4D97-AF65-F5344CB8AC3E}">
        <p14:creationId xmlns:p14="http://schemas.microsoft.com/office/powerpoint/2010/main" val="318408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Latent </a:t>
            </a:r>
            <a:r>
              <a:rPr lang="en-US" dirty="0">
                <a:latin typeface="Times New Roman" charset="0"/>
                <a:cs typeface="Times New Roman" charset="0"/>
              </a:rPr>
              <a:t>Heat</a:t>
            </a:r>
          </a:p>
        </p:txBody>
      </p:sp>
      <p:sp>
        <p:nvSpPr>
          <p:cNvPr id="3" name="Content Placeholder 2"/>
          <p:cNvSpPr>
            <a:spLocks noGrp="1"/>
          </p:cNvSpPr>
          <p:nvPr>
            <p:ph idx="1"/>
          </p:nvPr>
        </p:nvSpPr>
        <p:spPr>
          <a:xfrm>
            <a:off x="455983" y="1596033"/>
            <a:ext cx="8247061" cy="4530095"/>
          </a:xfrm>
        </p:spPr>
        <p:txBody>
          <a:bodyPr/>
          <a:lstStyle/>
          <a:p>
            <a:pPr marL="0" indent="0">
              <a:spcBef>
                <a:spcPct val="50000"/>
              </a:spcBef>
              <a:buNone/>
              <a:tabLst>
                <a:tab pos="342900" algn="l"/>
              </a:tabLst>
            </a:pPr>
            <a:r>
              <a:rPr lang="en-US" dirty="0">
                <a:latin typeface="Times New Roman" charset="0"/>
                <a:cs typeface="Times New Roman" charset="0"/>
              </a:rPr>
              <a:t>4. If there are, or may be, phase changes, terms that </a:t>
            </a:r>
            <a:r>
              <a:rPr lang="en-US" dirty="0" smtClean="0">
                <a:latin typeface="Times New Roman" charset="0"/>
                <a:cs typeface="Times New Roman" charset="0"/>
              </a:rPr>
              <a:t>	depend </a:t>
            </a:r>
            <a:r>
              <a:rPr lang="en-US" dirty="0">
                <a:latin typeface="Times New Roman" charset="0"/>
                <a:cs typeface="Times New Roman" charset="0"/>
              </a:rPr>
              <a:t>on the mass and the latent heat may also be </a:t>
            </a:r>
            <a:r>
              <a:rPr lang="en-US" dirty="0" smtClean="0">
                <a:latin typeface="Times New Roman" charset="0"/>
                <a:cs typeface="Times New Roman" charset="0"/>
              </a:rPr>
              <a:t>	present</a:t>
            </a:r>
            <a:r>
              <a:rPr lang="en-US" dirty="0">
                <a:latin typeface="Times New Roman" charset="0"/>
                <a:cs typeface="Times New Roman" charset="0"/>
              </a:rPr>
              <a:t>. Determine or estimate what phase the final </a:t>
            </a:r>
            <a:r>
              <a:rPr lang="en-US" dirty="0" smtClean="0">
                <a:latin typeface="Times New Roman" charset="0"/>
                <a:cs typeface="Times New Roman" charset="0"/>
              </a:rPr>
              <a:t>	system </a:t>
            </a:r>
            <a:r>
              <a:rPr lang="en-US" dirty="0">
                <a:latin typeface="Times New Roman" charset="0"/>
                <a:cs typeface="Times New Roman" charset="0"/>
              </a:rPr>
              <a:t>will be in.</a:t>
            </a:r>
          </a:p>
          <a:p>
            <a:pPr marL="0" indent="0">
              <a:spcBef>
                <a:spcPct val="50000"/>
              </a:spcBef>
              <a:buNone/>
              <a:tabLst>
                <a:tab pos="342900" algn="l"/>
              </a:tabLst>
            </a:pPr>
            <a:r>
              <a:rPr lang="en-US" dirty="0">
                <a:latin typeface="Times New Roman" charset="0"/>
                <a:cs typeface="Times New Roman" charset="0"/>
              </a:rPr>
              <a:t>5. Make sure that each term is in the right place and that </a:t>
            </a:r>
            <a:r>
              <a:rPr lang="en-US" dirty="0" smtClean="0">
                <a:latin typeface="Times New Roman" charset="0"/>
                <a:cs typeface="Times New Roman" charset="0"/>
              </a:rPr>
              <a:t>	all </a:t>
            </a:r>
            <a:r>
              <a:rPr lang="en-US" dirty="0">
                <a:latin typeface="Times New Roman" charset="0"/>
                <a:cs typeface="Times New Roman" charset="0"/>
              </a:rPr>
              <a:t>the temperature changes are positive.</a:t>
            </a:r>
          </a:p>
          <a:p>
            <a:pPr marL="0" indent="0">
              <a:spcBef>
                <a:spcPct val="50000"/>
              </a:spcBef>
              <a:buNone/>
              <a:tabLst>
                <a:tab pos="342900" algn="l"/>
              </a:tabLst>
            </a:pPr>
            <a:r>
              <a:rPr lang="en-US" dirty="0">
                <a:latin typeface="Times New Roman" charset="0"/>
                <a:cs typeface="Times New Roman" charset="0"/>
              </a:rPr>
              <a:t>6. There is only one final temperature when the system </a:t>
            </a:r>
            <a:r>
              <a:rPr lang="en-US" dirty="0" smtClean="0">
                <a:latin typeface="Times New Roman" charset="0"/>
                <a:cs typeface="Times New Roman" charset="0"/>
              </a:rPr>
              <a:t>	reaches </a:t>
            </a:r>
            <a:r>
              <a:rPr lang="en-US" dirty="0">
                <a:latin typeface="Times New Roman" charset="0"/>
                <a:cs typeface="Times New Roman" charset="0"/>
              </a:rPr>
              <a:t>equilibrium.</a:t>
            </a:r>
          </a:p>
          <a:p>
            <a:pPr marL="0" indent="0">
              <a:spcBef>
                <a:spcPct val="50000"/>
              </a:spcBef>
              <a:buNone/>
              <a:tabLst>
                <a:tab pos="342900" algn="l"/>
              </a:tabLst>
            </a:pPr>
            <a:r>
              <a:rPr lang="en-US" dirty="0">
                <a:latin typeface="Times New Roman" charset="0"/>
                <a:cs typeface="Times New Roman" charset="0"/>
              </a:rPr>
              <a:t>7. Solve.</a:t>
            </a:r>
          </a:p>
        </p:txBody>
      </p:sp>
    </p:spTree>
    <p:extLst>
      <p:ext uri="{BB962C8B-B14F-4D97-AF65-F5344CB8AC3E}">
        <p14:creationId xmlns:p14="http://schemas.microsoft.com/office/powerpoint/2010/main" val="1589039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480" y="1594669"/>
            <a:ext cx="8229600" cy="4838408"/>
          </a:xfrm>
        </p:spPr>
        <p:txBody>
          <a:bodyPr/>
          <a:lstStyle/>
          <a:p>
            <a:pPr marL="0" indent="0">
              <a:spcBef>
                <a:spcPct val="50000"/>
              </a:spcBef>
              <a:buNone/>
            </a:pPr>
            <a:r>
              <a:rPr lang="en-US" dirty="0">
                <a:latin typeface="Times New Roman" charset="0"/>
                <a:cs typeface="Times New Roman" charset="0"/>
              </a:rPr>
              <a:t>The latent heat of vaporization is relevant for evaporation as well as boiling. The heat of vaporization of water rises slightly as the temperature decreases.</a:t>
            </a:r>
          </a:p>
          <a:p>
            <a:pPr marL="0" indent="0">
              <a:spcBef>
                <a:spcPct val="50000"/>
              </a:spcBef>
              <a:buNone/>
            </a:pPr>
            <a:r>
              <a:rPr lang="en-US" dirty="0">
                <a:latin typeface="Times New Roman" charset="0"/>
                <a:cs typeface="Times New Roman" charset="0"/>
              </a:rPr>
              <a:t>On a molecular level, the heat added during a change of state does not go to increasing the kinetic energy of individual molecules, but rather to break the close bonds between them so the next phase can occur.</a:t>
            </a:r>
          </a:p>
        </p:txBody>
      </p:sp>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Latent </a:t>
            </a:r>
            <a:r>
              <a:rPr lang="en-US" dirty="0">
                <a:latin typeface="Times New Roman" charset="0"/>
                <a:cs typeface="Times New Roman" charset="0"/>
              </a:rPr>
              <a:t>Heat</a:t>
            </a:r>
          </a:p>
        </p:txBody>
      </p:sp>
    </p:spTree>
    <p:extLst>
      <p:ext uri="{BB962C8B-B14F-4D97-AF65-F5344CB8AC3E}">
        <p14:creationId xmlns:p14="http://schemas.microsoft.com/office/powerpoint/2010/main" val="3757210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3494"/>
            <a:ext cx="8229600" cy="5320365"/>
          </a:xfrm>
        </p:spPr>
        <p:txBody>
          <a:bodyPr/>
          <a:lstStyle/>
          <a:p>
            <a:pPr>
              <a:lnSpc>
                <a:spcPct val="90000"/>
              </a:lnSpc>
              <a:spcBef>
                <a:spcPct val="50000"/>
              </a:spcBef>
              <a:buFontTx/>
              <a:buChar char="•"/>
            </a:pPr>
            <a:r>
              <a:rPr lang="en-US" dirty="0">
                <a:latin typeface="Times New Roman" charset="0"/>
                <a:cs typeface="Times New Roman" charset="0"/>
              </a:rPr>
              <a:t>Heat As Energy Transfer</a:t>
            </a:r>
          </a:p>
          <a:p>
            <a:pPr>
              <a:lnSpc>
                <a:spcPct val="90000"/>
              </a:lnSpc>
              <a:spcBef>
                <a:spcPct val="50000"/>
              </a:spcBef>
              <a:buFontTx/>
              <a:buChar char="•"/>
            </a:pPr>
            <a:r>
              <a:rPr lang="en-US" dirty="0" smtClean="0">
                <a:latin typeface="Times New Roman" charset="0"/>
                <a:cs typeface="Times New Roman" charset="0"/>
              </a:rPr>
              <a:t>Internal </a:t>
            </a:r>
            <a:r>
              <a:rPr lang="en-US" dirty="0">
                <a:latin typeface="Times New Roman" charset="0"/>
                <a:cs typeface="Times New Roman" charset="0"/>
              </a:rPr>
              <a:t>Energy</a:t>
            </a:r>
          </a:p>
          <a:p>
            <a:pPr>
              <a:lnSpc>
                <a:spcPct val="90000"/>
              </a:lnSpc>
              <a:spcBef>
                <a:spcPct val="50000"/>
              </a:spcBef>
              <a:buFontTx/>
              <a:buChar char="•"/>
            </a:pPr>
            <a:r>
              <a:rPr lang="en-US" dirty="0" smtClean="0">
                <a:latin typeface="Times New Roman" charset="0"/>
                <a:cs typeface="Times New Roman" charset="0"/>
              </a:rPr>
              <a:t>Specific </a:t>
            </a:r>
            <a:r>
              <a:rPr lang="en-US" dirty="0">
                <a:latin typeface="Times New Roman" charset="0"/>
                <a:cs typeface="Times New Roman" charset="0"/>
              </a:rPr>
              <a:t>Heat</a:t>
            </a:r>
          </a:p>
          <a:p>
            <a:pPr>
              <a:lnSpc>
                <a:spcPct val="90000"/>
              </a:lnSpc>
              <a:spcBef>
                <a:spcPct val="50000"/>
              </a:spcBef>
              <a:buFontTx/>
              <a:buChar char="•"/>
            </a:pPr>
            <a:r>
              <a:rPr lang="en-US" dirty="0" err="1" smtClean="0">
                <a:latin typeface="Times New Roman" charset="0"/>
                <a:cs typeface="Times New Roman" charset="0"/>
              </a:rPr>
              <a:t>Calorimetry</a:t>
            </a:r>
            <a:r>
              <a:rPr lang="en-US" dirty="0" smtClean="0">
                <a:latin typeface="Times New Roman" charset="0"/>
                <a:cs typeface="Times New Roman" charset="0"/>
              </a:rPr>
              <a:t>—Solving </a:t>
            </a:r>
            <a:r>
              <a:rPr lang="en-US" dirty="0">
                <a:latin typeface="Times New Roman" charset="0"/>
                <a:cs typeface="Times New Roman" charset="0"/>
              </a:rPr>
              <a:t>Problems</a:t>
            </a:r>
          </a:p>
          <a:p>
            <a:pPr>
              <a:lnSpc>
                <a:spcPct val="90000"/>
              </a:lnSpc>
              <a:spcBef>
                <a:spcPct val="50000"/>
              </a:spcBef>
              <a:buFontTx/>
              <a:buChar char="•"/>
            </a:pPr>
            <a:r>
              <a:rPr lang="en-US" dirty="0" smtClean="0">
                <a:latin typeface="Times New Roman" charset="0"/>
                <a:cs typeface="Times New Roman" charset="0"/>
              </a:rPr>
              <a:t>Latent </a:t>
            </a:r>
            <a:r>
              <a:rPr lang="en-US" dirty="0">
                <a:latin typeface="Times New Roman" charset="0"/>
                <a:cs typeface="Times New Roman" charset="0"/>
              </a:rPr>
              <a:t>Heat</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Transfer: Conduction</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Transfer: Convection</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Transfer: Radiation</a:t>
            </a:r>
          </a:p>
        </p:txBody>
      </p:sp>
      <p:sp>
        <p:nvSpPr>
          <p:cNvPr id="2" name="CasellaDiTesto 1"/>
          <p:cNvSpPr txBox="1"/>
          <p:nvPr/>
        </p:nvSpPr>
        <p:spPr>
          <a:xfrm>
            <a:off x="457200" y="528917"/>
            <a:ext cx="7951694" cy="369332"/>
          </a:xfrm>
          <a:prstGeom prst="rect">
            <a:avLst/>
          </a:prstGeom>
          <a:noFill/>
        </p:spPr>
        <p:txBody>
          <a:bodyPr wrap="square" rtlCol="0">
            <a:spAutoFit/>
          </a:bodyPr>
          <a:lstStyle/>
          <a:p>
            <a:r>
              <a:rPr lang="it-IT" dirty="0" smtClean="0"/>
              <a:t>HEAT ENERGY AND TRANSFER PROCESSES – SIMPLIFIED SUMMARY</a:t>
            </a:r>
            <a:endParaRPr lang="it-IT" dirty="0"/>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14-6 Heat Transfer: </a:t>
            </a:r>
            <a:r>
              <a:rPr lang="en-US" dirty="0" smtClean="0">
                <a:latin typeface="Times New Roman" charset="0"/>
                <a:cs typeface="Times New Roman" charset="0"/>
              </a:rPr>
              <a:t>Conduction</a:t>
            </a:r>
            <a:endParaRPr lang="en-US" dirty="0">
              <a:latin typeface="Times New Roman" charset="0"/>
              <a:cs typeface="Times New Roman" charset="0"/>
            </a:endParaRPr>
          </a:p>
        </p:txBody>
      </p:sp>
      <p:sp>
        <p:nvSpPr>
          <p:cNvPr id="3" name="Content Placeholder 2"/>
          <p:cNvSpPr>
            <a:spLocks noGrp="1"/>
          </p:cNvSpPr>
          <p:nvPr>
            <p:ph idx="1"/>
          </p:nvPr>
        </p:nvSpPr>
        <p:spPr>
          <a:xfrm>
            <a:off x="447676" y="1594632"/>
            <a:ext cx="8239124" cy="4580995"/>
          </a:xfrm>
        </p:spPr>
        <p:txBody>
          <a:bodyPr>
            <a:normAutofit/>
          </a:bodyPr>
          <a:lstStyle/>
          <a:p>
            <a:pPr marL="0" indent="0">
              <a:spcBef>
                <a:spcPct val="50000"/>
              </a:spcBef>
              <a:buNone/>
            </a:pPr>
            <a:r>
              <a:rPr lang="en-US" dirty="0">
                <a:latin typeface="Times New Roman" charset="0"/>
                <a:cs typeface="Times New Roman" charset="0"/>
              </a:rPr>
              <a:t>Heat conduction can be visualized as occurring through molecular collisions. </a:t>
            </a:r>
          </a:p>
          <a:p>
            <a:pPr marL="0" indent="0">
              <a:spcBef>
                <a:spcPct val="50000"/>
              </a:spcBef>
              <a:buNone/>
            </a:pPr>
            <a:r>
              <a:rPr lang="en-US" dirty="0">
                <a:latin typeface="Times New Roman" charset="0"/>
                <a:cs typeface="Times New Roman" charset="0"/>
              </a:rPr>
              <a:t>The heat flow per unit time is given by:</a:t>
            </a:r>
          </a:p>
        </p:txBody>
      </p:sp>
      <p:grpSp>
        <p:nvGrpSpPr>
          <p:cNvPr id="12" name="Group 11"/>
          <p:cNvGrpSpPr/>
          <p:nvPr/>
        </p:nvGrpSpPr>
        <p:grpSpPr>
          <a:xfrm>
            <a:off x="906580" y="3341653"/>
            <a:ext cx="3392860" cy="715031"/>
            <a:chOff x="906580" y="3341653"/>
            <a:chExt cx="3392860" cy="715031"/>
          </a:xfrm>
        </p:grpSpPr>
        <p:pic>
          <p:nvPicPr>
            <p:cNvPr id="5" name="Picture 4" descr="14_KeyEquation_05.jpg"/>
            <p:cNvPicPr>
              <a:picLocks noChangeAspect="1"/>
            </p:cNvPicPr>
            <p:nvPr/>
          </p:nvPicPr>
          <p:blipFill rotWithShape="1">
            <a:blip r:embed="rId2">
              <a:extLst>
                <a:ext uri="{28A0092B-C50C-407E-A947-70E740481C1C}">
                  <a14:useLocalDpi xmlns:a14="http://schemas.microsoft.com/office/drawing/2010/main" val="0"/>
                </a:ext>
              </a:extLst>
            </a:blip>
            <a:srcRect r="71459" b="17398"/>
            <a:stretch/>
          </p:blipFill>
          <p:spPr>
            <a:xfrm>
              <a:off x="906580" y="3341653"/>
              <a:ext cx="2439296" cy="715031"/>
            </a:xfrm>
            <a:prstGeom prst="rect">
              <a:avLst/>
            </a:prstGeom>
          </p:spPr>
        </p:pic>
        <p:sp>
          <p:nvSpPr>
            <p:cNvPr id="8" name="TextBox 7"/>
            <p:cNvSpPr txBox="1"/>
            <p:nvPr/>
          </p:nvSpPr>
          <p:spPr>
            <a:xfrm>
              <a:off x="3473823" y="3510854"/>
              <a:ext cx="825617" cy="400110"/>
            </a:xfrm>
            <a:prstGeom prst="rect">
              <a:avLst/>
            </a:prstGeom>
            <a:noFill/>
          </p:spPr>
          <p:txBody>
            <a:bodyPr wrap="none" rtlCol="0">
              <a:spAutoFit/>
            </a:bodyPr>
            <a:lstStyle/>
            <a:p>
              <a:r>
                <a:rPr lang="en-US" sz="2000" dirty="0" smtClean="0">
                  <a:latin typeface="Times New Roman"/>
                  <a:cs typeface="Times New Roman"/>
                </a:rPr>
                <a:t>(14-5)</a:t>
              </a:r>
              <a:endParaRPr lang="en-US" sz="2000" dirty="0">
                <a:latin typeface="Times New Roman"/>
                <a:cs typeface="Times New Roman"/>
              </a:endParaRPr>
            </a:p>
          </p:txBody>
        </p:sp>
      </p:grpSp>
      <p:pic>
        <p:nvPicPr>
          <p:cNvPr id="10" name="Picture 9" descr="14_06_Figure.jpg"/>
          <p:cNvPicPr>
            <a:picLocks noChangeAspect="1"/>
          </p:cNvPicPr>
          <p:nvPr/>
        </p:nvPicPr>
        <p:blipFill rotWithShape="1">
          <a:blip r:embed="rId3">
            <a:extLst>
              <a:ext uri="{28A0092B-C50C-407E-A947-70E740481C1C}">
                <a14:useLocalDpi xmlns:a14="http://schemas.microsoft.com/office/drawing/2010/main" val="0"/>
              </a:ext>
            </a:extLst>
          </a:blip>
          <a:srcRect b="6215"/>
          <a:stretch/>
        </p:blipFill>
        <p:spPr>
          <a:xfrm>
            <a:off x="4456924" y="3977891"/>
            <a:ext cx="4279721" cy="2506341"/>
          </a:xfrm>
          <a:prstGeom prst="rect">
            <a:avLst/>
          </a:prstGeom>
        </p:spPr>
      </p:pic>
    </p:spTree>
    <p:extLst>
      <p:ext uri="{BB962C8B-B14F-4D97-AF65-F5344CB8AC3E}">
        <p14:creationId xmlns:p14="http://schemas.microsoft.com/office/powerpoint/2010/main" val="3353956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14-6 Heat Transfer: Conduction</a:t>
            </a:r>
          </a:p>
        </p:txBody>
      </p:sp>
      <p:sp>
        <p:nvSpPr>
          <p:cNvPr id="3" name="Content Placeholder 2"/>
          <p:cNvSpPr>
            <a:spLocks noGrp="1"/>
          </p:cNvSpPr>
          <p:nvPr>
            <p:ph idx="1"/>
          </p:nvPr>
        </p:nvSpPr>
        <p:spPr>
          <a:xfrm>
            <a:off x="4421643" y="1600200"/>
            <a:ext cx="4036392" cy="4525963"/>
          </a:xfrm>
        </p:spPr>
        <p:txBody>
          <a:bodyPr/>
          <a:lstStyle/>
          <a:p>
            <a:pPr marL="0" indent="0">
              <a:spcBef>
                <a:spcPct val="50000"/>
              </a:spcBef>
              <a:buNone/>
            </a:pPr>
            <a:r>
              <a:rPr lang="en-US" dirty="0">
                <a:latin typeface="Times New Roman" charset="0"/>
                <a:cs typeface="Times New Roman" charset="0"/>
              </a:rPr>
              <a:t>The constant </a:t>
            </a:r>
            <a:r>
              <a:rPr lang="en-US" i="1" dirty="0">
                <a:latin typeface="Times New Roman" charset="0"/>
                <a:cs typeface="Times New Roman" charset="0"/>
              </a:rPr>
              <a:t>k</a:t>
            </a:r>
            <a:r>
              <a:rPr lang="en-US" dirty="0">
                <a:latin typeface="Times New Roman" charset="0"/>
                <a:cs typeface="Times New Roman" charset="0"/>
              </a:rPr>
              <a:t> is called the thermal conductivity</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Materials with large </a:t>
            </a:r>
            <a:r>
              <a:rPr lang="en-US" i="1" dirty="0">
                <a:latin typeface="Times New Roman" charset="0"/>
                <a:cs typeface="Times New Roman" charset="0"/>
              </a:rPr>
              <a:t>k</a:t>
            </a:r>
            <a:r>
              <a:rPr lang="en-US" dirty="0">
                <a:latin typeface="Times New Roman" charset="0"/>
                <a:cs typeface="Times New Roman" charset="0"/>
              </a:rPr>
              <a:t> are called conductors; those with small </a:t>
            </a:r>
            <a:r>
              <a:rPr lang="en-US" i="1" dirty="0">
                <a:latin typeface="Times New Roman" charset="0"/>
                <a:cs typeface="Times New Roman" charset="0"/>
              </a:rPr>
              <a:t>k</a:t>
            </a:r>
            <a:r>
              <a:rPr lang="en-US" dirty="0">
                <a:latin typeface="Times New Roman" charset="0"/>
                <a:cs typeface="Times New Roman" charset="0"/>
              </a:rPr>
              <a:t> are called insulators</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4_04_Table.jpg"/>
          <p:cNvPicPr>
            <a:picLocks noChangeAspect="1"/>
          </p:cNvPicPr>
          <p:nvPr/>
        </p:nvPicPr>
        <p:blipFill rotWithShape="1">
          <a:blip r:embed="rId2">
            <a:extLst>
              <a:ext uri="{28A0092B-C50C-407E-A947-70E740481C1C}">
                <a14:useLocalDpi xmlns:a14="http://schemas.microsoft.com/office/drawing/2010/main" val="0"/>
              </a:ext>
            </a:extLst>
          </a:blip>
          <a:srcRect b="2328"/>
          <a:stretch/>
        </p:blipFill>
        <p:spPr>
          <a:xfrm>
            <a:off x="841734" y="1364041"/>
            <a:ext cx="2672734" cy="5079876"/>
          </a:xfrm>
          <a:prstGeom prst="rect">
            <a:avLst/>
          </a:prstGeom>
        </p:spPr>
      </p:pic>
    </p:spTree>
    <p:extLst>
      <p:ext uri="{BB962C8B-B14F-4D97-AF65-F5344CB8AC3E}">
        <p14:creationId xmlns:p14="http://schemas.microsoft.com/office/powerpoint/2010/main" val="1784804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Transfer: Conduction</a:t>
            </a:r>
          </a:p>
        </p:txBody>
      </p:sp>
      <p:sp>
        <p:nvSpPr>
          <p:cNvPr id="3" name="Content Placeholder 2"/>
          <p:cNvSpPr>
            <a:spLocks noGrp="1"/>
          </p:cNvSpPr>
          <p:nvPr>
            <p:ph idx="1"/>
          </p:nvPr>
        </p:nvSpPr>
        <p:spPr>
          <a:xfrm>
            <a:off x="457200" y="1620357"/>
            <a:ext cx="8229600" cy="4525963"/>
          </a:xfrm>
        </p:spPr>
        <p:txBody>
          <a:bodyPr/>
          <a:lstStyle/>
          <a:p>
            <a:pPr marL="0" indent="0">
              <a:spcBef>
                <a:spcPct val="50000"/>
              </a:spcBef>
              <a:buNone/>
            </a:pPr>
            <a:r>
              <a:rPr lang="en-US" sz="2600" dirty="0">
                <a:latin typeface="Times New Roman" charset="0"/>
                <a:cs typeface="Times New Roman" charset="0"/>
              </a:rPr>
              <a:t>Building materials are measured using </a:t>
            </a:r>
            <a:r>
              <a:rPr lang="en-US" sz="2600" i="1" dirty="0">
                <a:latin typeface="Times New Roman" charset="0"/>
                <a:cs typeface="Times New Roman" charset="0"/>
              </a:rPr>
              <a:t>R</a:t>
            </a:r>
            <a:r>
              <a:rPr lang="en-US" sz="2600" dirty="0">
                <a:latin typeface="Times New Roman" charset="0"/>
                <a:cs typeface="Times New Roman" charset="0"/>
              </a:rPr>
              <a:t>−values rather than thermal conductivity</a:t>
            </a:r>
            <a:r>
              <a:rPr lang="en-US" sz="2600" dirty="0" smtClean="0">
                <a:latin typeface="Times New Roman" charset="0"/>
                <a:cs typeface="Times New Roman" charset="0"/>
              </a:rPr>
              <a:t>:</a:t>
            </a:r>
          </a:p>
          <a:p>
            <a:pPr marL="0" indent="0">
              <a:spcBef>
                <a:spcPct val="50000"/>
              </a:spcBef>
              <a:buNone/>
            </a:pPr>
            <a:endParaRPr lang="en-US" sz="2600" dirty="0">
              <a:latin typeface="Times New Roman" charset="0"/>
              <a:cs typeface="Times New Roman" charset="0"/>
            </a:endParaRPr>
          </a:p>
          <a:p>
            <a:pPr marL="0" indent="0">
              <a:spcBef>
                <a:spcPct val="50000"/>
              </a:spcBef>
              <a:buNone/>
            </a:pPr>
            <a:r>
              <a:rPr lang="en-US" sz="2600" dirty="0">
                <a:latin typeface="Times New Roman" charset="0"/>
                <a:cs typeface="Times New Roman" charset="0"/>
              </a:rPr>
              <a:t>Here, </a:t>
            </a:r>
            <a:r>
              <a:rPr lang="en-US" sz="2600" i="1" dirty="0">
                <a:latin typeface="Times New Roman" charset="0"/>
                <a:cs typeface="Times New Roman" charset="0"/>
              </a:rPr>
              <a:t>l</a:t>
            </a:r>
            <a:r>
              <a:rPr lang="en-US" sz="2600" dirty="0">
                <a:latin typeface="Times New Roman" charset="0"/>
                <a:cs typeface="Times New Roman" charset="0"/>
              </a:rPr>
              <a:t> is the </a:t>
            </a:r>
            <a:r>
              <a:rPr lang="en-US" sz="2600" dirty="0" smtClean="0">
                <a:latin typeface="Times New Roman" charset="0"/>
                <a:cs typeface="Times New Roman" charset="0"/>
              </a:rPr>
              <a:t>thickness of </a:t>
            </a:r>
            <a:r>
              <a:rPr lang="en-US" sz="2600" dirty="0">
                <a:latin typeface="Times New Roman" charset="0"/>
                <a:cs typeface="Times New Roman" charset="0"/>
              </a:rPr>
              <a:t>the material</a:t>
            </a:r>
            <a:r>
              <a:rPr lang="en-US" sz="2600" dirty="0" smtClean="0">
                <a:latin typeface="Times New Roman" charset="0"/>
                <a:cs typeface="Times New Roman" charset="0"/>
              </a:rPr>
              <a:t>.</a:t>
            </a:r>
            <a:endParaRPr lang="en-US" sz="2600" dirty="0">
              <a:latin typeface="Times New Roman" charset="0"/>
              <a:cs typeface="Times New Roman" charset="0"/>
            </a:endParaRPr>
          </a:p>
        </p:txBody>
      </p:sp>
      <p:pic>
        <p:nvPicPr>
          <p:cNvPr id="5" name="Picture 4" descr="EQ_pg4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066" y="2460545"/>
            <a:ext cx="1061518" cy="683800"/>
          </a:xfrm>
          <a:prstGeom prst="rect">
            <a:avLst/>
          </a:prstGeom>
        </p:spPr>
      </p:pic>
    </p:spTree>
    <p:extLst>
      <p:ext uri="{BB962C8B-B14F-4D97-AF65-F5344CB8AC3E}">
        <p14:creationId xmlns:p14="http://schemas.microsoft.com/office/powerpoint/2010/main" val="1553220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600199"/>
            <a:ext cx="8237536" cy="4906325"/>
          </a:xfrm>
        </p:spPr>
        <p:txBody>
          <a:bodyPr/>
          <a:lstStyle/>
          <a:p>
            <a:pPr marL="0" indent="0">
              <a:spcBef>
                <a:spcPct val="50000"/>
              </a:spcBef>
              <a:buNone/>
            </a:pPr>
            <a:r>
              <a:rPr lang="en-US" dirty="0">
                <a:latin typeface="Times New Roman" charset="0"/>
                <a:cs typeface="Times New Roman" charset="0"/>
              </a:rPr>
              <a:t>Convection occurs when heat flows by the mass movement of molecules from one place to another</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It </a:t>
            </a:r>
            <a:r>
              <a:rPr lang="en-US" dirty="0">
                <a:latin typeface="Times New Roman" charset="0"/>
                <a:cs typeface="Times New Roman" charset="0"/>
              </a:rPr>
              <a:t>may be natural or forced; both these examples are natural convection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14-7 Heat Transfer: </a:t>
            </a:r>
            <a:r>
              <a:rPr lang="en-US" dirty="0" smtClean="0">
                <a:latin typeface="Times New Roman" charset="0"/>
                <a:cs typeface="Times New Roman" charset="0"/>
              </a:rPr>
              <a:t>Convection</a:t>
            </a:r>
            <a:endParaRPr lang="en-US" dirty="0">
              <a:latin typeface="Times New Roman" charset="0"/>
              <a:cs typeface="Times New Roman" charset="0"/>
            </a:endParaRPr>
          </a:p>
        </p:txBody>
      </p:sp>
      <p:pic>
        <p:nvPicPr>
          <p:cNvPr id="5" name="Picture 4" descr="14_08_Figure.jpg"/>
          <p:cNvPicPr>
            <a:picLocks noChangeAspect="1"/>
          </p:cNvPicPr>
          <p:nvPr/>
        </p:nvPicPr>
        <p:blipFill rotWithShape="1">
          <a:blip r:embed="rId2">
            <a:extLst>
              <a:ext uri="{28A0092B-C50C-407E-A947-70E740481C1C}">
                <a14:useLocalDpi xmlns:a14="http://schemas.microsoft.com/office/drawing/2010/main" val="0"/>
              </a:ext>
            </a:extLst>
          </a:blip>
          <a:srcRect b="3521"/>
          <a:stretch/>
        </p:blipFill>
        <p:spPr>
          <a:xfrm>
            <a:off x="960933" y="3687735"/>
            <a:ext cx="3075193" cy="2722584"/>
          </a:xfrm>
          <a:prstGeom prst="rect">
            <a:avLst/>
          </a:prstGeom>
        </p:spPr>
      </p:pic>
      <p:pic>
        <p:nvPicPr>
          <p:cNvPr id="7" name="Picture 6" descr="14_09_Figure.jpg"/>
          <p:cNvPicPr>
            <a:picLocks noChangeAspect="1"/>
          </p:cNvPicPr>
          <p:nvPr/>
        </p:nvPicPr>
        <p:blipFill rotWithShape="1">
          <a:blip r:embed="rId3">
            <a:extLst>
              <a:ext uri="{28A0092B-C50C-407E-A947-70E740481C1C}">
                <a14:useLocalDpi xmlns:a14="http://schemas.microsoft.com/office/drawing/2010/main" val="0"/>
              </a:ext>
            </a:extLst>
          </a:blip>
          <a:srcRect b="3073"/>
          <a:stretch/>
        </p:blipFill>
        <p:spPr>
          <a:xfrm>
            <a:off x="4990730" y="3193820"/>
            <a:ext cx="3288246" cy="3280738"/>
          </a:xfrm>
          <a:prstGeom prst="rect">
            <a:avLst/>
          </a:prstGeom>
        </p:spPr>
      </p:pic>
    </p:spTree>
    <p:extLst>
      <p:ext uri="{BB962C8B-B14F-4D97-AF65-F5344CB8AC3E}">
        <p14:creationId xmlns:p14="http://schemas.microsoft.com/office/powerpoint/2010/main" val="2296104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396" y="1595389"/>
            <a:ext cx="8374574" cy="4892675"/>
          </a:xfrm>
        </p:spPr>
        <p:txBody>
          <a:bodyPr/>
          <a:lstStyle/>
          <a:p>
            <a:pPr marL="0" indent="0">
              <a:spcBef>
                <a:spcPct val="50000"/>
              </a:spcBef>
              <a:buNone/>
            </a:pPr>
            <a:r>
              <a:rPr lang="en-US" dirty="0">
                <a:latin typeface="Times New Roman" charset="0"/>
                <a:cs typeface="Times New Roman" charset="0"/>
              </a:rPr>
              <a:t>Many home heating systems are forced hot-air systems; these have a fan that blows the air out of registers, rather than relying completely on natural convection.</a:t>
            </a:r>
          </a:p>
          <a:p>
            <a:pPr marL="0" indent="0">
              <a:spcBef>
                <a:spcPct val="50000"/>
              </a:spcBef>
              <a:buNone/>
            </a:pPr>
            <a:r>
              <a:rPr lang="en-US" dirty="0">
                <a:latin typeface="Times New Roman" charset="0"/>
                <a:cs typeface="Times New Roman" charset="0"/>
              </a:rPr>
              <a:t>Our body temperature is regulated by the blood; it runs close to the surface of the skin and transfers heat. Once it reaches the surface of the skin, the heat is released through convection, evaporation, and radiation.</a:t>
            </a:r>
          </a:p>
        </p:txBody>
      </p:sp>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Transfer: Convection</a:t>
            </a:r>
          </a:p>
        </p:txBody>
      </p:sp>
    </p:spTree>
    <p:extLst>
      <p:ext uri="{BB962C8B-B14F-4D97-AF65-F5344CB8AC3E}">
        <p14:creationId xmlns:p14="http://schemas.microsoft.com/office/powerpoint/2010/main" val="1617360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1396" y="1599220"/>
            <a:ext cx="3962764" cy="4540382"/>
          </a:xfrm>
        </p:spPr>
        <p:txBody>
          <a:bodyPr/>
          <a:lstStyle/>
          <a:p>
            <a:pPr marL="0" indent="0">
              <a:spcBef>
                <a:spcPct val="50000"/>
              </a:spcBef>
              <a:buNone/>
            </a:pPr>
            <a:r>
              <a:rPr lang="en-US" dirty="0">
                <a:latin typeface="Times New Roman" charset="0"/>
                <a:cs typeface="Times New Roman" charset="0"/>
              </a:rPr>
              <a:t>The most familiar example of radiation is our own Sun, which radiates at a temperature of almost 6000 K</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14-8 Heat Transfer: </a:t>
            </a:r>
            <a:r>
              <a:rPr lang="en-US" dirty="0" smtClean="0">
                <a:latin typeface="Times New Roman" charset="0"/>
                <a:cs typeface="Times New Roman" charset="0"/>
              </a:rPr>
              <a:t>Radiation</a:t>
            </a:r>
            <a:endParaRPr lang="en-US" dirty="0">
              <a:latin typeface="Times New Roman" charset="0"/>
              <a:cs typeface="Times New Roman" charset="0"/>
            </a:endParaRPr>
          </a:p>
        </p:txBody>
      </p:sp>
      <p:pic>
        <p:nvPicPr>
          <p:cNvPr id="10" name="Picture 9" descr="14_10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63" y="1685936"/>
            <a:ext cx="4114108" cy="4536240"/>
          </a:xfrm>
          <a:prstGeom prst="rect">
            <a:avLst/>
          </a:prstGeom>
        </p:spPr>
      </p:pic>
    </p:spTree>
    <p:extLst>
      <p:ext uri="{BB962C8B-B14F-4D97-AF65-F5344CB8AC3E}">
        <p14:creationId xmlns:p14="http://schemas.microsoft.com/office/powerpoint/2010/main" val="2778378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249593" cy="4736531"/>
          </a:xfrm>
        </p:spPr>
        <p:txBody>
          <a:bodyPr/>
          <a:lstStyle/>
          <a:p>
            <a:pPr marL="0" indent="0">
              <a:spcBef>
                <a:spcPct val="50000"/>
              </a:spcBef>
              <a:buNone/>
            </a:pPr>
            <a:r>
              <a:rPr lang="en-US" dirty="0">
                <a:latin typeface="Times New Roman" charset="0"/>
                <a:cs typeface="Times New Roman" charset="0"/>
              </a:rPr>
              <a:t>The energy radiated has been found to be proportional to the fourth power of the temperature</a:t>
            </a:r>
            <a:r>
              <a:rPr lang="en-US" dirty="0" smtClean="0">
                <a:latin typeface="Times New Roman" charset="0"/>
                <a:cs typeface="Times New Roman" charset="0"/>
              </a:rPr>
              <a:t>:</a:t>
            </a:r>
          </a:p>
          <a:p>
            <a:pPr marL="0" indent="0">
              <a:spcBef>
                <a:spcPct val="50000"/>
              </a:spcBef>
              <a:buNone/>
            </a:pPr>
            <a:endParaRPr lang="en-US" dirty="0" smtClean="0">
              <a:latin typeface="Times New Roman" charset="0"/>
              <a:cs typeface="Times New Roman" charset="0"/>
            </a:endParaRPr>
          </a:p>
          <a:p>
            <a:pPr marL="0" indent="0">
              <a:spcBef>
                <a:spcPts val="6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constant </a:t>
            </a:r>
            <a:r>
              <a:rPr lang="el-GR" i="1" dirty="0">
                <a:latin typeface="Times New Roman" charset="0"/>
                <a:cs typeface="Times New Roman" charset="0"/>
              </a:rPr>
              <a:t>σ</a:t>
            </a:r>
            <a:r>
              <a:rPr lang="en-US" dirty="0">
                <a:latin typeface="Times New Roman" charset="0"/>
                <a:cs typeface="Times New Roman" charset="0"/>
              </a:rPr>
              <a:t> is called the Stefan-Boltzmann constant:</a:t>
            </a:r>
          </a:p>
          <a:p>
            <a:pPr marL="0" indent="0" algn="ctr">
              <a:spcBef>
                <a:spcPts val="600"/>
              </a:spcBef>
              <a:buNone/>
            </a:pPr>
            <a:r>
              <a:rPr lang="el-GR" i="1" dirty="0">
                <a:latin typeface="Times New Roman" charset="0"/>
                <a:cs typeface="Times New Roman" charset="0"/>
              </a:rPr>
              <a:t>σ</a:t>
            </a:r>
            <a:r>
              <a:rPr lang="en-US" i="1" dirty="0">
                <a:latin typeface="Times New Roman" charset="0"/>
                <a:cs typeface="Times New Roman" charset="0"/>
              </a:rPr>
              <a:t> </a:t>
            </a:r>
            <a:r>
              <a:rPr lang="en-US" i="1" dirty="0" smtClean="0">
                <a:latin typeface="Times New Roman" charset="0"/>
                <a:cs typeface="Times New Roman" charset="0"/>
              </a:rPr>
              <a:t>= </a:t>
            </a:r>
            <a:r>
              <a:rPr lang="en-US" dirty="0">
                <a:latin typeface="Times New Roman" charset="0"/>
                <a:cs typeface="Times New Roman" charset="0"/>
              </a:rPr>
              <a:t>5.67 </a:t>
            </a:r>
            <a:r>
              <a:rPr lang="en-US" dirty="0" smtClean="0">
                <a:latin typeface="Times New Roman" charset="0"/>
                <a:cs typeface="Times New Roman" charset="0"/>
              </a:rPr>
              <a:t>× 10</a:t>
            </a:r>
            <a:r>
              <a:rPr lang="en-US" baseline="30000" dirty="0" smtClean="0">
                <a:latin typeface="Times New Roman" charset="0"/>
                <a:cs typeface="Times New Roman" charset="0"/>
              </a:rPr>
              <a:t>−8</a:t>
            </a:r>
            <a:r>
              <a:rPr lang="en-US" dirty="0" smtClean="0">
                <a:latin typeface="Times New Roman" charset="0"/>
                <a:cs typeface="Times New Roman" charset="0"/>
              </a:rPr>
              <a:t> </a:t>
            </a:r>
            <a:r>
              <a:rPr lang="en-US" dirty="0">
                <a:latin typeface="Times New Roman" charset="0"/>
                <a:cs typeface="Times New Roman" charset="0"/>
              </a:rPr>
              <a:t>W/</a:t>
            </a:r>
            <a:r>
              <a:rPr lang="en-US" dirty="0" smtClean="0">
                <a:latin typeface="Times New Roman" charset="0"/>
                <a:cs typeface="Times New Roman" charset="0"/>
              </a:rPr>
              <a:t>m</a:t>
            </a:r>
            <a:r>
              <a:rPr lang="en-US" baseline="30000" dirty="0" smtClean="0">
                <a:latin typeface="Times New Roman" charset="0"/>
                <a:cs typeface="Times New Roman" charset="0"/>
              </a:rPr>
              <a:t>2</a:t>
            </a:r>
            <a:r>
              <a:rPr lang="en-US" dirty="0" smtClean="0">
                <a:latin typeface="Times New Roman" charset="0"/>
                <a:cs typeface="Times New Roman" charset="0"/>
              </a:rPr>
              <a:t>∙K</a:t>
            </a:r>
            <a:r>
              <a:rPr lang="en-US" baseline="30000" dirty="0" smtClean="0">
                <a:latin typeface="Times New Roman" charset="0"/>
                <a:cs typeface="Times New Roman" charset="0"/>
              </a:rPr>
              <a:t>4</a:t>
            </a:r>
            <a:endParaRPr lang="en-US" baseline="30000" dirty="0">
              <a:latin typeface="Times New Roman" charset="0"/>
              <a:cs typeface="Times New Roman" charset="0"/>
            </a:endParaRPr>
          </a:p>
          <a:p>
            <a:pPr marL="0" indent="0">
              <a:spcBef>
                <a:spcPts val="600"/>
              </a:spcBef>
              <a:buNone/>
            </a:pPr>
            <a:r>
              <a:rPr lang="en-US" dirty="0">
                <a:latin typeface="Times New Roman" charset="0"/>
                <a:cs typeface="Times New Roman" charset="0"/>
              </a:rPr>
              <a:t>The emissivity </a:t>
            </a:r>
            <a:r>
              <a:rPr lang="en-US" i="1" dirty="0">
                <a:latin typeface="Times New Roman" charset="0"/>
                <a:cs typeface="Times New Roman" charset="0"/>
              </a:rPr>
              <a:t>e</a:t>
            </a:r>
            <a:r>
              <a:rPr lang="en-US" dirty="0">
                <a:latin typeface="Times New Roman" charset="0"/>
                <a:cs typeface="Times New Roman" charset="0"/>
              </a:rPr>
              <a:t> is a number between zero and one characterizing the surface; black objects have an emissivity near one, while shiny ones have an emissivity near zero</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69914"/>
            <a:ext cx="8229600" cy="1110203"/>
          </a:xfrm>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Transfer: Radiation</a:t>
            </a:r>
          </a:p>
        </p:txBody>
      </p:sp>
      <p:grpSp>
        <p:nvGrpSpPr>
          <p:cNvPr id="8" name="Group 7"/>
          <p:cNvGrpSpPr/>
          <p:nvPr/>
        </p:nvGrpSpPr>
        <p:grpSpPr>
          <a:xfrm>
            <a:off x="3131405" y="2664830"/>
            <a:ext cx="2874840" cy="715031"/>
            <a:chOff x="2318340" y="2570761"/>
            <a:chExt cx="2874840" cy="715031"/>
          </a:xfrm>
        </p:grpSpPr>
        <p:pic>
          <p:nvPicPr>
            <p:cNvPr id="6" name="Picture 5" descr="14_KeyEquation_06.jpg"/>
            <p:cNvPicPr>
              <a:picLocks noChangeAspect="1"/>
            </p:cNvPicPr>
            <p:nvPr/>
          </p:nvPicPr>
          <p:blipFill rotWithShape="1">
            <a:blip r:embed="rId2">
              <a:extLst>
                <a:ext uri="{28A0092B-C50C-407E-A947-70E740481C1C}">
                  <a14:useLocalDpi xmlns:a14="http://schemas.microsoft.com/office/drawing/2010/main" val="0"/>
                </a:ext>
              </a:extLst>
            </a:blip>
            <a:srcRect r="77592" b="17398"/>
            <a:stretch/>
          </p:blipFill>
          <p:spPr>
            <a:xfrm>
              <a:off x="2318340" y="2570761"/>
              <a:ext cx="1915150" cy="715031"/>
            </a:xfrm>
            <a:prstGeom prst="rect">
              <a:avLst/>
            </a:prstGeom>
          </p:spPr>
        </p:pic>
        <p:sp>
          <p:nvSpPr>
            <p:cNvPr id="7" name="TextBox 6"/>
            <p:cNvSpPr txBox="1"/>
            <p:nvPr/>
          </p:nvSpPr>
          <p:spPr>
            <a:xfrm>
              <a:off x="4367563" y="2731402"/>
              <a:ext cx="825617" cy="400110"/>
            </a:xfrm>
            <a:prstGeom prst="rect">
              <a:avLst/>
            </a:prstGeom>
            <a:noFill/>
          </p:spPr>
          <p:txBody>
            <a:bodyPr wrap="none" rtlCol="0">
              <a:spAutoFit/>
            </a:bodyPr>
            <a:lstStyle/>
            <a:p>
              <a:r>
                <a:rPr lang="en-US" sz="2000" dirty="0" smtClean="0">
                  <a:latin typeface="Times New Roman"/>
                  <a:cs typeface="Times New Roman"/>
                </a:rPr>
                <a:t>(14-6)</a:t>
              </a:r>
              <a:endParaRPr lang="en-US" sz="2000" dirty="0">
                <a:latin typeface="Times New Roman"/>
                <a:cs typeface="Times New Roman"/>
              </a:endParaRPr>
            </a:p>
          </p:txBody>
        </p:sp>
      </p:grpSp>
      <p:sp>
        <p:nvSpPr>
          <p:cNvPr id="5" name="CasellaDiTesto 4"/>
          <p:cNvSpPr txBox="1"/>
          <p:nvPr/>
        </p:nvSpPr>
        <p:spPr>
          <a:xfrm>
            <a:off x="3968496" y="2825471"/>
            <a:ext cx="384048" cy="400110"/>
          </a:xfrm>
          <a:prstGeom prst="rect">
            <a:avLst/>
          </a:prstGeom>
          <a:noFill/>
        </p:spPr>
        <p:txBody>
          <a:bodyPr wrap="square" rtlCol="0">
            <a:spAutoFit/>
          </a:bodyPr>
          <a:lstStyle/>
          <a:p>
            <a:r>
              <a:rPr lang="en-US" sz="2000" b="1" i="1">
                <a:latin typeface="Times New Roman" charset="0"/>
                <a:cs typeface="Times New Roman" charset="0"/>
              </a:rPr>
              <a:t>e</a:t>
            </a:r>
            <a:endParaRPr lang="it-IT" sz="2000" b="1" dirty="0"/>
          </a:p>
        </p:txBody>
      </p:sp>
    </p:spTree>
    <p:extLst>
      <p:ext uri="{BB962C8B-B14F-4D97-AF65-F5344CB8AC3E}">
        <p14:creationId xmlns:p14="http://schemas.microsoft.com/office/powerpoint/2010/main" val="2144493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Heat </a:t>
            </a:r>
            <a:r>
              <a:rPr lang="en-US" dirty="0">
                <a:latin typeface="Times New Roman" charset="0"/>
                <a:cs typeface="Times New Roman" charset="0"/>
              </a:rPr>
              <a:t>Transfer: </a:t>
            </a:r>
            <a:r>
              <a:rPr lang="en-US" dirty="0" smtClean="0">
                <a:latin typeface="Times New Roman" charset="0"/>
                <a:cs typeface="Times New Roman" charset="0"/>
              </a:rPr>
              <a:t>Radiation</a:t>
            </a:r>
            <a:endParaRPr lang="en-US" dirty="0"/>
          </a:p>
        </p:txBody>
      </p:sp>
      <p:sp>
        <p:nvSpPr>
          <p:cNvPr id="3" name="Content Placeholder 2"/>
          <p:cNvSpPr>
            <a:spLocks noGrp="1"/>
          </p:cNvSpPr>
          <p:nvPr>
            <p:ph idx="1"/>
          </p:nvPr>
        </p:nvSpPr>
        <p:spPr>
          <a:xfrm>
            <a:off x="450850" y="1600200"/>
            <a:ext cx="8251729" cy="4525963"/>
          </a:xfrm>
        </p:spPr>
        <p:txBody>
          <a:bodyPr/>
          <a:lstStyle/>
          <a:p>
            <a:pPr marL="0" indent="0">
              <a:spcBef>
                <a:spcPct val="50000"/>
              </a:spcBef>
              <a:buNone/>
            </a:pPr>
            <a:r>
              <a:rPr lang="en-US" dirty="0">
                <a:latin typeface="Times New Roman" charset="0"/>
                <a:cs typeface="Times New Roman" charset="0"/>
              </a:rPr>
              <a:t>If you are sitting in a place that is too cold, your body radiates more heat than it can produce. You will start shivering and your metabolic rate will increase unless you put on warmer clothing</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3028277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Transfer: Radiation</a:t>
            </a:r>
          </a:p>
        </p:txBody>
      </p:sp>
      <p:sp>
        <p:nvSpPr>
          <p:cNvPr id="3" name="Content Placeholder 2"/>
          <p:cNvSpPr>
            <a:spLocks noGrp="1"/>
          </p:cNvSpPr>
          <p:nvPr>
            <p:ph idx="1"/>
          </p:nvPr>
        </p:nvSpPr>
        <p:spPr>
          <a:xfrm>
            <a:off x="452437" y="1595209"/>
            <a:ext cx="8243888" cy="4525963"/>
          </a:xfrm>
        </p:spPr>
        <p:txBody>
          <a:bodyPr/>
          <a:lstStyle/>
          <a:p>
            <a:pPr marL="0" indent="0">
              <a:spcBef>
                <a:spcPct val="50000"/>
              </a:spcBef>
              <a:buNone/>
            </a:pPr>
            <a:r>
              <a:rPr lang="en-US" dirty="0">
                <a:latin typeface="Times New Roman" charset="0"/>
                <a:cs typeface="Times New Roman" charset="0"/>
              </a:rPr>
              <a:t>If you are in the sunlight, the </a:t>
            </a:r>
            <a:r>
              <a:rPr lang="en-US" dirty="0" smtClean="0">
                <a:latin typeface="Times New Roman" charset="0"/>
                <a:cs typeface="Times New Roman" charset="0"/>
              </a:rPr>
              <a:t>Sun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radiation will warm you. In general, you will not be perfectly perpendicular to the </a:t>
            </a:r>
            <a:r>
              <a:rPr lang="en-US" dirty="0" smtClean="0">
                <a:latin typeface="Times New Roman" charset="0"/>
                <a:cs typeface="Times New Roman" charset="0"/>
              </a:rPr>
              <a:t>Sun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rays, and will absorb energy at the rate</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12" name="Group 11"/>
          <p:cNvGrpSpPr/>
          <p:nvPr/>
        </p:nvGrpSpPr>
        <p:grpSpPr>
          <a:xfrm>
            <a:off x="2202476" y="3103445"/>
            <a:ext cx="4732697" cy="708312"/>
            <a:chOff x="2202476" y="3103445"/>
            <a:chExt cx="4732697" cy="708312"/>
          </a:xfrm>
        </p:grpSpPr>
        <p:pic>
          <p:nvPicPr>
            <p:cNvPr id="5" name="Picture 4" descr="14_KeyEquation_08.jpg"/>
            <p:cNvPicPr>
              <a:picLocks noChangeAspect="1"/>
            </p:cNvPicPr>
            <p:nvPr/>
          </p:nvPicPr>
          <p:blipFill rotWithShape="1">
            <a:blip r:embed="rId2">
              <a:extLst>
                <a:ext uri="{28A0092B-C50C-407E-A947-70E740481C1C}">
                  <a14:useLocalDpi xmlns:a14="http://schemas.microsoft.com/office/drawing/2010/main" val="0"/>
                </a:ext>
              </a:extLst>
            </a:blip>
            <a:srcRect r="56142" b="18174"/>
            <a:stretch/>
          </p:blipFill>
          <p:spPr>
            <a:xfrm>
              <a:off x="2202476" y="3103445"/>
              <a:ext cx="3748408" cy="708312"/>
            </a:xfrm>
            <a:prstGeom prst="rect">
              <a:avLst/>
            </a:prstGeom>
          </p:spPr>
        </p:pic>
        <p:sp>
          <p:nvSpPr>
            <p:cNvPr id="8" name="TextBox 7"/>
            <p:cNvSpPr txBox="1"/>
            <p:nvPr/>
          </p:nvSpPr>
          <p:spPr>
            <a:xfrm>
              <a:off x="6109556" y="3270460"/>
              <a:ext cx="825617" cy="400110"/>
            </a:xfrm>
            <a:prstGeom prst="rect">
              <a:avLst/>
            </a:prstGeom>
            <a:noFill/>
          </p:spPr>
          <p:txBody>
            <a:bodyPr wrap="none" rtlCol="0">
              <a:spAutoFit/>
            </a:bodyPr>
            <a:lstStyle/>
            <a:p>
              <a:r>
                <a:rPr lang="en-US" sz="2000" dirty="0" smtClean="0">
                  <a:latin typeface="Times New Roman"/>
                  <a:cs typeface="Times New Roman"/>
                </a:rPr>
                <a:t>(14-8)</a:t>
              </a:r>
              <a:endParaRPr lang="en-US" sz="2000" dirty="0">
                <a:latin typeface="Times New Roman"/>
                <a:cs typeface="Times New Roman"/>
              </a:endParaRPr>
            </a:p>
          </p:txBody>
        </p:sp>
      </p:grpSp>
      <p:pic>
        <p:nvPicPr>
          <p:cNvPr id="11" name="Picture 10" descr="14_11_Figure.jpg"/>
          <p:cNvPicPr>
            <a:picLocks noChangeAspect="1"/>
          </p:cNvPicPr>
          <p:nvPr/>
        </p:nvPicPr>
        <p:blipFill rotWithShape="1">
          <a:blip r:embed="rId3">
            <a:extLst>
              <a:ext uri="{28A0092B-C50C-407E-A947-70E740481C1C}">
                <a14:useLocalDpi xmlns:a14="http://schemas.microsoft.com/office/drawing/2010/main" val="0"/>
              </a:ext>
            </a:extLst>
          </a:blip>
          <a:srcRect b="6008"/>
          <a:stretch/>
        </p:blipFill>
        <p:spPr>
          <a:xfrm>
            <a:off x="2657068" y="3900797"/>
            <a:ext cx="3823513" cy="2573094"/>
          </a:xfrm>
          <a:prstGeom prst="rect">
            <a:avLst/>
          </a:prstGeom>
        </p:spPr>
      </p:pic>
    </p:spTree>
    <p:extLst>
      <p:ext uri="{BB962C8B-B14F-4D97-AF65-F5344CB8AC3E}">
        <p14:creationId xmlns:p14="http://schemas.microsoft.com/office/powerpoint/2010/main" val="997105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Transfer: Radiation</a:t>
            </a:r>
          </a:p>
        </p:txBody>
      </p:sp>
      <p:sp>
        <p:nvSpPr>
          <p:cNvPr id="3" name="Content Placeholder 2"/>
          <p:cNvSpPr>
            <a:spLocks noGrp="1"/>
          </p:cNvSpPr>
          <p:nvPr>
            <p:ph idx="1"/>
          </p:nvPr>
        </p:nvSpPr>
        <p:spPr>
          <a:xfrm>
            <a:off x="455983" y="1599220"/>
            <a:ext cx="8242299" cy="1402418"/>
          </a:xfrm>
        </p:spPr>
        <p:txBody>
          <a:bodyPr/>
          <a:lstStyle/>
          <a:p>
            <a:pPr marL="0" indent="0">
              <a:spcBef>
                <a:spcPct val="50000"/>
              </a:spcBef>
              <a:buNone/>
            </a:pPr>
            <a:r>
              <a:rPr lang="en-US" dirty="0">
                <a:latin typeface="Times New Roman" charset="0"/>
                <a:cs typeface="Times New Roman" charset="0"/>
              </a:rPr>
              <a:t>This </a:t>
            </a:r>
            <a:r>
              <a:rPr lang="en-US" dirty="0" err="1">
                <a:latin typeface="Times New Roman" charset="0"/>
                <a:cs typeface="Times New Roman" charset="0"/>
              </a:rPr>
              <a:t>cos</a:t>
            </a:r>
            <a:r>
              <a:rPr lang="en-US" dirty="0">
                <a:latin typeface="Times New Roman" charset="0"/>
                <a:cs typeface="Times New Roman" charset="0"/>
              </a:rPr>
              <a:t> </a:t>
            </a:r>
            <a:r>
              <a:rPr lang="el-GR" i="1" dirty="0">
                <a:latin typeface="Times New Roman" charset="0"/>
                <a:cs typeface="Times New Roman" charset="0"/>
              </a:rPr>
              <a:t>θ</a:t>
            </a:r>
            <a:r>
              <a:rPr lang="en-US" dirty="0">
                <a:latin typeface="Times New Roman" charset="0"/>
                <a:cs typeface="Times New Roman" charset="0"/>
              </a:rPr>
              <a:t> effect is also responsible for the seasons.</a:t>
            </a:r>
            <a:endParaRPr lang="el-GR" dirty="0">
              <a:latin typeface="Times New Roman" charset="0"/>
              <a:cs typeface="Times New Roman" charset="0"/>
            </a:endParaRPr>
          </a:p>
        </p:txBody>
      </p:sp>
      <p:pic>
        <p:nvPicPr>
          <p:cNvPr id="8" name="Picture 7" descr="14_12_FigureB.jpg"/>
          <p:cNvPicPr>
            <a:picLocks noChangeAspect="1"/>
          </p:cNvPicPr>
          <p:nvPr/>
        </p:nvPicPr>
        <p:blipFill rotWithShape="1">
          <a:blip r:embed="rId2">
            <a:extLst>
              <a:ext uri="{28A0092B-C50C-407E-A947-70E740481C1C}">
                <a14:useLocalDpi xmlns:a14="http://schemas.microsoft.com/office/drawing/2010/main" val="0"/>
              </a:ext>
            </a:extLst>
          </a:blip>
          <a:srcRect b="4434"/>
          <a:stretch/>
        </p:blipFill>
        <p:spPr>
          <a:xfrm>
            <a:off x="4789851" y="2577195"/>
            <a:ext cx="3866154" cy="3614114"/>
          </a:xfrm>
          <a:prstGeom prst="rect">
            <a:avLst/>
          </a:prstGeom>
        </p:spPr>
      </p:pic>
      <p:pic>
        <p:nvPicPr>
          <p:cNvPr id="7" name="Picture 6" descr="14_12_FigureA.jpg"/>
          <p:cNvPicPr>
            <a:picLocks noChangeAspect="1"/>
          </p:cNvPicPr>
          <p:nvPr/>
        </p:nvPicPr>
        <p:blipFill rotWithShape="1">
          <a:blip r:embed="rId3">
            <a:extLst>
              <a:ext uri="{28A0092B-C50C-407E-A947-70E740481C1C}">
                <a14:useLocalDpi xmlns:a14="http://schemas.microsoft.com/office/drawing/2010/main" val="0"/>
              </a:ext>
            </a:extLst>
          </a:blip>
          <a:srcRect b="7011"/>
          <a:stretch/>
        </p:blipFill>
        <p:spPr>
          <a:xfrm>
            <a:off x="503020" y="3773322"/>
            <a:ext cx="3885615" cy="2412802"/>
          </a:xfrm>
          <a:prstGeom prst="rect">
            <a:avLst/>
          </a:prstGeom>
        </p:spPr>
      </p:pic>
    </p:spTree>
    <p:extLst>
      <p:ext uri="{BB962C8B-B14F-4D97-AF65-F5344CB8AC3E}">
        <p14:creationId xmlns:p14="http://schemas.microsoft.com/office/powerpoint/2010/main" val="348061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As Energy </a:t>
            </a:r>
            <a:r>
              <a:rPr lang="en-US" dirty="0" smtClean="0">
                <a:latin typeface="Times New Roman" charset="0"/>
                <a:cs typeface="Times New Roman" charset="0"/>
              </a:rPr>
              <a:t>Transfer</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308"/>
            <a:ext cx="8229600" cy="4689062"/>
          </a:xfrm>
        </p:spPr>
        <p:txBody>
          <a:bodyPr rIns="0"/>
          <a:lstStyle/>
          <a:p>
            <a:pPr marL="0" indent="0">
              <a:spcBef>
                <a:spcPct val="50000"/>
              </a:spcBef>
              <a:buNone/>
            </a:pPr>
            <a:r>
              <a:rPr lang="en-US" dirty="0">
                <a:latin typeface="Times New Roman" charset="0"/>
                <a:cs typeface="Times New Roman" charset="0"/>
              </a:rPr>
              <a:t>We often speak of heat as though it were a material that flows from one object to another; it is not. Rather, it is a form of energy.</a:t>
            </a:r>
          </a:p>
          <a:p>
            <a:pPr marL="0" indent="0">
              <a:spcBef>
                <a:spcPct val="50000"/>
              </a:spcBef>
              <a:buNone/>
            </a:pPr>
            <a:r>
              <a:rPr lang="en-US" dirty="0">
                <a:latin typeface="Times New Roman" charset="0"/>
                <a:cs typeface="Times New Roman" charset="0"/>
              </a:rPr>
              <a:t>Unit of heat: calorie (</a:t>
            </a:r>
            <a:r>
              <a:rPr lang="en-US" dirty="0" err="1">
                <a:latin typeface="Times New Roman" charset="0"/>
                <a:cs typeface="Times New Roman" charset="0"/>
              </a:rPr>
              <a:t>cal</a:t>
            </a:r>
            <a:r>
              <a:rPr lang="en-US" dirty="0">
                <a:latin typeface="Times New Roman" charset="0"/>
                <a:cs typeface="Times New Roman" charset="0"/>
              </a:rPr>
              <a:t>)</a:t>
            </a:r>
          </a:p>
          <a:p>
            <a:pPr marL="0" indent="0">
              <a:spcBef>
                <a:spcPct val="50000"/>
              </a:spcBef>
              <a:buNone/>
            </a:pPr>
            <a:r>
              <a:rPr lang="en-US" dirty="0">
                <a:latin typeface="Times New Roman" charset="0"/>
                <a:cs typeface="Times New Roman" charset="0"/>
              </a:rPr>
              <a:t>1 </a:t>
            </a:r>
            <a:r>
              <a:rPr lang="en-US" dirty="0" err="1">
                <a:latin typeface="Times New Roman" charset="0"/>
                <a:cs typeface="Times New Roman" charset="0"/>
              </a:rPr>
              <a:t>cal</a:t>
            </a:r>
            <a:r>
              <a:rPr lang="en-US" dirty="0">
                <a:latin typeface="Times New Roman" charset="0"/>
                <a:cs typeface="Times New Roman" charset="0"/>
              </a:rPr>
              <a:t> is the amount of heat necessary to raise the temperature of 1 g of water by 1 Celsius degree.</a:t>
            </a:r>
          </a:p>
          <a:p>
            <a:pPr marL="0" indent="0">
              <a:spcBef>
                <a:spcPct val="50000"/>
              </a:spcBef>
              <a:buNone/>
            </a:pPr>
            <a:r>
              <a:rPr lang="en-US" dirty="0" smtClean="0">
                <a:latin typeface="Times New Roman" charset="0"/>
                <a:cs typeface="Times New Roman" charset="0"/>
              </a:rPr>
              <a:t>Don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be </a:t>
            </a:r>
            <a:r>
              <a:rPr lang="en-US" dirty="0" smtClean="0">
                <a:latin typeface="Times New Roman" charset="0"/>
                <a:cs typeface="Times New Roman" charset="0"/>
              </a:rPr>
              <a:t>fooled—the </a:t>
            </a:r>
            <a:r>
              <a:rPr lang="en-US" dirty="0">
                <a:latin typeface="Times New Roman" charset="0"/>
                <a:cs typeface="Times New Roman" charset="0"/>
              </a:rPr>
              <a:t>calories on our food labels are really kilocalories (kcal or Calories), the heat necessary to raise 1 kg of water by 1 Celsius degree</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2915575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Heat </a:t>
            </a:r>
            <a:r>
              <a:rPr lang="en-US" dirty="0">
                <a:latin typeface="Times New Roman" charset="0"/>
                <a:cs typeface="Times New Roman" charset="0"/>
              </a:rPr>
              <a:t>Transfer: </a:t>
            </a:r>
            <a:r>
              <a:rPr lang="en-US" dirty="0" smtClean="0">
                <a:latin typeface="Times New Roman" charset="0"/>
                <a:cs typeface="Times New Roman" charset="0"/>
              </a:rPr>
              <a:t>Radiation</a:t>
            </a:r>
            <a:endParaRPr lang="en-US" dirty="0"/>
          </a:p>
        </p:txBody>
      </p:sp>
      <p:sp>
        <p:nvSpPr>
          <p:cNvPr id="3" name="Content Placeholder 2"/>
          <p:cNvSpPr>
            <a:spLocks noGrp="1"/>
          </p:cNvSpPr>
          <p:nvPr>
            <p:ph idx="1"/>
          </p:nvPr>
        </p:nvSpPr>
        <p:spPr>
          <a:xfrm>
            <a:off x="457201" y="1600200"/>
            <a:ext cx="8239124" cy="4525963"/>
          </a:xfrm>
        </p:spPr>
        <p:txBody>
          <a:bodyPr/>
          <a:lstStyle/>
          <a:p>
            <a:pPr marL="0" indent="0">
              <a:spcBef>
                <a:spcPct val="50000"/>
              </a:spcBef>
              <a:buNone/>
            </a:pPr>
            <a:r>
              <a:rPr lang="en-US" dirty="0" smtClean="0">
                <a:latin typeface="Times New Roman" charset="0"/>
                <a:cs typeface="Times New Roman" charset="0"/>
              </a:rPr>
              <a:t>Thermography—the </a:t>
            </a:r>
            <a:r>
              <a:rPr lang="en-US" dirty="0">
                <a:latin typeface="Times New Roman" charset="0"/>
                <a:cs typeface="Times New Roman" charset="0"/>
              </a:rPr>
              <a:t>detailed measurement of radiation from the </a:t>
            </a:r>
            <a:r>
              <a:rPr lang="en-US" dirty="0" smtClean="0">
                <a:latin typeface="Times New Roman" charset="0"/>
                <a:cs typeface="Times New Roman" charset="0"/>
              </a:rPr>
              <a:t>body—can </a:t>
            </a:r>
            <a:r>
              <a:rPr lang="en-US" dirty="0">
                <a:latin typeface="Times New Roman" charset="0"/>
                <a:cs typeface="Times New Roman" charset="0"/>
              </a:rPr>
              <a:t>be used in medical imaging. Warmer areas may be a sign of tumors or infection; cooler areas on the skin may be a sign of poor circulation.</a:t>
            </a:r>
          </a:p>
        </p:txBody>
      </p:sp>
      <p:pic>
        <p:nvPicPr>
          <p:cNvPr id="5" name="Picture 4" descr="14_13_Figure.jpg"/>
          <p:cNvPicPr>
            <a:picLocks noChangeAspect="1"/>
          </p:cNvPicPr>
          <p:nvPr/>
        </p:nvPicPr>
        <p:blipFill rotWithShape="1">
          <a:blip r:embed="rId2">
            <a:extLst>
              <a:ext uri="{28A0092B-C50C-407E-A947-70E740481C1C}">
                <a14:useLocalDpi xmlns:a14="http://schemas.microsoft.com/office/drawing/2010/main" val="0"/>
              </a:ext>
            </a:extLst>
          </a:blip>
          <a:srcRect b="4266"/>
          <a:stretch/>
        </p:blipFill>
        <p:spPr>
          <a:xfrm>
            <a:off x="2475745" y="3496194"/>
            <a:ext cx="6220580" cy="3036671"/>
          </a:xfrm>
          <a:prstGeom prst="rect">
            <a:avLst/>
          </a:prstGeom>
        </p:spPr>
      </p:pic>
    </p:spTree>
    <p:extLst>
      <p:ext uri="{BB962C8B-B14F-4D97-AF65-F5344CB8AC3E}">
        <p14:creationId xmlns:p14="http://schemas.microsoft.com/office/powerpoint/2010/main" val="2795444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a:t>
            </a:r>
            <a:r>
              <a:rPr lang="en-US" dirty="0" smtClean="0">
                <a:latin typeface="Times New Roman" charset="0"/>
                <a:cs typeface="Times New Roman" charset="0"/>
              </a:rPr>
              <a:t>1</a:t>
            </a:r>
            <a:endParaRPr lang="en-US" dirty="0"/>
          </a:p>
        </p:txBody>
      </p:sp>
      <p:sp>
        <p:nvSpPr>
          <p:cNvPr id="3" name="Content Placeholder 2"/>
          <p:cNvSpPr>
            <a:spLocks noGrp="1"/>
          </p:cNvSpPr>
          <p:nvPr>
            <p:ph idx="1"/>
          </p:nvPr>
        </p:nvSpPr>
        <p:spPr>
          <a:xfrm>
            <a:off x="457200" y="1633795"/>
            <a:ext cx="8229600" cy="4999810"/>
          </a:xfrm>
        </p:spPr>
        <p:txBody>
          <a:bodyPr>
            <a:noAutofit/>
          </a:bodyPr>
          <a:lstStyle/>
          <a:p>
            <a:pPr>
              <a:lnSpc>
                <a:spcPct val="90000"/>
              </a:lnSpc>
              <a:spcBef>
                <a:spcPct val="50000"/>
              </a:spcBef>
              <a:buFontTx/>
              <a:buChar char="•"/>
            </a:pPr>
            <a:r>
              <a:rPr lang="en-US" dirty="0">
                <a:latin typeface="Times New Roman" charset="0"/>
                <a:cs typeface="Times New Roman" charset="0"/>
              </a:rPr>
              <a:t>Internal energy </a:t>
            </a:r>
            <a:r>
              <a:rPr lang="en-US" i="1" dirty="0">
                <a:latin typeface="Times New Roman" charset="0"/>
                <a:cs typeface="Times New Roman" charset="0"/>
              </a:rPr>
              <a:t>U</a:t>
            </a:r>
            <a:r>
              <a:rPr lang="en-US" dirty="0">
                <a:latin typeface="Times New Roman" charset="0"/>
                <a:cs typeface="Times New Roman" charset="0"/>
              </a:rPr>
              <a:t> refers to the total energy of all molecules in an object. For an ideal monatomic gas</a:t>
            </a:r>
            <a:r>
              <a:rPr lang="en-US" dirty="0" smtClean="0">
                <a:latin typeface="Times New Roman" charset="0"/>
                <a:cs typeface="Times New Roman" charset="0"/>
              </a:rPr>
              <a:t>,</a:t>
            </a:r>
            <a:br>
              <a:rPr lang="en-US" dirty="0" smtClean="0">
                <a:latin typeface="Times New Roman" charset="0"/>
                <a:cs typeface="Times New Roman" charset="0"/>
              </a:rPr>
            </a:br>
            <a:endParaRPr lang="en-US" dirty="0" smtClean="0">
              <a:latin typeface="Times New Roman" charset="0"/>
              <a:cs typeface="Times New Roman" charset="0"/>
            </a:endParaRPr>
          </a:p>
          <a:p>
            <a:pPr>
              <a:lnSpc>
                <a:spcPct val="90000"/>
              </a:lnSpc>
              <a:spcBef>
                <a:spcPct val="50000"/>
              </a:spcBef>
              <a:buFontTx/>
              <a:buChar char="•"/>
            </a:pPr>
            <a:endParaRPr lang="en-US" dirty="0" smtClean="0">
              <a:latin typeface="Times New Roman" charset="0"/>
              <a:cs typeface="Times New Roman" charset="0"/>
            </a:endParaRPr>
          </a:p>
          <a:p>
            <a:pPr>
              <a:lnSpc>
                <a:spcPct val="90000"/>
              </a:lnSpc>
              <a:spcBef>
                <a:spcPct val="50000"/>
              </a:spcBef>
              <a:buFontTx/>
              <a:buChar char="•"/>
            </a:pPr>
            <a:r>
              <a:rPr lang="en-US" dirty="0">
                <a:latin typeface="Times New Roman" charset="0"/>
                <a:cs typeface="Times New Roman" charset="0"/>
              </a:rPr>
              <a:t>Heat is the transfer of energy from one object to another due to a temperature difference. Heat can be measured in joules or in calories.</a:t>
            </a:r>
          </a:p>
          <a:p>
            <a:pPr>
              <a:lnSpc>
                <a:spcPct val="90000"/>
              </a:lnSpc>
              <a:spcBef>
                <a:spcPct val="50000"/>
              </a:spcBef>
              <a:buFontTx/>
              <a:buChar char="•"/>
            </a:pPr>
            <a:r>
              <a:rPr lang="en-US" dirty="0" smtClean="0">
                <a:latin typeface="Times New Roman" charset="0"/>
                <a:cs typeface="Times New Roman" charset="0"/>
              </a:rPr>
              <a:t>Specific </a:t>
            </a:r>
            <a:r>
              <a:rPr lang="en-US" dirty="0">
                <a:latin typeface="Times New Roman" charset="0"/>
                <a:cs typeface="Times New Roman" charset="0"/>
              </a:rPr>
              <a:t>heat of a substance is the energy required to change the temperature of a fixed amount of </a:t>
            </a:r>
            <a:r>
              <a:rPr lang="en-US" dirty="0" smtClean="0">
                <a:latin typeface="Times New Roman" charset="0"/>
                <a:cs typeface="Times New Roman" charset="0"/>
              </a:rPr>
              <a:t>matter</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1° C</a:t>
            </a:r>
            <a:r>
              <a:rPr lang="en-US" dirty="0" smtClean="0">
                <a:latin typeface="Times New Roman" charset="0"/>
                <a:cs typeface="Times New Roman" charset="0"/>
              </a:rPr>
              <a:t>. </a:t>
            </a:r>
            <a:endParaRPr lang="en-US" dirty="0">
              <a:latin typeface="Times New Roman" charset="0"/>
              <a:cs typeface="Times New Roman" charset="0"/>
            </a:endParaRPr>
          </a:p>
        </p:txBody>
      </p:sp>
      <p:grpSp>
        <p:nvGrpSpPr>
          <p:cNvPr id="7" name="Group 6"/>
          <p:cNvGrpSpPr/>
          <p:nvPr/>
        </p:nvGrpSpPr>
        <p:grpSpPr>
          <a:xfrm>
            <a:off x="469422" y="2660017"/>
            <a:ext cx="8286827" cy="762264"/>
            <a:chOff x="449263" y="2902182"/>
            <a:chExt cx="8286827" cy="762264"/>
          </a:xfrm>
        </p:grpSpPr>
        <p:pic>
          <p:nvPicPr>
            <p:cNvPr id="5" name="Picture 4" descr="14_KeyEquation_01.jpg"/>
            <p:cNvPicPr>
              <a:picLocks noChangeAspect="1"/>
            </p:cNvPicPr>
            <p:nvPr/>
          </p:nvPicPr>
          <p:blipFill rotWithShape="1">
            <a:blip r:embed="rId2">
              <a:extLst>
                <a:ext uri="{28A0092B-C50C-407E-A947-70E740481C1C}">
                  <a14:useLocalDpi xmlns:a14="http://schemas.microsoft.com/office/drawing/2010/main" val="0"/>
                </a:ext>
              </a:extLst>
            </a:blip>
            <a:srcRect r="12725" b="16860"/>
            <a:stretch/>
          </p:blipFill>
          <p:spPr>
            <a:xfrm>
              <a:off x="449263" y="2902182"/>
              <a:ext cx="7332293" cy="762264"/>
            </a:xfrm>
            <a:prstGeom prst="rect">
              <a:avLst/>
            </a:prstGeom>
          </p:spPr>
        </p:pic>
        <p:sp>
          <p:nvSpPr>
            <p:cNvPr id="6" name="TextBox 5"/>
            <p:cNvSpPr txBox="1"/>
            <p:nvPr/>
          </p:nvSpPr>
          <p:spPr>
            <a:xfrm>
              <a:off x="7910473" y="3257022"/>
              <a:ext cx="825617" cy="400110"/>
            </a:xfrm>
            <a:prstGeom prst="rect">
              <a:avLst/>
            </a:prstGeom>
            <a:noFill/>
          </p:spPr>
          <p:txBody>
            <a:bodyPr wrap="none" rtlCol="0">
              <a:spAutoFit/>
            </a:bodyPr>
            <a:lstStyle/>
            <a:p>
              <a:r>
                <a:rPr lang="en-US" sz="2000" dirty="0" smtClean="0">
                  <a:latin typeface="Times New Roman"/>
                  <a:cs typeface="Times New Roman"/>
                </a:rPr>
                <a:t>(14-1)</a:t>
              </a:r>
              <a:endParaRPr lang="en-US" sz="2000" dirty="0">
                <a:latin typeface="Times New Roman"/>
                <a:cs typeface="Times New Roman"/>
              </a:endParaRPr>
            </a:p>
          </p:txBody>
        </p:sp>
      </p:grpSp>
    </p:spTree>
    <p:extLst>
      <p:ext uri="{BB962C8B-B14F-4D97-AF65-F5344CB8AC3E}">
        <p14:creationId xmlns:p14="http://schemas.microsoft.com/office/powerpoint/2010/main" val="2107866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a:t>
            </a:r>
            <a:r>
              <a:rPr lang="en-US" dirty="0" smtClean="0">
                <a:latin typeface="Times New Roman" charset="0"/>
                <a:cs typeface="Times New Roman" charset="0"/>
              </a:rPr>
              <a:t>2</a:t>
            </a:r>
            <a:endParaRPr lang="en-US" dirty="0"/>
          </a:p>
        </p:txBody>
      </p:sp>
      <p:sp>
        <p:nvSpPr>
          <p:cNvPr id="3" name="Content Placeholder 2"/>
          <p:cNvSpPr>
            <a:spLocks noGrp="1"/>
          </p:cNvSpPr>
          <p:nvPr>
            <p:ph idx="1"/>
          </p:nvPr>
        </p:nvSpPr>
        <p:spPr>
          <a:xfrm>
            <a:off x="457200" y="1633795"/>
            <a:ext cx="8229600" cy="4999810"/>
          </a:xfrm>
        </p:spPr>
        <p:txBody>
          <a:bodyPr>
            <a:noAutofit/>
          </a:bodyPr>
          <a:lstStyle/>
          <a:p>
            <a:pPr>
              <a:lnSpc>
                <a:spcPct val="90000"/>
              </a:lnSpc>
              <a:spcBef>
                <a:spcPct val="50000"/>
              </a:spcBef>
              <a:buFontTx/>
              <a:buChar char="•"/>
            </a:pPr>
            <a:r>
              <a:rPr lang="en-US" dirty="0">
                <a:latin typeface="Times New Roman" charset="0"/>
                <a:cs typeface="Times New Roman" charset="0"/>
              </a:rPr>
              <a:t>In an isolated system, heat gained by one part of the system must be lost by another. </a:t>
            </a:r>
          </a:p>
          <a:p>
            <a:pPr>
              <a:lnSpc>
                <a:spcPct val="90000"/>
              </a:lnSpc>
              <a:spcBef>
                <a:spcPct val="50000"/>
              </a:spcBef>
              <a:buFontTx/>
              <a:buChar char="•"/>
            </a:pPr>
            <a:r>
              <a:rPr lang="en-US" dirty="0" err="1" smtClean="0">
                <a:latin typeface="Times New Roman" charset="0"/>
                <a:cs typeface="Times New Roman" charset="0"/>
              </a:rPr>
              <a:t>Calorimetry</a:t>
            </a:r>
            <a:r>
              <a:rPr lang="en-US" dirty="0" smtClean="0">
                <a:latin typeface="Times New Roman" charset="0"/>
                <a:cs typeface="Times New Roman" charset="0"/>
              </a:rPr>
              <a:t> </a:t>
            </a:r>
            <a:r>
              <a:rPr lang="en-US" dirty="0">
                <a:latin typeface="Times New Roman" charset="0"/>
                <a:cs typeface="Times New Roman" charset="0"/>
              </a:rPr>
              <a:t>measures heat exchange quantitatively.</a:t>
            </a:r>
          </a:p>
          <a:p>
            <a:pPr>
              <a:lnSpc>
                <a:spcPct val="90000"/>
              </a:lnSpc>
              <a:spcBef>
                <a:spcPct val="50000"/>
              </a:spcBef>
              <a:buFontTx/>
              <a:buChar char="•"/>
            </a:pPr>
            <a:r>
              <a:rPr lang="en-US" dirty="0" smtClean="0">
                <a:latin typeface="Times New Roman" charset="0"/>
                <a:cs typeface="Times New Roman" charset="0"/>
              </a:rPr>
              <a:t>Phase </a:t>
            </a:r>
            <a:r>
              <a:rPr lang="en-US" dirty="0">
                <a:latin typeface="Times New Roman" charset="0"/>
                <a:cs typeface="Times New Roman" charset="0"/>
              </a:rPr>
              <a:t>changes require energy even though the temperature does not change.</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of fusion: amount of energy required to melt 1 kg of material.</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of vaporization: amount of energy required to change 1 kg of material from liquid to vapor.</a:t>
            </a:r>
          </a:p>
        </p:txBody>
      </p:sp>
    </p:spTree>
    <p:extLst>
      <p:ext uri="{BB962C8B-B14F-4D97-AF65-F5344CB8AC3E}">
        <p14:creationId xmlns:p14="http://schemas.microsoft.com/office/powerpoint/2010/main" val="3345102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a:t>
            </a:r>
            <a:r>
              <a:rPr lang="en-US" dirty="0" smtClean="0">
                <a:latin typeface="Times New Roman" charset="0"/>
                <a:cs typeface="Times New Roman" charset="0"/>
              </a:rPr>
              <a:t>3</a:t>
            </a:r>
            <a:endParaRPr lang="en-US" dirty="0"/>
          </a:p>
        </p:txBody>
      </p:sp>
      <p:sp>
        <p:nvSpPr>
          <p:cNvPr id="3" name="Content Placeholder 2"/>
          <p:cNvSpPr>
            <a:spLocks noGrp="1"/>
          </p:cNvSpPr>
          <p:nvPr>
            <p:ph idx="1"/>
          </p:nvPr>
        </p:nvSpPr>
        <p:spPr>
          <a:xfrm>
            <a:off x="457200" y="1600200"/>
            <a:ext cx="8229600" cy="4420395"/>
          </a:xfrm>
        </p:spPr>
        <p:txBody>
          <a:bodyPr>
            <a:noAutofit/>
          </a:bodyPr>
          <a:lstStyle/>
          <a:p>
            <a:pPr>
              <a:spcBef>
                <a:spcPct val="50000"/>
              </a:spcBef>
              <a:buFontTx/>
              <a:buChar char="•"/>
            </a:pPr>
            <a:r>
              <a:rPr lang="en-US" dirty="0">
                <a:latin typeface="Times New Roman" charset="0"/>
                <a:cs typeface="Times New Roman" charset="0"/>
              </a:rPr>
              <a:t>Heat transfer takes place by conduction, convection, and radiation.</a:t>
            </a:r>
          </a:p>
          <a:p>
            <a:pPr>
              <a:spcBef>
                <a:spcPct val="50000"/>
              </a:spcBef>
              <a:buFontTx/>
              <a:buChar char="•"/>
            </a:pPr>
            <a:r>
              <a:rPr lang="en-US" dirty="0" smtClean="0">
                <a:latin typeface="Times New Roman" charset="0"/>
                <a:cs typeface="Times New Roman" charset="0"/>
              </a:rPr>
              <a:t>In </a:t>
            </a:r>
            <a:r>
              <a:rPr lang="en-US" dirty="0">
                <a:latin typeface="Times New Roman" charset="0"/>
                <a:cs typeface="Times New Roman" charset="0"/>
              </a:rPr>
              <a:t>conduction, energy is transferred through the collisions of molecules in the substance.</a:t>
            </a:r>
          </a:p>
          <a:p>
            <a:pPr>
              <a:spcBef>
                <a:spcPct val="50000"/>
              </a:spcBef>
              <a:buFontTx/>
              <a:buChar char="•"/>
            </a:pPr>
            <a:r>
              <a:rPr lang="en-US" dirty="0" smtClean="0">
                <a:latin typeface="Times New Roman" charset="0"/>
                <a:cs typeface="Times New Roman" charset="0"/>
              </a:rPr>
              <a:t>In </a:t>
            </a:r>
            <a:r>
              <a:rPr lang="en-US" dirty="0">
                <a:latin typeface="Times New Roman" charset="0"/>
                <a:cs typeface="Times New Roman" charset="0"/>
              </a:rPr>
              <a:t>convection, bulk quantities of the substance flow to areas of different temperature.</a:t>
            </a:r>
          </a:p>
          <a:p>
            <a:pPr>
              <a:spcBef>
                <a:spcPct val="50000"/>
              </a:spcBef>
              <a:buFontTx/>
              <a:buChar char="•"/>
            </a:pPr>
            <a:r>
              <a:rPr lang="en-US" dirty="0" smtClean="0">
                <a:latin typeface="Times New Roman" charset="0"/>
                <a:cs typeface="Times New Roman" charset="0"/>
              </a:rPr>
              <a:t>Radiation </a:t>
            </a:r>
            <a:r>
              <a:rPr lang="en-US" dirty="0">
                <a:latin typeface="Times New Roman" charset="0"/>
                <a:cs typeface="Times New Roman" charset="0"/>
              </a:rPr>
              <a:t>is the transfer of energy by electromagnetic waves</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289933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_01_Figure.jpg"/>
          <p:cNvPicPr>
            <a:picLocks noChangeAspect="1"/>
          </p:cNvPicPr>
          <p:nvPr/>
        </p:nvPicPr>
        <p:blipFill rotWithShape="1">
          <a:blip r:embed="rId2">
            <a:extLst>
              <a:ext uri="{28A0092B-C50C-407E-A947-70E740481C1C}">
                <a14:useLocalDpi xmlns:a14="http://schemas.microsoft.com/office/drawing/2010/main" val="0"/>
              </a:ext>
            </a:extLst>
          </a:blip>
          <a:srcRect b="3536"/>
          <a:stretch/>
        </p:blipFill>
        <p:spPr>
          <a:xfrm>
            <a:off x="2036728" y="3395405"/>
            <a:ext cx="4201495" cy="3067181"/>
          </a:xfrm>
          <a:prstGeom prst="rect">
            <a:avLst/>
          </a:prstGeom>
        </p:spPr>
      </p:pic>
      <p:sp>
        <p:nvSpPr>
          <p:cNvPr id="3" name="Content Placeholder 2"/>
          <p:cNvSpPr>
            <a:spLocks noGrp="1"/>
          </p:cNvSpPr>
          <p:nvPr>
            <p:ph idx="1"/>
          </p:nvPr>
        </p:nvSpPr>
        <p:spPr>
          <a:xfrm>
            <a:off x="457940" y="1600200"/>
            <a:ext cx="8242299" cy="4525963"/>
          </a:xfrm>
        </p:spPr>
        <p:txBody>
          <a:bodyPr/>
          <a:lstStyle/>
          <a:p>
            <a:pPr marL="0" indent="0">
              <a:spcBef>
                <a:spcPct val="50000"/>
              </a:spcBef>
              <a:buNone/>
            </a:pPr>
            <a:r>
              <a:rPr lang="en-US" dirty="0">
                <a:latin typeface="Times New Roman" charset="0"/>
                <a:cs typeface="Times New Roman" charset="0"/>
              </a:rPr>
              <a:t>If heat is a form of energy, it ought to be possible to equate it to other forms. The experiment below found the mechanical equivalent of heat by using the falling weight to heat the water</a:t>
            </a:r>
            <a:r>
              <a:rPr lang="en-US" dirty="0" smtClean="0">
                <a:latin typeface="Times New Roman" charset="0"/>
                <a:cs typeface="Times New Roman" charset="0"/>
              </a:rPr>
              <a:t>:</a:t>
            </a:r>
          </a:p>
          <a:p>
            <a:pPr marL="0" indent="0" algn="r">
              <a:spcBef>
                <a:spcPct val="50000"/>
              </a:spcBef>
              <a:buNone/>
            </a:pPr>
            <a:r>
              <a:rPr lang="en-US" dirty="0">
                <a:latin typeface="Times New Roman" charset="0"/>
                <a:cs typeface="Times New Roman" charset="0"/>
              </a:rPr>
              <a:t>4.186 J </a:t>
            </a:r>
            <a:r>
              <a:rPr lang="en-US" dirty="0" smtClean="0">
                <a:latin typeface="Times New Roman" charset="0"/>
                <a:cs typeface="Times New Roman" charset="0"/>
              </a:rPr>
              <a:t>= </a:t>
            </a:r>
            <a:r>
              <a:rPr lang="en-US" dirty="0">
                <a:latin typeface="Times New Roman" charset="0"/>
                <a:cs typeface="Times New Roman" charset="0"/>
              </a:rPr>
              <a:t>1 </a:t>
            </a:r>
            <a:r>
              <a:rPr lang="en-US" dirty="0" err="1">
                <a:latin typeface="Times New Roman" charset="0"/>
                <a:cs typeface="Times New Roman" charset="0"/>
              </a:rPr>
              <a:t>cal</a:t>
            </a:r>
            <a:endParaRPr lang="en-US" dirty="0">
              <a:latin typeface="Times New Roman" charset="0"/>
              <a:cs typeface="Times New Roman" charset="0"/>
            </a:endParaRPr>
          </a:p>
          <a:p>
            <a:pPr marL="0" indent="0" algn="r">
              <a:spcBef>
                <a:spcPct val="50000"/>
              </a:spcBef>
              <a:buNone/>
            </a:pPr>
            <a:r>
              <a:rPr lang="en-US" dirty="0">
                <a:latin typeface="Times New Roman" charset="0"/>
                <a:cs typeface="Times New Roman" charset="0"/>
              </a:rPr>
              <a:t>4.186 kJ </a:t>
            </a:r>
            <a:r>
              <a:rPr lang="en-US" dirty="0" smtClean="0">
                <a:latin typeface="Times New Roman" charset="0"/>
                <a:cs typeface="Times New Roman" charset="0"/>
              </a:rPr>
              <a:t>= </a:t>
            </a:r>
            <a:r>
              <a:rPr lang="en-US" dirty="0">
                <a:latin typeface="Times New Roman" charset="0"/>
                <a:cs typeface="Times New Roman" charset="0"/>
              </a:rPr>
              <a:t>1 kcal</a:t>
            </a:r>
          </a:p>
          <a:p>
            <a:pPr marL="0" indent="0">
              <a:spcBef>
                <a:spcPct val="50000"/>
              </a:spcBef>
              <a:buNone/>
            </a:pP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As Energy Transfer</a:t>
            </a:r>
          </a:p>
        </p:txBody>
      </p:sp>
    </p:spTree>
    <p:extLst>
      <p:ext uri="{BB962C8B-B14F-4D97-AF65-F5344CB8AC3E}">
        <p14:creationId xmlns:p14="http://schemas.microsoft.com/office/powerpoint/2010/main" val="1660478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5078"/>
          </a:xfrm>
        </p:spPr>
        <p:txBody>
          <a:bodyPr/>
          <a:lstStyle/>
          <a:p>
            <a:pPr marL="0" indent="0">
              <a:spcBef>
                <a:spcPct val="50000"/>
              </a:spcBef>
              <a:buNone/>
            </a:pPr>
            <a:r>
              <a:rPr lang="en-US" dirty="0">
                <a:latin typeface="Times New Roman" charset="0"/>
                <a:cs typeface="Times New Roman" charset="0"/>
              </a:rPr>
              <a:t>Definition of heat:</a:t>
            </a:r>
          </a:p>
          <a:p>
            <a:pPr marL="0" indent="0">
              <a:spcBef>
                <a:spcPct val="50000"/>
              </a:spcBef>
              <a:buNone/>
            </a:pPr>
            <a:r>
              <a:rPr lang="en-US" dirty="0">
                <a:latin typeface="Times New Roman" charset="0"/>
                <a:cs typeface="Times New Roman" charset="0"/>
              </a:rPr>
              <a:t>Heat is energy transferred from one object to another because of a difference in temperature.</a:t>
            </a:r>
          </a:p>
          <a:p>
            <a:pPr>
              <a:spcBef>
                <a:spcPct val="50000"/>
              </a:spcBef>
              <a:buFontTx/>
              <a:buChar char="•"/>
            </a:pPr>
            <a:r>
              <a:rPr lang="en-US" dirty="0" smtClean="0">
                <a:latin typeface="Times New Roman" charset="0"/>
                <a:cs typeface="Times New Roman" charset="0"/>
              </a:rPr>
              <a:t>Remember </a:t>
            </a:r>
            <a:r>
              <a:rPr lang="en-US" dirty="0">
                <a:latin typeface="Times New Roman" charset="0"/>
                <a:cs typeface="Times New Roman" charset="0"/>
              </a:rPr>
              <a:t>that the temperature of a gas is a measure of the kinetic energy of its molecules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Heat </a:t>
            </a:r>
            <a:r>
              <a:rPr lang="en-US" dirty="0">
                <a:latin typeface="Times New Roman" charset="0"/>
                <a:cs typeface="Times New Roman" charset="0"/>
              </a:rPr>
              <a:t>As Energy Transfer</a:t>
            </a:r>
          </a:p>
        </p:txBody>
      </p:sp>
    </p:spTree>
    <p:extLst>
      <p:ext uri="{BB962C8B-B14F-4D97-AF65-F5344CB8AC3E}">
        <p14:creationId xmlns:p14="http://schemas.microsoft.com/office/powerpoint/2010/main" val="1869381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Internal Energy</a:t>
            </a:r>
            <a:endParaRPr lang="en-US" dirty="0">
              <a:latin typeface="Times New Roman" charset="0"/>
              <a:cs typeface="Times New Roman" charset="0"/>
            </a:endParaRPr>
          </a:p>
        </p:txBody>
      </p:sp>
      <p:sp>
        <p:nvSpPr>
          <p:cNvPr id="3" name="Content Placeholder 2"/>
          <p:cNvSpPr>
            <a:spLocks noGrp="1"/>
          </p:cNvSpPr>
          <p:nvPr>
            <p:ph idx="1"/>
          </p:nvPr>
        </p:nvSpPr>
        <p:spPr>
          <a:xfrm>
            <a:off x="450850" y="1600200"/>
            <a:ext cx="8235949" cy="4806244"/>
          </a:xfrm>
        </p:spPr>
        <p:txBody>
          <a:bodyPr/>
          <a:lstStyle/>
          <a:p>
            <a:pPr marL="0" indent="0">
              <a:spcBef>
                <a:spcPct val="50000"/>
              </a:spcBef>
              <a:buNone/>
            </a:pPr>
            <a:r>
              <a:rPr lang="en-US" dirty="0">
                <a:latin typeface="Times New Roman" charset="0"/>
                <a:cs typeface="Times New Roman" charset="0"/>
              </a:rPr>
              <a:t>The sum total of all the energy of all the molecules in a substance is its internal (or thermal) energy.</a:t>
            </a:r>
          </a:p>
          <a:p>
            <a:pPr marL="0" indent="0">
              <a:spcBef>
                <a:spcPct val="50000"/>
              </a:spcBef>
              <a:buNone/>
            </a:pPr>
            <a:r>
              <a:rPr lang="en-US" dirty="0">
                <a:latin typeface="Times New Roman" charset="0"/>
                <a:cs typeface="Times New Roman" charset="0"/>
              </a:rPr>
              <a:t>Temperature: measures </a:t>
            </a:r>
            <a:r>
              <a:rPr lang="en-US" dirty="0" smtClean="0">
                <a:latin typeface="Times New Roman" charset="0"/>
                <a:cs typeface="Times New Roman" charset="0"/>
              </a:rPr>
              <a:t>molecules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average kinetic energy</a:t>
            </a:r>
          </a:p>
          <a:p>
            <a:pPr marL="0" indent="0">
              <a:spcBef>
                <a:spcPct val="50000"/>
              </a:spcBef>
              <a:buNone/>
            </a:pPr>
            <a:r>
              <a:rPr lang="en-US" dirty="0">
                <a:latin typeface="Times New Roman" charset="0"/>
                <a:cs typeface="Times New Roman" charset="0"/>
              </a:rPr>
              <a:t>Internal energy: total energy of all molecules</a:t>
            </a:r>
          </a:p>
          <a:p>
            <a:pPr marL="0" indent="0">
              <a:spcBef>
                <a:spcPct val="50000"/>
              </a:spcBef>
              <a:buNone/>
            </a:pPr>
            <a:r>
              <a:rPr lang="en-US" dirty="0">
                <a:latin typeface="Times New Roman" charset="0"/>
                <a:cs typeface="Times New Roman" charset="0"/>
              </a:rPr>
              <a:t>Heat: transfer of energy due to difference in </a:t>
            </a:r>
            <a:r>
              <a:rPr lang="en-US" dirty="0" smtClean="0">
                <a:latin typeface="Times New Roman" charset="0"/>
                <a:cs typeface="Times New Roman" charset="0"/>
              </a:rPr>
              <a:t>temperature</a:t>
            </a:r>
            <a:endParaRPr lang="en-US" dirty="0">
              <a:latin typeface="Times New Roman" charset="0"/>
              <a:cs typeface="Times New Roman" charset="0"/>
            </a:endParaRPr>
          </a:p>
        </p:txBody>
      </p:sp>
    </p:spTree>
    <p:extLst>
      <p:ext uri="{BB962C8B-B14F-4D97-AF65-F5344CB8AC3E}">
        <p14:creationId xmlns:p14="http://schemas.microsoft.com/office/powerpoint/2010/main" val="2137971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Internal Energy</a:t>
            </a:r>
            <a:endParaRPr lang="en-US" dirty="0"/>
          </a:p>
        </p:txBody>
      </p:sp>
      <p:sp>
        <p:nvSpPr>
          <p:cNvPr id="3" name="Content Placeholder 2"/>
          <p:cNvSpPr>
            <a:spLocks noGrp="1"/>
          </p:cNvSpPr>
          <p:nvPr>
            <p:ph idx="1"/>
          </p:nvPr>
        </p:nvSpPr>
        <p:spPr>
          <a:xfrm>
            <a:off x="457940" y="1597818"/>
            <a:ext cx="8244973" cy="4886158"/>
          </a:xfrm>
        </p:spPr>
        <p:txBody>
          <a:bodyPr/>
          <a:lstStyle/>
          <a:p>
            <a:pPr marL="0" indent="0">
              <a:spcBef>
                <a:spcPct val="50000"/>
              </a:spcBef>
              <a:buNone/>
            </a:pPr>
            <a:r>
              <a:rPr lang="en-US" dirty="0">
                <a:latin typeface="Times New Roman" charset="0"/>
                <a:cs typeface="Times New Roman" charset="0"/>
              </a:rPr>
              <a:t>Internal energy of an ideal (atomic) gas is equal to the average kinetic energy per molecule multiplied by the number of molecules. </a:t>
            </a:r>
          </a:p>
          <a:p>
            <a:pPr marL="0" indent="0">
              <a:spcBef>
                <a:spcPct val="50000"/>
              </a:spcBef>
              <a:buNone/>
            </a:pPr>
            <a:r>
              <a:rPr lang="en-US" dirty="0">
                <a:latin typeface="Times New Roman" charset="0"/>
                <a:cs typeface="Times New Roman" charset="0"/>
              </a:rPr>
              <a:t>But since we know the average kinetic energy in terms of the temperature, we can write</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4_KeyEquation_01.jpg"/>
          <p:cNvPicPr>
            <a:picLocks noChangeAspect="1"/>
          </p:cNvPicPr>
          <p:nvPr/>
        </p:nvPicPr>
        <p:blipFill rotWithShape="1">
          <a:blip r:embed="rId2">
            <a:extLst>
              <a:ext uri="{28A0092B-C50C-407E-A947-70E740481C1C}">
                <a14:useLocalDpi xmlns:a14="http://schemas.microsoft.com/office/drawing/2010/main" val="0"/>
              </a:ext>
            </a:extLst>
          </a:blip>
          <a:srcRect r="12802" b="17580"/>
          <a:stretch/>
        </p:blipFill>
        <p:spPr>
          <a:xfrm>
            <a:off x="471010" y="4230524"/>
            <a:ext cx="7310546" cy="754083"/>
          </a:xfrm>
          <a:prstGeom prst="rect">
            <a:avLst/>
          </a:prstGeom>
        </p:spPr>
      </p:pic>
      <p:sp>
        <p:nvSpPr>
          <p:cNvPr id="7" name="TextBox 6"/>
          <p:cNvSpPr txBox="1"/>
          <p:nvPr/>
        </p:nvSpPr>
        <p:spPr>
          <a:xfrm>
            <a:off x="7917751" y="4603885"/>
            <a:ext cx="825617" cy="400110"/>
          </a:xfrm>
          <a:prstGeom prst="rect">
            <a:avLst/>
          </a:prstGeom>
          <a:noFill/>
        </p:spPr>
        <p:txBody>
          <a:bodyPr wrap="none" rtlCol="0">
            <a:spAutoFit/>
          </a:bodyPr>
          <a:lstStyle/>
          <a:p>
            <a:r>
              <a:rPr lang="en-US" sz="2000" dirty="0" smtClean="0">
                <a:latin typeface="Times New Roman"/>
                <a:cs typeface="Times New Roman"/>
              </a:rPr>
              <a:t>(14-1)</a:t>
            </a:r>
            <a:endParaRPr lang="en-US" sz="2000" dirty="0">
              <a:latin typeface="Times New Roman"/>
              <a:cs typeface="Times New Roman"/>
            </a:endParaRPr>
          </a:p>
        </p:txBody>
      </p:sp>
    </p:spTree>
    <p:extLst>
      <p:ext uri="{BB962C8B-B14F-4D97-AF65-F5344CB8AC3E}">
        <p14:creationId xmlns:p14="http://schemas.microsoft.com/office/powerpoint/2010/main" val="2639452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_02_Figure.jpg"/>
          <p:cNvPicPr>
            <a:picLocks noChangeAspect="1"/>
          </p:cNvPicPr>
          <p:nvPr/>
        </p:nvPicPr>
        <p:blipFill rotWithShape="1">
          <a:blip r:embed="rId2">
            <a:extLst>
              <a:ext uri="{28A0092B-C50C-407E-A947-70E740481C1C}">
                <a14:useLocalDpi xmlns:a14="http://schemas.microsoft.com/office/drawing/2010/main" val="0"/>
              </a:ext>
            </a:extLst>
          </a:blip>
          <a:srcRect b="2939"/>
          <a:stretch/>
        </p:blipFill>
        <p:spPr>
          <a:xfrm>
            <a:off x="450850" y="1713456"/>
            <a:ext cx="4598840" cy="4643114"/>
          </a:xfrm>
          <a:prstGeom prst="rect">
            <a:avLst/>
          </a:prstGeom>
        </p:spPr>
      </p:pic>
      <p:sp>
        <p:nvSpPr>
          <p:cNvPr id="3" name="Content Placeholder 2"/>
          <p:cNvSpPr>
            <a:spLocks noGrp="1"/>
          </p:cNvSpPr>
          <p:nvPr>
            <p:ph idx="1"/>
          </p:nvPr>
        </p:nvSpPr>
        <p:spPr>
          <a:xfrm>
            <a:off x="4824833" y="1597060"/>
            <a:ext cx="3871492" cy="4868612"/>
          </a:xfrm>
        </p:spPr>
        <p:txBody>
          <a:bodyPr>
            <a:normAutofit/>
          </a:bodyPr>
          <a:lstStyle/>
          <a:p>
            <a:pPr marL="0" indent="0">
              <a:spcBef>
                <a:spcPct val="50000"/>
              </a:spcBef>
              <a:buNone/>
            </a:pPr>
            <a:r>
              <a:rPr lang="en-US" dirty="0" smtClean="0">
                <a:latin typeface="Times New Roman" charset="0"/>
                <a:cs typeface="Times New Roman" charset="0"/>
              </a:rPr>
              <a:t>If </a:t>
            </a:r>
            <a:r>
              <a:rPr lang="en-US" dirty="0">
                <a:latin typeface="Times New Roman" charset="0"/>
                <a:cs typeface="Times New Roman" charset="0"/>
              </a:rPr>
              <a:t>the gas is molecular rather than atomic, rotational and vibrational kinetic energy needs to be taken into account as well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smtClean="0">
                <a:latin typeface="Times New Roman" charset="0"/>
                <a:cs typeface="Times New Roman" charset="0"/>
              </a:rPr>
              <a:t>Internal Energy</a:t>
            </a:r>
            <a:endParaRPr lang="en-US" dirty="0"/>
          </a:p>
        </p:txBody>
      </p:sp>
    </p:spTree>
    <p:extLst>
      <p:ext uri="{BB962C8B-B14F-4D97-AF65-F5344CB8AC3E}">
        <p14:creationId xmlns:p14="http://schemas.microsoft.com/office/powerpoint/2010/main" val="4125049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Specific Heat</a:t>
            </a:r>
            <a:endParaRPr lang="en-US" dirty="0">
              <a:latin typeface="Times New Roman" charset="0"/>
              <a:cs typeface="Times New Roman" charset="0"/>
            </a:endParaRPr>
          </a:p>
        </p:txBody>
      </p:sp>
      <p:sp>
        <p:nvSpPr>
          <p:cNvPr id="3" name="Content Placeholder 2"/>
          <p:cNvSpPr>
            <a:spLocks noGrp="1"/>
          </p:cNvSpPr>
          <p:nvPr>
            <p:ph idx="1"/>
          </p:nvPr>
        </p:nvSpPr>
        <p:spPr>
          <a:xfrm>
            <a:off x="3904218" y="1600200"/>
            <a:ext cx="4792108" cy="4525963"/>
          </a:xfrm>
        </p:spPr>
        <p:txBody>
          <a:bodyPr/>
          <a:lstStyle/>
          <a:p>
            <a:pPr marL="0" indent="0">
              <a:spcBef>
                <a:spcPct val="50000"/>
              </a:spcBef>
              <a:buNone/>
            </a:pPr>
            <a:r>
              <a:rPr lang="en-US" dirty="0">
                <a:latin typeface="Times New Roman" charset="0"/>
                <a:cs typeface="Times New Roman" charset="0"/>
              </a:rPr>
              <a:t>The amount of heat required to change the temperature of a material is proportional to the mass and to the temperature change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specific heat, </a:t>
            </a:r>
            <a:r>
              <a:rPr lang="en-US" i="1" dirty="0">
                <a:latin typeface="Times New Roman" charset="0"/>
                <a:cs typeface="Times New Roman" charset="0"/>
              </a:rPr>
              <a:t>c</a:t>
            </a:r>
            <a:r>
              <a:rPr lang="en-US" dirty="0">
                <a:latin typeface="Times New Roman" charset="0"/>
                <a:cs typeface="Times New Roman" charset="0"/>
              </a:rPr>
              <a:t>, is characteristic of the material. Some values are listed at left</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11" name="Group 10"/>
          <p:cNvGrpSpPr/>
          <p:nvPr/>
        </p:nvGrpSpPr>
        <p:grpSpPr>
          <a:xfrm>
            <a:off x="4644022" y="3989767"/>
            <a:ext cx="2856180" cy="400110"/>
            <a:chOff x="4644022" y="3989767"/>
            <a:chExt cx="2856180" cy="400110"/>
          </a:xfrm>
        </p:grpSpPr>
        <p:pic>
          <p:nvPicPr>
            <p:cNvPr id="5" name="Picture 4" descr="14_KeyEquation_02.jpg"/>
            <p:cNvPicPr>
              <a:picLocks noChangeAspect="1"/>
            </p:cNvPicPr>
            <p:nvPr/>
          </p:nvPicPr>
          <p:blipFill rotWithShape="1">
            <a:blip r:embed="rId2">
              <a:extLst>
                <a:ext uri="{28A0092B-C50C-407E-A947-70E740481C1C}">
                  <a14:useLocalDpi xmlns:a14="http://schemas.microsoft.com/office/drawing/2010/main" val="0"/>
                </a:ext>
              </a:extLst>
            </a:blip>
            <a:srcRect r="77756" b="30013"/>
            <a:stretch/>
          </p:blipFill>
          <p:spPr>
            <a:xfrm>
              <a:off x="4644022" y="4044298"/>
              <a:ext cx="1901088" cy="345579"/>
            </a:xfrm>
            <a:prstGeom prst="rect">
              <a:avLst/>
            </a:prstGeom>
          </p:spPr>
        </p:pic>
        <p:sp>
          <p:nvSpPr>
            <p:cNvPr id="8" name="TextBox 7"/>
            <p:cNvSpPr txBox="1"/>
            <p:nvPr/>
          </p:nvSpPr>
          <p:spPr>
            <a:xfrm>
              <a:off x="6674585" y="3989767"/>
              <a:ext cx="825617" cy="400110"/>
            </a:xfrm>
            <a:prstGeom prst="rect">
              <a:avLst/>
            </a:prstGeom>
            <a:noFill/>
          </p:spPr>
          <p:txBody>
            <a:bodyPr wrap="none" rtlCol="0">
              <a:spAutoFit/>
            </a:bodyPr>
            <a:lstStyle/>
            <a:p>
              <a:r>
                <a:rPr lang="en-US" sz="2000" dirty="0" smtClean="0">
                  <a:latin typeface="Times New Roman"/>
                  <a:cs typeface="Times New Roman"/>
                </a:rPr>
                <a:t>(14-2)</a:t>
              </a:r>
              <a:endParaRPr lang="en-US" sz="2000" dirty="0">
                <a:latin typeface="Times New Roman"/>
                <a:cs typeface="Times New Roman"/>
              </a:endParaRPr>
            </a:p>
          </p:txBody>
        </p:sp>
      </p:grpSp>
      <p:pic>
        <p:nvPicPr>
          <p:cNvPr id="10" name="Picture 9" descr="14_01_Table.jpg"/>
          <p:cNvPicPr>
            <a:picLocks noChangeAspect="1"/>
          </p:cNvPicPr>
          <p:nvPr/>
        </p:nvPicPr>
        <p:blipFill rotWithShape="1">
          <a:blip r:embed="rId3">
            <a:extLst>
              <a:ext uri="{28A0092B-C50C-407E-A947-70E740481C1C}">
                <a14:useLocalDpi xmlns:a14="http://schemas.microsoft.com/office/drawing/2010/main" val="0"/>
              </a:ext>
            </a:extLst>
          </a:blip>
          <a:srcRect b="2369"/>
          <a:stretch/>
        </p:blipFill>
        <p:spPr>
          <a:xfrm>
            <a:off x="739802" y="1292897"/>
            <a:ext cx="2680587" cy="5176645"/>
          </a:xfrm>
          <a:prstGeom prst="rect">
            <a:avLst/>
          </a:prstGeom>
        </p:spPr>
      </p:pic>
    </p:spTree>
    <p:extLst>
      <p:ext uri="{BB962C8B-B14F-4D97-AF65-F5344CB8AC3E}">
        <p14:creationId xmlns:p14="http://schemas.microsoft.com/office/powerpoint/2010/main" val="709685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2480</TotalTime>
  <Words>1458</Words>
  <Application>Microsoft Office PowerPoint</Application>
  <PresentationFormat>Presentazione su schermo (4:3)</PresentationFormat>
  <Paragraphs>142</Paragraphs>
  <Slides>33</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ＭＳ Ｐゴシック</vt:lpstr>
      <vt:lpstr>Arial</vt:lpstr>
      <vt:lpstr>Calibri</vt:lpstr>
      <vt:lpstr>Times New Roman</vt:lpstr>
      <vt:lpstr>Office Theme</vt:lpstr>
      <vt:lpstr>Heat As Energy Transfer</vt:lpstr>
      <vt:lpstr>Presentazione standard di PowerPoint</vt:lpstr>
      <vt:lpstr>Heat As Energy Transfer</vt:lpstr>
      <vt:lpstr>Heat As Energy Transfer</vt:lpstr>
      <vt:lpstr>Heat As Energy Transfer</vt:lpstr>
      <vt:lpstr>Internal Energy</vt:lpstr>
      <vt:lpstr>Internal Energy</vt:lpstr>
      <vt:lpstr>Internal Energy</vt:lpstr>
      <vt:lpstr>Specific Heat</vt:lpstr>
      <vt:lpstr>Specific Heat</vt:lpstr>
      <vt:lpstr>Calorimetry—Solving Problems</vt:lpstr>
      <vt:lpstr>Calorimetry – Solving Problems</vt:lpstr>
      <vt:lpstr>Calorimetry—Solving Problems</vt:lpstr>
      <vt:lpstr>Latent Heat</vt:lpstr>
      <vt:lpstr>Latent Heat</vt:lpstr>
      <vt:lpstr>Presentazione standard di PowerPoint</vt:lpstr>
      <vt:lpstr>Latent Heat</vt:lpstr>
      <vt:lpstr>Latent Heat</vt:lpstr>
      <vt:lpstr>Latent Heat</vt:lpstr>
      <vt:lpstr>14-6 Heat Transfer: Conduction</vt:lpstr>
      <vt:lpstr>14-6 Heat Transfer: Conduction</vt:lpstr>
      <vt:lpstr>Heat Transfer: Conduction</vt:lpstr>
      <vt:lpstr>14-7 Heat Transfer: Convection</vt:lpstr>
      <vt:lpstr>Heat Transfer: Convection</vt:lpstr>
      <vt:lpstr>14-8 Heat Transfer: Radiation</vt:lpstr>
      <vt:lpstr>Heat Transfer: Radiation</vt:lpstr>
      <vt:lpstr>Heat Transfer: Radiation</vt:lpstr>
      <vt:lpstr>Heat Transfer: Radiation</vt:lpstr>
      <vt:lpstr>Heat Transfer: Radiation</vt:lpstr>
      <vt:lpstr>Heat Transfer: Radiation</vt:lpstr>
      <vt:lpstr>Summary 1</vt:lpstr>
      <vt:lpstr>Summary 2</vt:lpstr>
      <vt:lpstr>Summary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Antonio Galgaro - UNIPD</cp:lastModifiedBy>
  <cp:revision>141</cp:revision>
  <dcterms:created xsi:type="dcterms:W3CDTF">2013-06-27T17:53:05Z</dcterms:created>
  <dcterms:modified xsi:type="dcterms:W3CDTF">2025-10-01T08:45:36Z</dcterms:modified>
</cp:coreProperties>
</file>