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58"/>
  </p:notesMasterIdLst>
  <p:handoutMasterIdLst>
    <p:handoutMasterId r:id="rId59"/>
  </p:handoutMasterIdLst>
  <p:sldIdLst>
    <p:sldId id="275" r:id="rId10"/>
    <p:sldId id="487" r:id="rId11"/>
    <p:sldId id="516" r:id="rId12"/>
    <p:sldId id="488" r:id="rId13"/>
    <p:sldId id="517" r:id="rId14"/>
    <p:sldId id="520" r:id="rId15"/>
    <p:sldId id="489" r:id="rId16"/>
    <p:sldId id="519" r:id="rId17"/>
    <p:sldId id="547" r:id="rId18"/>
    <p:sldId id="490" r:id="rId19"/>
    <p:sldId id="546" r:id="rId20"/>
    <p:sldId id="492" r:id="rId21"/>
    <p:sldId id="523" r:id="rId22"/>
    <p:sldId id="524" r:id="rId23"/>
    <p:sldId id="394" r:id="rId24"/>
    <p:sldId id="544" r:id="rId25"/>
    <p:sldId id="548" r:id="rId26"/>
    <p:sldId id="491" r:id="rId27"/>
    <p:sldId id="525" r:id="rId28"/>
    <p:sldId id="528" r:id="rId29"/>
    <p:sldId id="493" r:id="rId30"/>
    <p:sldId id="529" r:id="rId31"/>
    <p:sldId id="494" r:id="rId32"/>
    <p:sldId id="530" r:id="rId33"/>
    <p:sldId id="497" r:id="rId34"/>
    <p:sldId id="498" r:id="rId35"/>
    <p:sldId id="531" r:id="rId36"/>
    <p:sldId id="532" r:id="rId37"/>
    <p:sldId id="506" r:id="rId38"/>
    <p:sldId id="495" r:id="rId39"/>
    <p:sldId id="533" r:id="rId40"/>
    <p:sldId id="534" r:id="rId41"/>
    <p:sldId id="535" r:id="rId42"/>
    <p:sldId id="536" r:id="rId43"/>
    <p:sldId id="499" r:id="rId44"/>
    <p:sldId id="500" r:id="rId45"/>
    <p:sldId id="537" r:id="rId46"/>
    <p:sldId id="501" r:id="rId47"/>
    <p:sldId id="545" r:id="rId48"/>
    <p:sldId id="538" r:id="rId49"/>
    <p:sldId id="502" r:id="rId50"/>
    <p:sldId id="540" r:id="rId51"/>
    <p:sldId id="541" r:id="rId52"/>
    <p:sldId id="542" r:id="rId53"/>
    <p:sldId id="539" r:id="rId54"/>
    <p:sldId id="503" r:id="rId55"/>
    <p:sldId id="543" r:id="rId56"/>
    <p:sldId id="50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21D4ADEB-09E5-4C2D-B3FF-D9F6055A82DD}">
          <p14:sldIdLst>
            <p14:sldId id="275"/>
            <p14:sldId id="487"/>
            <p14:sldId id="516"/>
            <p14:sldId id="488"/>
            <p14:sldId id="517"/>
            <p14:sldId id="520"/>
            <p14:sldId id="489"/>
            <p14:sldId id="519"/>
            <p14:sldId id="547"/>
            <p14:sldId id="490"/>
            <p14:sldId id="546"/>
            <p14:sldId id="492"/>
            <p14:sldId id="523"/>
            <p14:sldId id="524"/>
            <p14:sldId id="394"/>
            <p14:sldId id="544"/>
            <p14:sldId id="548"/>
            <p14:sldId id="491"/>
            <p14:sldId id="525"/>
            <p14:sldId id="528"/>
            <p14:sldId id="493"/>
            <p14:sldId id="529"/>
            <p14:sldId id="494"/>
            <p14:sldId id="530"/>
            <p14:sldId id="497"/>
            <p14:sldId id="498"/>
            <p14:sldId id="531"/>
            <p14:sldId id="532"/>
            <p14:sldId id="506"/>
            <p14:sldId id="495"/>
            <p14:sldId id="533"/>
            <p14:sldId id="534"/>
            <p14:sldId id="535"/>
            <p14:sldId id="536"/>
            <p14:sldId id="499"/>
            <p14:sldId id="500"/>
            <p14:sldId id="537"/>
            <p14:sldId id="501"/>
            <p14:sldId id="545"/>
            <p14:sldId id="538"/>
            <p14:sldId id="502"/>
            <p14:sldId id="540"/>
            <p14:sldId id="541"/>
            <p14:sldId id="542"/>
            <p14:sldId id="539"/>
            <p14:sldId id="503"/>
            <p14:sldId id="543"/>
            <p14:sldId id="505"/>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74"/>
    <a:srgbClr val="CACACA"/>
    <a:srgbClr val="B60000"/>
    <a:srgbClr val="0000FF"/>
    <a:srgbClr val="214E91"/>
    <a:srgbClr val="CCCCCC"/>
    <a:srgbClr val="B70000"/>
    <a:srgbClr val="525252"/>
    <a:srgbClr val="E2F3F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27" autoAdjust="0"/>
    <p:restoredTop sz="86364" autoAdjust="0"/>
  </p:normalViewPr>
  <p:slideViewPr>
    <p:cSldViewPr>
      <p:cViewPr varScale="1">
        <p:scale>
          <a:sx n="76" d="100"/>
          <a:sy n="76" d="100"/>
        </p:scale>
        <p:origin x="1072" y="184"/>
      </p:cViewPr>
      <p:guideLst>
        <p:guide orient="horz" pos="3408"/>
        <p:guide orient="horz" pos="3600"/>
        <p:guide orient="horz" pos="912"/>
        <p:guide orient="horz" pos="3360"/>
        <p:guide pos="5616"/>
        <p:guide pos="4320"/>
      </p:guideLst>
    </p:cSldViewPr>
  </p:slideViewPr>
  <p:outlineViewPr>
    <p:cViewPr>
      <p:scale>
        <a:sx n="33" d="100"/>
        <a:sy n="33" d="100"/>
      </p:scale>
      <p:origin x="0" y="-2718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10/11/21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‹N›</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10/11/21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‹N›</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a:t>
            </a:fld>
            <a:endParaRPr lang="en-US"/>
          </a:p>
        </p:txBody>
      </p:sp>
    </p:spTree>
    <p:extLst>
      <p:ext uri="{BB962C8B-B14F-4D97-AF65-F5344CB8AC3E}">
        <p14:creationId xmlns:p14="http://schemas.microsoft.com/office/powerpoint/2010/main" val="2120701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21</a:t>
            </a:fld>
            <a:endParaRPr lang="en-US"/>
          </a:p>
        </p:txBody>
      </p:sp>
    </p:spTree>
    <p:extLst>
      <p:ext uri="{BB962C8B-B14F-4D97-AF65-F5344CB8AC3E}">
        <p14:creationId xmlns:p14="http://schemas.microsoft.com/office/powerpoint/2010/main" val="29898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22</a:t>
            </a:fld>
            <a:endParaRPr lang="en-US"/>
          </a:p>
        </p:txBody>
      </p:sp>
    </p:spTree>
    <p:extLst>
      <p:ext uri="{BB962C8B-B14F-4D97-AF65-F5344CB8AC3E}">
        <p14:creationId xmlns:p14="http://schemas.microsoft.com/office/powerpoint/2010/main" val="744342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29</a:t>
            </a:fld>
            <a:endParaRPr lang="en-US"/>
          </a:p>
        </p:txBody>
      </p:sp>
    </p:spTree>
    <p:extLst>
      <p:ext uri="{BB962C8B-B14F-4D97-AF65-F5344CB8AC3E}">
        <p14:creationId xmlns:p14="http://schemas.microsoft.com/office/powerpoint/2010/main" val="961639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33</a:t>
            </a:fld>
            <a:endParaRPr lang="en-US"/>
          </a:p>
        </p:txBody>
      </p:sp>
    </p:spTree>
    <p:extLst>
      <p:ext uri="{BB962C8B-B14F-4D97-AF65-F5344CB8AC3E}">
        <p14:creationId xmlns:p14="http://schemas.microsoft.com/office/powerpoint/2010/main" val="226521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34</a:t>
            </a:fld>
            <a:endParaRPr lang="en-US"/>
          </a:p>
        </p:txBody>
      </p:sp>
    </p:spTree>
    <p:extLst>
      <p:ext uri="{BB962C8B-B14F-4D97-AF65-F5344CB8AC3E}">
        <p14:creationId xmlns:p14="http://schemas.microsoft.com/office/powerpoint/2010/main" val="349606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35</a:t>
            </a:fld>
            <a:endParaRPr lang="en-US"/>
          </a:p>
        </p:txBody>
      </p:sp>
    </p:spTree>
    <p:extLst>
      <p:ext uri="{BB962C8B-B14F-4D97-AF65-F5344CB8AC3E}">
        <p14:creationId xmlns:p14="http://schemas.microsoft.com/office/powerpoint/2010/main" val="2056036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39</a:t>
            </a:fld>
            <a:endParaRPr lang="en-US"/>
          </a:p>
        </p:txBody>
      </p:sp>
    </p:spTree>
    <p:extLst>
      <p:ext uri="{BB962C8B-B14F-4D97-AF65-F5344CB8AC3E}">
        <p14:creationId xmlns:p14="http://schemas.microsoft.com/office/powerpoint/2010/main" val="1767743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noProof="0"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40</a:t>
            </a:fld>
            <a:endParaRPr lang="en-US"/>
          </a:p>
        </p:txBody>
      </p:sp>
    </p:spTree>
    <p:extLst>
      <p:ext uri="{BB962C8B-B14F-4D97-AF65-F5344CB8AC3E}">
        <p14:creationId xmlns:p14="http://schemas.microsoft.com/office/powerpoint/2010/main" val="2174739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42</a:t>
            </a:fld>
            <a:endParaRPr lang="en-US"/>
          </a:p>
        </p:txBody>
      </p:sp>
    </p:spTree>
    <p:extLst>
      <p:ext uri="{BB962C8B-B14F-4D97-AF65-F5344CB8AC3E}">
        <p14:creationId xmlns:p14="http://schemas.microsoft.com/office/powerpoint/2010/main" val="1953264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43</a:t>
            </a:fld>
            <a:endParaRPr lang="en-US"/>
          </a:p>
        </p:txBody>
      </p:sp>
    </p:spTree>
    <p:extLst>
      <p:ext uri="{BB962C8B-B14F-4D97-AF65-F5344CB8AC3E}">
        <p14:creationId xmlns:p14="http://schemas.microsoft.com/office/powerpoint/2010/main" val="308051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a:t>
            </a:fld>
            <a:endParaRPr lang="en-US"/>
          </a:p>
        </p:txBody>
      </p:sp>
    </p:spTree>
    <p:extLst>
      <p:ext uri="{BB962C8B-B14F-4D97-AF65-F5344CB8AC3E}">
        <p14:creationId xmlns:p14="http://schemas.microsoft.com/office/powerpoint/2010/main" val="2404053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47</a:t>
            </a:fld>
            <a:endParaRPr lang="en-US"/>
          </a:p>
        </p:txBody>
      </p:sp>
    </p:spTree>
    <p:extLst>
      <p:ext uri="{BB962C8B-B14F-4D97-AF65-F5344CB8AC3E}">
        <p14:creationId xmlns:p14="http://schemas.microsoft.com/office/powerpoint/2010/main" val="9298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4</a:t>
            </a:fld>
            <a:endParaRPr lang="en-US"/>
          </a:p>
        </p:txBody>
      </p:sp>
    </p:spTree>
    <p:extLst>
      <p:ext uri="{BB962C8B-B14F-4D97-AF65-F5344CB8AC3E}">
        <p14:creationId xmlns:p14="http://schemas.microsoft.com/office/powerpoint/2010/main" val="244497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5</a:t>
            </a:fld>
            <a:endParaRPr lang="en-US"/>
          </a:p>
        </p:txBody>
      </p:sp>
    </p:spTree>
    <p:extLst>
      <p:ext uri="{BB962C8B-B14F-4D97-AF65-F5344CB8AC3E}">
        <p14:creationId xmlns:p14="http://schemas.microsoft.com/office/powerpoint/2010/main" val="82236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7</a:t>
            </a:fld>
            <a:endParaRPr lang="en-US"/>
          </a:p>
        </p:txBody>
      </p:sp>
    </p:spTree>
    <p:extLst>
      <p:ext uri="{BB962C8B-B14F-4D97-AF65-F5344CB8AC3E}">
        <p14:creationId xmlns:p14="http://schemas.microsoft.com/office/powerpoint/2010/main" val="270485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10</a:t>
            </a:fld>
            <a:endParaRPr lang="en-US"/>
          </a:p>
        </p:txBody>
      </p:sp>
    </p:spTree>
    <p:extLst>
      <p:ext uri="{BB962C8B-B14F-4D97-AF65-F5344CB8AC3E}">
        <p14:creationId xmlns:p14="http://schemas.microsoft.com/office/powerpoint/2010/main" val="411282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11</a:t>
            </a:fld>
            <a:endParaRPr lang="en-US"/>
          </a:p>
        </p:txBody>
      </p:sp>
    </p:spTree>
    <p:extLst>
      <p:ext uri="{BB962C8B-B14F-4D97-AF65-F5344CB8AC3E}">
        <p14:creationId xmlns:p14="http://schemas.microsoft.com/office/powerpoint/2010/main" val="315191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18</a:t>
            </a:fld>
            <a:endParaRPr lang="en-US"/>
          </a:p>
        </p:txBody>
      </p:sp>
    </p:spTree>
    <p:extLst>
      <p:ext uri="{BB962C8B-B14F-4D97-AF65-F5344CB8AC3E}">
        <p14:creationId xmlns:p14="http://schemas.microsoft.com/office/powerpoint/2010/main" val="3883794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20</a:t>
            </a:fld>
            <a:endParaRPr lang="en-US"/>
          </a:p>
        </p:txBody>
      </p:sp>
    </p:spTree>
    <p:extLst>
      <p:ext uri="{BB962C8B-B14F-4D97-AF65-F5344CB8AC3E}">
        <p14:creationId xmlns:p14="http://schemas.microsoft.com/office/powerpoint/2010/main" val="61052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124200" y="3429000"/>
            <a:ext cx="6019800" cy="1752600"/>
          </a:xfrm>
          <a:prstGeom prst="rect">
            <a:avLst/>
          </a:prstGeom>
          <a:solidFill>
            <a:srgbClr val="5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276600" y="35052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276600" y="4190999"/>
            <a:ext cx="5699760" cy="914400"/>
          </a:xfrm>
          <a:prstGeom prst="rect">
            <a:avLst/>
          </a:prstGeom>
        </p:spPr>
        <p:txBody>
          <a:bodyPr/>
          <a:lstStyle>
            <a:lvl1pPr marL="0" indent="0" algn="r">
              <a:buNone/>
              <a:defRPr sz="2800" b="0">
                <a:solidFill>
                  <a:schemeClr val="bg1"/>
                </a:solidFill>
                <a:latin typeface="+mj-lt"/>
              </a:defRPr>
            </a:lvl1pPr>
            <a:lvl2pPr marL="457200" indent="0" algn="r">
              <a:buNone/>
              <a:defRPr sz="2400" b="0">
                <a:solidFill>
                  <a:schemeClr val="bg1"/>
                </a:solidFill>
                <a:latin typeface="ArumSans Bd" panose="020B0B04010000020C00" pitchFamily="34" charset="0"/>
              </a:defRPr>
            </a:lvl2pPr>
            <a:lvl3pPr marL="914400" indent="0" algn="r">
              <a:buNone/>
              <a:defRPr sz="2400" b="0">
                <a:solidFill>
                  <a:schemeClr val="bg1"/>
                </a:solidFill>
                <a:latin typeface="ArumSans Bd" panose="020B0B04010000020C00" pitchFamily="34" charset="0"/>
              </a:defRPr>
            </a:lvl3pPr>
            <a:lvl4pPr marL="1371600" indent="0" algn="r">
              <a:buNone/>
              <a:defRPr sz="2400" b="0">
                <a:solidFill>
                  <a:schemeClr val="bg1"/>
                </a:solidFill>
                <a:latin typeface="ArumSans Bd" panose="020B0B04010000020C00" pitchFamily="34" charset="0"/>
              </a:defRPr>
            </a:lvl4pPr>
            <a:lvl5pPr marL="1828800" indent="0" algn="r">
              <a:buNone/>
              <a:defRPr sz="2400" b="0">
                <a:solidFill>
                  <a:schemeClr val="bg1"/>
                </a:solidFill>
                <a:latin typeface="ArumSans Bd" panose="020B0B04010000020C00" pitchFamily="34" charset="0"/>
              </a:defRPr>
            </a:lvl5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0"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950720"/>
            <a:ext cx="8229600" cy="1097280"/>
          </a:xfrm>
          <a:prstGeom prst="rect">
            <a:avLst/>
          </a:prstGeom>
        </p:spPr>
        <p:txBody>
          <a:bodyPr anchor="ctr"/>
          <a:lstStyle>
            <a:lvl1pPr>
              <a:defRPr sz="4800" b="1">
                <a:solidFill>
                  <a:schemeClr val="tx1"/>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3124200"/>
            <a:ext cx="8229600" cy="2743200"/>
          </a:xfrm>
          <a:prstGeom prst="rect">
            <a:avLst/>
          </a:prstGeom>
        </p:spPr>
        <p:txBody>
          <a:bodyPr/>
          <a:lstStyle>
            <a:lvl1pPr marL="0" indent="0" algn="ctr">
              <a:spcBef>
                <a:spcPts val="600"/>
              </a:spcBef>
              <a:spcAft>
                <a:spcPts val="600"/>
              </a:spcAft>
              <a:buFont typeface="Arial" panose="020B0604020202020204" pitchFamily="34" charset="0"/>
              <a:buNone/>
              <a:defRPr sz="4000" b="1">
                <a:solidFill>
                  <a:srgbClr val="005C74"/>
                </a:solidFill>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ea typeface="Verdana" panose="020B0604030504040204" pitchFamily="34" charset="0"/>
                <a:cs typeface="Verdana" panose="020B0604030504040204" pitchFamily="34" charset="0"/>
              </a:defRPr>
            </a:lvl5pPr>
          </a:lstStyle>
          <a:p>
            <a:pPr lvl="0"/>
            <a:r>
              <a:rPr lang="en-US" dirty="0"/>
              <a:t>Click to edit Master text styles</a:t>
            </a:r>
          </a:p>
        </p:txBody>
      </p:sp>
      <p:sp>
        <p:nvSpPr>
          <p:cNvPr id="2" name="Rectangle 1"/>
          <p:cNvSpPr/>
          <p:nvPr userDrawn="1"/>
        </p:nvSpPr>
        <p:spPr>
          <a:xfrm>
            <a:off x="7817427" y="6303818"/>
            <a:ext cx="1295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429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477000"/>
            <a:ext cx="2208976"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24688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4008120"/>
            <a:ext cx="8229600" cy="23164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204301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754880" y="14478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320676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10972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64160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92684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21208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6"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3" name="Text Placeholder 10"/>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11800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30124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15468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400812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6156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5" name="Text Placeholder 10"/>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106411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Slide Title"/>
          <p:cNvSpPr>
            <a:spLocks noGrp="1"/>
          </p:cNvSpPr>
          <p:nvPr>
            <p:ph type="title"/>
          </p:nvPr>
        </p:nvSpPr>
        <p:spPr>
          <a:xfrm>
            <a:off x="762000" y="152400"/>
            <a:ext cx="7620000" cy="1097280"/>
          </a:xfrm>
          <a:prstGeom prst="rect">
            <a:avLst/>
          </a:prstGeom>
        </p:spPr>
        <p:txBody>
          <a:bodyPr anchor="ctr"/>
          <a:lstStyle>
            <a:lvl1pPr>
              <a:defRPr sz="3600" b="0">
                <a:solidFill>
                  <a:srgbClr val="B60000"/>
                </a:solidFill>
                <a:latin typeface="+mj-lt"/>
                <a:cs typeface="Arial" panose="020B0604020202020204" pitchFamily="34" charset="0"/>
              </a:defRPr>
            </a:lvl1pPr>
          </a:lstStyle>
          <a:p>
            <a:r>
              <a:rPr lang="en-US" dirty="0"/>
              <a:t>Click to edit Master title style</a:t>
            </a:r>
          </a:p>
        </p:txBody>
      </p:sp>
      <p:sp>
        <p:nvSpPr>
          <p:cNvPr id="10" name="Content Placeholder 1"/>
          <p:cNvSpPr>
            <a:spLocks noGrp="1"/>
          </p:cNvSpPr>
          <p:nvPr>
            <p:ph idx="1"/>
          </p:nvPr>
        </p:nvSpPr>
        <p:spPr>
          <a:xfrm>
            <a:off x="457200" y="1447800"/>
            <a:ext cx="8229600" cy="4754880"/>
          </a:xfrm>
          <a:prstGeom prst="rect">
            <a:avLst/>
          </a:prstGeom>
        </p:spPr>
        <p:txBody>
          <a:bodyPr/>
          <a:lstStyle>
            <a:lvl1pPr marL="0" indent="0" algn="l">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lgn="l">
              <a:spcBef>
                <a:spcPts val="1200"/>
              </a:spcBef>
              <a:spcAft>
                <a:spcPts val="600"/>
              </a:spcAft>
              <a:buClr>
                <a:schemeClr val="tx1"/>
              </a:buClr>
              <a:buFont typeface="Arial" panose="020B0604020202020204" pitchFamily="34" charset="0"/>
              <a:buChar char="•"/>
              <a:defRPr sz="2800">
                <a:latin typeface="+mj-lt"/>
                <a:cs typeface="Arial" panose="020B0604020202020204" pitchFamily="34" charset="0"/>
              </a:defRPr>
            </a:lvl2pPr>
            <a:lvl3pPr marL="822960" indent="-274320" algn="l">
              <a:spcBef>
                <a:spcPts val="1200"/>
              </a:spcBef>
              <a:spcAft>
                <a:spcPts val="600"/>
              </a:spcAft>
              <a:buClr>
                <a:schemeClr val="tx1"/>
              </a:buClr>
              <a:buFont typeface="Arial" panose="020B0604020202020204" pitchFamily="34" charset="0"/>
              <a:buChar char="•"/>
              <a:defRPr sz="2400">
                <a:latin typeface="+mj-lt"/>
                <a:cs typeface="Arial" panose="020B0604020202020204" pitchFamily="34" charset="0"/>
              </a:defRPr>
            </a:lvl3pPr>
            <a:lvl4pPr marL="1188720" indent="-274320" algn="l">
              <a:spcBef>
                <a:spcPts val="1200"/>
              </a:spcBef>
              <a:spcAft>
                <a:spcPts val="600"/>
              </a:spcAft>
              <a:buClr>
                <a:schemeClr val="tx1"/>
              </a:buClr>
              <a:buFont typeface="Arial" panose="020B0604020202020204" pitchFamily="34" charset="0"/>
              <a:buChar char="•"/>
              <a:defRPr sz="2000">
                <a:latin typeface="+mj-lt"/>
                <a:cs typeface="Arial" panose="020B0604020202020204" pitchFamily="34" charset="0"/>
              </a:defRPr>
            </a:lvl4pPr>
            <a:lvl5pPr marL="1554480" indent="-228600" algn="l">
              <a:spcBef>
                <a:spcPts val="1200"/>
              </a:spcBef>
              <a:spcAft>
                <a:spcPts val="600"/>
              </a:spcAft>
              <a:buClr>
                <a:schemeClr val="tx1"/>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2514600" y="152400"/>
            <a:ext cx="6400800" cy="1447800"/>
          </a:xfrm>
          <a:prstGeom prst="rect">
            <a:avLst/>
          </a:prstGeom>
        </p:spPr>
        <p:txBody>
          <a:bodyPr anchor="t" anchorCtr="0"/>
          <a:lstStyle>
            <a:lvl1pPr algn="r">
              <a:spcBef>
                <a:spcPts val="480"/>
              </a:spcBef>
              <a:defRPr sz="4400" b="1" cap="none">
                <a:solidFill>
                  <a:schemeClr val="tx1"/>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1"/>
          <p:cNvSpPr>
            <a:spLocks noGrp="1"/>
          </p:cNvSpPr>
          <p:nvPr>
            <p:ph type="body" idx="1"/>
          </p:nvPr>
        </p:nvSpPr>
        <p:spPr>
          <a:xfrm>
            <a:off x="4526280" y="3810000"/>
            <a:ext cx="4389120" cy="533400"/>
          </a:xfrm>
          <a:prstGeom prst="rect">
            <a:avLst/>
          </a:prstGeom>
        </p:spPr>
        <p:txBody>
          <a:bodyPr anchor="t" anchorCtr="0"/>
          <a:lstStyle>
            <a:lvl1pPr marL="0" indent="0" algn="ctr">
              <a:spcBef>
                <a:spcPts val="0"/>
              </a:spcBef>
              <a:buNone/>
              <a:defRPr sz="2800" b="1">
                <a:solidFill>
                  <a:srgbClr val="214E91"/>
                </a:solidFill>
                <a:latin typeface="+mj-lt"/>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8"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pic>
        <p:nvPicPr>
          <p:cNvPr id="9"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 y="812800"/>
            <a:ext cx="4375470" cy="53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64592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©2020 McGraw-Hill Education</a:t>
            </a:r>
          </a:p>
        </p:txBody>
      </p:sp>
      <p:sp>
        <p:nvSpPr>
          <p:cNvPr id="4" name="TextBox 3"/>
          <p:cNvSpPr txBox="1"/>
          <p:nvPr userDrawn="1"/>
        </p:nvSpPr>
        <p:spPr>
          <a:xfrm>
            <a:off x="8651557" y="6477000"/>
            <a:ext cx="492443" cy="182880"/>
          </a:xfrm>
          <a:prstGeom prst="rect">
            <a:avLst/>
          </a:prstGeom>
          <a:noFill/>
        </p:spPr>
        <p:txBody>
          <a:bodyPr wrap="square" rtlCol="0">
            <a:noAutofit/>
          </a:bodyPr>
          <a:lstStyle/>
          <a:p>
            <a:pPr algn="r"/>
            <a:r>
              <a:rPr lang="en-US" sz="1200" dirty="0"/>
              <a:t>3-</a:t>
            </a:r>
            <a:fld id="{D284030D-0224-4BD8-89C1-1614B36E06C2}" type="slidenum">
              <a:rPr lang="en-US" sz="1200" smtClean="0"/>
              <a:pPr algn="r"/>
              <a:t>‹N›</a:t>
            </a:fld>
            <a:endParaRPr lang="en-US" sz="1200" dirty="0"/>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0" r:id="rId1"/>
    <p:sldLayoutId id="2147483951" r:id="rId2"/>
    <p:sldLayoutId id="2147483966" r:id="rId3"/>
    <p:sldLayoutId id="2147483969" r:id="rId4"/>
    <p:sldLayoutId id="2147483967" r:id="rId5"/>
    <p:sldLayoutId id="2147483968"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YhOoYf_XT0&amp;list=PLc6EeKrKYKClN48ow3Irj_sO0zQEY-Vwu&amp;index=42"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hyperlink" Target="https://www.youtube.com/watch?v=FOp1AR461wA&amp;list=PLc6EeKrKYKClN48ow3Irj_sO0zQEY-Vwu&amp;index=4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z2Ih_MCL1Pc" TargetMode="Externa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ejhbraKxlsg" TargetMode="External"/><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eg51ozBqVM4&amp;list=PLc6EeKrKYKClN48ow3Irj_sO0zQEY-Vwu&amp;index=39" TargetMode="External"/><Relationship Id="rId2" Type="http://schemas.openxmlformats.org/officeDocument/2006/relationships/hyperlink" Target="https://www.youtube.com/watch?v=IUADltOgj3w&amp;list=PLc6EeKrKYKClN48ow3Irj_sO0zQEY-Vwu&amp;index=37" TargetMode="External"/><Relationship Id="rId1" Type="http://schemas.openxmlformats.org/officeDocument/2006/relationships/slideLayout" Target="../slideLayouts/slideLayout26.xml"/><Relationship Id="rId4" Type="http://schemas.openxmlformats.org/officeDocument/2006/relationships/hyperlink" Target="https://www.youtube.com/watch?v=AblFyfv6hLc&amp;list=PLc6EeKrKYKClN48ow3Irj_sO0zQEY-Vwu&amp;index=3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0.xml"/><Relationship Id="rId5" Type="http://schemas.openxmlformats.org/officeDocument/2006/relationships/slide" Target="slide2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slide" Target="slide29.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UCpIWdarLwA&amp;list=PLc6EeKrKYKClN48ow3Irj_sO0zQEY-Vwu&amp;index=46"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openxmlformats.org/officeDocument/2006/relationships/hyperlink" Target="https://www.youtube.com/watch?v=0Hv-sMeNKGQ&amp;list=PLc6EeKrKYKClN48ow3Irj_sO0zQEY-Vwu&amp;index=44" TargetMode="External"/><Relationship Id="rId4" Type="http://schemas.openxmlformats.org/officeDocument/2006/relationships/hyperlink" Target="https://www.youtube.com/watch?v=WkENXciOrIg&amp;list=PLc6EeKrKYKClN48ow3Irj_sO0zQEY-Vwu&amp;index=4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2"/>
          <p:cNvSpPr>
            <a:spLocks noGrp="1"/>
          </p:cNvSpPr>
          <p:nvPr>
            <p:ph idx="1"/>
          </p:nvPr>
        </p:nvSpPr>
        <p:spPr/>
        <p:txBody>
          <a:bodyPr/>
          <a:lstStyle/>
          <a:p>
            <a:r>
              <a:rPr lang="en-US" dirty="0"/>
              <a:t>Types and Patterns of Innovation</a:t>
            </a:r>
          </a:p>
        </p:txBody>
      </p:sp>
    </p:spTree>
    <p:extLst>
      <p:ext uri="{BB962C8B-B14F-4D97-AF65-F5344CB8AC3E}">
        <p14:creationId xmlns:p14="http://schemas.microsoft.com/office/powerpoint/2010/main" val="3022123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altLang="en-US" sz="3200" dirty="0"/>
              <a:t>Competence-Enhancing versus Competence-Destroying Innovation</a:t>
            </a:r>
            <a:br>
              <a:rPr lang="en-US" altLang="en-US" sz="1600" dirty="0"/>
            </a:br>
            <a:endParaRPr lang="en-US" sz="1500" dirty="0"/>
          </a:p>
        </p:txBody>
      </p:sp>
      <p:sp>
        <p:nvSpPr>
          <p:cNvPr id="3" name="Content Placeholder 2"/>
          <p:cNvSpPr>
            <a:spLocks noGrp="1"/>
          </p:cNvSpPr>
          <p:nvPr>
            <p:ph idx="1"/>
          </p:nvPr>
        </p:nvSpPr>
        <p:spPr>
          <a:xfrm>
            <a:off x="304800" y="1447800"/>
            <a:ext cx="8382000" cy="5120640"/>
          </a:xfrm>
        </p:spPr>
        <p:txBody>
          <a:bodyPr/>
          <a:lstStyle/>
          <a:p>
            <a:pPr lvl="1"/>
            <a:r>
              <a:rPr lang="en-US" dirty="0"/>
              <a:t>An innovation is considered to be </a:t>
            </a:r>
          </a:p>
          <a:p>
            <a:pPr lvl="1"/>
            <a:r>
              <a:rPr lang="en-US" b="1" dirty="0"/>
              <a:t>competence enhancing</a:t>
            </a:r>
            <a:r>
              <a:rPr lang="en-US" dirty="0"/>
              <a:t> if it builds on the firm's existing knowledge base  (e.g., the 286, 386, 486, Pentium, Pentium II, Pentium III, Pentium 4 platforms each built on Intel’s existing competencies) and </a:t>
            </a:r>
          </a:p>
          <a:p>
            <a:pPr lvl="1"/>
            <a:r>
              <a:rPr lang="en-US" b="1" dirty="0"/>
              <a:t>competence destroying</a:t>
            </a:r>
            <a:r>
              <a:rPr lang="en-US" dirty="0"/>
              <a:t> if it does not build on existing competencies or renders them obsolete (the hand-held </a:t>
            </a:r>
            <a:r>
              <a:rPr lang="en-US" u="sng" dirty="0"/>
              <a:t>calculator’s replacement of the slide rule </a:t>
            </a:r>
            <a:r>
              <a:rPr lang="en-US" dirty="0"/>
              <a:t>is a good example of competence-destroying innovation). </a:t>
            </a:r>
          </a:p>
        </p:txBody>
      </p:sp>
    </p:spTree>
    <p:extLst>
      <p:ext uri="{BB962C8B-B14F-4D97-AF65-F5344CB8AC3E}">
        <p14:creationId xmlns:p14="http://schemas.microsoft.com/office/powerpoint/2010/main" val="1751368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6608B9-1CE1-7C4C-A815-9722BE346A96}"/>
              </a:ext>
            </a:extLst>
          </p:cNvPr>
          <p:cNvSpPr>
            <a:spLocks noGrp="1"/>
          </p:cNvSpPr>
          <p:nvPr>
            <p:ph type="title"/>
          </p:nvPr>
        </p:nvSpPr>
        <p:spPr/>
        <p:txBody>
          <a:bodyPr/>
          <a:lstStyle/>
          <a:p>
            <a:r>
              <a:rPr lang="it-IT" dirty="0"/>
              <a:t>Slide </a:t>
            </a:r>
            <a:r>
              <a:rPr lang="it-IT" dirty="0" err="1"/>
              <a:t>rule</a:t>
            </a:r>
            <a:r>
              <a:rPr lang="it-IT" dirty="0"/>
              <a:t> </a:t>
            </a:r>
          </a:p>
        </p:txBody>
      </p:sp>
      <p:sp>
        <p:nvSpPr>
          <p:cNvPr id="3" name="Segnaposto contenuto 2">
            <a:extLst>
              <a:ext uri="{FF2B5EF4-FFF2-40B4-BE49-F238E27FC236}">
                <a16:creationId xmlns:a16="http://schemas.microsoft.com/office/drawing/2014/main" id="{971A7A74-4B38-7E43-A9EF-02B2F95405D4}"/>
              </a:ext>
            </a:extLst>
          </p:cNvPr>
          <p:cNvSpPr>
            <a:spLocks noGrp="1"/>
          </p:cNvSpPr>
          <p:nvPr>
            <p:ph idx="1"/>
          </p:nvPr>
        </p:nvSpPr>
        <p:spPr/>
        <p:txBody>
          <a:bodyPr/>
          <a:lstStyle/>
          <a:p>
            <a:endParaRPr lang="it-IT" dirty="0">
              <a:hlinkClick r:id="rId3"/>
            </a:endParaRPr>
          </a:p>
          <a:p>
            <a:r>
              <a:rPr lang="it-IT" dirty="0">
                <a:hlinkClick r:id="rId4"/>
              </a:rPr>
              <a:t>https://www.youtube.com/watch?v=FOp1AR461wA&amp;list=PLc6EeKrKYKClN48ow3Irj_sO0zQEY-Vwu&amp;index=41</a:t>
            </a:r>
            <a:endParaRPr lang="it-IT" dirty="0"/>
          </a:p>
          <a:p>
            <a:endParaRPr lang="it-IT" dirty="0">
              <a:hlinkClick r:id="rId3"/>
            </a:endParaRPr>
          </a:p>
          <a:p>
            <a:r>
              <a:rPr lang="it-IT" dirty="0">
                <a:hlinkClick r:id="rId3"/>
              </a:rPr>
              <a:t>https://www.youtube.com/watch?v=xYhOoYf_XT0&amp;list=PLc6EeKrKYKClN48ow3Irj_sO0zQEY-Vwu&amp;index=42</a:t>
            </a:r>
            <a:endParaRPr lang="it-IT" dirty="0"/>
          </a:p>
          <a:p>
            <a:endParaRPr lang="it-IT" dirty="0"/>
          </a:p>
        </p:txBody>
      </p:sp>
      <p:sp>
        <p:nvSpPr>
          <p:cNvPr id="4" name="Segnaposto testo 3">
            <a:extLst>
              <a:ext uri="{FF2B5EF4-FFF2-40B4-BE49-F238E27FC236}">
                <a16:creationId xmlns:a16="http://schemas.microsoft.com/office/drawing/2014/main" id="{F9441B21-78CE-7E4F-9A83-E7A4DBCF40D7}"/>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958ACA9A-B5FA-D54C-A046-0FB536E29381}"/>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682209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lstStyle/>
          <a:p>
            <a:r>
              <a:rPr lang="en-US" altLang="en-US" sz="2800" dirty="0"/>
              <a:t>Architectural versus Component Innovation</a:t>
            </a:r>
            <a:endParaRPr lang="en-US" sz="2800" dirty="0"/>
          </a:p>
        </p:txBody>
      </p:sp>
      <p:sp>
        <p:nvSpPr>
          <p:cNvPr id="3" name="Content Placeholder 2"/>
          <p:cNvSpPr>
            <a:spLocks noGrp="1"/>
          </p:cNvSpPr>
          <p:nvPr>
            <p:ph idx="1"/>
          </p:nvPr>
        </p:nvSpPr>
        <p:spPr>
          <a:xfrm>
            <a:off x="152400" y="838200"/>
            <a:ext cx="8839200" cy="5638800"/>
          </a:xfrm>
        </p:spPr>
        <p:txBody>
          <a:bodyPr/>
          <a:lstStyle/>
          <a:p>
            <a:pPr marL="109728" lvl="1" indent="0" algn="just" defTabSz="809625">
              <a:buNone/>
            </a:pPr>
            <a:r>
              <a:rPr lang="en-US" sz="2400" dirty="0"/>
              <a:t>An innovation is considered to be </a:t>
            </a:r>
            <a:r>
              <a:rPr lang="en-US" sz="2400" b="1" u="sng" dirty="0"/>
              <a:t>a component innovation </a:t>
            </a:r>
            <a:r>
              <a:rPr lang="en-US" sz="2400" dirty="0"/>
              <a:t>(or "modular innovation") if it entails changes to one or more components </a:t>
            </a:r>
            <a:r>
              <a:rPr lang="en-US" sz="2400" u="sng" dirty="0"/>
              <a:t>but does not significantly affect the overall configuration of the system </a:t>
            </a:r>
            <a:r>
              <a:rPr lang="en-US" sz="2400" dirty="0"/>
              <a:t>(such as the incorporation of </a:t>
            </a:r>
            <a:r>
              <a:rPr lang="en-US" sz="2400" dirty="0" err="1"/>
              <a:t>gell</a:t>
            </a:r>
            <a:r>
              <a:rPr lang="en-US" sz="2400" dirty="0"/>
              <a:t>-filled material for additional cushioning in a bicycle seat that does not require any changes in the rest of the bicycle architecture). </a:t>
            </a:r>
          </a:p>
          <a:p>
            <a:pPr marL="109728" lvl="1" indent="0" algn="just" defTabSz="809625">
              <a:buNone/>
            </a:pPr>
            <a:r>
              <a:rPr lang="en-US" sz="2400" b="1" dirty="0"/>
              <a:t>An </a:t>
            </a:r>
            <a:r>
              <a:rPr lang="en-US" sz="2400" b="1" u="sng" dirty="0"/>
              <a:t>architectural innovation </a:t>
            </a:r>
            <a:r>
              <a:rPr lang="en-US" sz="2400" dirty="0"/>
              <a:t>entails changing the overall design of the system or the way that components interact (in the bicycle example the </a:t>
            </a:r>
            <a:r>
              <a:rPr lang="en-US" sz="2400" u="sng" dirty="0"/>
              <a:t>transition from the "high-wheel bicycle" to the "safety bicycle" </a:t>
            </a:r>
            <a:r>
              <a:rPr lang="en-US" sz="2400" dirty="0"/>
              <a:t>was an architectural innovation). </a:t>
            </a:r>
          </a:p>
          <a:p>
            <a:pPr lvl="1" indent="-347472" defTabSz="809625"/>
            <a:r>
              <a:rPr lang="en-US" sz="2400" b="1" dirty="0"/>
              <a:t>Architectural innovations are often considered more radical and competence destroying</a:t>
            </a:r>
            <a:r>
              <a:rPr lang="en-US" sz="2400" dirty="0"/>
              <a:t>. </a:t>
            </a:r>
          </a:p>
          <a:p>
            <a:pPr lvl="1" indent="-347472" defTabSz="809625"/>
            <a:r>
              <a:rPr lang="en-US" altLang="en-US" sz="2400" dirty="0"/>
              <a:t>Most architectural innovations require changes in the underlying components also.</a:t>
            </a:r>
          </a:p>
          <a:p>
            <a:pPr marL="109728" lvl="1" indent="0" algn="just" defTabSz="809625">
              <a:buNone/>
            </a:pPr>
            <a:endParaRPr lang="en-US" altLang="en-US" sz="2200" dirty="0"/>
          </a:p>
        </p:txBody>
      </p:sp>
    </p:spTree>
    <p:extLst>
      <p:ext uri="{BB962C8B-B14F-4D97-AF65-F5344CB8AC3E}">
        <p14:creationId xmlns:p14="http://schemas.microsoft.com/office/powerpoint/2010/main" val="1265359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014A9646-F51E-43E1-B90B-7B07D7C5B85E}"/>
              </a:ext>
            </a:extLst>
          </p:cNvPr>
          <p:cNvSpPr>
            <a:spLocks noGrp="1"/>
          </p:cNvSpPr>
          <p:nvPr>
            <p:ph type="title"/>
          </p:nvPr>
        </p:nvSpPr>
        <p:spPr>
          <a:xfrm>
            <a:off x="457200" y="152400"/>
            <a:ext cx="8229600" cy="1097280"/>
          </a:xfrm>
        </p:spPr>
        <p:txBody>
          <a:bodyPr/>
          <a:lstStyle/>
          <a:p>
            <a:r>
              <a:rPr lang="en-US" dirty="0"/>
              <a:t>High-Wheel bicycle</a:t>
            </a:r>
          </a:p>
        </p:txBody>
      </p:sp>
      <p:sp>
        <p:nvSpPr>
          <p:cNvPr id="3" name="Segnaposto contenuto 2">
            <a:extLst>
              <a:ext uri="{FF2B5EF4-FFF2-40B4-BE49-F238E27FC236}">
                <a16:creationId xmlns:a16="http://schemas.microsoft.com/office/drawing/2014/main" id="{4E364AC5-C6A0-5A4A-8987-293E5C9F16C9}"/>
              </a:ext>
            </a:extLst>
          </p:cNvPr>
          <p:cNvSpPr>
            <a:spLocks noGrp="1"/>
          </p:cNvSpPr>
          <p:nvPr>
            <p:ph idx="1"/>
          </p:nvPr>
        </p:nvSpPr>
        <p:spPr>
          <a:xfrm>
            <a:off x="457200" y="1447800"/>
            <a:ext cx="3931920" cy="4876800"/>
          </a:xfrm>
        </p:spPr>
        <p:txBody>
          <a:bodyPr>
            <a:normAutofit/>
          </a:bodyPr>
          <a:lstStyle/>
          <a:p>
            <a:endParaRPr lang="it-IT" dirty="0">
              <a:hlinkClick r:id="rId2"/>
            </a:endParaRPr>
          </a:p>
          <a:p>
            <a:endParaRPr lang="it-IT" dirty="0">
              <a:hlinkClick r:id="rId2"/>
            </a:endParaRPr>
          </a:p>
          <a:p>
            <a:endParaRPr lang="it-IT" dirty="0">
              <a:hlinkClick r:id="rId2"/>
            </a:endParaRPr>
          </a:p>
          <a:p>
            <a:r>
              <a:rPr lang="it-IT" dirty="0">
                <a:hlinkClick r:id="rId2"/>
              </a:rPr>
              <a:t>https://www.youtube.com/watch?v=z2Ih_MCL1Pc</a:t>
            </a:r>
            <a:endParaRPr lang="it-IT" dirty="0"/>
          </a:p>
          <a:p>
            <a:endParaRPr lang="it-IT" dirty="0"/>
          </a:p>
        </p:txBody>
      </p:sp>
      <p:pic>
        <p:nvPicPr>
          <p:cNvPr id="1026" name="Picture 2" descr="Penny-farthing Or High Wheel Bicycle Silhouette Isolated On Wh Stock Vector  - Illustration of black, life: 95908148">
            <a:extLst>
              <a:ext uri="{FF2B5EF4-FFF2-40B4-BE49-F238E27FC236}">
                <a16:creationId xmlns:a16="http://schemas.microsoft.com/office/drawing/2014/main" id="{215EBB43-ED2C-554F-9318-C1F483D918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4880" y="1843644"/>
            <a:ext cx="3931920" cy="4085111"/>
          </a:xfrm>
          <a:prstGeom prst="rect">
            <a:avLst/>
          </a:prstGeom>
          <a:solidFill>
            <a:srgbClr val="FFFFFF"/>
          </a:solidFill>
        </p:spPr>
      </p:pic>
      <p:sp>
        <p:nvSpPr>
          <p:cNvPr id="73" name="Text Placeholder 4">
            <a:extLst>
              <a:ext uri="{FF2B5EF4-FFF2-40B4-BE49-F238E27FC236}">
                <a16:creationId xmlns:a16="http://schemas.microsoft.com/office/drawing/2014/main" id="{61329721-6177-480C-9D4B-4CF4A1417F03}"/>
              </a:ext>
            </a:extLst>
          </p:cNvPr>
          <p:cNvSpPr>
            <a:spLocks noGrp="1"/>
          </p:cNvSpPr>
          <p:nvPr>
            <p:ph type="body" sz="quarter" idx="14"/>
          </p:nvPr>
        </p:nvSpPr>
        <p:spPr>
          <a:xfrm>
            <a:off x="3463640" y="6477000"/>
            <a:ext cx="2212848" cy="182880"/>
          </a:xfrm>
        </p:spPr>
        <p:txBody>
          <a:bodyPr/>
          <a:lstStyle/>
          <a:p>
            <a:endParaRPr lang="en-US"/>
          </a:p>
        </p:txBody>
      </p:sp>
      <p:sp>
        <p:nvSpPr>
          <p:cNvPr id="75" name="Text Placeholder 5">
            <a:extLst>
              <a:ext uri="{FF2B5EF4-FFF2-40B4-BE49-F238E27FC236}">
                <a16:creationId xmlns:a16="http://schemas.microsoft.com/office/drawing/2014/main" id="{1B69BAE9-9038-4FCF-9C1E-0361B8811005}"/>
              </a:ext>
            </a:extLst>
          </p:cNvPr>
          <p:cNvSpPr>
            <a:spLocks noGrp="1"/>
          </p:cNvSpPr>
          <p:nvPr>
            <p:ph type="body" sz="quarter" idx="15"/>
          </p:nvPr>
        </p:nvSpPr>
        <p:spPr>
          <a:xfrm>
            <a:off x="6473952" y="6705600"/>
            <a:ext cx="2670048" cy="155448"/>
          </a:xfrm>
        </p:spPr>
        <p:txBody>
          <a:bodyPr/>
          <a:lstStyle/>
          <a:p>
            <a:endParaRPr lang="en-US"/>
          </a:p>
        </p:txBody>
      </p:sp>
    </p:spTree>
    <p:extLst>
      <p:ext uri="{BB962C8B-B14F-4D97-AF65-F5344CB8AC3E}">
        <p14:creationId xmlns:p14="http://schemas.microsoft.com/office/powerpoint/2010/main" val="2916306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6A692D57-188C-4728-8D79-D8122291F066}"/>
              </a:ext>
            </a:extLst>
          </p:cNvPr>
          <p:cNvSpPr>
            <a:spLocks noGrp="1"/>
          </p:cNvSpPr>
          <p:nvPr>
            <p:ph type="title"/>
          </p:nvPr>
        </p:nvSpPr>
        <p:spPr>
          <a:xfrm>
            <a:off x="457200" y="152400"/>
            <a:ext cx="8229600" cy="1097280"/>
          </a:xfrm>
        </p:spPr>
        <p:txBody>
          <a:bodyPr/>
          <a:lstStyle/>
          <a:p>
            <a:r>
              <a:rPr lang="en-US" dirty="0"/>
              <a:t>Safety bicycle</a:t>
            </a:r>
            <a:br>
              <a:rPr lang="en-US" dirty="0"/>
            </a:br>
            <a:endParaRPr lang="en-US" dirty="0"/>
          </a:p>
        </p:txBody>
      </p:sp>
      <p:pic>
        <p:nvPicPr>
          <p:cNvPr id="2050" name="Picture 2">
            <a:extLst>
              <a:ext uri="{FF2B5EF4-FFF2-40B4-BE49-F238E27FC236}">
                <a16:creationId xmlns:a16="http://schemas.microsoft.com/office/drawing/2014/main" id="{0817ED16-D0F4-604A-9E3C-5F7C575209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2311865"/>
            <a:ext cx="3931920" cy="3148669"/>
          </a:xfrm>
          <a:prstGeom prst="rect">
            <a:avLst/>
          </a:prstGeom>
          <a:solidFill>
            <a:srgbClr val="FFFFFF"/>
          </a:solidFill>
        </p:spPr>
      </p:pic>
      <p:sp>
        <p:nvSpPr>
          <p:cNvPr id="4" name="Segnaposto contenuto 3">
            <a:extLst>
              <a:ext uri="{FF2B5EF4-FFF2-40B4-BE49-F238E27FC236}">
                <a16:creationId xmlns:a16="http://schemas.microsoft.com/office/drawing/2014/main" id="{F589ADB4-F968-C241-A15F-3495F8129C69}"/>
              </a:ext>
            </a:extLst>
          </p:cNvPr>
          <p:cNvSpPr>
            <a:spLocks noGrp="1"/>
          </p:cNvSpPr>
          <p:nvPr>
            <p:ph idx="13"/>
          </p:nvPr>
        </p:nvSpPr>
        <p:spPr>
          <a:xfrm>
            <a:off x="4754880" y="1447800"/>
            <a:ext cx="3931920" cy="4876800"/>
          </a:xfrm>
        </p:spPr>
        <p:txBody>
          <a:bodyPr>
            <a:normAutofit/>
          </a:bodyPr>
          <a:lstStyle/>
          <a:p>
            <a:r>
              <a:rPr lang="it-IT" dirty="0">
                <a:hlinkClick r:id="rId3"/>
              </a:rPr>
              <a:t>https://www.youtube.com/watch?v=ejhbraKxlsg</a:t>
            </a:r>
            <a:endParaRPr lang="it-IT" dirty="0"/>
          </a:p>
          <a:p>
            <a:endParaRPr lang="it-IT" dirty="0"/>
          </a:p>
        </p:txBody>
      </p:sp>
      <p:sp>
        <p:nvSpPr>
          <p:cNvPr id="73" name="Text Placeholder 4">
            <a:extLst>
              <a:ext uri="{FF2B5EF4-FFF2-40B4-BE49-F238E27FC236}">
                <a16:creationId xmlns:a16="http://schemas.microsoft.com/office/drawing/2014/main" id="{D16D09F3-5C7D-4C83-919D-90F55FD4D8E4}"/>
              </a:ext>
            </a:extLst>
          </p:cNvPr>
          <p:cNvSpPr>
            <a:spLocks noGrp="1"/>
          </p:cNvSpPr>
          <p:nvPr>
            <p:ph type="body" sz="quarter" idx="14"/>
          </p:nvPr>
        </p:nvSpPr>
        <p:spPr>
          <a:xfrm>
            <a:off x="3463640" y="6477000"/>
            <a:ext cx="2212848" cy="182880"/>
          </a:xfrm>
        </p:spPr>
        <p:txBody>
          <a:bodyPr/>
          <a:lstStyle/>
          <a:p>
            <a:endParaRPr lang="en-US"/>
          </a:p>
        </p:txBody>
      </p:sp>
      <p:sp>
        <p:nvSpPr>
          <p:cNvPr id="75" name="Text Placeholder 5">
            <a:extLst>
              <a:ext uri="{FF2B5EF4-FFF2-40B4-BE49-F238E27FC236}">
                <a16:creationId xmlns:a16="http://schemas.microsoft.com/office/drawing/2014/main" id="{0CB2DD26-A5E2-42D9-BFF1-A6AE7A5CF795}"/>
              </a:ext>
            </a:extLst>
          </p:cNvPr>
          <p:cNvSpPr>
            <a:spLocks noGrp="1"/>
          </p:cNvSpPr>
          <p:nvPr>
            <p:ph type="body" sz="quarter" idx="15"/>
          </p:nvPr>
        </p:nvSpPr>
        <p:spPr>
          <a:xfrm>
            <a:off x="6473952" y="6705600"/>
            <a:ext cx="2670048" cy="155448"/>
          </a:xfrm>
        </p:spPr>
        <p:txBody>
          <a:bodyPr/>
          <a:lstStyle/>
          <a:p>
            <a:endParaRPr lang="en-US"/>
          </a:p>
        </p:txBody>
      </p:sp>
    </p:spTree>
    <p:extLst>
      <p:ext uri="{BB962C8B-B14F-4D97-AF65-F5344CB8AC3E}">
        <p14:creationId xmlns:p14="http://schemas.microsoft.com/office/powerpoint/2010/main" val="2976433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t>Innovating in India: The Chotukool Project</a:t>
            </a:r>
            <a:r>
              <a:rPr lang="en-US" sz="1500" dirty="0"/>
              <a:t> </a:t>
            </a:r>
          </a:p>
        </p:txBody>
      </p:sp>
      <p:sp>
        <p:nvSpPr>
          <p:cNvPr id="3" name="Content Placeholder 2"/>
          <p:cNvSpPr>
            <a:spLocks noGrp="1"/>
          </p:cNvSpPr>
          <p:nvPr>
            <p:ph idx="1"/>
          </p:nvPr>
        </p:nvSpPr>
        <p:spPr>
          <a:xfrm>
            <a:off x="457200" y="1447800"/>
            <a:ext cx="8503920" cy="5410200"/>
          </a:xfrm>
        </p:spPr>
        <p:txBody>
          <a:bodyPr/>
          <a:lstStyle/>
          <a:p>
            <a:pPr defTabSz="809625">
              <a:defRPr/>
            </a:pPr>
            <a:r>
              <a:rPr lang="en-GB" sz="2200" dirty="0"/>
              <a:t>In rural India up to 90% of families cannot afford appliances, have no electricity, and have no refrigeration.</a:t>
            </a:r>
          </a:p>
          <a:p>
            <a:pPr defTabSz="809625">
              <a:spcBef>
                <a:spcPts val="1200"/>
              </a:spcBef>
              <a:defRPr/>
            </a:pPr>
            <a:r>
              <a:rPr lang="en-GB" sz="2200" dirty="0"/>
              <a:t>Appliance manufacturer Godrej &amp; Boyce decided to make a smaller, cheaper refrigerator to tap this market.</a:t>
            </a:r>
          </a:p>
          <a:p>
            <a:pPr defTabSz="809625">
              <a:spcBef>
                <a:spcPts val="1200"/>
              </a:spcBef>
              <a:defRPr/>
            </a:pPr>
            <a:r>
              <a:rPr lang="en-GB" sz="2200" dirty="0"/>
              <a:t>Many of their assumptions turned out to be wrong; they ended up making a lightweight portable battery operated refrigerator with customizable skins to make them cool and aspirational, and sold to multiple market segments, including the urban affluent.</a:t>
            </a:r>
          </a:p>
          <a:p>
            <a:pPr defTabSz="809625">
              <a:spcBef>
                <a:spcPts val="1200"/>
              </a:spcBef>
              <a:defRPr/>
            </a:pPr>
            <a:r>
              <a:rPr lang="en-GB" sz="2200" dirty="0"/>
              <a:t>Godrej &amp; Boyce also pioneered a novel distribution system: the Chotukool would be sold at the post office.</a:t>
            </a:r>
          </a:p>
          <a:p>
            <a:pPr defTabSz="809625">
              <a:spcBef>
                <a:spcPts val="1200"/>
              </a:spcBef>
              <a:defRPr/>
            </a:pPr>
            <a:r>
              <a:rPr lang="en-US" sz="2200" dirty="0"/>
              <a:t>The Chotukool won several design awards and </a:t>
            </a:r>
            <a:r>
              <a:rPr lang="en-US" sz="2200" i="1" dirty="0"/>
              <a:t>FastCompany</a:t>
            </a:r>
            <a:r>
              <a:rPr lang="en-US" sz="2200" dirty="0"/>
              <a:t> gave Godrej its “Most Innovative Company” award.</a:t>
            </a:r>
          </a:p>
        </p:txBody>
      </p:sp>
    </p:spTree>
    <p:extLst>
      <p:ext uri="{BB962C8B-B14F-4D97-AF65-F5344CB8AC3E}">
        <p14:creationId xmlns:p14="http://schemas.microsoft.com/office/powerpoint/2010/main" val="1879635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6F3B9B-0AB7-3C47-A86A-A914F9D6ED6A}"/>
              </a:ext>
            </a:extLst>
          </p:cNvPr>
          <p:cNvSpPr>
            <a:spLocks noGrp="1"/>
          </p:cNvSpPr>
          <p:nvPr>
            <p:ph type="title"/>
          </p:nvPr>
        </p:nvSpPr>
        <p:spPr/>
        <p:txBody>
          <a:bodyPr/>
          <a:lstStyle/>
          <a:p>
            <a:r>
              <a:rPr lang="en-US" dirty="0"/>
              <a:t>Innovating in India: The </a:t>
            </a:r>
            <a:r>
              <a:rPr lang="en-US" dirty="0" err="1"/>
              <a:t>Chotukool</a:t>
            </a:r>
            <a:r>
              <a:rPr lang="en-US" dirty="0"/>
              <a:t> Project</a:t>
            </a:r>
            <a:r>
              <a:rPr lang="en-US" sz="1500" dirty="0"/>
              <a:t> 1</a:t>
            </a:r>
            <a:endParaRPr lang="it-IT" dirty="0"/>
          </a:p>
        </p:txBody>
      </p:sp>
      <p:sp>
        <p:nvSpPr>
          <p:cNvPr id="3" name="Segnaposto contenuto 2">
            <a:extLst>
              <a:ext uri="{FF2B5EF4-FFF2-40B4-BE49-F238E27FC236}">
                <a16:creationId xmlns:a16="http://schemas.microsoft.com/office/drawing/2014/main" id="{1D9D1CB2-B6D3-0047-BD9D-84FE09C48DEE}"/>
              </a:ext>
            </a:extLst>
          </p:cNvPr>
          <p:cNvSpPr>
            <a:spLocks noGrp="1"/>
          </p:cNvSpPr>
          <p:nvPr>
            <p:ph idx="1"/>
          </p:nvPr>
        </p:nvSpPr>
        <p:spPr/>
        <p:txBody>
          <a:bodyPr/>
          <a:lstStyle/>
          <a:p>
            <a:r>
              <a:rPr lang="it-IT" dirty="0">
                <a:hlinkClick r:id="rId2"/>
              </a:rPr>
              <a:t>https://www.youtube.com/watch?v=IUADltOgj3w&amp;list=PLc6EeKrKYKClN48ow3Irj_sO0zQEY-Vwu&amp;index=37</a:t>
            </a:r>
            <a:endParaRPr lang="it-IT" dirty="0"/>
          </a:p>
          <a:p>
            <a:r>
              <a:rPr lang="it-IT" dirty="0">
                <a:hlinkClick r:id="rId3"/>
              </a:rPr>
              <a:t>https://www.youtube.com/watch?v=eg51ozBqVM4&amp;list=PLc6EeKrKYKClN48ow3Irj_sO0zQEY-Vwu&amp;index=39</a:t>
            </a:r>
            <a:endParaRPr lang="it-IT" dirty="0"/>
          </a:p>
          <a:p>
            <a:r>
              <a:rPr lang="it-IT" dirty="0">
                <a:hlinkClick r:id="rId4"/>
              </a:rPr>
              <a:t>https://www.youtube.com/watch?v=AblFyfv6hLc&amp;list=PLc6EeKrKYKClN48ow3Irj_sO0zQEY-Vwu&amp;index=38</a:t>
            </a:r>
            <a:endParaRPr lang="it-IT" dirty="0"/>
          </a:p>
          <a:p>
            <a:endParaRPr lang="it-IT" dirty="0"/>
          </a:p>
        </p:txBody>
      </p:sp>
      <p:sp>
        <p:nvSpPr>
          <p:cNvPr id="4" name="Segnaposto testo 3">
            <a:extLst>
              <a:ext uri="{FF2B5EF4-FFF2-40B4-BE49-F238E27FC236}">
                <a16:creationId xmlns:a16="http://schemas.microsoft.com/office/drawing/2014/main" id="{0D306735-5841-E64D-9A6B-57994E1C84A2}"/>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C7ADC1F1-3D8E-FD42-B8CE-1D3DA091BD77}"/>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658621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0FB804-AACD-E745-AD41-CA8D3233853E}"/>
              </a:ext>
            </a:extLst>
          </p:cNvPr>
          <p:cNvSpPr>
            <a:spLocks noGrp="1"/>
          </p:cNvSpPr>
          <p:nvPr>
            <p:ph type="title"/>
          </p:nvPr>
        </p:nvSpPr>
        <p:spPr/>
        <p:txBody>
          <a:bodyPr/>
          <a:lstStyle/>
          <a:p>
            <a:r>
              <a:rPr lang="it-IT" sz="3200" dirty="0" err="1"/>
              <a:t>Questions</a:t>
            </a:r>
            <a:endParaRPr lang="it-IT" sz="3200" dirty="0"/>
          </a:p>
        </p:txBody>
      </p:sp>
      <p:sp>
        <p:nvSpPr>
          <p:cNvPr id="3" name="Segnaposto contenuto 2">
            <a:extLst>
              <a:ext uri="{FF2B5EF4-FFF2-40B4-BE49-F238E27FC236}">
                <a16:creationId xmlns:a16="http://schemas.microsoft.com/office/drawing/2014/main" id="{C073AB76-1055-4344-82E0-13CAD2FB8A50}"/>
              </a:ext>
            </a:extLst>
          </p:cNvPr>
          <p:cNvSpPr>
            <a:spLocks noGrp="1"/>
          </p:cNvSpPr>
          <p:nvPr>
            <p:ph idx="1"/>
          </p:nvPr>
        </p:nvSpPr>
        <p:spPr>
          <a:xfrm>
            <a:off x="0" y="990600"/>
            <a:ext cx="9144000" cy="5334000"/>
          </a:xfrm>
        </p:spPr>
        <p:txBody>
          <a:bodyPr/>
          <a:lstStyle/>
          <a:p>
            <a:r>
              <a:rPr lang="en-US" sz="2600" b="1" dirty="0"/>
              <a:t>What product and process innovations did the </a:t>
            </a:r>
            <a:r>
              <a:rPr lang="en-US" sz="2600" b="1" dirty="0" err="1"/>
              <a:t>Chotukool</a:t>
            </a:r>
            <a:r>
              <a:rPr lang="en-US" sz="2600" b="1" dirty="0"/>
              <a:t> entail? Would you consider these incremental or radical? Architectural or component? </a:t>
            </a:r>
          </a:p>
          <a:p>
            <a:r>
              <a:rPr lang="en-US" sz="2800" i="1" dirty="0"/>
              <a:t>Using thermoelectric cooling and a battery was a pretty big component innovation. Offering skins for the refrigerators was also a component innovation. Selling the refrigerators through the post office was a process innovation.</a:t>
            </a:r>
            <a:endParaRPr lang="en-US" sz="2600" b="1" i="1" dirty="0"/>
          </a:p>
          <a:p>
            <a:r>
              <a:rPr lang="en-US" sz="2600" b="1" dirty="0"/>
              <a:t>Competence enhancing or competence destroying? </a:t>
            </a:r>
            <a:endParaRPr lang="it-IT" sz="2600" b="1" dirty="0"/>
          </a:p>
          <a:p>
            <a:r>
              <a:rPr lang="en-US" sz="2600" i="1" dirty="0"/>
              <a:t>All of these innovations are, arguably, competence enhancing for Godrej</a:t>
            </a:r>
            <a:r>
              <a:rPr lang="en-US" i="1" dirty="0"/>
              <a:t>.</a:t>
            </a:r>
            <a:endParaRPr lang="it-IT" i="1" dirty="0"/>
          </a:p>
          <a:p>
            <a:endParaRPr lang="it-IT" dirty="0"/>
          </a:p>
        </p:txBody>
      </p:sp>
      <p:sp>
        <p:nvSpPr>
          <p:cNvPr id="4" name="Segnaposto testo 3">
            <a:extLst>
              <a:ext uri="{FF2B5EF4-FFF2-40B4-BE49-F238E27FC236}">
                <a16:creationId xmlns:a16="http://schemas.microsoft.com/office/drawing/2014/main" id="{A2D9D277-A6EE-DC4D-B1CE-AF8D314072A6}"/>
              </a:ext>
            </a:extLst>
          </p:cNvPr>
          <p:cNvSpPr>
            <a:spLocks noGrp="1"/>
          </p:cNvSpPr>
          <p:nvPr>
            <p:ph type="body" sz="quarter" idx="12"/>
          </p:nvPr>
        </p:nvSpPr>
        <p:spPr/>
        <p:txBody>
          <a:bodyPr/>
          <a:lstStyle/>
          <a:p>
            <a:endParaRPr lang="it-IT" dirty="0"/>
          </a:p>
        </p:txBody>
      </p:sp>
      <p:sp>
        <p:nvSpPr>
          <p:cNvPr id="5" name="Segnaposto testo 4">
            <a:extLst>
              <a:ext uri="{FF2B5EF4-FFF2-40B4-BE49-F238E27FC236}">
                <a16:creationId xmlns:a16="http://schemas.microsoft.com/office/drawing/2014/main" id="{CAC05806-74D9-C642-9FE8-43DC3AE754C8}"/>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69008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all" dirty="0"/>
              <a:t>Patterns Of Innovation:</a:t>
            </a:r>
            <a:br>
              <a:rPr lang="en-US" cap="all" dirty="0"/>
            </a:br>
            <a:r>
              <a:rPr lang="en-US" dirty="0"/>
              <a:t>Technology S-Curves</a:t>
            </a:r>
            <a:r>
              <a:rPr lang="en-US" sz="1500" dirty="0"/>
              <a:t> </a:t>
            </a:r>
          </a:p>
        </p:txBody>
      </p:sp>
      <p:sp>
        <p:nvSpPr>
          <p:cNvPr id="9" name="Content Placeholder 4"/>
          <p:cNvSpPr>
            <a:spLocks noGrp="1"/>
          </p:cNvSpPr>
          <p:nvPr>
            <p:ph idx="1"/>
          </p:nvPr>
        </p:nvSpPr>
        <p:spPr>
          <a:prstGeom prst="rect">
            <a:avLst/>
          </a:prstGeom>
        </p:spPr>
        <p:txBody>
          <a:bodyPr/>
          <a:lstStyle/>
          <a:p>
            <a:pPr>
              <a:spcBef>
                <a:spcPct val="50000"/>
              </a:spcBef>
            </a:pPr>
            <a:r>
              <a:rPr lang="en-US" altLang="en-US" sz="2000" dirty="0"/>
              <a:t>.</a:t>
            </a:r>
          </a:p>
        </p:txBody>
      </p:sp>
      <p:sp>
        <p:nvSpPr>
          <p:cNvPr id="12" name="Segnaposto testo 11">
            <a:extLst>
              <a:ext uri="{FF2B5EF4-FFF2-40B4-BE49-F238E27FC236}">
                <a16:creationId xmlns:a16="http://schemas.microsoft.com/office/drawing/2014/main" id="{ADB36F7D-F6FC-544A-9E26-65B51CED6E59}"/>
              </a:ext>
            </a:extLst>
          </p:cNvPr>
          <p:cNvSpPr>
            <a:spLocks noGrp="1"/>
          </p:cNvSpPr>
          <p:nvPr>
            <p:ph type="body" sz="quarter" idx="12"/>
          </p:nvPr>
        </p:nvSpPr>
        <p:spPr/>
        <p:txBody>
          <a:bodyPr/>
          <a:lstStyle/>
          <a:p>
            <a:endParaRPr lang="it-IT"/>
          </a:p>
        </p:txBody>
      </p:sp>
      <p:sp>
        <p:nvSpPr>
          <p:cNvPr id="8" name="Text Placeholder 5"/>
          <p:cNvSpPr>
            <a:spLocks noGrp="1"/>
          </p:cNvSpPr>
          <p:nvPr>
            <p:ph type="body" sz="quarter" idx="11"/>
          </p:nvPr>
        </p:nvSpPr>
        <p:spPr>
          <a:prstGeom prst="rect">
            <a:avLst/>
          </a:prstGeom>
        </p:spPr>
        <p:txBody>
          <a:bodyPr/>
          <a:lstStyle/>
          <a:p>
            <a:r>
              <a:rPr lang="en-US" dirty="0">
                <a:hlinkClick r:id="rId3" action="ppaction://hlinksldjump"/>
              </a:rPr>
              <a:t>Access the text alternative for these images</a:t>
            </a:r>
            <a:endParaRPr lang="en-US" dirty="0"/>
          </a:p>
        </p:txBody>
      </p:sp>
      <p:sp>
        <p:nvSpPr>
          <p:cNvPr id="13" name="CasellaDiTesto 12">
            <a:extLst>
              <a:ext uri="{FF2B5EF4-FFF2-40B4-BE49-F238E27FC236}">
                <a16:creationId xmlns:a16="http://schemas.microsoft.com/office/drawing/2014/main" id="{9520EAD0-92F6-D447-B266-F425B54C5E69}"/>
              </a:ext>
            </a:extLst>
          </p:cNvPr>
          <p:cNvSpPr txBox="1"/>
          <p:nvPr/>
        </p:nvSpPr>
        <p:spPr>
          <a:xfrm>
            <a:off x="435429" y="1669316"/>
            <a:ext cx="8229600" cy="4601260"/>
          </a:xfrm>
          <a:prstGeom prst="rect">
            <a:avLst/>
          </a:prstGeom>
          <a:noFill/>
        </p:spPr>
        <p:txBody>
          <a:bodyPr wrap="square" rtlCol="0">
            <a:spAutoFit/>
          </a:bodyPr>
          <a:lstStyle/>
          <a:p>
            <a:pPr lvl="0"/>
            <a:r>
              <a:rPr lang="en-US" sz="2500" b="1" dirty="0"/>
              <a:t>S-curves</a:t>
            </a:r>
            <a:r>
              <a:rPr lang="en-US" sz="2500" dirty="0"/>
              <a:t> are used to map the performance of a technology and its diffusion rate.</a:t>
            </a:r>
          </a:p>
          <a:p>
            <a:pPr lvl="0"/>
            <a:endParaRPr lang="it-IT" sz="2500" dirty="0"/>
          </a:p>
          <a:p>
            <a:pPr lvl="0"/>
            <a:r>
              <a:rPr lang="en-US" sz="2500" b="1" dirty="0"/>
              <a:t>S-curves in Technological Improvement</a:t>
            </a:r>
            <a:r>
              <a:rPr lang="en-US" sz="2500" dirty="0"/>
              <a:t>: When the </a:t>
            </a:r>
            <a:r>
              <a:rPr lang="en-US" sz="2500" b="1" dirty="0"/>
              <a:t>performance of a technology</a:t>
            </a:r>
            <a:r>
              <a:rPr lang="en-US" sz="2500" dirty="0"/>
              <a:t> is plotted </a:t>
            </a:r>
            <a:r>
              <a:rPr lang="en-US" sz="2500" b="1" dirty="0"/>
              <a:t>against the amount of effort and money invested in the technology</a:t>
            </a:r>
            <a:r>
              <a:rPr lang="en-US" sz="2500" dirty="0"/>
              <a:t>, it typically shows </a:t>
            </a:r>
            <a:r>
              <a:rPr lang="en-US" sz="2500" b="1" dirty="0"/>
              <a:t>slow initial improvement </a:t>
            </a:r>
            <a:r>
              <a:rPr lang="en-US" sz="2500" dirty="0"/>
              <a:t>(due to poor understanding of the technology, and a lack of legitimacy of the technology), then </a:t>
            </a:r>
            <a:r>
              <a:rPr lang="en-US" sz="2500" b="1" dirty="0"/>
              <a:t>accelerated improvement </a:t>
            </a:r>
            <a:r>
              <a:rPr lang="en-US" sz="2500" dirty="0"/>
              <a:t>(due to a deeper understanding of the technology), then </a:t>
            </a:r>
            <a:r>
              <a:rPr lang="en-US" sz="2500" b="1" dirty="0"/>
              <a:t>diminishing improvement </a:t>
            </a:r>
            <a:r>
              <a:rPr lang="en-US" sz="2500" dirty="0"/>
              <a:t>(as the technology reaches its inherent limits). </a:t>
            </a:r>
            <a:endParaRPr lang="it-IT" sz="2500" dirty="0"/>
          </a:p>
          <a:p>
            <a:endParaRPr lang="it-IT" dirty="0"/>
          </a:p>
        </p:txBody>
      </p:sp>
    </p:spTree>
    <p:extLst>
      <p:ext uri="{BB962C8B-B14F-4D97-AF65-F5344CB8AC3E}">
        <p14:creationId xmlns:p14="http://schemas.microsoft.com/office/powerpoint/2010/main" val="457715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S-Curves</a:t>
            </a:r>
            <a:r>
              <a:rPr lang="en-US" sz="1500" dirty="0"/>
              <a:t> </a:t>
            </a:r>
          </a:p>
        </p:txBody>
      </p:sp>
      <p:sp>
        <p:nvSpPr>
          <p:cNvPr id="6" name="Content Placeholder 2"/>
          <p:cNvSpPr>
            <a:spLocks noGrp="1"/>
          </p:cNvSpPr>
          <p:nvPr>
            <p:ph idx="1"/>
          </p:nvPr>
        </p:nvSpPr>
        <p:spPr>
          <a:xfrm>
            <a:off x="457200" y="1447800"/>
            <a:ext cx="8229600" cy="945821"/>
          </a:xfrm>
        </p:spPr>
        <p:txBody>
          <a:bodyPr/>
          <a:lstStyle/>
          <a:p>
            <a:pPr defTabSz="809625"/>
            <a:r>
              <a:rPr lang="en-US" altLang="en-US" sz="2400" b="1" dirty="0"/>
              <a:t>Both the rate of a technology’s improvement, and its rate of diffusion to the market typically follow an s-shaped curve.</a:t>
            </a:r>
          </a:p>
        </p:txBody>
      </p:sp>
      <p:pic>
        <p:nvPicPr>
          <p:cNvPr id="7" name="Picture 3" descr="A line graph illustrates the performance of technology in relation to time and effort.&#10;">
            <a:extLst>
              <a:ext uri="{FF2B5EF4-FFF2-40B4-BE49-F238E27FC236}">
                <a16:creationId xmlns:a16="http://schemas.microsoft.com/office/drawing/2014/main" id="{63D3A921-2DA3-4885-8F61-F0A26B143C57}"/>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602450" y="2971800"/>
            <a:ext cx="4807750" cy="2879890"/>
          </a:xfrm>
          <a:prstGeom prst="rect">
            <a:avLst/>
          </a:prstGeom>
        </p:spPr>
      </p:pic>
      <p:sp>
        <p:nvSpPr>
          <p:cNvPr id="9" name="Content Placeholder 4"/>
          <p:cNvSpPr>
            <a:spLocks noGrp="1"/>
          </p:cNvSpPr>
          <p:nvPr>
            <p:ph idx="14"/>
          </p:nvPr>
        </p:nvSpPr>
        <p:spPr>
          <a:xfrm>
            <a:off x="5550928" y="2591742"/>
            <a:ext cx="3168172" cy="3215170"/>
          </a:xfrm>
        </p:spPr>
        <p:txBody>
          <a:bodyPr/>
          <a:lstStyle/>
          <a:p>
            <a:pPr>
              <a:spcBef>
                <a:spcPct val="50000"/>
              </a:spcBef>
            </a:pPr>
            <a:r>
              <a:rPr lang="en-US" altLang="en-US" sz="2200" dirty="0"/>
              <a:t>Technology improves slowly at first because it is poorly understood.</a:t>
            </a:r>
          </a:p>
          <a:p>
            <a:pPr>
              <a:spcBef>
                <a:spcPts val="1200"/>
              </a:spcBef>
            </a:pPr>
            <a:r>
              <a:rPr lang="en-US" altLang="en-US" sz="2200" dirty="0"/>
              <a:t>Then accelerates as understanding increases.</a:t>
            </a:r>
          </a:p>
          <a:p>
            <a:pPr>
              <a:spcBef>
                <a:spcPts val="1200"/>
              </a:spcBef>
            </a:pPr>
            <a:r>
              <a:rPr lang="en-US" altLang="en-US" sz="2200" dirty="0"/>
              <a:t>Then tapers off as approaches limits.</a:t>
            </a:r>
          </a:p>
        </p:txBody>
      </p:sp>
      <p:sp>
        <p:nvSpPr>
          <p:cNvPr id="8" name="Text Placeholder 5"/>
          <p:cNvSpPr>
            <a:spLocks noGrp="1"/>
          </p:cNvSpPr>
          <p:nvPr>
            <p:ph type="body" sz="quarter" idx="16"/>
          </p:nvPr>
        </p:nvSpPr>
        <p:spPr>
          <a:xfrm>
            <a:off x="3200400" y="6477000"/>
            <a:ext cx="2743200" cy="182880"/>
          </a:xfrm>
        </p:spPr>
        <p:txBody>
          <a:bodyPr/>
          <a:lstStyle/>
          <a:p>
            <a:r>
              <a:rPr lang="en-US" dirty="0">
                <a:hlinkClick r:id="rId3" action="ppaction://hlinksldjump"/>
              </a:rPr>
              <a:t>Access the text alternative for these images</a:t>
            </a:r>
            <a:endParaRPr lang="en-US" dirty="0"/>
          </a:p>
        </p:txBody>
      </p:sp>
    </p:spTree>
    <p:extLst>
      <p:ext uri="{BB962C8B-B14F-4D97-AF65-F5344CB8AC3E}">
        <p14:creationId xmlns:p14="http://schemas.microsoft.com/office/powerpoint/2010/main" val="774900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t>Overview</a:t>
            </a:r>
            <a:endParaRPr lang="en-US" sz="1500" dirty="0"/>
          </a:p>
        </p:txBody>
      </p:sp>
      <p:sp>
        <p:nvSpPr>
          <p:cNvPr id="3" name="Content Placeholder 2"/>
          <p:cNvSpPr>
            <a:spLocks noGrp="1"/>
          </p:cNvSpPr>
          <p:nvPr>
            <p:ph idx="1"/>
          </p:nvPr>
        </p:nvSpPr>
        <p:spPr>
          <a:xfrm>
            <a:off x="457200" y="1066800"/>
            <a:ext cx="8229600" cy="5334000"/>
          </a:xfrm>
        </p:spPr>
        <p:txBody>
          <a:bodyPr/>
          <a:lstStyle/>
          <a:p>
            <a:pPr defTabSz="809625"/>
            <a:r>
              <a:rPr lang="en-US" altLang="en-US" sz="2800" dirty="0"/>
              <a:t>Several dimensions are used to categorize innovations.</a:t>
            </a:r>
          </a:p>
          <a:p>
            <a:pPr lvl="1" indent="-347472" defTabSz="809625"/>
            <a:r>
              <a:rPr lang="en-US" altLang="en-US" sz="2400" dirty="0"/>
              <a:t>These dimensions help clarify how different innovations offer different opportunities (and pose different demands) on producers, users, and regulators.</a:t>
            </a:r>
          </a:p>
          <a:p>
            <a:pPr defTabSz="809625"/>
            <a:r>
              <a:rPr lang="en-US" altLang="en-US" sz="2800" dirty="0"/>
              <a:t>The path a technology follows through time is termed its </a:t>
            </a:r>
            <a:r>
              <a:rPr lang="en-US" altLang="en-US" sz="2800" i="1" dirty="0"/>
              <a:t>technology trajectory</a:t>
            </a:r>
            <a:r>
              <a:rPr lang="en-US" altLang="en-US" sz="2800" dirty="0"/>
              <a:t>.</a:t>
            </a:r>
          </a:p>
          <a:p>
            <a:pPr lvl="1" indent="-347472" defTabSz="809625"/>
            <a:r>
              <a:rPr lang="en-US" altLang="en-US" sz="2400" dirty="0"/>
              <a:t>Many consistent patterns have been observed in technology trajectories, helping us understand how technologies improve and are diffused.</a:t>
            </a:r>
          </a:p>
        </p:txBody>
      </p:sp>
    </p:spTree>
    <p:extLst>
      <p:ext uri="{BB962C8B-B14F-4D97-AF65-F5344CB8AC3E}">
        <p14:creationId xmlns:p14="http://schemas.microsoft.com/office/powerpoint/2010/main" val="2984074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t>Technology S-Curves</a:t>
            </a:r>
            <a:r>
              <a:rPr lang="en-US" sz="1500" dirty="0"/>
              <a:t> </a:t>
            </a:r>
          </a:p>
        </p:txBody>
      </p:sp>
      <p:sp>
        <p:nvSpPr>
          <p:cNvPr id="3" name="Content Placeholder 2"/>
          <p:cNvSpPr>
            <a:spLocks noGrp="1"/>
          </p:cNvSpPr>
          <p:nvPr>
            <p:ph idx="1"/>
          </p:nvPr>
        </p:nvSpPr>
        <p:spPr>
          <a:xfrm>
            <a:off x="457200" y="1447800"/>
            <a:ext cx="8229600" cy="5029200"/>
          </a:xfrm>
        </p:spPr>
        <p:txBody>
          <a:bodyPr/>
          <a:lstStyle/>
          <a:p>
            <a:pPr defTabSz="809625">
              <a:lnSpc>
                <a:spcPct val="90000"/>
              </a:lnSpc>
            </a:pPr>
            <a:r>
              <a:rPr lang="en-US" altLang="en-US" sz="2800" b="1" dirty="0"/>
              <a:t>Technologies do not always get to reach their limits.</a:t>
            </a:r>
          </a:p>
          <a:p>
            <a:pPr lvl="1" indent="-347472" defTabSz="809625">
              <a:lnSpc>
                <a:spcPct val="90000"/>
              </a:lnSpc>
            </a:pPr>
            <a:r>
              <a:rPr lang="en-US" altLang="en-US" sz="2400" dirty="0"/>
              <a:t>May be displaced by new, </a:t>
            </a:r>
            <a:r>
              <a:rPr lang="en-US" altLang="en-US" sz="2400" i="1" dirty="0"/>
              <a:t>discontinuous technology</a:t>
            </a:r>
            <a:r>
              <a:rPr lang="en-US" altLang="en-US" sz="2400" dirty="0"/>
              <a:t>.</a:t>
            </a:r>
          </a:p>
          <a:p>
            <a:pPr lvl="2" defTabSz="809625">
              <a:lnSpc>
                <a:spcPct val="90000"/>
              </a:lnSpc>
            </a:pPr>
            <a:r>
              <a:rPr lang="en-US" altLang="en-US" sz="2000" dirty="0"/>
              <a:t>A discontinuous technology fulfills a similar market need by means of an entirely new knowledge base.</a:t>
            </a:r>
          </a:p>
          <a:p>
            <a:pPr lvl="3" defTabSz="809625">
              <a:lnSpc>
                <a:spcPct val="90000"/>
              </a:lnSpc>
            </a:pPr>
            <a:r>
              <a:rPr lang="en-US" altLang="en-US" sz="1800" dirty="0"/>
              <a:t>For example, switch from carbon copying to photocopying, or vinyl records to compact discs.</a:t>
            </a:r>
          </a:p>
          <a:p>
            <a:pPr lvl="2" defTabSz="809625">
              <a:lnSpc>
                <a:spcPct val="90000"/>
              </a:lnSpc>
            </a:pPr>
            <a:r>
              <a:rPr lang="en-US" altLang="en-US" sz="2000" dirty="0"/>
              <a:t>Technological discontinuity may initially have lower performance than incumbent technology.</a:t>
            </a:r>
          </a:p>
          <a:p>
            <a:pPr lvl="3" defTabSz="809625">
              <a:lnSpc>
                <a:spcPct val="90000"/>
              </a:lnSpc>
            </a:pPr>
            <a:r>
              <a:rPr lang="en-US" altLang="en-US" sz="1800" dirty="0"/>
              <a:t>For example, first automobiles were much slower than horse-drawn carriages.</a:t>
            </a:r>
          </a:p>
          <a:p>
            <a:pPr lvl="1" indent="-347472" defTabSz="809625">
              <a:lnSpc>
                <a:spcPct val="90000"/>
              </a:lnSpc>
            </a:pPr>
            <a:r>
              <a:rPr lang="en-US" altLang="en-US" sz="2400" dirty="0"/>
              <a:t>Firms may be reluctant to adopt new technology because performance improvement is initially slow and costly, and they may have significant investment in incumbent technology.</a:t>
            </a:r>
          </a:p>
        </p:txBody>
      </p:sp>
    </p:spTree>
    <p:extLst>
      <p:ext uri="{BB962C8B-B14F-4D97-AF65-F5344CB8AC3E}">
        <p14:creationId xmlns:p14="http://schemas.microsoft.com/office/powerpoint/2010/main" val="3001726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t>Discontinuous technologies</a:t>
            </a:r>
            <a:endParaRPr lang="en-US" sz="1500" dirty="0"/>
          </a:p>
        </p:txBody>
      </p:sp>
      <p:sp>
        <p:nvSpPr>
          <p:cNvPr id="3" name="Content Placeholder 2"/>
          <p:cNvSpPr>
            <a:spLocks noGrp="1"/>
          </p:cNvSpPr>
          <p:nvPr>
            <p:ph idx="1"/>
          </p:nvPr>
        </p:nvSpPr>
        <p:spPr>
          <a:xfrm>
            <a:off x="457200" y="1447800"/>
            <a:ext cx="8229600" cy="5029200"/>
          </a:xfrm>
        </p:spPr>
        <p:txBody>
          <a:bodyPr/>
          <a:lstStyle/>
          <a:p>
            <a:pPr defTabSz="809625">
              <a:lnSpc>
                <a:spcPct val="90000"/>
              </a:lnSpc>
            </a:pPr>
            <a:r>
              <a:rPr lang="en-US" b="1" dirty="0"/>
              <a:t>Discontinuous technologies</a:t>
            </a:r>
            <a:r>
              <a:rPr lang="en-US" dirty="0"/>
              <a:t> build on an entirely new knowledge base and can prevent existing technologies from reaching their limits by fulfilling a similar market need in a better way.</a:t>
            </a:r>
            <a:endParaRPr lang="it-IT" dirty="0"/>
          </a:p>
          <a:p>
            <a:pPr lvl="0"/>
            <a:r>
              <a:rPr lang="en-US" dirty="0"/>
              <a:t>Initially, the </a:t>
            </a:r>
            <a:r>
              <a:rPr lang="en-US" b="1" dirty="0"/>
              <a:t>technological discontinuity</a:t>
            </a:r>
            <a:r>
              <a:rPr lang="en-US" dirty="0"/>
              <a:t> may have </a:t>
            </a:r>
            <a:r>
              <a:rPr lang="en-US" b="1" dirty="0"/>
              <a:t>lower performance </a:t>
            </a:r>
            <a:r>
              <a:rPr lang="en-US" dirty="0"/>
              <a:t>and lower returns than the incumbent technology. These two factors make </a:t>
            </a:r>
            <a:r>
              <a:rPr lang="en-US" b="1" dirty="0"/>
              <a:t>incumbent firms reluctant to switch</a:t>
            </a:r>
            <a:r>
              <a:rPr lang="en-US" dirty="0"/>
              <a:t>.</a:t>
            </a:r>
            <a:endParaRPr lang="it-IT" dirty="0"/>
          </a:p>
          <a:p>
            <a:pPr defTabSz="809625">
              <a:lnSpc>
                <a:spcPct val="90000"/>
              </a:lnSpc>
            </a:pPr>
            <a:endParaRPr lang="en-US" altLang="en-US" sz="2400" dirty="0"/>
          </a:p>
        </p:txBody>
      </p:sp>
    </p:spTree>
    <p:extLst>
      <p:ext uri="{BB962C8B-B14F-4D97-AF65-F5344CB8AC3E}">
        <p14:creationId xmlns:p14="http://schemas.microsoft.com/office/powerpoint/2010/main" val="3359083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nchor="ctr">
            <a:normAutofit/>
          </a:bodyPr>
          <a:lstStyle/>
          <a:p>
            <a:r>
              <a:rPr lang="en-US"/>
              <a:t>Discontinuous technologies</a:t>
            </a:r>
          </a:p>
        </p:txBody>
      </p:sp>
      <p:sp>
        <p:nvSpPr>
          <p:cNvPr id="3" name="Content Placeholder 2"/>
          <p:cNvSpPr>
            <a:spLocks noGrp="1"/>
          </p:cNvSpPr>
          <p:nvPr>
            <p:ph idx="1"/>
          </p:nvPr>
        </p:nvSpPr>
        <p:spPr>
          <a:xfrm>
            <a:off x="457200" y="1447800"/>
            <a:ext cx="3931920" cy="4876800"/>
          </a:xfrm>
        </p:spPr>
        <p:txBody>
          <a:bodyPr>
            <a:normAutofit/>
          </a:bodyPr>
          <a:lstStyle/>
          <a:p>
            <a:pPr lvl="0">
              <a:lnSpc>
                <a:spcPct val="90000"/>
              </a:lnSpc>
            </a:pPr>
            <a:r>
              <a:rPr lang="en-US" sz="2500" dirty="0"/>
              <a:t>When a disruptive technology has a </a:t>
            </a:r>
            <a:r>
              <a:rPr lang="en-US" sz="2500" b="1" dirty="0"/>
              <a:t>steeper s-curve and/or a higher performance limit</a:t>
            </a:r>
            <a:r>
              <a:rPr lang="en-US" sz="2500" dirty="0"/>
              <a:t> the returns to effort invested in the new technology may become </a:t>
            </a:r>
            <a:r>
              <a:rPr lang="en-US" sz="2500" b="1" dirty="0"/>
              <a:t>much higher than effort invested in the incumbent technology</a:t>
            </a:r>
            <a:r>
              <a:rPr lang="en-US" sz="2500" dirty="0"/>
              <a:t>. The new disruptive technology is likely to displace the incumbent technology under these conditions.</a:t>
            </a:r>
            <a:endParaRPr lang="it-IT" sz="2500" dirty="0"/>
          </a:p>
          <a:p>
            <a:pPr defTabSz="809625">
              <a:lnSpc>
                <a:spcPct val="90000"/>
              </a:lnSpc>
            </a:pPr>
            <a:endParaRPr lang="en-US" altLang="en-US" sz="2500" dirty="0"/>
          </a:p>
        </p:txBody>
      </p:sp>
      <p:pic>
        <p:nvPicPr>
          <p:cNvPr id="8" name="Segnaposto contenuto 7">
            <a:extLst>
              <a:ext uri="{FF2B5EF4-FFF2-40B4-BE49-F238E27FC236}">
                <a16:creationId xmlns:a16="http://schemas.microsoft.com/office/drawing/2014/main" id="{DF62D622-4EBD-3E44-9703-8ED08ED6F14A}"/>
              </a:ext>
            </a:extLst>
          </p:cNvPr>
          <p:cNvPicPr>
            <a:picLocks noGrp="1" noChangeAspect="1"/>
          </p:cNvPicPr>
          <p:nvPr>
            <p:ph idx="13"/>
          </p:nvPr>
        </p:nvPicPr>
        <p:blipFill rotWithShape="1">
          <a:blip r:embed="rId3">
            <a:extLst>
              <a:ext uri="{28A0092B-C50C-407E-A947-70E740481C1C}">
                <a14:useLocalDpi xmlns:a14="http://schemas.microsoft.com/office/drawing/2010/main" val="0"/>
              </a:ext>
            </a:extLst>
          </a:blip>
          <a:srcRect l="6977" r="-3" b="-3"/>
          <a:stretch/>
        </p:blipFill>
        <p:spPr>
          <a:xfrm rot="5400000">
            <a:off x="4282440" y="1920240"/>
            <a:ext cx="4876800" cy="3931920"/>
          </a:xfrm>
          <a:prstGeom prst="rect">
            <a:avLst/>
          </a:prstGeom>
          <a:noFill/>
        </p:spPr>
      </p:pic>
      <p:sp>
        <p:nvSpPr>
          <p:cNvPr id="13" name="Text Placeholder 4">
            <a:extLst>
              <a:ext uri="{FF2B5EF4-FFF2-40B4-BE49-F238E27FC236}">
                <a16:creationId xmlns:a16="http://schemas.microsoft.com/office/drawing/2014/main" id="{F7106270-21B9-48B9-A3C1-08E16D8714E3}"/>
              </a:ext>
            </a:extLst>
          </p:cNvPr>
          <p:cNvSpPr>
            <a:spLocks noGrp="1"/>
          </p:cNvSpPr>
          <p:nvPr>
            <p:ph type="body" sz="quarter" idx="14"/>
          </p:nvPr>
        </p:nvSpPr>
        <p:spPr>
          <a:xfrm>
            <a:off x="3463640" y="6477000"/>
            <a:ext cx="2212848" cy="182880"/>
          </a:xfrm>
        </p:spPr>
        <p:txBody>
          <a:bodyPr/>
          <a:lstStyle/>
          <a:p>
            <a:endParaRPr lang="en-US"/>
          </a:p>
        </p:txBody>
      </p:sp>
      <p:sp>
        <p:nvSpPr>
          <p:cNvPr id="15" name="Text Placeholder 5">
            <a:extLst>
              <a:ext uri="{FF2B5EF4-FFF2-40B4-BE49-F238E27FC236}">
                <a16:creationId xmlns:a16="http://schemas.microsoft.com/office/drawing/2014/main" id="{74AF824C-29F7-4988-AA11-6D93FAAE26AA}"/>
              </a:ext>
            </a:extLst>
          </p:cNvPr>
          <p:cNvSpPr>
            <a:spLocks noGrp="1"/>
          </p:cNvSpPr>
          <p:nvPr>
            <p:ph type="body" sz="quarter" idx="15"/>
          </p:nvPr>
        </p:nvSpPr>
        <p:spPr>
          <a:xfrm>
            <a:off x="6473952" y="6705600"/>
            <a:ext cx="2670048" cy="155448"/>
          </a:xfrm>
        </p:spPr>
        <p:txBody>
          <a:bodyPr/>
          <a:lstStyle/>
          <a:p>
            <a:endParaRPr lang="en-US"/>
          </a:p>
        </p:txBody>
      </p:sp>
    </p:spTree>
    <p:extLst>
      <p:ext uri="{BB962C8B-B14F-4D97-AF65-F5344CB8AC3E}">
        <p14:creationId xmlns:p14="http://schemas.microsoft.com/office/powerpoint/2010/main" val="1734780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defTabSz="809625"/>
            <a:r>
              <a:rPr lang="en-US" altLang="en-US" dirty="0"/>
              <a:t>S-Curves in Technology Diffusion</a:t>
            </a:r>
          </a:p>
        </p:txBody>
      </p:sp>
      <p:sp>
        <p:nvSpPr>
          <p:cNvPr id="3" name="Content Placeholder 2"/>
          <p:cNvSpPr>
            <a:spLocks noGrp="1"/>
          </p:cNvSpPr>
          <p:nvPr>
            <p:ph idx="1"/>
          </p:nvPr>
        </p:nvSpPr>
        <p:spPr>
          <a:xfrm>
            <a:off x="457200" y="1447800"/>
            <a:ext cx="8229600" cy="5029200"/>
          </a:xfrm>
        </p:spPr>
        <p:txBody>
          <a:bodyPr/>
          <a:lstStyle/>
          <a:p>
            <a:pPr lvl="1" indent="-347472" defTabSz="809625"/>
            <a:r>
              <a:rPr lang="en-US" b="1" dirty="0"/>
              <a:t>S-curves in</a:t>
            </a:r>
            <a:r>
              <a:rPr lang="en-US" dirty="0"/>
              <a:t> </a:t>
            </a:r>
            <a:r>
              <a:rPr lang="en-US" b="1" dirty="0"/>
              <a:t>technology diffusion </a:t>
            </a:r>
            <a:r>
              <a:rPr lang="en-US" dirty="0"/>
              <a:t>are obtained by plotting </a:t>
            </a:r>
            <a:r>
              <a:rPr lang="en-US" u="sng" dirty="0"/>
              <a:t>the cumulative number of adopters of the technology against time</a:t>
            </a:r>
            <a:r>
              <a:rPr lang="it-IT" sz="2400" u="sng" dirty="0"/>
              <a:t>.</a:t>
            </a:r>
          </a:p>
          <a:p>
            <a:pPr lvl="1" indent="-347472" defTabSz="809625"/>
            <a:r>
              <a:rPr lang="en-US" dirty="0"/>
              <a:t>S-curves in technology diffusion are often explained as a process of </a:t>
            </a:r>
            <a:r>
              <a:rPr lang="en-US" b="1" dirty="0"/>
              <a:t>different categories of people</a:t>
            </a:r>
            <a:r>
              <a:rPr lang="en-US" dirty="0"/>
              <a:t> adopting the technology at different times (e.g. electronic calculators were first adopted by scientists and engineers and ultimately became a mass market product). </a:t>
            </a:r>
            <a:endParaRPr lang="it-IT" dirty="0"/>
          </a:p>
          <a:p>
            <a:pPr lvl="1" indent="-347472" defTabSz="809625"/>
            <a:endParaRPr lang="en-US" altLang="en-US" sz="2000" dirty="0"/>
          </a:p>
        </p:txBody>
      </p:sp>
    </p:spTree>
    <p:extLst>
      <p:ext uri="{BB962C8B-B14F-4D97-AF65-F5344CB8AC3E}">
        <p14:creationId xmlns:p14="http://schemas.microsoft.com/office/powerpoint/2010/main" val="1263052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defTabSz="809625"/>
            <a:r>
              <a:rPr lang="en-US" altLang="en-US" dirty="0"/>
              <a:t>S-Curves in Technology Diffusion</a:t>
            </a:r>
          </a:p>
        </p:txBody>
      </p:sp>
      <p:sp>
        <p:nvSpPr>
          <p:cNvPr id="3" name="Content Placeholder 2"/>
          <p:cNvSpPr>
            <a:spLocks noGrp="1"/>
          </p:cNvSpPr>
          <p:nvPr>
            <p:ph idx="1"/>
          </p:nvPr>
        </p:nvSpPr>
        <p:spPr>
          <a:xfrm>
            <a:off x="457200" y="1447800"/>
            <a:ext cx="8229600" cy="5029200"/>
          </a:xfrm>
        </p:spPr>
        <p:txBody>
          <a:bodyPr/>
          <a:lstStyle/>
          <a:p>
            <a:pPr lvl="1" indent="-347472" defTabSz="809625"/>
            <a:r>
              <a:rPr lang="en-US" altLang="en-US" sz="2400" dirty="0"/>
              <a:t>Adoption is initially slow because the technology is unfamiliar.</a:t>
            </a:r>
          </a:p>
          <a:p>
            <a:pPr lvl="1" indent="-347472" defTabSz="809625"/>
            <a:r>
              <a:rPr lang="en-US" altLang="en-US" sz="2400" dirty="0"/>
              <a:t>It accelerates as technology becomes better understood.</a:t>
            </a:r>
          </a:p>
          <a:p>
            <a:pPr lvl="1" indent="-347472" defTabSz="809625"/>
            <a:r>
              <a:rPr lang="en-US" altLang="en-US" sz="2400" dirty="0"/>
              <a:t>Eventually market is saturated and rate of new adoptions declines.</a:t>
            </a:r>
          </a:p>
          <a:p>
            <a:pPr lvl="1" indent="-347472" defTabSz="809625"/>
            <a:r>
              <a:rPr lang="en-US" altLang="en-US" sz="2400" dirty="0"/>
              <a:t>Technology diffusion tends to take far longer than information diffusion.</a:t>
            </a:r>
          </a:p>
          <a:p>
            <a:pPr lvl="2" defTabSz="809625"/>
            <a:r>
              <a:rPr lang="en-US" altLang="en-US" sz="2000" dirty="0"/>
              <a:t>Technology may require acquiring complex knowledge or experience.</a:t>
            </a:r>
          </a:p>
          <a:p>
            <a:pPr lvl="2" defTabSz="809625"/>
            <a:r>
              <a:rPr lang="en-US" altLang="en-US" sz="2000" dirty="0"/>
              <a:t>Technology may require complementary resources to make it valuable (for example, cameras not valuable without film).</a:t>
            </a:r>
          </a:p>
        </p:txBody>
      </p:sp>
    </p:spTree>
    <p:extLst>
      <p:ext uri="{BB962C8B-B14F-4D97-AF65-F5344CB8AC3E}">
        <p14:creationId xmlns:p14="http://schemas.microsoft.com/office/powerpoint/2010/main" val="3697870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lstStyle/>
          <a:p>
            <a:pPr defTabSz="809625">
              <a:spcBef>
                <a:spcPts val="200"/>
              </a:spcBef>
              <a:spcAft>
                <a:spcPts val="400"/>
              </a:spcAft>
              <a:buClr>
                <a:schemeClr val="tx2"/>
              </a:buClr>
              <a:defRPr/>
            </a:pPr>
            <a:r>
              <a:rPr lang="en-US" sz="2600" dirty="0"/>
              <a:t>Diffusion of Innovation and Adopter Categories</a:t>
            </a:r>
          </a:p>
        </p:txBody>
      </p:sp>
      <p:sp>
        <p:nvSpPr>
          <p:cNvPr id="3" name="Content Placeholder 2"/>
          <p:cNvSpPr>
            <a:spLocks noGrp="1"/>
          </p:cNvSpPr>
          <p:nvPr>
            <p:ph idx="1"/>
          </p:nvPr>
        </p:nvSpPr>
        <p:spPr>
          <a:xfrm>
            <a:off x="0" y="678180"/>
            <a:ext cx="9144000" cy="5875020"/>
          </a:xfrm>
        </p:spPr>
        <p:txBody>
          <a:bodyPr/>
          <a:lstStyle/>
          <a:p>
            <a:pPr lvl="1" defTabSz="809625">
              <a:spcBef>
                <a:spcPts val="200"/>
              </a:spcBef>
              <a:spcAft>
                <a:spcPts val="400"/>
              </a:spcAft>
              <a:defRPr/>
            </a:pPr>
            <a:r>
              <a:rPr lang="en-US" sz="2000" dirty="0"/>
              <a:t>Everett M. Rogers created a typology of adopters:</a:t>
            </a:r>
          </a:p>
          <a:p>
            <a:pPr lvl="1" defTabSz="809625">
              <a:spcBef>
                <a:spcPts val="200"/>
              </a:spcBef>
              <a:spcAft>
                <a:spcPts val="400"/>
              </a:spcAft>
              <a:defRPr/>
            </a:pPr>
            <a:r>
              <a:rPr lang="en-US" sz="2000" b="1" dirty="0">
                <a:cs typeface="Times New Roman" pitchFamily="18" charset="0"/>
              </a:rPr>
              <a:t>Innovators </a:t>
            </a:r>
            <a:r>
              <a:rPr lang="en-US" sz="2000" dirty="0">
                <a:cs typeface="Times New Roman" pitchFamily="18" charset="0"/>
              </a:rPr>
              <a:t>are the first 2.5% of individuals to adopt an innovation. They are adventurous, comfortable with a high degree of complexity and uncertainty, and typically have access to substantial financial resources.</a:t>
            </a:r>
          </a:p>
          <a:p>
            <a:pPr lvl="1" defTabSz="809625">
              <a:spcBef>
                <a:spcPts val="200"/>
              </a:spcBef>
              <a:spcAft>
                <a:spcPts val="400"/>
              </a:spcAft>
              <a:defRPr/>
            </a:pPr>
            <a:r>
              <a:rPr lang="en-US" sz="2000" b="1" dirty="0">
                <a:cs typeface="Times New Roman" pitchFamily="18" charset="0"/>
              </a:rPr>
              <a:t>Early Adopters </a:t>
            </a:r>
            <a:r>
              <a:rPr lang="en-US" sz="2000" dirty="0">
                <a:cs typeface="Times New Roman" pitchFamily="18" charset="0"/>
              </a:rPr>
              <a:t>are the next 13.5% to adopt the innovation. They are well integrated into their social system and have great potential for opinion leadership. Other potential adopters look to early adopters for information and advice, thus early adopters make excellent "missionaries" for new products or processes.</a:t>
            </a:r>
          </a:p>
          <a:p>
            <a:pPr lvl="1" defTabSz="809625">
              <a:spcBef>
                <a:spcPts val="200"/>
              </a:spcBef>
              <a:spcAft>
                <a:spcPts val="400"/>
              </a:spcAft>
              <a:defRPr/>
            </a:pPr>
            <a:r>
              <a:rPr lang="en-US" sz="2000" b="1" dirty="0">
                <a:cs typeface="Times New Roman" pitchFamily="18" charset="0"/>
              </a:rPr>
              <a:t>Early Majority </a:t>
            </a:r>
            <a:r>
              <a:rPr lang="en-US" sz="2000" dirty="0">
                <a:cs typeface="Times New Roman" pitchFamily="18" charset="0"/>
              </a:rPr>
              <a:t>are the next 34%. They adopt innovations slightly before the average member of a social system. They are typically not opinion leaders, but they interact frequently with their peers.</a:t>
            </a:r>
          </a:p>
          <a:p>
            <a:pPr lvl="1" defTabSz="809625">
              <a:spcBef>
                <a:spcPts val="200"/>
              </a:spcBef>
              <a:spcAft>
                <a:spcPts val="400"/>
              </a:spcAft>
              <a:defRPr/>
            </a:pPr>
            <a:r>
              <a:rPr lang="en-US" sz="2000" b="1" dirty="0">
                <a:cs typeface="Times New Roman" pitchFamily="18" charset="0"/>
              </a:rPr>
              <a:t>Late Majority </a:t>
            </a:r>
            <a:r>
              <a:rPr lang="en-US" sz="2000" dirty="0">
                <a:cs typeface="Times New Roman" pitchFamily="18" charset="0"/>
              </a:rPr>
              <a:t>are the next 34%.</a:t>
            </a:r>
            <a:r>
              <a:rPr lang="en-US" sz="2000" b="1" dirty="0">
                <a:cs typeface="Times New Roman" pitchFamily="18" charset="0"/>
              </a:rPr>
              <a:t> </a:t>
            </a:r>
            <a:r>
              <a:rPr lang="en-US" sz="2000" dirty="0">
                <a:cs typeface="Times New Roman" pitchFamily="18" charset="0"/>
              </a:rPr>
              <a:t>They approach innovation with a skeptical air and may not adopt the innovation until they feel pressure from their peers.  They may have scarce resources.</a:t>
            </a:r>
          </a:p>
          <a:p>
            <a:pPr lvl="1" defTabSz="809625">
              <a:spcBef>
                <a:spcPts val="200"/>
              </a:spcBef>
              <a:spcAft>
                <a:spcPts val="400"/>
              </a:spcAft>
              <a:defRPr/>
            </a:pPr>
            <a:r>
              <a:rPr lang="en-US" sz="2000" b="1" dirty="0">
                <a:cs typeface="Times New Roman" pitchFamily="18" charset="0"/>
              </a:rPr>
              <a:t>Laggards </a:t>
            </a:r>
            <a:r>
              <a:rPr lang="en-US" sz="2000" dirty="0">
                <a:cs typeface="Times New Roman" pitchFamily="18" charset="0"/>
              </a:rPr>
              <a:t>are the last 16%.</a:t>
            </a:r>
            <a:r>
              <a:rPr lang="en-US" sz="2000" b="1" dirty="0">
                <a:cs typeface="Times New Roman" pitchFamily="18" charset="0"/>
              </a:rPr>
              <a:t> </a:t>
            </a:r>
            <a:r>
              <a:rPr lang="en-US" sz="2000" dirty="0">
                <a:cs typeface="Times New Roman" pitchFamily="18" charset="0"/>
              </a:rPr>
              <a:t>They base their decisions primarily on past experience and possess almost no opinion leadership. They are highly skeptical of innovations and innovators and must feel certain that a new innovation will not fail prior to adopting it.</a:t>
            </a:r>
          </a:p>
        </p:txBody>
      </p:sp>
    </p:spTree>
    <p:extLst>
      <p:ext uri="{BB962C8B-B14F-4D97-AF65-F5344CB8AC3E}">
        <p14:creationId xmlns:p14="http://schemas.microsoft.com/office/powerpoint/2010/main" val="592741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Diffusion of Innovation and Adopter Categories</a:t>
            </a:r>
          </a:p>
        </p:txBody>
      </p:sp>
      <p:sp>
        <p:nvSpPr>
          <p:cNvPr id="6" name="Content Placeholder 2"/>
          <p:cNvSpPr>
            <a:spLocks noGrp="1"/>
          </p:cNvSpPr>
          <p:nvPr>
            <p:ph idx="1"/>
          </p:nvPr>
        </p:nvSpPr>
        <p:spPr>
          <a:xfrm>
            <a:off x="381000" y="2743200"/>
            <a:ext cx="3383280" cy="990600"/>
          </a:xfrm>
        </p:spPr>
        <p:txBody>
          <a:bodyPr/>
          <a:lstStyle/>
          <a:p>
            <a:pPr algn="ctr"/>
            <a:r>
              <a:rPr lang="en-US" sz="2400" b="1" dirty="0"/>
              <a:t>Diffusion of Innovation and Adopter Categories</a:t>
            </a:r>
          </a:p>
        </p:txBody>
      </p:sp>
      <p:pic>
        <p:nvPicPr>
          <p:cNvPr id="7" name="Picture 3" descr="Roger’s adopter categories are illustrated using a technology s-diffusion curve and a bell curve.&#10;">
            <a:extLst>
              <a:ext uri="{FF2B5EF4-FFF2-40B4-BE49-F238E27FC236}">
                <a16:creationId xmlns:a16="http://schemas.microsoft.com/office/drawing/2014/main" id="{1160710C-CD7F-4802-A0E3-D451F27E391E}"/>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3963684" y="990600"/>
            <a:ext cx="4809965" cy="5394960"/>
          </a:xfrm>
          <a:prstGeom prst="rect">
            <a:avLst/>
          </a:prstGeom>
        </p:spPr>
      </p:pic>
      <p:sp>
        <p:nvSpPr>
          <p:cNvPr id="8" name="Text Placeholder 4"/>
          <p:cNvSpPr>
            <a:spLocks noGrp="1"/>
          </p:cNvSpPr>
          <p:nvPr>
            <p:ph type="body" sz="quarter" idx="14"/>
          </p:nvPr>
        </p:nvSpPr>
        <p:spPr>
          <a:xfrm>
            <a:off x="3200400" y="6477000"/>
            <a:ext cx="2743200" cy="182880"/>
          </a:xfrm>
        </p:spPr>
        <p:txBody>
          <a:bodyPr/>
          <a:lstStyle/>
          <a:p>
            <a:r>
              <a:rPr lang="en-US" dirty="0">
                <a:hlinkClick r:id="rId3" action="ppaction://hlinksldjump"/>
              </a:rPr>
              <a:t>Access the text alternative for these images</a:t>
            </a:r>
            <a:endParaRPr lang="en-US" dirty="0"/>
          </a:p>
        </p:txBody>
      </p:sp>
    </p:spTree>
    <p:extLst>
      <p:ext uri="{BB962C8B-B14F-4D97-AF65-F5344CB8AC3E}">
        <p14:creationId xmlns:p14="http://schemas.microsoft.com/office/powerpoint/2010/main" val="2201891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84E84A79-D9AC-B44A-8EE4-2CE755F477CC}"/>
              </a:ext>
            </a:extLst>
          </p:cNvPr>
          <p:cNvSpPr>
            <a:spLocks noGrp="1"/>
          </p:cNvSpPr>
          <p:nvPr>
            <p:ph type="title"/>
          </p:nvPr>
        </p:nvSpPr>
        <p:spPr/>
        <p:txBody>
          <a:bodyPr/>
          <a:lstStyle/>
          <a:p>
            <a:endParaRPr lang="it-IT" dirty="0"/>
          </a:p>
        </p:txBody>
      </p:sp>
      <p:sp>
        <p:nvSpPr>
          <p:cNvPr id="8" name="Segnaposto contenuto 7">
            <a:extLst>
              <a:ext uri="{FF2B5EF4-FFF2-40B4-BE49-F238E27FC236}">
                <a16:creationId xmlns:a16="http://schemas.microsoft.com/office/drawing/2014/main" id="{C64B0579-7DDD-5649-A8BD-BFF65EA35651}"/>
              </a:ext>
            </a:extLst>
          </p:cNvPr>
          <p:cNvSpPr>
            <a:spLocks noGrp="1"/>
          </p:cNvSpPr>
          <p:nvPr>
            <p:ph idx="1"/>
          </p:nvPr>
        </p:nvSpPr>
        <p:spPr>
          <a:xfrm>
            <a:off x="457200" y="1447800"/>
            <a:ext cx="8458200" cy="4876800"/>
          </a:xfrm>
        </p:spPr>
        <p:txBody>
          <a:bodyPr/>
          <a:lstStyle/>
          <a:p>
            <a:r>
              <a:rPr lang="en-US" sz="2800" dirty="0"/>
              <a:t>Technology diffusion </a:t>
            </a:r>
            <a:r>
              <a:rPr lang="en-US" sz="2800" b="1" dirty="0"/>
              <a:t>takes far more time </a:t>
            </a:r>
            <a:r>
              <a:rPr lang="en-US" sz="2800" dirty="0"/>
              <a:t>than information diffusion and some firms adopt innovations more quickly than others. Two factors play a role in explaining the variance in the timing of innovation adoption: </a:t>
            </a:r>
          </a:p>
          <a:p>
            <a:pPr marL="514350" indent="-514350">
              <a:buAutoNum type="arabicParenR"/>
            </a:pPr>
            <a:r>
              <a:rPr lang="en-US" sz="2800" dirty="0"/>
              <a:t>The </a:t>
            </a:r>
            <a:r>
              <a:rPr lang="en-US" sz="2800" b="1" dirty="0"/>
              <a:t>tacit nature of the knowledge</a:t>
            </a:r>
            <a:r>
              <a:rPr lang="en-US" sz="2800" dirty="0"/>
              <a:t> underlying new technologies, and </a:t>
            </a:r>
          </a:p>
          <a:p>
            <a:pPr marL="514350" indent="-514350">
              <a:buAutoNum type="arabicParenR"/>
            </a:pPr>
            <a:r>
              <a:rPr lang="en-US" sz="2800" dirty="0"/>
              <a:t> the need for the firm to </a:t>
            </a:r>
            <a:r>
              <a:rPr lang="en-US" sz="2800" b="1" dirty="0"/>
              <a:t>develop complementary resources</a:t>
            </a:r>
            <a:r>
              <a:rPr lang="en-US" sz="2800" dirty="0"/>
              <a:t> required to make those technologies useful. </a:t>
            </a:r>
            <a:endParaRPr lang="it-IT" sz="2800" dirty="0"/>
          </a:p>
          <a:p>
            <a:endParaRPr lang="it-IT" dirty="0"/>
          </a:p>
        </p:txBody>
      </p:sp>
      <p:sp>
        <p:nvSpPr>
          <p:cNvPr id="10" name="Segnaposto testo 9">
            <a:extLst>
              <a:ext uri="{FF2B5EF4-FFF2-40B4-BE49-F238E27FC236}">
                <a16:creationId xmlns:a16="http://schemas.microsoft.com/office/drawing/2014/main" id="{F515CA4E-1592-A74A-8F8F-5E14F66D2B66}"/>
              </a:ext>
            </a:extLst>
          </p:cNvPr>
          <p:cNvSpPr>
            <a:spLocks noGrp="1"/>
          </p:cNvSpPr>
          <p:nvPr>
            <p:ph type="body" sz="quarter" idx="12"/>
          </p:nvPr>
        </p:nvSpPr>
        <p:spPr/>
        <p:txBody>
          <a:bodyPr/>
          <a:lstStyle/>
          <a:p>
            <a:endParaRPr lang="it-IT"/>
          </a:p>
        </p:txBody>
      </p:sp>
      <p:sp>
        <p:nvSpPr>
          <p:cNvPr id="9" name="Segnaposto testo 8">
            <a:extLst>
              <a:ext uri="{FF2B5EF4-FFF2-40B4-BE49-F238E27FC236}">
                <a16:creationId xmlns:a16="http://schemas.microsoft.com/office/drawing/2014/main" id="{335EBA6E-BEEB-3447-A209-E3A8A2DF6413}"/>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4153910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2E11DF-9681-B040-918B-F484D104B7F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EB97C415-F3D8-8F44-B0DB-BDB07BB61588}"/>
              </a:ext>
            </a:extLst>
          </p:cNvPr>
          <p:cNvSpPr>
            <a:spLocks noGrp="1"/>
          </p:cNvSpPr>
          <p:nvPr>
            <p:ph idx="1"/>
          </p:nvPr>
        </p:nvSpPr>
        <p:spPr/>
        <p:txBody>
          <a:bodyPr/>
          <a:lstStyle/>
          <a:p>
            <a:r>
              <a:rPr lang="en-US" b="1" dirty="0"/>
              <a:t>S-curves of diffusion are in part due to s-curves in improvement</a:t>
            </a:r>
            <a:r>
              <a:rPr lang="en-US" dirty="0"/>
              <a:t>: as technologies are better developed, they become more useful to customers, and their costs may decrease. </a:t>
            </a:r>
          </a:p>
          <a:p>
            <a:r>
              <a:rPr lang="en-US" dirty="0"/>
              <a:t>Both of these outcomes can accelerate adoption. </a:t>
            </a:r>
            <a:endParaRPr lang="it-IT" dirty="0"/>
          </a:p>
          <a:p>
            <a:endParaRPr lang="it-IT" dirty="0"/>
          </a:p>
        </p:txBody>
      </p:sp>
      <p:sp>
        <p:nvSpPr>
          <p:cNvPr id="4" name="Segnaposto testo 3">
            <a:extLst>
              <a:ext uri="{FF2B5EF4-FFF2-40B4-BE49-F238E27FC236}">
                <a16:creationId xmlns:a16="http://schemas.microsoft.com/office/drawing/2014/main" id="{CDC58D37-11E2-3F4D-BBEB-A557A1DBE1DD}"/>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520BAD78-EEE4-0949-ADC5-961DB53BD138}"/>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478536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S-Curves</a:t>
            </a:r>
            <a:r>
              <a:rPr lang="en-US" sz="1500" dirty="0"/>
              <a:t> 5</a:t>
            </a:r>
            <a:endParaRPr lang="en-US" dirty="0"/>
          </a:p>
        </p:txBody>
      </p:sp>
      <p:sp>
        <p:nvSpPr>
          <p:cNvPr id="3" name="Content Placeholder 2"/>
          <p:cNvSpPr>
            <a:spLocks noGrp="1"/>
          </p:cNvSpPr>
          <p:nvPr>
            <p:ph idx="1"/>
          </p:nvPr>
        </p:nvSpPr>
        <p:spPr>
          <a:xfrm>
            <a:off x="457200" y="1447800"/>
            <a:ext cx="8229600" cy="1737360"/>
          </a:xfrm>
        </p:spPr>
        <p:txBody>
          <a:bodyPr/>
          <a:lstStyle/>
          <a:p>
            <a:pPr lvl="0"/>
            <a:r>
              <a:rPr lang="en-US" altLang="en-US" sz="2800" dirty="0">
                <a:solidFill>
                  <a:prstClr val="black"/>
                </a:solidFill>
              </a:rPr>
              <a:t>S-curves of diffusion are in part a function of s-curves in technology improvement.</a:t>
            </a:r>
          </a:p>
          <a:p>
            <a:pPr lvl="1">
              <a:buClr>
                <a:prstClr val="black"/>
              </a:buClr>
            </a:pPr>
            <a:r>
              <a:rPr lang="en-US" altLang="en-US" sz="2400" dirty="0">
                <a:solidFill>
                  <a:prstClr val="black"/>
                </a:solidFill>
              </a:rPr>
              <a:t>Learning curve leads to price drops, which accelerate diffusion and household penetration</a:t>
            </a:r>
          </a:p>
        </p:txBody>
      </p:sp>
      <p:pic>
        <p:nvPicPr>
          <p:cNvPr id="11" name="Picture 3" descr="A graph illustrates the decreases in average sales prices of videocassette recorders, compact disc players, and cell phones from the 1980s to 2004.&#10;">
            <a:extLst>
              <a:ext uri="{FF2B5EF4-FFF2-40B4-BE49-F238E27FC236}">
                <a16:creationId xmlns:a16="http://schemas.microsoft.com/office/drawing/2014/main" id="{23D0D8FD-8ADA-42A1-BE93-F66C0BF5439C}"/>
              </a:ext>
            </a:extLst>
          </p:cNvPr>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304800" y="3276600"/>
            <a:ext cx="4298818" cy="2743200"/>
          </a:xfrm>
          <a:prstGeom prst="rect">
            <a:avLst/>
          </a:prstGeom>
        </p:spPr>
      </p:pic>
      <p:sp>
        <p:nvSpPr>
          <p:cNvPr id="5" name="Content Placeholder 4"/>
          <p:cNvSpPr>
            <a:spLocks noGrp="1"/>
          </p:cNvSpPr>
          <p:nvPr>
            <p:ph idx="14"/>
          </p:nvPr>
        </p:nvSpPr>
        <p:spPr>
          <a:xfrm>
            <a:off x="808289" y="6019800"/>
            <a:ext cx="3291840" cy="365760"/>
          </a:xfrm>
        </p:spPr>
        <p:txBody>
          <a:bodyPr/>
          <a:lstStyle/>
          <a:p>
            <a:pPr algn="ctr"/>
            <a:r>
              <a:rPr lang="en-US" sz="1400" dirty="0"/>
              <a:t>Source: Consumer Electronics Association.</a:t>
            </a:r>
          </a:p>
        </p:txBody>
      </p:sp>
      <p:pic>
        <p:nvPicPr>
          <p:cNvPr id="12" name="Picture 5" descr="A graph illustrates increases in household penetration of videocassette recorders, compact disc players, and cell phones between 1980 and 2004.&#10;">
            <a:extLst>
              <a:ext uri="{FF2B5EF4-FFF2-40B4-BE49-F238E27FC236}">
                <a16:creationId xmlns:a16="http://schemas.microsoft.com/office/drawing/2014/main" id="{5BF7E227-BB5B-4F63-8251-D577A851C95B}"/>
              </a:ext>
            </a:extLst>
          </p:cNvPr>
          <p:cNvPicPr>
            <a:picLocks noGrp="1" noChangeAspect="1"/>
          </p:cNvPicPr>
          <p:nvPr>
            <p:ph idx="15"/>
          </p:nvPr>
        </p:nvPicPr>
        <p:blipFill rotWithShape="1">
          <a:blip r:embed="rId4" cstate="print">
            <a:extLst>
              <a:ext uri="{28A0092B-C50C-407E-A947-70E740481C1C}">
                <a14:useLocalDpi xmlns:a14="http://schemas.microsoft.com/office/drawing/2010/main" val="0"/>
              </a:ext>
            </a:extLst>
          </a:blip>
          <a:srcRect b="1047"/>
          <a:stretch/>
        </p:blipFill>
        <p:spPr>
          <a:xfrm>
            <a:off x="4641756" y="3276600"/>
            <a:ext cx="4351972" cy="2743200"/>
          </a:xfrm>
          <a:prstGeom prst="rect">
            <a:avLst/>
          </a:prstGeom>
        </p:spPr>
      </p:pic>
      <p:sp>
        <p:nvSpPr>
          <p:cNvPr id="7" name="Content Placeholder 6"/>
          <p:cNvSpPr>
            <a:spLocks noGrp="1"/>
          </p:cNvSpPr>
          <p:nvPr>
            <p:ph idx="16"/>
          </p:nvPr>
        </p:nvSpPr>
        <p:spPr>
          <a:xfrm>
            <a:off x="5171822" y="6019800"/>
            <a:ext cx="3291840" cy="365760"/>
          </a:xfrm>
        </p:spPr>
        <p:txBody>
          <a:bodyPr/>
          <a:lstStyle/>
          <a:p>
            <a:pPr lvl="0" algn="ctr"/>
            <a:r>
              <a:rPr lang="en-US" sz="1400" dirty="0">
                <a:solidFill>
                  <a:prstClr val="black"/>
                </a:solidFill>
              </a:rPr>
              <a:t>Source: Consumer Electronics Association.</a:t>
            </a:r>
          </a:p>
        </p:txBody>
      </p:sp>
      <p:sp>
        <p:nvSpPr>
          <p:cNvPr id="9" name="Text Placeholder 7"/>
          <p:cNvSpPr>
            <a:spLocks noGrp="1"/>
          </p:cNvSpPr>
          <p:nvPr>
            <p:ph type="body" sz="quarter" idx="18"/>
          </p:nvPr>
        </p:nvSpPr>
        <p:spPr>
          <a:xfrm>
            <a:off x="3200400" y="6477000"/>
            <a:ext cx="2743200" cy="182880"/>
          </a:xfrm>
        </p:spPr>
        <p:txBody>
          <a:bodyPr/>
          <a:lstStyle/>
          <a:p>
            <a:r>
              <a:rPr lang="en-US" dirty="0">
                <a:hlinkClick r:id="rId5" action="ppaction://hlinksldjump"/>
              </a:rPr>
              <a:t>Access the text alternative for these images</a:t>
            </a:r>
            <a:endParaRPr lang="en-US" dirty="0"/>
          </a:p>
        </p:txBody>
      </p:sp>
    </p:spTree>
    <p:extLst>
      <p:ext uri="{BB962C8B-B14F-4D97-AF65-F5344CB8AC3E}">
        <p14:creationId xmlns:p14="http://schemas.microsoft.com/office/powerpoint/2010/main" val="119807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040AA0-59E0-0D4E-9F66-3E7E303CFF1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6C74994-004A-A141-A510-A1D1EEE17902}"/>
              </a:ext>
            </a:extLst>
          </p:cNvPr>
          <p:cNvSpPr>
            <a:spLocks noGrp="1"/>
          </p:cNvSpPr>
          <p:nvPr>
            <p:ph idx="1"/>
          </p:nvPr>
        </p:nvSpPr>
        <p:spPr/>
        <p:txBody>
          <a:bodyPr/>
          <a:lstStyle/>
          <a:p>
            <a:pPr lvl="0"/>
            <a:r>
              <a:rPr lang="en-US" dirty="0"/>
              <a:t>There is </a:t>
            </a:r>
            <a:r>
              <a:rPr lang="en-US" b="1" dirty="0"/>
              <a:t>no single agreed-upon taxonomy</a:t>
            </a:r>
            <a:r>
              <a:rPr lang="en-US" dirty="0"/>
              <a:t> used to describe different kinds of technological innovations.</a:t>
            </a:r>
            <a:endParaRPr lang="it-IT" dirty="0"/>
          </a:p>
          <a:p>
            <a:pPr lvl="0"/>
            <a:r>
              <a:rPr lang="en-US" dirty="0"/>
              <a:t>The performance improvement rate of a technology through time is referred to as its </a:t>
            </a:r>
            <a:r>
              <a:rPr lang="en-US" b="1" dirty="0"/>
              <a:t>trajectory</a:t>
            </a:r>
            <a:r>
              <a:rPr lang="en-US" dirty="0"/>
              <a:t> and the trajectory usually takes on an </a:t>
            </a:r>
            <a:r>
              <a:rPr lang="en-US" b="1" dirty="0"/>
              <a:t>S-curve</a:t>
            </a:r>
            <a:r>
              <a:rPr lang="en-US" dirty="0"/>
              <a:t> pattern. The diffusion pattern of a technology also conforms to an s-curve pattern.  </a:t>
            </a:r>
            <a:endParaRPr lang="it-IT" dirty="0"/>
          </a:p>
          <a:p>
            <a:endParaRPr lang="it-IT" dirty="0"/>
          </a:p>
        </p:txBody>
      </p:sp>
      <p:sp>
        <p:nvSpPr>
          <p:cNvPr id="4" name="Segnaposto testo 3">
            <a:extLst>
              <a:ext uri="{FF2B5EF4-FFF2-40B4-BE49-F238E27FC236}">
                <a16:creationId xmlns:a16="http://schemas.microsoft.com/office/drawing/2014/main" id="{623DD202-AF15-0C46-A47D-B5E3137B31F3}"/>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112E060A-4888-9F4E-BD59-48A899A6093C}"/>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468077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defTabSz="809625"/>
            <a:r>
              <a:rPr lang="en-US" altLang="en-US" dirty="0"/>
              <a:t>S-Curves as a Prescriptive Tool</a:t>
            </a:r>
          </a:p>
        </p:txBody>
      </p:sp>
      <p:sp>
        <p:nvSpPr>
          <p:cNvPr id="3" name="Content Placeholder 2"/>
          <p:cNvSpPr>
            <a:spLocks noGrp="1"/>
          </p:cNvSpPr>
          <p:nvPr>
            <p:ph idx="1"/>
          </p:nvPr>
        </p:nvSpPr>
        <p:spPr>
          <a:xfrm>
            <a:off x="457200" y="1447800"/>
            <a:ext cx="8229600" cy="5029200"/>
          </a:xfrm>
        </p:spPr>
        <p:txBody>
          <a:bodyPr/>
          <a:lstStyle/>
          <a:p>
            <a:pPr lvl="1"/>
            <a:r>
              <a:rPr lang="en-US" dirty="0"/>
              <a:t>Several authors have argued that managers can use the s-curve model as a means by which to predict when a technology will reach its limits, and as a guide for determining whether and when the firm should adopt a new technology. </a:t>
            </a:r>
          </a:p>
          <a:p>
            <a:pPr lvl="1"/>
            <a:r>
              <a:rPr lang="en-US" dirty="0"/>
              <a:t>Though this sounds very desirable (what firm wouldn’t want to know when to shift to a new technology) the </a:t>
            </a:r>
            <a:r>
              <a:rPr lang="en-US" b="1" dirty="0"/>
              <a:t>s-curve model has some severe limitations as a prescriptive tool</a:t>
            </a:r>
            <a:r>
              <a:rPr lang="en-US" dirty="0"/>
              <a:t>.</a:t>
            </a:r>
            <a:endParaRPr lang="it-IT" dirty="0"/>
          </a:p>
        </p:txBody>
      </p:sp>
    </p:spTree>
    <p:extLst>
      <p:ext uri="{BB962C8B-B14F-4D97-AF65-F5344CB8AC3E}">
        <p14:creationId xmlns:p14="http://schemas.microsoft.com/office/powerpoint/2010/main" val="364938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defTabSz="809625"/>
            <a:r>
              <a:rPr lang="en-US" altLang="en-US" dirty="0"/>
              <a:t>S-Curves as a Prescriptive Tool:</a:t>
            </a:r>
            <a:br>
              <a:rPr lang="en-US" altLang="en-US" dirty="0"/>
            </a:br>
            <a:r>
              <a:rPr lang="en-US" altLang="en-US" dirty="0"/>
              <a:t>limits</a:t>
            </a:r>
          </a:p>
        </p:txBody>
      </p:sp>
      <p:sp>
        <p:nvSpPr>
          <p:cNvPr id="3" name="Content Placeholder 2"/>
          <p:cNvSpPr>
            <a:spLocks noGrp="1"/>
          </p:cNvSpPr>
          <p:nvPr>
            <p:ph idx="1"/>
          </p:nvPr>
        </p:nvSpPr>
        <p:spPr>
          <a:xfrm>
            <a:off x="457200" y="1447800"/>
            <a:ext cx="8229600" cy="5029200"/>
          </a:xfrm>
        </p:spPr>
        <p:txBody>
          <a:bodyPr/>
          <a:lstStyle/>
          <a:p>
            <a:pPr lvl="2" defTabSz="809625"/>
            <a:r>
              <a:rPr lang="en-US" altLang="en-US" sz="2800" dirty="0"/>
              <a:t>True limits of technology may be unknown (or little known.</a:t>
            </a:r>
          </a:p>
          <a:p>
            <a:pPr lvl="2" defTabSz="809625"/>
            <a:r>
              <a:rPr lang="en-US" altLang="en-US" sz="2800" dirty="0"/>
              <a:t>Shape of s-curve can be influenced by changes in the market, component technologies, or complementary technologies.</a:t>
            </a:r>
          </a:p>
          <a:p>
            <a:pPr lvl="2" defTabSz="809625"/>
            <a:r>
              <a:rPr lang="en-US" altLang="en-US" sz="2800" dirty="0"/>
              <a:t>Firms that follow s-curve model too closely could end up switching technologies too soon or too late </a:t>
            </a:r>
            <a:r>
              <a:rPr lang="en-US" sz="2800" dirty="0"/>
              <a:t>(IBM’s experience with disk drives). </a:t>
            </a:r>
            <a:endParaRPr lang="it-IT" sz="2800" dirty="0"/>
          </a:p>
        </p:txBody>
      </p:sp>
    </p:spTree>
    <p:extLst>
      <p:ext uri="{BB962C8B-B14F-4D97-AF65-F5344CB8AC3E}">
        <p14:creationId xmlns:p14="http://schemas.microsoft.com/office/powerpoint/2010/main" val="2130559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FDBF89-6450-454A-9F2A-8153F58527F7}"/>
              </a:ext>
            </a:extLst>
          </p:cNvPr>
          <p:cNvSpPr>
            <a:spLocks noGrp="1"/>
          </p:cNvSpPr>
          <p:nvPr>
            <p:ph type="title"/>
          </p:nvPr>
        </p:nvSpPr>
        <p:spPr/>
        <p:txBody>
          <a:bodyPr/>
          <a:lstStyle/>
          <a:p>
            <a:r>
              <a:rPr lang="en-US" sz="2800" dirty="0"/>
              <a:t>whether and when a firm should adopt an innovation</a:t>
            </a:r>
            <a:endParaRPr lang="it-IT" sz="2800" dirty="0"/>
          </a:p>
        </p:txBody>
      </p:sp>
      <p:sp>
        <p:nvSpPr>
          <p:cNvPr id="3" name="Segnaposto contenuto 2">
            <a:extLst>
              <a:ext uri="{FF2B5EF4-FFF2-40B4-BE49-F238E27FC236}">
                <a16:creationId xmlns:a16="http://schemas.microsoft.com/office/drawing/2014/main" id="{2BD12B4E-2ED7-574F-8C21-2ADE9061497A}"/>
              </a:ext>
            </a:extLst>
          </p:cNvPr>
          <p:cNvSpPr>
            <a:spLocks noGrp="1"/>
          </p:cNvSpPr>
          <p:nvPr>
            <p:ph idx="1"/>
          </p:nvPr>
        </p:nvSpPr>
        <p:spPr>
          <a:xfrm>
            <a:off x="228600" y="1249680"/>
            <a:ext cx="8686800" cy="5074920"/>
          </a:xfrm>
        </p:spPr>
        <p:txBody>
          <a:bodyPr/>
          <a:lstStyle/>
          <a:p>
            <a:r>
              <a:rPr lang="en-US" sz="2400" dirty="0"/>
              <a:t>The answer </a:t>
            </a:r>
            <a:r>
              <a:rPr lang="en-US" sz="2400" b="1" dirty="0"/>
              <a:t>rests on several interdependent criteria</a:t>
            </a:r>
            <a:r>
              <a:rPr lang="en-US" sz="2400" dirty="0"/>
              <a:t>: </a:t>
            </a:r>
          </a:p>
          <a:p>
            <a:pPr marL="514350" indent="-514350">
              <a:buAutoNum type="arabicParenR"/>
            </a:pPr>
            <a:r>
              <a:rPr lang="en-US" sz="2400" dirty="0"/>
              <a:t>the </a:t>
            </a:r>
            <a:r>
              <a:rPr lang="en-US" sz="2400" b="1" dirty="0"/>
              <a:t>advantages</a:t>
            </a:r>
            <a:r>
              <a:rPr lang="en-US" sz="2400" dirty="0"/>
              <a:t> offered by the new technology; </a:t>
            </a:r>
          </a:p>
          <a:p>
            <a:r>
              <a:rPr lang="en-US" sz="2400" dirty="0"/>
              <a:t>2) the amount of </a:t>
            </a:r>
            <a:r>
              <a:rPr lang="en-US" sz="2400" b="1" dirty="0"/>
              <a:t>effort</a:t>
            </a:r>
            <a:r>
              <a:rPr lang="en-US" sz="2400" dirty="0"/>
              <a:t> required to switch (develop new competencies if necessary); </a:t>
            </a:r>
          </a:p>
          <a:p>
            <a:r>
              <a:rPr lang="en-US" sz="2400" dirty="0"/>
              <a:t>3) the technology’s </a:t>
            </a:r>
            <a:r>
              <a:rPr lang="en-US" sz="2400" b="1" dirty="0"/>
              <a:t>fit with the firm’s current abilities</a:t>
            </a:r>
            <a:r>
              <a:rPr lang="en-US" sz="2400" dirty="0"/>
              <a:t> (and thus the amount of effort that would be required to develop new competencies); </a:t>
            </a:r>
          </a:p>
          <a:p>
            <a:r>
              <a:rPr lang="en-US" sz="2400" dirty="0"/>
              <a:t>4) </a:t>
            </a:r>
            <a:r>
              <a:rPr lang="en-US" sz="2400" b="1" dirty="0"/>
              <a:t>whether or not the firm possesses the complementary resources</a:t>
            </a:r>
            <a:r>
              <a:rPr lang="en-US" sz="2400" dirty="0"/>
              <a:t> needed to implement the innovation; and </a:t>
            </a:r>
          </a:p>
          <a:p>
            <a:r>
              <a:rPr lang="en-US" sz="2400" dirty="0"/>
              <a:t>5) the innovations </a:t>
            </a:r>
            <a:r>
              <a:rPr lang="en-US" sz="2400" b="1" dirty="0"/>
              <a:t>affect on competitive dynamics</a:t>
            </a:r>
            <a:r>
              <a:rPr lang="en-US" sz="2400" dirty="0"/>
              <a:t> (e.g. the rate at which competitors will adopt the innovation). </a:t>
            </a:r>
            <a:endParaRPr lang="it-IT" sz="2400" dirty="0"/>
          </a:p>
          <a:p>
            <a:endParaRPr lang="it-IT" dirty="0"/>
          </a:p>
        </p:txBody>
      </p:sp>
      <p:sp>
        <p:nvSpPr>
          <p:cNvPr id="4" name="Segnaposto testo 3">
            <a:extLst>
              <a:ext uri="{FF2B5EF4-FFF2-40B4-BE49-F238E27FC236}">
                <a16:creationId xmlns:a16="http://schemas.microsoft.com/office/drawing/2014/main" id="{30E3234D-9F86-8442-8E7C-3868610BC104}"/>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FBE56844-F883-FC4C-9EC6-E9EDE9C87697}"/>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4232114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0F4497-EFCB-3043-B204-7E57D0A7908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4CA6DE7-B382-BA44-9842-15669082F717}"/>
              </a:ext>
            </a:extLst>
          </p:cNvPr>
          <p:cNvSpPr>
            <a:spLocks noGrp="1"/>
          </p:cNvSpPr>
          <p:nvPr>
            <p:ph idx="1"/>
          </p:nvPr>
        </p:nvSpPr>
        <p:spPr/>
        <p:txBody>
          <a:bodyPr/>
          <a:lstStyle/>
          <a:p>
            <a:r>
              <a:rPr lang="en-US" dirty="0"/>
              <a:t>Often </a:t>
            </a:r>
            <a:r>
              <a:rPr lang="en-US" b="1" dirty="0"/>
              <a:t>technology improvement trajectories are steeper than the trajectory of customer demands</a:t>
            </a:r>
            <a:r>
              <a:rPr lang="en-US" dirty="0"/>
              <a:t>. </a:t>
            </a:r>
          </a:p>
          <a:p>
            <a:r>
              <a:rPr lang="en-US" dirty="0"/>
              <a:t>Why would firms provide higher performance than that required by the bulk of their customers? </a:t>
            </a:r>
          </a:p>
          <a:p>
            <a:endParaRPr lang="it-IT" dirty="0"/>
          </a:p>
        </p:txBody>
      </p:sp>
      <p:sp>
        <p:nvSpPr>
          <p:cNvPr id="4" name="Segnaposto testo 3">
            <a:extLst>
              <a:ext uri="{FF2B5EF4-FFF2-40B4-BE49-F238E27FC236}">
                <a16:creationId xmlns:a16="http://schemas.microsoft.com/office/drawing/2014/main" id="{09462E7A-F424-4E43-8D0E-B208111E5CC3}"/>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4640E0F7-FBA3-2744-A721-ACD15CB83951}"/>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09684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8A4C90-179C-6741-8CE0-E0047036C98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89C6C6F-EC25-1649-99AA-B4CF18A5E28F}"/>
              </a:ext>
            </a:extLst>
          </p:cNvPr>
          <p:cNvSpPr>
            <a:spLocks noGrp="1"/>
          </p:cNvSpPr>
          <p:nvPr>
            <p:ph idx="1"/>
          </p:nvPr>
        </p:nvSpPr>
        <p:spPr/>
        <p:txBody>
          <a:bodyPr/>
          <a:lstStyle/>
          <a:p>
            <a:r>
              <a:rPr lang="en-US" sz="2800" dirty="0"/>
              <a:t>This phenomenon occurs when </a:t>
            </a:r>
          </a:p>
          <a:p>
            <a:pPr marL="514350" indent="-514350">
              <a:buAutoNum type="arabicParenR"/>
            </a:pPr>
            <a:r>
              <a:rPr lang="en-US" sz="2800" dirty="0"/>
              <a:t>firms try to shift their sales into higher price tiers to maintain their margins; </a:t>
            </a:r>
          </a:p>
          <a:p>
            <a:r>
              <a:rPr lang="en-US" sz="2800" dirty="0"/>
              <a:t>2) as the price of the technology rises, the mass market may feel it is overpaying features it does not value; and </a:t>
            </a:r>
          </a:p>
          <a:p>
            <a:r>
              <a:rPr lang="en-US" sz="2800" dirty="0"/>
              <a:t>3) the time needed for customers to learn about and assimilate new features may be greater than the time needed to develop new performance features.</a:t>
            </a:r>
            <a:endParaRPr lang="it-IT" sz="2800" dirty="0"/>
          </a:p>
          <a:p>
            <a:endParaRPr lang="it-IT" dirty="0"/>
          </a:p>
        </p:txBody>
      </p:sp>
      <p:sp>
        <p:nvSpPr>
          <p:cNvPr id="4" name="Segnaposto testo 3">
            <a:extLst>
              <a:ext uri="{FF2B5EF4-FFF2-40B4-BE49-F238E27FC236}">
                <a16:creationId xmlns:a16="http://schemas.microsoft.com/office/drawing/2014/main" id="{F702DA24-8C79-C842-9620-FCD7BC6F8E30}"/>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2F9B20F2-5B0B-3741-9994-9C69DC41FD1F}"/>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714961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Theory In Action: segment zero </a:t>
            </a:r>
          </a:p>
        </p:txBody>
      </p:sp>
      <p:sp>
        <p:nvSpPr>
          <p:cNvPr id="7" name="Content Placeholder 2"/>
          <p:cNvSpPr>
            <a:spLocks noGrp="1"/>
          </p:cNvSpPr>
          <p:nvPr>
            <p:ph idx="1"/>
          </p:nvPr>
        </p:nvSpPr>
        <p:spPr>
          <a:xfrm>
            <a:off x="457200" y="1447800"/>
            <a:ext cx="8229600" cy="2229622"/>
          </a:xfrm>
        </p:spPr>
        <p:txBody>
          <a:bodyPr/>
          <a:lstStyle/>
          <a:p>
            <a:pPr lvl="1" indent="-347472" defTabSz="809625">
              <a:defRPr/>
            </a:pPr>
            <a:r>
              <a:rPr lang="en-US" sz="2400" dirty="0"/>
              <a:t>Technologies often improve faster than customer requirements demand.</a:t>
            </a:r>
          </a:p>
          <a:p>
            <a:pPr lvl="1" indent="-347472" defTabSz="809625">
              <a:defRPr/>
            </a:pPr>
            <a:r>
              <a:rPr lang="en-US" sz="2400" dirty="0"/>
              <a:t>This enables low-end technologies to eventually meet the needs of the mass market.</a:t>
            </a:r>
          </a:p>
        </p:txBody>
      </p:sp>
      <p:pic>
        <p:nvPicPr>
          <p:cNvPr id="12" name="Picture 3" descr="A graph illustrates the requirements of customers in three market segments versus the performance of the technology offered by organizations. &#10;">
            <a:extLst>
              <a:ext uri="{FF2B5EF4-FFF2-40B4-BE49-F238E27FC236}">
                <a16:creationId xmlns:a16="http://schemas.microsoft.com/office/drawing/2014/main" id="{C5F05E76-FBE3-48F6-AAD5-BD924B0C7153}"/>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52400" y="3906022"/>
            <a:ext cx="4389120" cy="2342378"/>
          </a:xfrm>
          <a:prstGeom prst="rect">
            <a:avLst/>
          </a:prstGeom>
        </p:spPr>
      </p:pic>
      <p:pic>
        <p:nvPicPr>
          <p:cNvPr id="13" name="Picture 4" descr="A graph illustrates the relevance of high- and low-end technologies to the high-end market, the mass market, and the low-end market. &#10;">
            <a:extLst>
              <a:ext uri="{FF2B5EF4-FFF2-40B4-BE49-F238E27FC236}">
                <a16:creationId xmlns:a16="http://schemas.microsoft.com/office/drawing/2014/main" id="{D0DE2C3F-2BB2-4A30-A585-98F43FF2E92F}"/>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4648200" y="3894651"/>
            <a:ext cx="4389120" cy="2353749"/>
          </a:xfrm>
          <a:prstGeom prst="rect">
            <a:avLst/>
          </a:prstGeom>
        </p:spPr>
      </p:pic>
      <p:sp>
        <p:nvSpPr>
          <p:cNvPr id="14" name="Text Placeholder 5"/>
          <p:cNvSpPr>
            <a:spLocks noGrp="1"/>
          </p:cNvSpPr>
          <p:nvPr>
            <p:ph type="body" sz="quarter" idx="16"/>
          </p:nvPr>
        </p:nvSpPr>
        <p:spPr>
          <a:xfrm>
            <a:off x="3200400" y="6477000"/>
            <a:ext cx="2743200" cy="182880"/>
          </a:xfrm>
        </p:spPr>
        <p:txBody>
          <a:bodyPr/>
          <a:lstStyle/>
          <a:p>
            <a:r>
              <a:rPr lang="en-US" dirty="0">
                <a:hlinkClick r:id="rId5" action="ppaction://hlinksldjump"/>
              </a:rPr>
              <a:t>Access the text alternative for these images</a:t>
            </a:r>
            <a:endParaRPr lang="en-US" dirty="0"/>
          </a:p>
        </p:txBody>
      </p:sp>
    </p:spTree>
    <p:extLst>
      <p:ext uri="{BB962C8B-B14F-4D97-AF65-F5344CB8AC3E}">
        <p14:creationId xmlns:p14="http://schemas.microsoft.com/office/powerpoint/2010/main" val="2614071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Theory in Action “Segment Zero” – </a:t>
            </a:r>
          </a:p>
        </p:txBody>
      </p:sp>
      <p:sp>
        <p:nvSpPr>
          <p:cNvPr id="6" name="Content Placeholder 2"/>
          <p:cNvSpPr>
            <a:spLocks noGrp="1"/>
          </p:cNvSpPr>
          <p:nvPr>
            <p:ph idx="1"/>
          </p:nvPr>
        </p:nvSpPr>
        <p:spPr>
          <a:xfrm>
            <a:off x="457200" y="1143000"/>
            <a:ext cx="8229600" cy="5181600"/>
          </a:xfrm>
        </p:spPr>
        <p:txBody>
          <a:bodyPr/>
          <a:lstStyle/>
          <a:p>
            <a:pPr marL="114300" lvl="1" indent="0">
              <a:buNone/>
            </a:pPr>
            <a:r>
              <a:rPr lang="en-US" sz="2400" dirty="0"/>
              <a:t>For example, Intel identified "</a:t>
            </a:r>
            <a:r>
              <a:rPr lang="en-US" sz="2400" b="1" dirty="0"/>
              <a:t>segment zero</a:t>
            </a:r>
            <a:r>
              <a:rPr lang="en-US" sz="2400" dirty="0"/>
              <a:t>" as the demand for low-end personal computers (those less than $1000) that had been neglected. </a:t>
            </a:r>
          </a:p>
          <a:p>
            <a:pPr marL="114300" lvl="1" indent="0">
              <a:buNone/>
            </a:pPr>
            <a:r>
              <a:rPr lang="en-US" sz="2400" b="1" dirty="0"/>
              <a:t>Why should firms like Intel be concerned with segment zero? </a:t>
            </a:r>
            <a:r>
              <a:rPr lang="en-US" sz="2400" dirty="0"/>
              <a:t> </a:t>
            </a:r>
          </a:p>
          <a:p>
            <a:pPr marL="114300" lvl="1" indent="0">
              <a:buNone/>
            </a:pPr>
            <a:r>
              <a:rPr lang="en-US" sz="2400" dirty="0"/>
              <a:t>Because it can become the breeding ground for companies that provide lower-end versions of the technology. As Grove notes, " the overlooked, underserved, and seemingly unprofitable end of the market can provide </a:t>
            </a:r>
            <a:r>
              <a:rPr lang="en-US" sz="2400" b="1" dirty="0"/>
              <a:t>fertile ground for massive competitive change</a:t>
            </a:r>
            <a:r>
              <a:rPr lang="en-US" sz="2400" dirty="0"/>
              <a:t>." </a:t>
            </a:r>
            <a:endParaRPr lang="en-US" altLang="en-US" sz="3600" dirty="0"/>
          </a:p>
        </p:txBody>
      </p:sp>
    </p:spTree>
    <p:extLst>
      <p:ext uri="{BB962C8B-B14F-4D97-AF65-F5344CB8AC3E}">
        <p14:creationId xmlns:p14="http://schemas.microsoft.com/office/powerpoint/2010/main" val="3243037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Theory in Action: the case of Microsoft </a:t>
            </a:r>
          </a:p>
        </p:txBody>
      </p:sp>
      <p:sp>
        <p:nvSpPr>
          <p:cNvPr id="6" name="Content Placeholder 2"/>
          <p:cNvSpPr>
            <a:spLocks noGrp="1"/>
          </p:cNvSpPr>
          <p:nvPr>
            <p:ph idx="1"/>
          </p:nvPr>
        </p:nvSpPr>
        <p:spPr/>
        <p:txBody>
          <a:bodyPr/>
          <a:lstStyle/>
          <a:p>
            <a:pPr marL="114300" lvl="1" indent="0">
              <a:buNone/>
            </a:pPr>
            <a:r>
              <a:rPr lang="en-US" altLang="en-US" sz="2400" dirty="0"/>
              <a:t>From 1980 to 2011, Microsoft was the dominant personal computer operating system. </a:t>
            </a:r>
          </a:p>
          <a:p>
            <a:pPr marL="114300" lvl="1" indent="0">
              <a:buNone/>
            </a:pPr>
            <a:r>
              <a:rPr lang="en-US" altLang="en-US" sz="2400" dirty="0"/>
              <a:t>However, operating systems for smartphones and tablets were improving to the point where they could replace many personal computer functions.</a:t>
            </a:r>
          </a:p>
          <a:p>
            <a:pPr marL="114300" lvl="1" indent="0">
              <a:buNone/>
            </a:pPr>
            <a:r>
              <a:rPr lang="en-US" altLang="en-US" sz="2400" dirty="0"/>
              <a:t>In 2015, Apple’s iPhone operating system and Google’s Android collectively controlled over 90% of the market for smartphone purchases. Microsoft’s Windows Phone held a share of only 3%.</a:t>
            </a:r>
          </a:p>
          <a:p>
            <a:pPr marL="114300" lvl="1" indent="0">
              <a:buNone/>
            </a:pPr>
            <a:r>
              <a:rPr lang="en-US" altLang="en-US" sz="2400" dirty="0"/>
              <a:t>As tablets based on these systems became fully functional computers, would Microsoft’s dominance evaporate?</a:t>
            </a:r>
          </a:p>
        </p:txBody>
      </p:sp>
    </p:spTree>
    <p:extLst>
      <p:ext uri="{BB962C8B-B14F-4D97-AF65-F5344CB8AC3E}">
        <p14:creationId xmlns:p14="http://schemas.microsoft.com/office/powerpoint/2010/main" val="2096587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Technological change is cyclical</a:t>
            </a:r>
            <a:r>
              <a:rPr lang="it-IT" sz="3200" dirty="0"/>
              <a:t> </a:t>
            </a:r>
            <a:endParaRPr lang="en-US" sz="3200" dirty="0"/>
          </a:p>
        </p:txBody>
      </p:sp>
      <p:sp>
        <p:nvSpPr>
          <p:cNvPr id="7" name="Content Placeholder 2"/>
          <p:cNvSpPr>
            <a:spLocks noGrp="1"/>
          </p:cNvSpPr>
          <p:nvPr>
            <p:ph idx="1"/>
          </p:nvPr>
        </p:nvSpPr>
        <p:spPr>
          <a:xfrm>
            <a:off x="457200" y="1447800"/>
            <a:ext cx="8458200" cy="4953000"/>
          </a:xfrm>
        </p:spPr>
        <p:txBody>
          <a:bodyPr/>
          <a:lstStyle/>
          <a:p>
            <a:pPr lvl="1"/>
            <a:r>
              <a:rPr lang="en-US" dirty="0"/>
              <a:t>Each cycle begins with a period of </a:t>
            </a:r>
            <a:r>
              <a:rPr lang="en-US" b="1" dirty="0"/>
              <a:t>rapid improvement</a:t>
            </a:r>
            <a:r>
              <a:rPr lang="en-US" dirty="0"/>
              <a:t>. This initial phase is followed by a period of </a:t>
            </a:r>
            <a:r>
              <a:rPr lang="en-US" b="1" dirty="0"/>
              <a:t>diminishing returns</a:t>
            </a:r>
            <a:r>
              <a:rPr lang="en-US" dirty="0"/>
              <a:t> to efforts made to improve the technology. The third and final phase occurs when the technology is </a:t>
            </a:r>
            <a:r>
              <a:rPr lang="en-US" b="1" dirty="0"/>
              <a:t>displaced</a:t>
            </a:r>
            <a:r>
              <a:rPr lang="en-US" dirty="0"/>
              <a:t> by a new technology (often referred to as a technological discontinuity). </a:t>
            </a:r>
            <a:endParaRPr lang="it-IT" dirty="0"/>
          </a:p>
          <a:p>
            <a:pPr lvl="1"/>
            <a:r>
              <a:rPr lang="en-US" dirty="0"/>
              <a:t>A new technological discontinuity or a period of </a:t>
            </a:r>
            <a:r>
              <a:rPr lang="en-US" b="1" dirty="0"/>
              <a:t>“creative destruction”</a:t>
            </a:r>
            <a:r>
              <a:rPr lang="en-US" dirty="0"/>
              <a:t> can result in significant changes in the competitive structure of an industry, including the creation of new leaders and new losers.  </a:t>
            </a:r>
            <a:endParaRPr lang="it-IT" dirty="0"/>
          </a:p>
        </p:txBody>
      </p:sp>
    </p:spTree>
    <p:extLst>
      <p:ext uri="{BB962C8B-B14F-4D97-AF65-F5344CB8AC3E}">
        <p14:creationId xmlns:p14="http://schemas.microsoft.com/office/powerpoint/2010/main" val="4268980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508B51-8AF5-F742-998C-7D99DA70A674}"/>
              </a:ext>
            </a:extLst>
          </p:cNvPr>
          <p:cNvSpPr>
            <a:spLocks noGrp="1"/>
          </p:cNvSpPr>
          <p:nvPr>
            <p:ph type="title"/>
          </p:nvPr>
        </p:nvSpPr>
        <p:spPr/>
        <p:txBody>
          <a:bodyPr/>
          <a:lstStyle/>
          <a:p>
            <a:r>
              <a:rPr lang="en-US" dirty="0"/>
              <a:t>The Theory of “creative destruction</a:t>
            </a:r>
            <a:endParaRPr lang="it-IT" dirty="0"/>
          </a:p>
        </p:txBody>
      </p:sp>
      <p:sp>
        <p:nvSpPr>
          <p:cNvPr id="3" name="Segnaposto contenuto 2">
            <a:extLst>
              <a:ext uri="{FF2B5EF4-FFF2-40B4-BE49-F238E27FC236}">
                <a16:creationId xmlns:a16="http://schemas.microsoft.com/office/drawing/2014/main" id="{1FE1F02C-BC52-9344-861B-92E9E8865BD6}"/>
              </a:ext>
            </a:extLst>
          </p:cNvPr>
          <p:cNvSpPr>
            <a:spLocks noGrp="1"/>
          </p:cNvSpPr>
          <p:nvPr>
            <p:ph idx="1"/>
          </p:nvPr>
        </p:nvSpPr>
        <p:spPr/>
        <p:txBody>
          <a:bodyPr/>
          <a:lstStyle/>
          <a:p>
            <a:r>
              <a:rPr lang="it-IT" sz="2500" dirty="0"/>
              <a:t>Due to the </a:t>
            </a:r>
            <a:r>
              <a:rPr lang="it-IT" sz="2500" dirty="0" err="1"/>
              <a:t>economist</a:t>
            </a:r>
            <a:r>
              <a:rPr lang="it-IT" sz="2500" dirty="0"/>
              <a:t> Joseph </a:t>
            </a:r>
            <a:r>
              <a:rPr lang="it-IT" sz="2500" dirty="0" err="1"/>
              <a:t>Schumpeter</a:t>
            </a:r>
            <a:endParaRPr lang="it-IT" sz="2500" dirty="0"/>
          </a:p>
          <a:p>
            <a:r>
              <a:rPr lang="it-IT" sz="2500" dirty="0">
                <a:hlinkClick r:id="rId3"/>
              </a:rPr>
              <a:t>https://www.youtube.com/watch?v=UCpIWdarLwA&amp;list=PLc6EeKrKYKClN48ow3Irj_sO0zQEY-Vwu&amp;index=46</a:t>
            </a:r>
            <a:endParaRPr lang="it-IT" sz="2500" dirty="0"/>
          </a:p>
          <a:p>
            <a:r>
              <a:rPr lang="it-IT" sz="2500" dirty="0">
                <a:hlinkClick r:id="rId4"/>
              </a:rPr>
              <a:t>https://www.youtube.com/watch?v=WkENXciOrIg&amp;list=PLc6EeKrKYKClN48ow3Irj_sO0zQEY-Vwu&amp;index=45</a:t>
            </a:r>
            <a:endParaRPr lang="it-IT" sz="2500" dirty="0"/>
          </a:p>
          <a:p>
            <a:r>
              <a:rPr lang="it-IT" sz="2500" dirty="0"/>
              <a:t>And </a:t>
            </a:r>
            <a:r>
              <a:rPr lang="it-IT" sz="2500" dirty="0" err="1"/>
              <a:t>if</a:t>
            </a:r>
            <a:r>
              <a:rPr lang="it-IT" sz="2500" dirty="0"/>
              <a:t> </a:t>
            </a:r>
            <a:r>
              <a:rPr lang="it-IT" sz="2500" dirty="0" err="1"/>
              <a:t>you</a:t>
            </a:r>
            <a:r>
              <a:rPr lang="it-IT" sz="2500" dirty="0"/>
              <a:t> are </a:t>
            </a:r>
            <a:r>
              <a:rPr lang="it-IT" sz="2500" dirty="0" err="1"/>
              <a:t>interested</a:t>
            </a:r>
            <a:r>
              <a:rPr lang="it-IT" sz="2500" dirty="0"/>
              <a:t> </a:t>
            </a:r>
            <a:r>
              <a:rPr lang="it-IT" sz="2500" dirty="0" err="1"/>
              <a:t>into</a:t>
            </a:r>
            <a:r>
              <a:rPr lang="it-IT" sz="2500" dirty="0"/>
              <a:t>: </a:t>
            </a:r>
          </a:p>
          <a:p>
            <a:r>
              <a:rPr lang="it-IT" sz="2500" dirty="0">
                <a:hlinkClick r:id="rId5"/>
              </a:rPr>
              <a:t>https://www.youtube.com/watch?v=0Hv-sMeNKGQ&amp;list=PLc6EeKrKYKClN48ow3Irj_sO0zQEY-Vwu&amp;index=44</a:t>
            </a:r>
            <a:endParaRPr lang="it-IT" sz="2500" dirty="0"/>
          </a:p>
          <a:p>
            <a:endParaRPr lang="it-IT" dirty="0"/>
          </a:p>
        </p:txBody>
      </p:sp>
      <p:sp>
        <p:nvSpPr>
          <p:cNvPr id="4" name="Segnaposto testo 3">
            <a:extLst>
              <a:ext uri="{FF2B5EF4-FFF2-40B4-BE49-F238E27FC236}">
                <a16:creationId xmlns:a16="http://schemas.microsoft.com/office/drawing/2014/main" id="{774CA903-A08A-044D-8395-98BA63457F44}"/>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C16AF4B5-C2F5-7A48-8F06-E9E2B94C8200}"/>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97729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Innovation</a:t>
            </a:r>
            <a:endParaRPr lang="en-US" sz="1500" dirty="0"/>
          </a:p>
        </p:txBody>
      </p:sp>
      <p:sp>
        <p:nvSpPr>
          <p:cNvPr id="6" name="Content Placeholder 2"/>
          <p:cNvSpPr>
            <a:spLocks noGrp="1"/>
          </p:cNvSpPr>
          <p:nvPr>
            <p:ph idx="1"/>
          </p:nvPr>
        </p:nvSpPr>
        <p:spPr>
          <a:xfrm>
            <a:off x="152400" y="1447800"/>
            <a:ext cx="8534400" cy="5105400"/>
          </a:xfrm>
        </p:spPr>
        <p:txBody>
          <a:bodyPr/>
          <a:lstStyle/>
          <a:p>
            <a:pPr lvl="0"/>
            <a:r>
              <a:rPr lang="en-US" sz="2800" b="1" dirty="0"/>
              <a:t>Four of the dimensions</a:t>
            </a:r>
            <a:r>
              <a:rPr lang="en-US" sz="2800" dirty="0"/>
              <a:t> most commonly used to categorize innovations are: </a:t>
            </a:r>
          </a:p>
          <a:p>
            <a:pPr lvl="1"/>
            <a:r>
              <a:rPr lang="en-US" sz="2400" b="1" dirty="0"/>
              <a:t>1.product versus process innovation</a:t>
            </a:r>
            <a:r>
              <a:rPr lang="en-US" sz="2400" dirty="0"/>
              <a:t> </a:t>
            </a:r>
          </a:p>
          <a:p>
            <a:pPr lvl="1"/>
            <a:r>
              <a:rPr lang="en-US" sz="2400" b="1" dirty="0"/>
              <a:t>2.radical versus incremental</a:t>
            </a:r>
            <a:r>
              <a:rPr lang="en-US" sz="2400" dirty="0"/>
              <a:t> </a:t>
            </a:r>
          </a:p>
          <a:p>
            <a:pPr lvl="1"/>
            <a:r>
              <a:rPr lang="en-US" sz="2400" b="1" dirty="0"/>
              <a:t>3.competence enhancing versus competence destroying</a:t>
            </a:r>
          </a:p>
          <a:p>
            <a:pPr lvl="1"/>
            <a:r>
              <a:rPr lang="en-US" sz="2400" b="1" dirty="0"/>
              <a:t>4. architectural versus component</a:t>
            </a:r>
            <a:r>
              <a:rPr lang="en-US" sz="2400" dirty="0"/>
              <a:t>. </a:t>
            </a:r>
          </a:p>
          <a:p>
            <a:pPr lvl="0"/>
            <a:r>
              <a:rPr lang="en-US" sz="2800" dirty="0"/>
              <a:t>It is important to emphasize that these dimensions are </a:t>
            </a:r>
            <a:r>
              <a:rPr lang="en-US" sz="2800" b="1" dirty="0"/>
              <a:t>not independent</a:t>
            </a:r>
            <a:r>
              <a:rPr lang="en-US" sz="2800" dirty="0"/>
              <a:t> and do not offer a straightforward system for categorizing innovations in a precise and consistent manner.</a:t>
            </a:r>
            <a:endParaRPr lang="it-IT" sz="2800" dirty="0"/>
          </a:p>
        </p:txBody>
      </p:sp>
    </p:spTree>
    <p:extLst>
      <p:ext uri="{BB962C8B-B14F-4D97-AF65-F5344CB8AC3E}">
        <p14:creationId xmlns:p14="http://schemas.microsoft.com/office/powerpoint/2010/main" val="2085664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Technology Cycles: </a:t>
            </a:r>
            <a:r>
              <a:rPr lang="en-US" altLang="en-US" sz="3200" dirty="0"/>
              <a:t>Utterback and Abernathy</a:t>
            </a:r>
            <a:r>
              <a:rPr lang="en-US" sz="1500" dirty="0"/>
              <a:t> </a:t>
            </a:r>
          </a:p>
        </p:txBody>
      </p:sp>
      <p:sp>
        <p:nvSpPr>
          <p:cNvPr id="7" name="Content Placeholder 2"/>
          <p:cNvSpPr>
            <a:spLocks noGrp="1"/>
          </p:cNvSpPr>
          <p:nvPr>
            <p:ph idx="1"/>
          </p:nvPr>
        </p:nvSpPr>
        <p:spPr>
          <a:xfrm>
            <a:off x="457200" y="1447800"/>
            <a:ext cx="8458200" cy="4953000"/>
          </a:xfrm>
        </p:spPr>
        <p:txBody>
          <a:bodyPr/>
          <a:lstStyle/>
          <a:p>
            <a:pPr lvl="1" indent="-347472" defTabSz="809625"/>
            <a:r>
              <a:rPr lang="en-US" dirty="0"/>
              <a:t>Technology cycles have also been </a:t>
            </a:r>
            <a:r>
              <a:rPr lang="en-US" b="1" dirty="0"/>
              <a:t>divided into phases based on the degree to uncertainty</a:t>
            </a:r>
            <a:r>
              <a:rPr lang="en-US" dirty="0"/>
              <a:t> experienced in each phase. </a:t>
            </a:r>
          </a:p>
          <a:p>
            <a:pPr lvl="1" indent="-347472" defTabSz="809625"/>
            <a:r>
              <a:rPr lang="en-US" altLang="en-US" sz="2400" dirty="0"/>
              <a:t>Utterback and Abernathy characterized the technology cycle into two phases:</a:t>
            </a:r>
          </a:p>
          <a:p>
            <a:pPr marL="548640" lvl="2" indent="0" defTabSz="809625">
              <a:buNone/>
            </a:pPr>
            <a:r>
              <a:rPr lang="en-US" altLang="en-US" sz="2000" dirty="0"/>
              <a:t>1. The </a:t>
            </a:r>
            <a:r>
              <a:rPr lang="en-US" altLang="en-US" sz="2000" b="1" i="1" dirty="0"/>
              <a:t>fluid phase</a:t>
            </a:r>
            <a:r>
              <a:rPr lang="en-US" altLang="en-US" sz="2000" b="1" dirty="0"/>
              <a:t> </a:t>
            </a:r>
            <a:r>
              <a:rPr lang="en-US" altLang="en-US" sz="2000" dirty="0"/>
              <a:t>(when there is considerable uncertainty about the technology and its market; firms experiment with different product designs in this phase).</a:t>
            </a:r>
          </a:p>
          <a:p>
            <a:pPr marL="548640" lvl="2" indent="0" defTabSz="809625">
              <a:buNone/>
            </a:pPr>
            <a:r>
              <a:rPr lang="en-US" altLang="en-US" sz="2000" dirty="0"/>
              <a:t>2. After a </a:t>
            </a:r>
            <a:r>
              <a:rPr lang="en-US" altLang="en-US" sz="2000" b="1" dirty="0"/>
              <a:t>dominant design</a:t>
            </a:r>
            <a:r>
              <a:rPr lang="en-US" altLang="en-US" sz="2000" dirty="0"/>
              <a:t> emerges, the </a:t>
            </a:r>
            <a:r>
              <a:rPr lang="en-US" altLang="en-US" sz="2000" b="1" i="1" dirty="0"/>
              <a:t>specific phase</a:t>
            </a:r>
            <a:r>
              <a:rPr lang="en-US" altLang="en-US" sz="2000" b="1" dirty="0"/>
              <a:t> </a:t>
            </a:r>
            <a:r>
              <a:rPr lang="en-US" altLang="en-US" sz="2000" dirty="0"/>
              <a:t>begins (when firms focus on incremental improvements to the design and manufacturing efficiency)</a:t>
            </a:r>
          </a:p>
        </p:txBody>
      </p:sp>
    </p:spTree>
    <p:extLst>
      <p:ext uri="{BB962C8B-B14F-4D97-AF65-F5344CB8AC3E}">
        <p14:creationId xmlns:p14="http://schemas.microsoft.com/office/powerpoint/2010/main" val="97843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Technology Cycles: </a:t>
            </a:r>
            <a:r>
              <a:rPr lang="en-US" altLang="en-US" sz="3200" dirty="0"/>
              <a:t>Anderson and Tushman </a:t>
            </a:r>
            <a:endParaRPr lang="en-US" sz="3200" dirty="0"/>
          </a:p>
        </p:txBody>
      </p:sp>
      <p:sp>
        <p:nvSpPr>
          <p:cNvPr id="4" name="Content Placeholder 2"/>
          <p:cNvSpPr>
            <a:spLocks noGrp="1"/>
          </p:cNvSpPr>
          <p:nvPr>
            <p:ph idx="1"/>
          </p:nvPr>
        </p:nvSpPr>
        <p:spPr/>
        <p:txBody>
          <a:bodyPr/>
          <a:lstStyle/>
          <a:p>
            <a:pPr marL="0" lvl="1" indent="0" defTabSz="809625">
              <a:buNone/>
            </a:pPr>
            <a:r>
              <a:rPr lang="en-US" b="1" dirty="0"/>
              <a:t>Anderson and Tushman</a:t>
            </a:r>
            <a:r>
              <a:rPr lang="en-US" dirty="0"/>
              <a:t> built on the Utterback &amp; Abernathy model in their study of the U.S. minicomputer, cement, and glass industries through several cycles of technological change. </a:t>
            </a:r>
          </a:p>
          <a:p>
            <a:pPr marL="0" lvl="1" indent="0" defTabSz="809625">
              <a:buNone/>
            </a:pPr>
            <a:r>
              <a:rPr lang="en-US" dirty="0"/>
              <a:t>They characterized the technology cycle into three phases</a:t>
            </a:r>
          </a:p>
          <a:p>
            <a:pPr marL="514350" lvl="1" indent="-514350" defTabSz="809625">
              <a:buAutoNum type="arabicPeriod"/>
            </a:pPr>
            <a:r>
              <a:rPr lang="en-US" b="1" dirty="0"/>
              <a:t>Era of Ferment</a:t>
            </a:r>
            <a:r>
              <a:rPr lang="it-IT" sz="2000" dirty="0"/>
              <a:t> </a:t>
            </a:r>
          </a:p>
          <a:p>
            <a:pPr lvl="1" indent="-457200" defTabSz="809625">
              <a:buAutoNum type="arabicPeriod"/>
            </a:pPr>
            <a:r>
              <a:rPr lang="en-US" b="1" dirty="0"/>
              <a:t>Dominant Design</a:t>
            </a:r>
          </a:p>
          <a:p>
            <a:pPr lvl="1" indent="-457200" defTabSz="809625">
              <a:buAutoNum type="arabicPeriod"/>
            </a:pPr>
            <a:r>
              <a:rPr lang="en-US" b="1" dirty="0"/>
              <a:t>Era of Incremental Change</a:t>
            </a:r>
            <a:endParaRPr lang="en-US" altLang="en-US" sz="2000" dirty="0"/>
          </a:p>
        </p:txBody>
      </p:sp>
      <p:sp>
        <p:nvSpPr>
          <p:cNvPr id="8" name="Segnaposto testo 7">
            <a:extLst>
              <a:ext uri="{FF2B5EF4-FFF2-40B4-BE49-F238E27FC236}">
                <a16:creationId xmlns:a16="http://schemas.microsoft.com/office/drawing/2014/main" id="{7142E4BB-3759-3B4A-913D-03A757FEF844}"/>
              </a:ext>
            </a:extLst>
          </p:cNvPr>
          <p:cNvSpPr>
            <a:spLocks noGrp="1"/>
          </p:cNvSpPr>
          <p:nvPr>
            <p:ph type="body" sz="quarter" idx="12"/>
          </p:nvPr>
        </p:nvSpPr>
        <p:spPr/>
        <p:txBody>
          <a:bodyPr/>
          <a:lstStyle/>
          <a:p>
            <a:endParaRPr lang="it-IT"/>
          </a:p>
        </p:txBody>
      </p:sp>
      <p:sp>
        <p:nvSpPr>
          <p:cNvPr id="7" name="Text Placeholder 4"/>
          <p:cNvSpPr>
            <a:spLocks noGrp="1"/>
          </p:cNvSpPr>
          <p:nvPr>
            <p:ph type="body" sz="quarter" idx="11"/>
          </p:nvPr>
        </p:nvSpPr>
        <p:spPr/>
        <p:txBody>
          <a:bodyPr/>
          <a:lstStyle/>
          <a:p>
            <a:r>
              <a:rPr lang="en-US" dirty="0">
                <a:hlinkClick r:id="rId2" action="ppaction://hlinksldjump"/>
              </a:rPr>
              <a:t>Access the text alternative for these images</a:t>
            </a:r>
            <a:endParaRPr lang="en-US" dirty="0"/>
          </a:p>
        </p:txBody>
      </p:sp>
    </p:spTree>
    <p:extLst>
      <p:ext uri="{BB962C8B-B14F-4D97-AF65-F5344CB8AC3E}">
        <p14:creationId xmlns:p14="http://schemas.microsoft.com/office/powerpoint/2010/main" val="3242566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Era of Ferment</a:t>
            </a:r>
          </a:p>
        </p:txBody>
      </p:sp>
      <p:sp>
        <p:nvSpPr>
          <p:cNvPr id="4" name="Content Placeholder 2"/>
          <p:cNvSpPr>
            <a:spLocks noGrp="1"/>
          </p:cNvSpPr>
          <p:nvPr>
            <p:ph idx="1"/>
          </p:nvPr>
        </p:nvSpPr>
        <p:spPr/>
        <p:txBody>
          <a:bodyPr/>
          <a:lstStyle/>
          <a:p>
            <a:pPr marL="0" lvl="1" indent="0" defTabSz="809625">
              <a:buNone/>
            </a:pPr>
            <a:r>
              <a:rPr lang="en-US" dirty="0"/>
              <a:t>Phase I  is characterized by </a:t>
            </a:r>
            <a:r>
              <a:rPr lang="en-US" u="sng" dirty="0"/>
              <a:t>turbulence and uncertainty </a:t>
            </a:r>
            <a:r>
              <a:rPr lang="en-US" dirty="0"/>
              <a:t>and begins with the introduction of a new technological discontinuity. </a:t>
            </a:r>
          </a:p>
          <a:p>
            <a:pPr marL="0" lvl="1" indent="0" defTabSz="809625">
              <a:buNone/>
            </a:pPr>
            <a:r>
              <a:rPr lang="en-US" dirty="0"/>
              <a:t>In this phase the new technology displaces the incumbent technology (Anderson and Tushman refer to this as </a:t>
            </a:r>
            <a:r>
              <a:rPr lang="en-US" b="1" dirty="0"/>
              <a:t>substitution</a:t>
            </a:r>
            <a:r>
              <a:rPr lang="en-US" dirty="0"/>
              <a:t>) but there is considerable </a:t>
            </a:r>
            <a:r>
              <a:rPr lang="en-US" b="1" dirty="0"/>
              <a:t>design competition</a:t>
            </a:r>
            <a:r>
              <a:rPr lang="en-US" i="1" dirty="0"/>
              <a:t> </a:t>
            </a:r>
            <a:r>
              <a:rPr lang="en-US" dirty="0"/>
              <a:t>as firms experiment with different forms of the technology.  </a:t>
            </a:r>
            <a:endParaRPr lang="it-IT" dirty="0"/>
          </a:p>
          <a:p>
            <a:pPr marL="0" lvl="1" indent="0" defTabSz="809625">
              <a:buNone/>
            </a:pPr>
            <a:endParaRPr lang="en-US" altLang="en-US" sz="2000" dirty="0"/>
          </a:p>
        </p:txBody>
      </p:sp>
      <p:sp>
        <p:nvSpPr>
          <p:cNvPr id="8" name="Segnaposto testo 7">
            <a:extLst>
              <a:ext uri="{FF2B5EF4-FFF2-40B4-BE49-F238E27FC236}">
                <a16:creationId xmlns:a16="http://schemas.microsoft.com/office/drawing/2014/main" id="{7142E4BB-3759-3B4A-913D-03A757FEF844}"/>
              </a:ext>
            </a:extLst>
          </p:cNvPr>
          <p:cNvSpPr>
            <a:spLocks noGrp="1"/>
          </p:cNvSpPr>
          <p:nvPr>
            <p:ph type="body" sz="quarter" idx="12"/>
          </p:nvPr>
        </p:nvSpPr>
        <p:spPr/>
        <p:txBody>
          <a:bodyPr/>
          <a:lstStyle/>
          <a:p>
            <a:endParaRPr lang="it-IT"/>
          </a:p>
        </p:txBody>
      </p:sp>
      <p:sp>
        <p:nvSpPr>
          <p:cNvPr id="7" name="Text Placeholder 4"/>
          <p:cNvSpPr>
            <a:spLocks noGrp="1"/>
          </p:cNvSpPr>
          <p:nvPr>
            <p:ph type="body" sz="quarter" idx="11"/>
          </p:nvPr>
        </p:nvSpPr>
        <p:spPr/>
        <p:txBody>
          <a:bodyPr/>
          <a:lstStyle/>
          <a:p>
            <a:r>
              <a:rPr lang="en-US" dirty="0">
                <a:hlinkClick r:id="" action="ppaction://noaction"/>
              </a:rPr>
              <a:t>Access the text alternative for these images</a:t>
            </a:r>
            <a:endParaRPr lang="en-US" dirty="0"/>
          </a:p>
        </p:txBody>
      </p:sp>
    </p:spTree>
    <p:extLst>
      <p:ext uri="{BB962C8B-B14F-4D97-AF65-F5344CB8AC3E}">
        <p14:creationId xmlns:p14="http://schemas.microsoft.com/office/powerpoint/2010/main" val="1511726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942C29-C6D2-D44D-BFF9-61B720D1425D}"/>
              </a:ext>
            </a:extLst>
          </p:cNvPr>
          <p:cNvSpPr>
            <a:spLocks noGrp="1"/>
          </p:cNvSpPr>
          <p:nvPr>
            <p:ph type="title"/>
          </p:nvPr>
        </p:nvSpPr>
        <p:spPr/>
        <p:txBody>
          <a:bodyPr/>
          <a:lstStyle/>
          <a:p>
            <a:r>
              <a:rPr lang="en-US" dirty="0"/>
              <a:t>The Dominant Design</a:t>
            </a:r>
            <a:endParaRPr lang="it-IT" dirty="0"/>
          </a:p>
        </p:txBody>
      </p:sp>
      <p:sp>
        <p:nvSpPr>
          <p:cNvPr id="3" name="Segnaposto contenuto 2">
            <a:extLst>
              <a:ext uri="{FF2B5EF4-FFF2-40B4-BE49-F238E27FC236}">
                <a16:creationId xmlns:a16="http://schemas.microsoft.com/office/drawing/2014/main" id="{8D74C0F9-A16A-A747-A9C3-BFD8368AF1DB}"/>
              </a:ext>
            </a:extLst>
          </p:cNvPr>
          <p:cNvSpPr>
            <a:spLocks noGrp="1"/>
          </p:cNvSpPr>
          <p:nvPr>
            <p:ph idx="1"/>
          </p:nvPr>
        </p:nvSpPr>
        <p:spPr/>
        <p:txBody>
          <a:bodyPr/>
          <a:lstStyle/>
          <a:p>
            <a:r>
              <a:rPr lang="en-US" dirty="0"/>
              <a:t>In Phase II  ―a dominant design will emerge as long as a new technological discontinuity doesn’t arrive too soon. </a:t>
            </a:r>
          </a:p>
          <a:p>
            <a:endParaRPr lang="it-IT" dirty="0"/>
          </a:p>
        </p:txBody>
      </p:sp>
      <p:sp>
        <p:nvSpPr>
          <p:cNvPr id="4" name="Segnaposto testo 3">
            <a:extLst>
              <a:ext uri="{FF2B5EF4-FFF2-40B4-BE49-F238E27FC236}">
                <a16:creationId xmlns:a16="http://schemas.microsoft.com/office/drawing/2014/main" id="{95E3A4C1-DD21-0242-8C3E-F0C33B15FABE}"/>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62C796BA-9FDF-6E45-A242-EDAFAB7E7D4B}"/>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392941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E6E541-03DE-C649-BDA8-A1FD8A6A956A}"/>
              </a:ext>
            </a:extLst>
          </p:cNvPr>
          <p:cNvSpPr>
            <a:spLocks noGrp="1"/>
          </p:cNvSpPr>
          <p:nvPr>
            <p:ph type="title"/>
          </p:nvPr>
        </p:nvSpPr>
        <p:spPr/>
        <p:txBody>
          <a:bodyPr/>
          <a:lstStyle/>
          <a:p>
            <a:r>
              <a:rPr lang="it-IT" dirty="0"/>
              <a:t>The </a:t>
            </a:r>
            <a:r>
              <a:rPr lang="en-US" dirty="0"/>
              <a:t>Era of Incremental Change</a:t>
            </a:r>
            <a:endParaRPr lang="it-IT" dirty="0"/>
          </a:p>
        </p:txBody>
      </p:sp>
      <p:sp>
        <p:nvSpPr>
          <p:cNvPr id="3" name="Segnaposto contenuto 2">
            <a:extLst>
              <a:ext uri="{FF2B5EF4-FFF2-40B4-BE49-F238E27FC236}">
                <a16:creationId xmlns:a16="http://schemas.microsoft.com/office/drawing/2014/main" id="{6F17AEDA-B68E-B74F-AF48-DF263739AC82}"/>
              </a:ext>
            </a:extLst>
          </p:cNvPr>
          <p:cNvSpPr>
            <a:spLocks noGrp="1"/>
          </p:cNvSpPr>
          <p:nvPr>
            <p:ph idx="1"/>
          </p:nvPr>
        </p:nvSpPr>
        <p:spPr/>
        <p:txBody>
          <a:bodyPr/>
          <a:lstStyle/>
          <a:p>
            <a:r>
              <a:rPr lang="en-US" dirty="0"/>
              <a:t>Phase III is characterized by a shift in firm focus to efficiency and market penetration (e.g. by offering different models and price points). </a:t>
            </a:r>
          </a:p>
          <a:p>
            <a:r>
              <a:rPr lang="en-US" dirty="0"/>
              <a:t>This period continues until the next technological discontinuity</a:t>
            </a:r>
            <a:r>
              <a:rPr lang="it-IT" dirty="0"/>
              <a:t> </a:t>
            </a:r>
          </a:p>
        </p:txBody>
      </p:sp>
      <p:sp>
        <p:nvSpPr>
          <p:cNvPr id="4" name="Segnaposto testo 3">
            <a:extLst>
              <a:ext uri="{FF2B5EF4-FFF2-40B4-BE49-F238E27FC236}">
                <a16:creationId xmlns:a16="http://schemas.microsoft.com/office/drawing/2014/main" id="{D42DAA30-AED8-3F41-8233-530FF05BFF25}"/>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EC4483CE-1E3F-B645-9AF6-6CEE4C362F57}"/>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892045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Technology Cycles: </a:t>
            </a:r>
            <a:r>
              <a:rPr lang="en-US" altLang="en-US" sz="3200" dirty="0"/>
              <a:t>Anderson and Tushman </a:t>
            </a:r>
            <a:endParaRPr lang="en-US" sz="3200" dirty="0"/>
          </a:p>
        </p:txBody>
      </p:sp>
      <p:sp>
        <p:nvSpPr>
          <p:cNvPr id="4" name="Content Placeholder 2"/>
          <p:cNvSpPr>
            <a:spLocks noGrp="1"/>
          </p:cNvSpPr>
          <p:nvPr>
            <p:ph idx="1"/>
          </p:nvPr>
        </p:nvSpPr>
        <p:spPr>
          <a:xfrm>
            <a:off x="457200" y="1447800"/>
            <a:ext cx="8229600" cy="2209800"/>
          </a:xfrm>
        </p:spPr>
        <p:txBody>
          <a:bodyPr/>
          <a:lstStyle/>
          <a:p>
            <a:pPr marL="457200" lvl="2" indent="-347472" defTabSz="809625"/>
            <a:r>
              <a:rPr lang="en-US" altLang="en-US" dirty="0"/>
              <a:t>Each discontinuity inaugurates a period of turbulence and uncertainty (era of ferment) until a dominant design is selected, ushering in an era of incremental change</a:t>
            </a:r>
            <a:r>
              <a:rPr lang="en-US" altLang="en-US" sz="2000" dirty="0"/>
              <a:t>.</a:t>
            </a:r>
          </a:p>
        </p:txBody>
      </p:sp>
      <p:pic>
        <p:nvPicPr>
          <p:cNvPr id="6" name="Picture 3" descr="The technological cycle, as observed by Anderson and Tushman, is illustrated.&#10;">
            <a:extLst>
              <a:ext uri="{FF2B5EF4-FFF2-40B4-BE49-F238E27FC236}">
                <a16:creationId xmlns:a16="http://schemas.microsoft.com/office/drawing/2014/main" id="{62E2EA27-0613-4E88-AD5F-CD560DEAEA23}"/>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762000" y="2971800"/>
            <a:ext cx="7467600" cy="3415038"/>
          </a:xfrm>
          <a:prstGeom prst="rect">
            <a:avLst/>
          </a:prstGeom>
        </p:spPr>
      </p:pic>
      <p:sp>
        <p:nvSpPr>
          <p:cNvPr id="7" name="Text Placeholder 4"/>
          <p:cNvSpPr>
            <a:spLocks noGrp="1"/>
          </p:cNvSpPr>
          <p:nvPr>
            <p:ph type="body" sz="quarter" idx="14"/>
          </p:nvPr>
        </p:nvSpPr>
        <p:spPr>
          <a:xfrm>
            <a:off x="3200400" y="6477000"/>
            <a:ext cx="2743200" cy="182880"/>
          </a:xfrm>
        </p:spPr>
        <p:txBody>
          <a:bodyPr/>
          <a:lstStyle/>
          <a:p>
            <a:r>
              <a:rPr lang="en-US" dirty="0">
                <a:hlinkClick r:id="" action="ppaction://noaction"/>
              </a:rPr>
              <a:t>Access the text alternative for these images</a:t>
            </a:r>
            <a:endParaRPr lang="en-US" dirty="0"/>
          </a:p>
        </p:txBody>
      </p:sp>
    </p:spTree>
    <p:extLst>
      <p:ext uri="{BB962C8B-B14F-4D97-AF65-F5344CB8AC3E}">
        <p14:creationId xmlns:p14="http://schemas.microsoft.com/office/powerpoint/2010/main" val="3856031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Technology Cycles: </a:t>
            </a:r>
            <a:r>
              <a:rPr lang="en-US" altLang="en-US" sz="3200" dirty="0"/>
              <a:t>Anderson and Tushman </a:t>
            </a:r>
            <a:endParaRPr lang="en-US" sz="3200" dirty="0"/>
          </a:p>
        </p:txBody>
      </p:sp>
      <p:sp>
        <p:nvSpPr>
          <p:cNvPr id="3" name="Content Placeholder 2"/>
          <p:cNvSpPr>
            <a:spLocks noGrp="1"/>
          </p:cNvSpPr>
          <p:nvPr>
            <p:ph idx="1"/>
          </p:nvPr>
        </p:nvSpPr>
        <p:spPr/>
        <p:txBody>
          <a:bodyPr/>
          <a:lstStyle/>
          <a:p>
            <a:pPr marL="0" lvl="1" indent="0" defTabSz="809625">
              <a:buNone/>
            </a:pPr>
            <a:r>
              <a:rPr lang="en-US" altLang="en-US" sz="2400" dirty="0"/>
              <a:t>Anderson and Tushman found that:</a:t>
            </a:r>
          </a:p>
          <a:p>
            <a:pPr marL="457200" lvl="2" indent="-347472" defTabSz="809625"/>
            <a:r>
              <a:rPr lang="en-US" altLang="en-US" sz="2000" dirty="0"/>
              <a:t>A dominant design always rose to command the majority of market share unless the next discontinuity arrived too early.</a:t>
            </a:r>
          </a:p>
          <a:p>
            <a:pPr marL="0" lvl="1" indent="0" defTabSz="809625">
              <a:buNone/>
            </a:pPr>
            <a:r>
              <a:rPr lang="en-US" altLang="en-US" sz="2400" dirty="0"/>
              <a:t>During the era of incremental change, firms often cease to invest in learning about alternative designs and instead focus on developing competencies related to the dominant design.</a:t>
            </a:r>
          </a:p>
          <a:p>
            <a:pPr marL="0" lvl="1" indent="0" defTabSz="809625">
              <a:buNone/>
            </a:pPr>
            <a:r>
              <a:rPr lang="en-US" altLang="en-US" sz="2400" dirty="0"/>
              <a:t>This explains in part why incumbent firms may have difficulty recognizing and reacting to a discontinuous technology.</a:t>
            </a:r>
          </a:p>
        </p:txBody>
      </p:sp>
    </p:spTree>
    <p:extLst>
      <p:ext uri="{BB962C8B-B14F-4D97-AF65-F5344CB8AC3E}">
        <p14:creationId xmlns:p14="http://schemas.microsoft.com/office/powerpoint/2010/main" val="1097718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635960-5215-5C46-9B09-D615C2C64870}"/>
              </a:ext>
            </a:extLst>
          </p:cNvPr>
          <p:cNvSpPr>
            <a:spLocks noGrp="1"/>
          </p:cNvSpPr>
          <p:nvPr>
            <p:ph type="title"/>
          </p:nvPr>
        </p:nvSpPr>
        <p:spPr/>
        <p:txBody>
          <a:bodyPr/>
          <a:lstStyle/>
          <a:p>
            <a:r>
              <a:rPr lang="it-IT" dirty="0"/>
              <a:t>Some </a:t>
            </a:r>
            <a:r>
              <a:rPr lang="it-IT" dirty="0" err="1"/>
              <a:t>final</a:t>
            </a:r>
            <a:r>
              <a:rPr lang="it-IT" dirty="0"/>
              <a:t> </a:t>
            </a:r>
            <a:r>
              <a:rPr lang="it-IT" dirty="0" err="1"/>
              <a:t>points</a:t>
            </a:r>
            <a:r>
              <a:rPr lang="it-IT" dirty="0"/>
              <a:t> </a:t>
            </a:r>
          </a:p>
        </p:txBody>
      </p:sp>
      <p:sp>
        <p:nvSpPr>
          <p:cNvPr id="3" name="Segnaposto contenuto 2">
            <a:extLst>
              <a:ext uri="{FF2B5EF4-FFF2-40B4-BE49-F238E27FC236}">
                <a16:creationId xmlns:a16="http://schemas.microsoft.com/office/drawing/2014/main" id="{55545780-87E9-C444-97DB-053506EDAFDB}"/>
              </a:ext>
            </a:extLst>
          </p:cNvPr>
          <p:cNvSpPr>
            <a:spLocks noGrp="1"/>
          </p:cNvSpPr>
          <p:nvPr>
            <p:ph idx="1"/>
          </p:nvPr>
        </p:nvSpPr>
        <p:spPr/>
        <p:txBody>
          <a:bodyPr/>
          <a:lstStyle/>
          <a:p>
            <a:pPr marL="114300" lvl="1" indent="0">
              <a:buNone/>
            </a:pPr>
            <a:r>
              <a:rPr lang="en-US" b="1" dirty="0"/>
              <a:t>Why do incumbent firms resist the transition to a new technology? </a:t>
            </a:r>
            <a:r>
              <a:rPr lang="en-US" dirty="0"/>
              <a:t>Many firms focus on refining their current competencies and cease investing in learning about alternative design architectures. </a:t>
            </a:r>
            <a:r>
              <a:rPr lang="en-US" u="sng" dirty="0"/>
              <a:t>The more a firm focuses on its current capabilities and processes the less the firm is able to identify and respond to a major architectural innovation. </a:t>
            </a:r>
            <a:endParaRPr lang="it-IT" u="sng" dirty="0"/>
          </a:p>
          <a:p>
            <a:r>
              <a:rPr lang="en-US" sz="2800" b="1" dirty="0"/>
              <a:t>Not all industries follow these models</a:t>
            </a:r>
            <a:r>
              <a:rPr lang="en-US" sz="2800" dirty="0"/>
              <a:t>. When heterogeneity in products and/or processes is valued the emergence of a dominant design is undesirable (e.g. art and cuisine). </a:t>
            </a:r>
            <a:endParaRPr lang="it-IT" sz="2800" dirty="0"/>
          </a:p>
        </p:txBody>
      </p:sp>
      <p:sp>
        <p:nvSpPr>
          <p:cNvPr id="4" name="Segnaposto testo 3">
            <a:extLst>
              <a:ext uri="{FF2B5EF4-FFF2-40B4-BE49-F238E27FC236}">
                <a16:creationId xmlns:a16="http://schemas.microsoft.com/office/drawing/2014/main" id="{62A5FEF0-A1E0-464F-8C06-A3F3F67E8E46}"/>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14E8DF50-6252-D247-8A8F-951AC1877360}"/>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100386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457200" y="1447800"/>
            <a:ext cx="8229600" cy="5029200"/>
          </a:xfrm>
        </p:spPr>
        <p:txBody>
          <a:bodyPr/>
          <a:lstStyle/>
          <a:p>
            <a:pPr marL="457200" indent="-457200" defTabSz="809625">
              <a:buFontTx/>
              <a:buAutoNum type="arabicPeriod"/>
            </a:pPr>
            <a:r>
              <a:rPr lang="en-US" altLang="en-US" sz="1800" dirty="0">
                <a:cs typeface="Times New Roman" panose="02020603050405020304" pitchFamily="18" charset="0"/>
              </a:rPr>
              <a:t>What are some of the reasons that established firms might resist the adoption of a new technology?</a:t>
            </a:r>
          </a:p>
          <a:p>
            <a:pPr marL="457200" indent="-457200" defTabSz="809625">
              <a:buFontTx/>
              <a:buAutoNum type="arabicPeriod"/>
            </a:pPr>
            <a:r>
              <a:rPr lang="en-US" altLang="en-US" sz="1800" dirty="0">
                <a:cs typeface="Times New Roman" panose="02020603050405020304" pitchFamily="18" charset="0"/>
              </a:rPr>
              <a:t>Are well-established firms or new entrants more likely to a) develop and/or b) adopt new technologies? What are some reasons for your choice?</a:t>
            </a:r>
          </a:p>
          <a:p>
            <a:pPr marL="457200" indent="-457200" defTabSz="809625">
              <a:buFontTx/>
              <a:buAutoNum type="arabicPeriod"/>
            </a:pPr>
            <a:r>
              <a:rPr lang="en-US" altLang="en-US" sz="1800" dirty="0">
                <a:cs typeface="Times New Roman" panose="02020603050405020304" pitchFamily="18" charset="0"/>
              </a:rPr>
              <a:t>Think of an example of an innovation you have studied at work or school. How would you characterize it on the dimensions described at the beginning of the chapter?</a:t>
            </a:r>
          </a:p>
          <a:p>
            <a:pPr marL="457200" indent="-457200" defTabSz="809625">
              <a:buFontTx/>
              <a:buAutoNum type="arabicPeriod"/>
            </a:pPr>
            <a:r>
              <a:rPr lang="en-US" altLang="en-US" sz="1800" dirty="0">
                <a:cs typeface="Times New Roman" panose="02020603050405020304" pitchFamily="18" charset="0"/>
              </a:rPr>
              <a:t>What are some of the reasons that both technology improvement  and technology diffusion exhibit s-shaped curves?</a:t>
            </a:r>
            <a:endParaRPr lang="en-US" altLang="en-US" sz="1800" dirty="0"/>
          </a:p>
          <a:p>
            <a:pPr marL="457200" indent="-457200" defTabSz="809625">
              <a:buFontTx/>
              <a:buAutoNum type="arabicPeriod"/>
            </a:pPr>
            <a:r>
              <a:rPr lang="en-US" altLang="en-US" sz="1800" dirty="0"/>
              <a:t>Why do technologies often improve faster than customer requirements? What are the advantages and disadvantages to a firm of developing a technology beyond the current state of market needs.</a:t>
            </a:r>
          </a:p>
          <a:p>
            <a:pPr marL="457200" indent="-457200" defTabSz="809625">
              <a:buFontTx/>
              <a:buAutoNum type="arabicPeriod"/>
            </a:pPr>
            <a:r>
              <a:rPr lang="en-US" altLang="en-US" sz="1800" dirty="0"/>
              <a:t>In what industries would you expect to see particularly short or long technology cycles? What factors might influence the length of technology cycles in an industry?</a:t>
            </a:r>
          </a:p>
        </p:txBody>
      </p:sp>
    </p:spTree>
    <p:extLst>
      <p:ext uri="{BB962C8B-B14F-4D97-AF65-F5344CB8AC3E}">
        <p14:creationId xmlns:p14="http://schemas.microsoft.com/office/powerpoint/2010/main" val="38542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09625">
              <a:spcBef>
                <a:spcPts val="400"/>
              </a:spcBef>
              <a:spcAft>
                <a:spcPts val="200"/>
              </a:spcAft>
            </a:pPr>
            <a:r>
              <a:rPr lang="en-US" altLang="en-US" dirty="0"/>
              <a:t>Product versus Process Innovation</a:t>
            </a:r>
          </a:p>
        </p:txBody>
      </p:sp>
      <p:sp>
        <p:nvSpPr>
          <p:cNvPr id="6" name="Content Placeholder 2"/>
          <p:cNvSpPr>
            <a:spLocks noGrp="1"/>
          </p:cNvSpPr>
          <p:nvPr>
            <p:ph idx="1"/>
          </p:nvPr>
        </p:nvSpPr>
        <p:spPr>
          <a:xfrm>
            <a:off x="457200" y="1447800"/>
            <a:ext cx="8229600" cy="5105400"/>
          </a:xfrm>
        </p:spPr>
        <p:txBody>
          <a:bodyPr/>
          <a:lstStyle/>
          <a:p>
            <a:pPr lvl="1" indent="-347472" defTabSz="809625">
              <a:spcBef>
                <a:spcPts val="400"/>
              </a:spcBef>
              <a:spcAft>
                <a:spcPts val="200"/>
              </a:spcAft>
            </a:pPr>
            <a:r>
              <a:rPr lang="en-US" altLang="en-US" sz="2400" i="1" dirty="0"/>
              <a:t>Product innovations</a:t>
            </a:r>
            <a:r>
              <a:rPr lang="en-US" altLang="en-US" sz="2400" dirty="0"/>
              <a:t> are embodied in the </a:t>
            </a:r>
            <a:r>
              <a:rPr lang="en-US" altLang="en-US" sz="2400" i="1" dirty="0"/>
              <a:t>outputs</a:t>
            </a:r>
            <a:r>
              <a:rPr lang="en-US" altLang="en-US" sz="2400" dirty="0"/>
              <a:t> of an organization – its goods or services.</a:t>
            </a:r>
          </a:p>
          <a:p>
            <a:pPr lvl="1" indent="-347472" defTabSz="809625">
              <a:spcBef>
                <a:spcPts val="400"/>
              </a:spcBef>
              <a:spcAft>
                <a:spcPts val="200"/>
              </a:spcAft>
            </a:pPr>
            <a:r>
              <a:rPr lang="en-US" altLang="en-US" sz="2400" i="1" dirty="0"/>
              <a:t>Process innovations</a:t>
            </a:r>
            <a:r>
              <a:rPr lang="en-US" altLang="en-US" sz="2400" dirty="0"/>
              <a:t> are innovations in the way an organization conducts its business, such as in techniques of producing or marketing goods or services.</a:t>
            </a:r>
          </a:p>
          <a:p>
            <a:pPr lvl="1" indent="-347472" defTabSz="809625">
              <a:spcBef>
                <a:spcPts val="400"/>
              </a:spcBef>
              <a:spcAft>
                <a:spcPts val="200"/>
              </a:spcAft>
            </a:pPr>
            <a:r>
              <a:rPr lang="en-US" altLang="en-US" sz="2400" i="1" dirty="0"/>
              <a:t>Product innovations</a:t>
            </a:r>
            <a:r>
              <a:rPr lang="en-US" altLang="en-US" sz="2400" dirty="0"/>
              <a:t> can enable </a:t>
            </a:r>
            <a:r>
              <a:rPr lang="en-US" altLang="en-US" sz="2400" i="1" dirty="0"/>
              <a:t>process innovations</a:t>
            </a:r>
            <a:r>
              <a:rPr lang="en-US" altLang="en-US" sz="2400" dirty="0"/>
              <a:t> and vice versa.</a:t>
            </a:r>
          </a:p>
          <a:p>
            <a:pPr lvl="1" indent="-347472" defTabSz="809625">
              <a:spcBef>
                <a:spcPts val="400"/>
              </a:spcBef>
              <a:spcAft>
                <a:spcPts val="200"/>
              </a:spcAft>
            </a:pPr>
            <a:r>
              <a:rPr lang="en-US" altLang="en-US" sz="2400" dirty="0"/>
              <a:t>What is a </a:t>
            </a:r>
            <a:r>
              <a:rPr lang="en-US" altLang="en-US" sz="2400" i="1" dirty="0"/>
              <a:t>product innovation</a:t>
            </a:r>
            <a:r>
              <a:rPr lang="en-US" altLang="en-US" sz="2400" dirty="0"/>
              <a:t> for one organization might be a </a:t>
            </a:r>
            <a:r>
              <a:rPr lang="en-US" altLang="en-US" sz="2400" i="1" dirty="0"/>
              <a:t>process innovation</a:t>
            </a:r>
            <a:r>
              <a:rPr lang="en-US" altLang="en-US" sz="2400" dirty="0"/>
              <a:t> for another.</a:t>
            </a:r>
          </a:p>
          <a:p>
            <a:pPr lvl="2" defTabSz="809625">
              <a:spcBef>
                <a:spcPts val="400"/>
              </a:spcBef>
              <a:spcAft>
                <a:spcPts val="200"/>
              </a:spcAft>
            </a:pPr>
            <a:r>
              <a:rPr lang="en-US" altLang="en-US" sz="2000" dirty="0"/>
              <a:t>For example, UPS creates a new distribution service (</a:t>
            </a:r>
            <a:r>
              <a:rPr lang="en-US" altLang="en-US" sz="2000" i="1" dirty="0"/>
              <a:t>product innovation</a:t>
            </a:r>
            <a:r>
              <a:rPr lang="en-US" altLang="en-US" sz="2000" dirty="0"/>
              <a:t>) that enables its customers to distribute their goods more widely or more easily (</a:t>
            </a:r>
            <a:r>
              <a:rPr lang="en-US" altLang="en-US" sz="2000" i="1" dirty="0"/>
              <a:t>process innovation</a:t>
            </a:r>
            <a:r>
              <a:rPr lang="en-US" altLang="en-US" sz="2000" dirty="0"/>
              <a:t>).</a:t>
            </a:r>
          </a:p>
        </p:txBody>
      </p:sp>
    </p:spTree>
    <p:extLst>
      <p:ext uri="{BB962C8B-B14F-4D97-AF65-F5344CB8AC3E}">
        <p14:creationId xmlns:p14="http://schemas.microsoft.com/office/powerpoint/2010/main" val="230443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09625">
              <a:spcBef>
                <a:spcPts val="400"/>
              </a:spcBef>
              <a:spcAft>
                <a:spcPts val="200"/>
              </a:spcAft>
            </a:pPr>
            <a:r>
              <a:rPr lang="en-US" altLang="en-US" dirty="0"/>
              <a:t>Product versus Process Innovation</a:t>
            </a:r>
          </a:p>
        </p:txBody>
      </p:sp>
      <p:sp>
        <p:nvSpPr>
          <p:cNvPr id="6" name="Content Placeholder 2"/>
          <p:cNvSpPr>
            <a:spLocks noGrp="1"/>
          </p:cNvSpPr>
          <p:nvPr>
            <p:ph idx="1"/>
          </p:nvPr>
        </p:nvSpPr>
        <p:spPr>
          <a:xfrm>
            <a:off x="457200" y="1447800"/>
            <a:ext cx="8229600" cy="5105400"/>
          </a:xfrm>
        </p:spPr>
        <p:txBody>
          <a:bodyPr/>
          <a:lstStyle/>
          <a:p>
            <a:pPr lvl="1"/>
            <a:r>
              <a:rPr lang="en-US" b="1" dirty="0"/>
              <a:t>New product innovations and process innovations</a:t>
            </a:r>
            <a:r>
              <a:rPr lang="en-US" dirty="0"/>
              <a:t> often occur in tandem. </a:t>
            </a:r>
          </a:p>
          <a:p>
            <a:pPr lvl="1"/>
            <a:r>
              <a:rPr lang="en-US" dirty="0"/>
              <a:t>When not in tandem product innovation can be preceded by process innovation and vice versa. </a:t>
            </a:r>
          </a:p>
          <a:p>
            <a:pPr lvl="1"/>
            <a:r>
              <a:rPr lang="en-US" dirty="0"/>
              <a:t>Finally, a product innovation for one firm may simultaneously be a process innovation for another</a:t>
            </a:r>
            <a:endParaRPr lang="it-IT" b="1" dirty="0"/>
          </a:p>
        </p:txBody>
      </p:sp>
    </p:spTree>
    <p:extLst>
      <p:ext uri="{BB962C8B-B14F-4D97-AF65-F5344CB8AC3E}">
        <p14:creationId xmlns:p14="http://schemas.microsoft.com/office/powerpoint/2010/main" val="272415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defTabSz="809625">
              <a:spcBef>
                <a:spcPts val="300"/>
              </a:spcBef>
              <a:spcAft>
                <a:spcPts val="300"/>
              </a:spcAft>
            </a:pPr>
            <a:r>
              <a:rPr lang="en-US" altLang="en-US" dirty="0"/>
              <a:t>Radical versus Incremental Innovation</a:t>
            </a:r>
          </a:p>
        </p:txBody>
      </p:sp>
      <p:sp>
        <p:nvSpPr>
          <p:cNvPr id="3" name="Content Placeholder 2"/>
          <p:cNvSpPr>
            <a:spLocks noGrp="1"/>
          </p:cNvSpPr>
          <p:nvPr>
            <p:ph idx="1"/>
          </p:nvPr>
        </p:nvSpPr>
        <p:spPr>
          <a:xfrm>
            <a:off x="457200" y="1447800"/>
            <a:ext cx="8229600" cy="5029200"/>
          </a:xfrm>
        </p:spPr>
        <p:txBody>
          <a:bodyPr/>
          <a:lstStyle/>
          <a:p>
            <a:pPr lvl="1"/>
            <a:r>
              <a:rPr lang="en-US" dirty="0"/>
              <a:t>A number of criteria have been posed to distinguish between </a:t>
            </a:r>
            <a:r>
              <a:rPr lang="en-US" b="1" dirty="0"/>
              <a:t>radical and incremental innovation</a:t>
            </a:r>
            <a:r>
              <a:rPr lang="en-US" dirty="0"/>
              <a:t>. </a:t>
            </a:r>
          </a:p>
          <a:p>
            <a:pPr lvl="1"/>
            <a:r>
              <a:rPr lang="en-US" dirty="0"/>
              <a:t>Most of these criteria turn on the </a:t>
            </a:r>
            <a:r>
              <a:rPr lang="en-US" b="1" dirty="0"/>
              <a:t>degree of newness and differentness</a:t>
            </a:r>
            <a:r>
              <a:rPr lang="en-US" dirty="0"/>
              <a:t> of the innovation and the </a:t>
            </a:r>
            <a:r>
              <a:rPr lang="en-US" b="1" dirty="0"/>
              <a:t>amount of risk</a:t>
            </a:r>
            <a:r>
              <a:rPr lang="en-US" dirty="0"/>
              <a:t> associated with the innovation. </a:t>
            </a:r>
          </a:p>
          <a:p>
            <a:pPr lvl="1"/>
            <a:r>
              <a:rPr lang="en-US" dirty="0"/>
              <a:t>Innovation is often risky because of uncertainty in both technology (e.g., will the technology perform as expected?) and customer requirements (e.g., what features will customers ultimately value?). </a:t>
            </a:r>
            <a:endParaRPr lang="it-IT" b="1" dirty="0"/>
          </a:p>
        </p:txBody>
      </p:sp>
    </p:spTree>
    <p:extLst>
      <p:ext uri="{BB962C8B-B14F-4D97-AF65-F5344CB8AC3E}">
        <p14:creationId xmlns:p14="http://schemas.microsoft.com/office/powerpoint/2010/main" val="274380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defTabSz="809625">
              <a:spcBef>
                <a:spcPts val="300"/>
              </a:spcBef>
              <a:spcAft>
                <a:spcPts val="300"/>
              </a:spcAft>
            </a:pPr>
            <a:r>
              <a:rPr lang="en-US" altLang="en-US" dirty="0"/>
              <a:t>Radical versus Incremental Innovation</a:t>
            </a:r>
          </a:p>
        </p:txBody>
      </p:sp>
      <p:sp>
        <p:nvSpPr>
          <p:cNvPr id="3" name="Content Placeholder 2"/>
          <p:cNvSpPr>
            <a:spLocks noGrp="1"/>
          </p:cNvSpPr>
          <p:nvPr>
            <p:ph idx="1"/>
          </p:nvPr>
        </p:nvSpPr>
        <p:spPr>
          <a:xfrm>
            <a:off x="457200" y="1447800"/>
            <a:ext cx="8229600" cy="5029200"/>
          </a:xfrm>
        </p:spPr>
        <p:txBody>
          <a:bodyPr/>
          <a:lstStyle/>
          <a:p>
            <a:pPr lvl="1" indent="-347472" defTabSz="809625">
              <a:spcBef>
                <a:spcPts val="300"/>
              </a:spcBef>
              <a:spcAft>
                <a:spcPts val="300"/>
              </a:spcAft>
            </a:pPr>
            <a:r>
              <a:rPr lang="en-US" altLang="en-US" dirty="0"/>
              <a:t>The </a:t>
            </a:r>
            <a:r>
              <a:rPr lang="en-US" altLang="en-US" i="1" dirty="0"/>
              <a:t>radicalness</a:t>
            </a:r>
            <a:r>
              <a:rPr lang="en-US" altLang="en-US" dirty="0"/>
              <a:t> of an innovation is the </a:t>
            </a:r>
            <a:r>
              <a:rPr lang="en-US" altLang="en-US" i="1" dirty="0"/>
              <a:t>degree to which it is new and different</a:t>
            </a:r>
            <a:r>
              <a:rPr lang="en-US" altLang="en-US" dirty="0"/>
              <a:t> from previously existing products and processes (wireless communication)</a:t>
            </a:r>
          </a:p>
          <a:p>
            <a:pPr lvl="1" indent="-347472" defTabSz="809625">
              <a:spcBef>
                <a:spcPts val="300"/>
              </a:spcBef>
              <a:spcAft>
                <a:spcPts val="300"/>
              </a:spcAft>
            </a:pPr>
            <a:r>
              <a:rPr lang="en-US" altLang="en-US" i="1" dirty="0"/>
              <a:t>Incremental innovations</a:t>
            </a:r>
            <a:r>
              <a:rPr lang="en-US" altLang="en-US" dirty="0"/>
              <a:t> may involve only a minor change from (or adjustment to) existing practices (new type of screen of a cell phone that makes it more resistant)</a:t>
            </a:r>
          </a:p>
        </p:txBody>
      </p:sp>
    </p:spTree>
    <p:extLst>
      <p:ext uri="{BB962C8B-B14F-4D97-AF65-F5344CB8AC3E}">
        <p14:creationId xmlns:p14="http://schemas.microsoft.com/office/powerpoint/2010/main" val="318862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defTabSz="809625">
              <a:spcBef>
                <a:spcPts val="300"/>
              </a:spcBef>
              <a:spcAft>
                <a:spcPts val="300"/>
              </a:spcAft>
            </a:pPr>
            <a:r>
              <a:rPr lang="en-US" altLang="en-US" dirty="0"/>
              <a:t>Radical versus Incremental Innovation</a:t>
            </a:r>
          </a:p>
        </p:txBody>
      </p:sp>
      <p:sp>
        <p:nvSpPr>
          <p:cNvPr id="3" name="Content Placeholder 2"/>
          <p:cNvSpPr>
            <a:spLocks noGrp="1"/>
          </p:cNvSpPr>
          <p:nvPr>
            <p:ph idx="1"/>
          </p:nvPr>
        </p:nvSpPr>
        <p:spPr>
          <a:xfrm>
            <a:off x="457200" y="1447800"/>
            <a:ext cx="8229600" cy="5029200"/>
          </a:xfrm>
        </p:spPr>
        <p:txBody>
          <a:bodyPr/>
          <a:lstStyle/>
          <a:p>
            <a:pPr lvl="1" indent="-347472" defTabSz="809625">
              <a:spcBef>
                <a:spcPts val="300"/>
              </a:spcBef>
              <a:spcAft>
                <a:spcPts val="300"/>
              </a:spcAft>
            </a:pPr>
            <a:r>
              <a:rPr lang="en-US" altLang="en-US" dirty="0"/>
              <a:t>The radicalness of an innovation has a rather high degree of risk (especially in terms of success, technical feasibility, costs)</a:t>
            </a:r>
          </a:p>
          <a:p>
            <a:pPr lvl="1" indent="-347472" defTabSz="809625">
              <a:spcBef>
                <a:spcPts val="300"/>
              </a:spcBef>
              <a:spcAft>
                <a:spcPts val="300"/>
              </a:spcAft>
            </a:pPr>
            <a:endParaRPr lang="en-US" altLang="en-US" dirty="0"/>
          </a:p>
          <a:p>
            <a:pPr lvl="1" indent="-347472" defTabSz="809625">
              <a:spcBef>
                <a:spcPts val="300"/>
              </a:spcBef>
              <a:spcAft>
                <a:spcPts val="300"/>
              </a:spcAft>
            </a:pPr>
            <a:r>
              <a:rPr lang="en-US" altLang="en-US" dirty="0"/>
              <a:t>The radicalness of an innovation is relative; it may change over time or with respect to different observers.</a:t>
            </a:r>
          </a:p>
          <a:p>
            <a:pPr lvl="2" defTabSz="809625">
              <a:spcBef>
                <a:spcPts val="300"/>
              </a:spcBef>
              <a:spcAft>
                <a:spcPts val="300"/>
              </a:spcAft>
            </a:pPr>
            <a:r>
              <a:rPr lang="en-US" altLang="en-US" dirty="0"/>
              <a:t>For example, digital photography a more radical innovation for Kodak (expert in chemical photography) than for Sony (already expert in digital recording).</a:t>
            </a:r>
          </a:p>
        </p:txBody>
      </p:sp>
    </p:spTree>
    <p:extLst>
      <p:ext uri="{BB962C8B-B14F-4D97-AF65-F5344CB8AC3E}">
        <p14:creationId xmlns:p14="http://schemas.microsoft.com/office/powerpoint/2010/main" val="856170735"/>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38">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214E91"/>
      </a:hlink>
      <a:folHlink>
        <a:srgbClr val="214E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3110</TotalTime>
  <Words>3462</Words>
  <Application>Microsoft Macintosh PowerPoint</Application>
  <PresentationFormat>Presentazione su schermo (4:3)</PresentationFormat>
  <Paragraphs>230</Paragraphs>
  <Slides>48</Slides>
  <Notes>20</Notes>
  <HiddenSlides>0</HiddenSlides>
  <MMClips>0</MMClips>
  <ScaleCrop>false</ScaleCrop>
  <HeadingPairs>
    <vt:vector size="6" baseType="variant">
      <vt:variant>
        <vt:lpstr>Caratteri utilizzati</vt:lpstr>
      </vt:variant>
      <vt:variant>
        <vt:i4>6</vt:i4>
      </vt:variant>
      <vt:variant>
        <vt:lpstr>Tema</vt:lpstr>
      </vt:variant>
      <vt:variant>
        <vt:i4>9</vt:i4>
      </vt:variant>
      <vt:variant>
        <vt:lpstr>Titoli diapositive</vt:lpstr>
      </vt:variant>
      <vt:variant>
        <vt:i4>48</vt:i4>
      </vt:variant>
    </vt:vector>
  </HeadingPairs>
  <TitlesOfParts>
    <vt:vector size="63" baseType="lpstr">
      <vt:lpstr>Arial</vt:lpstr>
      <vt:lpstr>ArumSans Bd</vt:lpstr>
      <vt:lpstr>ArumSans Bold</vt:lpstr>
      <vt:lpstr>ArumSans Regular</vt:lpstr>
      <vt:lpstr>Calibri</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Presentazione standard di PowerPoint</vt:lpstr>
      <vt:lpstr>Overview</vt:lpstr>
      <vt:lpstr>Presentazione standard di PowerPoint</vt:lpstr>
      <vt:lpstr>Types of Innovation</vt:lpstr>
      <vt:lpstr>Product versus Process Innovation</vt:lpstr>
      <vt:lpstr>Product versus Process Innovation</vt:lpstr>
      <vt:lpstr>Radical versus Incremental Innovation</vt:lpstr>
      <vt:lpstr>Radical versus Incremental Innovation</vt:lpstr>
      <vt:lpstr>Radical versus Incremental Innovation</vt:lpstr>
      <vt:lpstr>Competence-Enhancing versus Competence-Destroying Innovation </vt:lpstr>
      <vt:lpstr>Slide rule </vt:lpstr>
      <vt:lpstr>Architectural versus Component Innovation</vt:lpstr>
      <vt:lpstr>High-Wheel bicycle</vt:lpstr>
      <vt:lpstr>Safety bicycle </vt:lpstr>
      <vt:lpstr>Innovating in India: The Chotukool Project </vt:lpstr>
      <vt:lpstr>Innovating in India: The Chotukool Project 1</vt:lpstr>
      <vt:lpstr>Questions</vt:lpstr>
      <vt:lpstr>Patterns Of Innovation: Technology S-Curves </vt:lpstr>
      <vt:lpstr>Technology S-Curves </vt:lpstr>
      <vt:lpstr>Technology S-Curves </vt:lpstr>
      <vt:lpstr>Discontinuous technologies</vt:lpstr>
      <vt:lpstr>Discontinuous technologies</vt:lpstr>
      <vt:lpstr>S-Curves in Technology Diffusion</vt:lpstr>
      <vt:lpstr>S-Curves in Technology Diffusion</vt:lpstr>
      <vt:lpstr>Diffusion of Innovation and Adopter Categories</vt:lpstr>
      <vt:lpstr>Diffusion of Innovation and Adopter Categories</vt:lpstr>
      <vt:lpstr>Presentazione standard di PowerPoint</vt:lpstr>
      <vt:lpstr>Presentazione standard di PowerPoint</vt:lpstr>
      <vt:lpstr>Technology S-Curves 5</vt:lpstr>
      <vt:lpstr>S-Curves as a Prescriptive Tool</vt:lpstr>
      <vt:lpstr>S-Curves as a Prescriptive Tool: limits</vt:lpstr>
      <vt:lpstr>whether and when a firm should adopt an innovation</vt:lpstr>
      <vt:lpstr>Presentazione standard di PowerPoint</vt:lpstr>
      <vt:lpstr>Presentazione standard di PowerPoint</vt:lpstr>
      <vt:lpstr>Theory In Action: segment zero </vt:lpstr>
      <vt:lpstr>Theory in Action “Segment Zero” – </vt:lpstr>
      <vt:lpstr>Theory in Action: the case of Microsoft </vt:lpstr>
      <vt:lpstr>Technological change is cyclical </vt:lpstr>
      <vt:lpstr>The Theory of “creative destruction</vt:lpstr>
      <vt:lpstr>Technology Cycles: Utterback and Abernathy </vt:lpstr>
      <vt:lpstr>Technology Cycles: Anderson and Tushman </vt:lpstr>
      <vt:lpstr>The Era of Ferment</vt:lpstr>
      <vt:lpstr>The Dominant Design</vt:lpstr>
      <vt:lpstr>The Era of Incremental Change</vt:lpstr>
      <vt:lpstr>Technology Cycles: Anderson and Tushman </vt:lpstr>
      <vt:lpstr>Technology Cycles: Anderson and Tushman </vt:lpstr>
      <vt:lpstr>Some final points </vt:lpstr>
      <vt:lpstr>Discussion Questions</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Caldari Katia</cp:lastModifiedBy>
  <cp:revision>449</cp:revision>
  <dcterms:created xsi:type="dcterms:W3CDTF">2017-12-05T17:18:18Z</dcterms:created>
  <dcterms:modified xsi:type="dcterms:W3CDTF">2021-10-11T08:57:51Z</dcterms:modified>
</cp:coreProperties>
</file>