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41" r:id="rId5"/>
    <p:sldId id="402" r:id="rId6"/>
    <p:sldId id="323" r:id="rId7"/>
    <p:sldId id="319" r:id="rId8"/>
    <p:sldId id="322" r:id="rId9"/>
    <p:sldId id="271" r:id="rId10"/>
    <p:sldId id="355" r:id="rId11"/>
    <p:sldId id="397" r:id="rId12"/>
    <p:sldId id="401" r:id="rId13"/>
    <p:sldId id="396" r:id="rId14"/>
    <p:sldId id="312" r:id="rId15"/>
    <p:sldId id="389" r:id="rId16"/>
    <p:sldId id="328" r:id="rId17"/>
    <p:sldId id="260" r:id="rId18"/>
    <p:sldId id="381" r:id="rId19"/>
    <p:sldId id="264" r:id="rId20"/>
    <p:sldId id="330" r:id="rId21"/>
    <p:sldId id="365" r:id="rId22"/>
    <p:sldId id="261" r:id="rId23"/>
    <p:sldId id="393" r:id="rId24"/>
    <p:sldId id="391" r:id="rId25"/>
    <p:sldId id="392" r:id="rId26"/>
    <p:sldId id="314" r:id="rId27"/>
    <p:sldId id="390" r:id="rId28"/>
    <p:sldId id="403" r:id="rId29"/>
    <p:sldId id="404" r:id="rId30"/>
    <p:sldId id="405" r:id="rId31"/>
    <p:sldId id="272" r:id="rId32"/>
    <p:sldId id="374" r:id="rId33"/>
    <p:sldId id="363" r:id="rId34"/>
    <p:sldId id="375" r:id="rId35"/>
    <p:sldId id="382" r:id="rId36"/>
    <p:sldId id="357" r:id="rId37"/>
    <p:sldId id="318" r:id="rId38"/>
    <p:sldId id="376" r:id="rId39"/>
    <p:sldId id="305" r:id="rId40"/>
    <p:sldId id="335" r:id="rId41"/>
    <p:sldId id="377" r:id="rId42"/>
    <p:sldId id="306" r:id="rId43"/>
    <p:sldId id="345" r:id="rId44"/>
    <p:sldId id="378" r:id="rId45"/>
    <p:sldId id="307" r:id="rId46"/>
    <p:sldId id="347" r:id="rId47"/>
    <p:sldId id="337" r:id="rId48"/>
    <p:sldId id="338" r:id="rId49"/>
    <p:sldId id="275" r:id="rId50"/>
    <p:sldId id="388" r:id="rId51"/>
    <p:sldId id="361" r:id="rId52"/>
    <p:sldId id="384" r:id="rId53"/>
    <p:sldId id="302" r:id="rId54"/>
    <p:sldId id="385" r:id="rId55"/>
    <p:sldId id="278" r:id="rId56"/>
    <p:sldId id="387" r:id="rId57"/>
    <p:sldId id="304" r:id="rId58"/>
    <p:sldId id="366" r:id="rId59"/>
    <p:sldId id="276" r:id="rId60"/>
    <p:sldId id="379" r:id="rId61"/>
    <p:sldId id="340" r:id="rId62"/>
    <p:sldId id="386" r:id="rId63"/>
    <p:sldId id="380" r:id="rId64"/>
    <p:sldId id="317" r:id="rId65"/>
    <p:sldId id="316" r:id="rId66"/>
    <p:sldId id="398" r:id="rId67"/>
    <p:sldId id="352" r:id="rId68"/>
    <p:sldId id="399" r:id="rId69"/>
    <p:sldId id="350" r:id="rId70"/>
    <p:sldId id="372" r:id="rId71"/>
    <p:sldId id="394" r:id="rId72"/>
    <p:sldId id="373" r:id="rId73"/>
    <p:sldId id="370" r:id="rId74"/>
    <p:sldId id="283" r:id="rId75"/>
    <p:sldId id="351" r:id="rId76"/>
    <p:sldId id="371" r:id="rId77"/>
    <p:sldId id="288" r:id="rId78"/>
    <p:sldId id="287" r:id="rId79"/>
    <p:sldId id="368" r:id="rId80"/>
    <p:sldId id="367" r:id="rId81"/>
    <p:sldId id="296" r:id="rId82"/>
    <p:sldId id="292" r:id="rId83"/>
    <p:sldId id="395" r:id="rId84"/>
    <p:sldId id="400" r:id="rId85"/>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8655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08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500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256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7527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15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216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7707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34639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9106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932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3594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345640461"/>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2CDA-0B2B-BB27-D759-6D2810FC3590}"/>
              </a:ext>
            </a:extLst>
          </p:cNvPr>
          <p:cNvSpPr txBox="1">
            <a:spLocks/>
          </p:cNvSpPr>
          <p:nvPr/>
        </p:nvSpPr>
        <p:spPr>
          <a:xfrm>
            <a:off x="838200" y="1005840"/>
            <a:ext cx="10515600" cy="1503680"/>
          </a:xfrm>
          <a:prstGeom prst="rect">
            <a:avLst/>
          </a:prstGeom>
        </p:spPr>
        <p:txBody>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gn="ctr"/>
            <a:r>
              <a:rPr lang="en-US" sz="3200" b="1" i="0" dirty="0">
                <a:latin typeface="Century Gothic (Body)"/>
              </a:rPr>
              <a:t>The Echo Chamber Effect, Courts, and Political Polarization </a:t>
            </a:r>
            <a:endParaRPr lang="he-IL" sz="3200" b="1" i="0" dirty="0">
              <a:latin typeface="Century Gothic (Body)"/>
            </a:endParaRPr>
          </a:p>
        </p:txBody>
      </p:sp>
      <p:sp>
        <p:nvSpPr>
          <p:cNvPr id="3" name="Content Placeholder 2">
            <a:extLst>
              <a:ext uri="{FF2B5EF4-FFF2-40B4-BE49-F238E27FC236}">
                <a16:creationId xmlns:a16="http://schemas.microsoft.com/office/drawing/2014/main" id="{601AF077-F303-A0D0-9D97-7D99577B6509}"/>
              </a:ext>
            </a:extLst>
          </p:cNvPr>
          <p:cNvSpPr txBox="1">
            <a:spLocks/>
          </p:cNvSpPr>
          <p:nvPr/>
        </p:nvSpPr>
        <p:spPr>
          <a:xfrm>
            <a:off x="2689934" y="2929631"/>
            <a:ext cx="8292594" cy="832744"/>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Moshe Cohen-Eliya		</a:t>
            </a:r>
            <a:endParaRPr lang="he-IL" dirty="0"/>
          </a:p>
        </p:txBody>
      </p:sp>
    </p:spTree>
    <p:extLst>
      <p:ext uri="{BB962C8B-B14F-4D97-AF65-F5344CB8AC3E}">
        <p14:creationId xmlns:p14="http://schemas.microsoft.com/office/powerpoint/2010/main" val="247022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un Facts About Your Hands | Melbourne Hand Rehab">
            <a:extLst>
              <a:ext uri="{FF2B5EF4-FFF2-40B4-BE49-F238E27FC236}">
                <a16:creationId xmlns:a16="http://schemas.microsoft.com/office/drawing/2014/main" id="{C17068FA-9897-10AD-F2CC-3A5DFE750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752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59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46089" name="Rectangle 4608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The Wall Street Journal: How We Can Reconcile With Each Other When Our  Politics Are So Polarized — Making Caring Common">
            <a:extLst>
              <a:ext uri="{FF2B5EF4-FFF2-40B4-BE49-F238E27FC236}">
                <a16:creationId xmlns:a16="http://schemas.microsoft.com/office/drawing/2014/main" id="{6EEF9913-539B-4FE0-678D-5361CEE5AE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
          <a:stretch/>
        </p:blipFill>
        <p:spPr bwMode="auto">
          <a:xfrm>
            <a:off x="20" y="-19049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46091" name="Rectangle 4609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35018-5CBA-F538-435A-680D5F0044C9}"/>
              </a:ext>
            </a:extLst>
          </p:cNvPr>
          <p:cNvSpPr>
            <a:spLocks noGrp="1"/>
          </p:cNvSpPr>
          <p:nvPr>
            <p:ph type="title"/>
          </p:nvPr>
        </p:nvSpPr>
        <p:spPr>
          <a:xfrm>
            <a:off x="1524000" y="4416721"/>
            <a:ext cx="9144000" cy="1152663"/>
          </a:xfrm>
        </p:spPr>
        <p:txBody>
          <a:bodyPr vert="horz" lIns="91440" tIns="45720" rIns="91440" bIns="45720" rtlCol="0" anchor="b">
            <a:normAutofit/>
          </a:bodyPr>
          <a:lstStyle/>
          <a:p>
            <a:pPr algn="ctr"/>
            <a:r>
              <a:rPr lang="en-US" sz="4800" b="1" i="0" dirty="0">
                <a:solidFill>
                  <a:schemeClr val="bg1"/>
                </a:solidFill>
                <a:latin typeface="Century Gothic (Body)"/>
              </a:rPr>
              <a:t>Ideology as Identity</a:t>
            </a:r>
          </a:p>
        </p:txBody>
      </p:sp>
    </p:spTree>
    <p:extLst>
      <p:ext uri="{BB962C8B-B14F-4D97-AF65-F5344CB8AC3E}">
        <p14:creationId xmlns:p14="http://schemas.microsoft.com/office/powerpoint/2010/main" val="242974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Affective Polarization</a:t>
            </a:r>
            <a:endParaRPr lang="he-IL" i="0" dirty="0"/>
          </a:p>
        </p:txBody>
      </p:sp>
    </p:spTree>
    <p:extLst>
      <p:ext uri="{BB962C8B-B14F-4D97-AF65-F5344CB8AC3E}">
        <p14:creationId xmlns:p14="http://schemas.microsoft.com/office/powerpoint/2010/main" val="219913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How pernicious polarization drives democratic erosion - Democracy Digest">
            <a:extLst>
              <a:ext uri="{FF2B5EF4-FFF2-40B4-BE49-F238E27FC236}">
                <a16:creationId xmlns:a16="http://schemas.microsoft.com/office/drawing/2014/main" id="{3803E193-2DAD-C6F2-0D72-A44E2DD576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1" y="8248"/>
            <a:ext cx="10187608" cy="705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4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a:extLst>
              <a:ext uri="{FF2B5EF4-FFF2-40B4-BE49-F238E27FC236}">
                <a16:creationId xmlns:a16="http://schemas.microsoft.com/office/drawing/2014/main" id="{E780BA3B-7999-A239-1AD8-8711B6007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58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Reasons</a:t>
            </a:r>
            <a:endParaRPr lang="he-IL" i="0" dirty="0"/>
          </a:p>
        </p:txBody>
      </p:sp>
    </p:spTree>
    <p:extLst>
      <p:ext uri="{BB962C8B-B14F-4D97-AF65-F5344CB8AC3E}">
        <p14:creationId xmlns:p14="http://schemas.microsoft.com/office/powerpoint/2010/main" val="289666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Freeform: Shape 410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00" name="Picture 4" descr="Chart showing the share of the top decile (the 10 percent of highest earners) in total national income ranged from 26 to 34 percent in different parts of the world and from 34 to 56 percent in 2018.">
            <a:extLst>
              <a:ext uri="{FF2B5EF4-FFF2-40B4-BE49-F238E27FC236}">
                <a16:creationId xmlns:a16="http://schemas.microsoft.com/office/drawing/2014/main" id="{8652DFB2-0C4A-4F67-6044-0F1F300CE9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4710" y="837396"/>
            <a:ext cx="9173823" cy="51832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rt showing the share of the top decile (the 10 percent of highest earners) in total national income ranged from 26 to 34 percent in different parts of the world and from 34 to 56 percent in 2018.">
            <a:extLst>
              <a:ext uri="{FF2B5EF4-FFF2-40B4-BE49-F238E27FC236}">
                <a16:creationId xmlns:a16="http://schemas.microsoft.com/office/drawing/2014/main" id="{6A6CB1FA-9AFB-4208-1E62-41C4F9A40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12150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3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migration statistics blog">
            <a:extLst>
              <a:ext uri="{FF2B5EF4-FFF2-40B4-BE49-F238E27FC236}">
                <a16:creationId xmlns:a16="http://schemas.microsoft.com/office/drawing/2014/main" id="{2775ED70-8690-DC12-6354-FCEAD9D308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1053" y="0"/>
            <a:ext cx="9094303" cy="682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2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1B03DE1-C691-C671-43E4-A0C6D73E7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 r="1" b="1403"/>
          <a:stretch/>
        </p:blipFill>
        <p:spPr bwMode="auto">
          <a:xfrm>
            <a:off x="3489703" y="10"/>
            <a:ext cx="45398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10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E6F08-48F7-8B26-75A5-699EA10E4103}"/>
              </a:ext>
            </a:extLst>
          </p:cNvPr>
          <p:cNvSpPr>
            <a:spLocks noGrp="1"/>
          </p:cNvSpPr>
          <p:nvPr>
            <p:ph type="title"/>
          </p:nvPr>
        </p:nvSpPr>
        <p:spPr>
          <a:xfrm>
            <a:off x="162561" y="365126"/>
            <a:ext cx="2590799" cy="1163637"/>
          </a:xfrm>
        </p:spPr>
        <p:txBody>
          <a:bodyPr>
            <a:normAutofit fontScale="90000"/>
          </a:bodyPr>
          <a:lstStyle/>
          <a:p>
            <a:r>
              <a:rPr lang="en-US" i="0" dirty="0"/>
              <a:t>Echo</a:t>
            </a:r>
            <a:br>
              <a:rPr lang="en-US" i="0" dirty="0"/>
            </a:br>
            <a:r>
              <a:rPr lang="en-US" i="0" dirty="0"/>
              <a:t>chamber</a:t>
            </a:r>
            <a:endParaRPr lang="he-IL" i="0" dirty="0"/>
          </a:p>
        </p:txBody>
      </p:sp>
      <p:sp>
        <p:nvSpPr>
          <p:cNvPr id="1030" name="Content Placeholder 1029">
            <a:extLst>
              <a:ext uri="{FF2B5EF4-FFF2-40B4-BE49-F238E27FC236}">
                <a16:creationId xmlns:a16="http://schemas.microsoft.com/office/drawing/2014/main" id="{B09429DA-DC5D-6692-659D-B648FEE3F35E}"/>
              </a:ext>
            </a:extLst>
          </p:cNvPr>
          <p:cNvSpPr>
            <a:spLocks noGrp="1"/>
          </p:cNvSpPr>
          <p:nvPr>
            <p:ph idx="1"/>
          </p:nvPr>
        </p:nvSpPr>
        <p:spPr>
          <a:xfrm>
            <a:off x="284480" y="5329237"/>
            <a:ext cx="11904471" cy="847725"/>
          </a:xfrm>
        </p:spPr>
        <p:txBody>
          <a:bodyPr>
            <a:normAutofit fontScale="92500" lnSpcReduction="10000"/>
          </a:bodyPr>
          <a:lstStyle/>
          <a:p>
            <a:pPr marL="0" indent="0">
              <a:buNone/>
            </a:pPr>
            <a:r>
              <a:rPr lang="en-US" b="0" i="0" dirty="0">
                <a:solidFill>
                  <a:srgbClr val="202122"/>
                </a:solidFill>
                <a:effectLst/>
                <a:latin typeface="Arial" panose="020B0604020202020204" pitchFamily="34" charset="0"/>
              </a:rPr>
              <a:t>an environment where a person only encounters information or opinions that reflect and reinforce their own</a:t>
            </a:r>
            <a:endParaRPr lang="en-US" dirty="0"/>
          </a:p>
        </p:txBody>
      </p:sp>
      <p:pic>
        <p:nvPicPr>
          <p:cNvPr id="1028" name="Picture 4" descr="figure 1">
            <a:extLst>
              <a:ext uri="{FF2B5EF4-FFF2-40B4-BE49-F238E27FC236}">
                <a16:creationId xmlns:a16="http://schemas.microsoft.com/office/drawing/2014/main" id="{A446F79B-FCAF-AA94-2C83-A60AD9A7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240" y="365126"/>
            <a:ext cx="8158480" cy="496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28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Proportionality and Constitutional Culture">
            <a:extLst>
              <a:ext uri="{FF2B5EF4-FFF2-40B4-BE49-F238E27FC236}">
                <a16:creationId xmlns:a16="http://schemas.microsoft.com/office/drawing/2014/main" id="{D651B7A3-D860-46C9-B8F0-433367D9C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342900"/>
            <a:ext cx="409575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7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2BE4CC-E9B2-4666-A643-DEE3BA08A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Ways To Beat The Facebook Algorithm in 2021 - Proof Blog">
            <a:extLst>
              <a:ext uri="{FF2B5EF4-FFF2-40B4-BE49-F238E27FC236}">
                <a16:creationId xmlns:a16="http://schemas.microsoft.com/office/drawing/2014/main" id="{20F3CC3D-4ED0-09AA-BA73-6EA01C14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9" r="987"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95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1F2D9-7100-DC7C-49E5-685D464D4F12}"/>
              </a:ext>
            </a:extLst>
          </p:cNvPr>
          <p:cNvPicPr>
            <a:picLocks noChangeAspect="1"/>
          </p:cNvPicPr>
          <p:nvPr/>
        </p:nvPicPr>
        <p:blipFill>
          <a:blip r:embed="rId2"/>
          <a:stretch>
            <a:fillRect/>
          </a:stretch>
        </p:blipFill>
        <p:spPr>
          <a:xfrm>
            <a:off x="-1595293" y="-1134341"/>
            <a:ext cx="14376400" cy="8772525"/>
          </a:xfrm>
          <a:prstGeom prst="rect">
            <a:avLst/>
          </a:prstGeom>
        </p:spPr>
      </p:pic>
    </p:spTree>
    <p:extLst>
      <p:ext uri="{BB962C8B-B14F-4D97-AF65-F5344CB8AC3E}">
        <p14:creationId xmlns:p14="http://schemas.microsoft.com/office/powerpoint/2010/main" val="183099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B0364-CC95-E317-EAFA-719FE7C587D0}"/>
              </a:ext>
            </a:extLst>
          </p:cNvPr>
          <p:cNvPicPr>
            <a:picLocks noChangeAspect="1"/>
          </p:cNvPicPr>
          <p:nvPr/>
        </p:nvPicPr>
        <p:blipFill>
          <a:blip r:embed="rId2"/>
          <a:stretch>
            <a:fillRect/>
          </a:stretch>
        </p:blipFill>
        <p:spPr>
          <a:xfrm>
            <a:off x="-1990437" y="-1086716"/>
            <a:ext cx="15811500" cy="8893969"/>
          </a:xfrm>
          <a:prstGeom prst="rect">
            <a:avLst/>
          </a:prstGeom>
        </p:spPr>
      </p:pic>
    </p:spTree>
    <p:extLst>
      <p:ext uri="{BB962C8B-B14F-4D97-AF65-F5344CB8AC3E}">
        <p14:creationId xmlns:p14="http://schemas.microsoft.com/office/powerpoint/2010/main" val="220522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387DC-8A44-74BE-71A2-55FB42B020AF}"/>
              </a:ext>
            </a:extLst>
          </p:cNvPr>
          <p:cNvPicPr>
            <a:picLocks noChangeAspect="1"/>
          </p:cNvPicPr>
          <p:nvPr/>
        </p:nvPicPr>
        <p:blipFill>
          <a:blip r:embed="rId2"/>
          <a:stretch>
            <a:fillRect/>
          </a:stretch>
        </p:blipFill>
        <p:spPr>
          <a:xfrm>
            <a:off x="-2260969" y="-1052100"/>
            <a:ext cx="15698797" cy="8624267"/>
          </a:xfrm>
          <a:prstGeom prst="rect">
            <a:avLst/>
          </a:prstGeom>
        </p:spPr>
      </p:pic>
    </p:spTree>
    <p:extLst>
      <p:ext uri="{BB962C8B-B14F-4D97-AF65-F5344CB8AC3E}">
        <p14:creationId xmlns:p14="http://schemas.microsoft.com/office/powerpoint/2010/main" val="1352360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PP affects Institutions</a:t>
            </a:r>
            <a:endParaRPr lang="he-IL" i="0" dirty="0"/>
          </a:p>
        </p:txBody>
      </p:sp>
    </p:spTree>
    <p:extLst>
      <p:ext uri="{BB962C8B-B14F-4D97-AF65-F5344CB8AC3E}">
        <p14:creationId xmlns:p14="http://schemas.microsoft.com/office/powerpoint/2010/main" val="194349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Army - Wikipedia">
            <a:extLst>
              <a:ext uri="{FF2B5EF4-FFF2-40B4-BE49-F238E27FC236}">
                <a16:creationId xmlns:a16="http://schemas.microsoft.com/office/drawing/2014/main" id="{672F8848-A729-C5C6-361C-637544592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91" r="-3" b="4624"/>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What Is Academia?. Education is everything | by Dedrick Conway | Educate. |  Medium">
            <a:extLst>
              <a:ext uri="{FF2B5EF4-FFF2-40B4-BE49-F238E27FC236}">
                <a16:creationId xmlns:a16="http://schemas.microsoft.com/office/drawing/2014/main" id="{013624B5-9372-7497-37E2-AF5A096D2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3" r="-3" b="1809"/>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Denver Marketing, Denver media planning">
            <a:extLst>
              <a:ext uri="{FF2B5EF4-FFF2-40B4-BE49-F238E27FC236}">
                <a16:creationId xmlns:a16="http://schemas.microsoft.com/office/drawing/2014/main" id="{185905FD-7C7B-4B17-01ED-7E73A25334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834" b="24726"/>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Religious beliefs give strength to the anti-abortion movement – but not all  religions agree">
            <a:extLst>
              <a:ext uri="{FF2B5EF4-FFF2-40B4-BE49-F238E27FC236}">
                <a16:creationId xmlns:a16="http://schemas.microsoft.com/office/drawing/2014/main" id="{5294B88C-C116-EAB0-B50C-32CA8D6FD0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584" r="1" b="1"/>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170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85D3BA-CD1D-0A31-FD21-623BDA4C4D96}"/>
              </a:ext>
            </a:extLst>
          </p:cNvPr>
          <p:cNvPicPr>
            <a:picLocks noChangeAspect="1"/>
          </p:cNvPicPr>
          <p:nvPr/>
        </p:nvPicPr>
        <p:blipFill rotWithShape="1">
          <a:blip r:embed="rId2"/>
          <a:srcRect t="4722" b="21988"/>
          <a:stretch/>
        </p:blipFill>
        <p:spPr>
          <a:xfrm>
            <a:off x="20" y="10"/>
            <a:ext cx="12191980" cy="6857990"/>
          </a:xfrm>
          <a:prstGeom prst="rect">
            <a:avLst/>
          </a:prstGeom>
        </p:spPr>
      </p:pic>
    </p:spTree>
    <p:extLst>
      <p:ext uri="{BB962C8B-B14F-4D97-AF65-F5344CB8AC3E}">
        <p14:creationId xmlns:p14="http://schemas.microsoft.com/office/powerpoint/2010/main" val="89477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a:extLst>
              <a:ext uri="{FF2B5EF4-FFF2-40B4-BE49-F238E27FC236}">
                <a16:creationId xmlns:a16="http://schemas.microsoft.com/office/drawing/2014/main" id="{6B6559A2-F017-A918-AC91-1540E5F89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69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5369" name="Rectangle 1536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C76AE-395C-A374-1418-421747983D76}"/>
              </a:ext>
            </a:extLst>
          </p:cNvPr>
          <p:cNvSpPr>
            <a:spLocks noGrp="1"/>
          </p:cNvSpPr>
          <p:nvPr>
            <p:ph type="title"/>
          </p:nvPr>
        </p:nvSpPr>
        <p:spPr>
          <a:xfrm>
            <a:off x="643468" y="643468"/>
            <a:ext cx="4620584" cy="1357554"/>
          </a:xfrm>
        </p:spPr>
        <p:txBody>
          <a:bodyPr vert="horz" lIns="91440" tIns="45720" rIns="91440" bIns="45720" rtlCol="0" anchor="b">
            <a:normAutofit/>
          </a:bodyPr>
          <a:lstStyle/>
          <a:p>
            <a:r>
              <a:rPr lang="en-US" b="1" i="0" dirty="0">
                <a:latin typeface="Century Gothic (Body)"/>
              </a:rPr>
              <a:t>Westminster</a:t>
            </a:r>
            <a:r>
              <a:rPr lang="en-US" i="0" dirty="0"/>
              <a:t>	</a:t>
            </a:r>
          </a:p>
        </p:txBody>
      </p:sp>
      <p:sp>
        <p:nvSpPr>
          <p:cNvPr id="3" name="Text Placeholder 2">
            <a:extLst>
              <a:ext uri="{FF2B5EF4-FFF2-40B4-BE49-F238E27FC236}">
                <a16:creationId xmlns:a16="http://schemas.microsoft.com/office/drawing/2014/main" id="{AF11654A-34D5-13C0-C306-588B3D096B77}"/>
              </a:ext>
            </a:extLst>
          </p:cNvPr>
          <p:cNvSpPr>
            <a:spLocks noGrp="1"/>
          </p:cNvSpPr>
          <p:nvPr>
            <p:ph type="body" idx="1"/>
          </p:nvPr>
        </p:nvSpPr>
        <p:spPr>
          <a:xfrm>
            <a:off x="643466" y="3228975"/>
            <a:ext cx="5452533" cy="2824203"/>
          </a:xfrm>
        </p:spPr>
        <p:txBody>
          <a:bodyPr vert="horz" lIns="91440" tIns="45720" rIns="91440" bIns="45720" rtlCol="0">
            <a:normAutofit/>
          </a:bodyPr>
          <a:lstStyle/>
          <a:p>
            <a:pPr>
              <a:lnSpc>
                <a:spcPct val="90000"/>
              </a:lnSpc>
            </a:pPr>
            <a:r>
              <a:rPr lang="en-US" sz="4400" dirty="0"/>
              <a:t>Professional</a:t>
            </a:r>
          </a:p>
          <a:p>
            <a:pPr>
              <a:lnSpc>
                <a:spcPct val="90000"/>
              </a:lnSpc>
            </a:pPr>
            <a:r>
              <a:rPr lang="en-US" sz="4400" dirty="0"/>
              <a:t>Legitimacy</a:t>
            </a:r>
          </a:p>
        </p:txBody>
      </p:sp>
      <p:pic>
        <p:nvPicPr>
          <p:cNvPr id="15362" name="Picture 2" descr="Opinion | The flawed Westminster model of parliamentary democracy | Mint">
            <a:extLst>
              <a:ext uri="{FF2B5EF4-FFF2-40B4-BE49-F238E27FC236}">
                <a16:creationId xmlns:a16="http://schemas.microsoft.com/office/drawing/2014/main" id="{651FA8DA-A99C-B310-96DA-2647E75BBD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72" r="2472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Professionalism</a:t>
            </a:r>
            <a:endParaRPr lang="he-IL" i="0" dirty="0"/>
          </a:p>
        </p:txBody>
      </p:sp>
    </p:spTree>
    <p:extLst>
      <p:ext uri="{BB962C8B-B14F-4D97-AF65-F5344CB8AC3E}">
        <p14:creationId xmlns:p14="http://schemas.microsoft.com/office/powerpoint/2010/main" val="54216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1067978">
            <a:extLst>
              <a:ext uri="{FF2B5EF4-FFF2-40B4-BE49-F238E27FC236}">
                <a16:creationId xmlns:a16="http://schemas.microsoft.com/office/drawing/2014/main" id="{6F7494AB-84A1-3D88-2630-D9B0C3870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468" y="1067422"/>
            <a:ext cx="295275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The Ultimate Rule of Law">
            <a:extLst>
              <a:ext uri="{FF2B5EF4-FFF2-40B4-BE49-F238E27FC236}">
                <a16:creationId xmlns:a16="http://schemas.microsoft.com/office/drawing/2014/main" id="{F2C9538C-2ABC-E8C9-C049-F2E210242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811" y="1067421"/>
            <a:ext cx="3008709"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85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350 British Judge Illustrations &amp; Clip Art - iStock">
            <a:extLst>
              <a:ext uri="{FF2B5EF4-FFF2-40B4-BE49-F238E27FC236}">
                <a16:creationId xmlns:a16="http://schemas.microsoft.com/office/drawing/2014/main" id="{CA7546EC-47E1-FA54-3FA2-2A35C7274E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29" r="1" b="4232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13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Destabilizing</a:t>
            </a:r>
            <a:endParaRPr lang="he-IL" i="0" dirty="0"/>
          </a:p>
        </p:txBody>
      </p:sp>
    </p:spTree>
    <p:extLst>
      <p:ext uri="{BB962C8B-B14F-4D97-AF65-F5344CB8AC3E}">
        <p14:creationId xmlns:p14="http://schemas.microsoft.com/office/powerpoint/2010/main" val="18353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00F22-6E8D-9464-3AE5-38E8C0E32325}"/>
              </a:ext>
            </a:extLst>
          </p:cNvPr>
          <p:cNvPicPr>
            <a:picLocks noChangeAspect="1"/>
          </p:cNvPicPr>
          <p:nvPr/>
        </p:nvPicPr>
        <p:blipFill>
          <a:blip r:embed="rId2"/>
          <a:stretch>
            <a:fillRect/>
          </a:stretch>
        </p:blipFill>
        <p:spPr>
          <a:xfrm>
            <a:off x="4187910" y="643467"/>
            <a:ext cx="3816180" cy="5571066"/>
          </a:xfrm>
          <a:prstGeom prst="rect">
            <a:avLst/>
          </a:prstGeom>
        </p:spPr>
      </p:pic>
    </p:spTree>
    <p:extLst>
      <p:ext uri="{BB962C8B-B14F-4D97-AF65-F5344CB8AC3E}">
        <p14:creationId xmlns:p14="http://schemas.microsoft.com/office/powerpoint/2010/main" val="1665620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lobal Constitutionalism' events at the WZB Berlin - Universität Hamburg">
            <a:extLst>
              <a:ext uri="{FF2B5EF4-FFF2-40B4-BE49-F238E27FC236}">
                <a16:creationId xmlns:a16="http://schemas.microsoft.com/office/drawing/2014/main" id="{A5D8066C-3A14-6B1F-BCF6-FFC2BD3883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5853" y="643467"/>
            <a:ext cx="986029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3388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Proportionality and Constitutional Culture">
            <a:extLst>
              <a:ext uri="{FF2B5EF4-FFF2-40B4-BE49-F238E27FC236}">
                <a16:creationId xmlns:a16="http://schemas.microsoft.com/office/drawing/2014/main" id="{D651B7A3-D860-46C9-B8F0-433367D9C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342900"/>
            <a:ext cx="409575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441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Political backlash</a:t>
            </a:r>
            <a:endParaRPr lang="he-IL" i="0" dirty="0"/>
          </a:p>
        </p:txBody>
      </p:sp>
    </p:spTree>
    <p:extLst>
      <p:ext uri="{BB962C8B-B14F-4D97-AF65-F5344CB8AC3E}">
        <p14:creationId xmlns:p14="http://schemas.microsoft.com/office/powerpoint/2010/main" val="153853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Boris Johnson's Brexit Deal Secures First Win In New UK Parliament">
            <a:extLst>
              <a:ext uri="{FF2B5EF4-FFF2-40B4-BE49-F238E27FC236}">
                <a16:creationId xmlns:a16="http://schemas.microsoft.com/office/drawing/2014/main" id="{A396B162-3258-0F29-19D9-175C0E5D82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50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567" name="Rectangle 66566">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descr="Has 'far more assertive' Supreme Court over-reached in Miller 2?">
            <a:extLst>
              <a:ext uri="{FF2B5EF4-FFF2-40B4-BE49-F238E27FC236}">
                <a16:creationId xmlns:a16="http://schemas.microsoft.com/office/drawing/2014/main" id="{05CB91A6-2430-7B2B-DF00-796B1BE29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4" b="41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61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b="1" i="0" dirty="0">
                <a:latin typeface="Century Gothic (Body)"/>
              </a:rPr>
              <a:t>Canada</a:t>
            </a:r>
            <a:endParaRPr lang="he-IL" dirty="0"/>
          </a:p>
        </p:txBody>
      </p:sp>
    </p:spTree>
    <p:extLst>
      <p:ext uri="{BB962C8B-B14F-4D97-AF65-F5344CB8AC3E}">
        <p14:creationId xmlns:p14="http://schemas.microsoft.com/office/powerpoint/2010/main" val="113838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7" name="Rectangle 40966">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descr="Stephen Harper weighs in on spat with Chief Justice Beverley McLachlin |  CBC News">
            <a:extLst>
              <a:ext uri="{FF2B5EF4-FFF2-40B4-BE49-F238E27FC236}">
                <a16:creationId xmlns:a16="http://schemas.microsoft.com/office/drawing/2014/main" id="{150A7698-014F-C700-9F82-5A16BFE1FB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2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1AF35-8CB1-EA1A-F0CA-F41ED7E64C49}"/>
              </a:ext>
            </a:extLst>
          </p:cNvPr>
          <p:cNvPicPr>
            <a:picLocks noChangeAspect="1"/>
          </p:cNvPicPr>
          <p:nvPr/>
        </p:nvPicPr>
        <p:blipFill>
          <a:blip r:embed="rId2"/>
          <a:stretch>
            <a:fillRect/>
          </a:stretch>
        </p:blipFill>
        <p:spPr>
          <a:xfrm>
            <a:off x="0" y="-1063488"/>
            <a:ext cx="17164878" cy="9795545"/>
          </a:xfrm>
          <a:prstGeom prst="rect">
            <a:avLst/>
          </a:prstGeom>
        </p:spPr>
      </p:pic>
    </p:spTree>
    <p:extLst>
      <p:ext uri="{BB962C8B-B14F-4D97-AF65-F5344CB8AC3E}">
        <p14:creationId xmlns:p14="http://schemas.microsoft.com/office/powerpoint/2010/main" val="188205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95DC8-54CC-351A-073A-E9C76023D3E2}"/>
              </a:ext>
            </a:extLst>
          </p:cNvPr>
          <p:cNvPicPr>
            <a:picLocks noChangeAspect="1"/>
          </p:cNvPicPr>
          <p:nvPr/>
        </p:nvPicPr>
        <p:blipFill>
          <a:blip r:embed="rId2"/>
          <a:stretch>
            <a:fillRect/>
          </a:stretch>
        </p:blipFill>
        <p:spPr>
          <a:xfrm>
            <a:off x="-2265463" y="-1274323"/>
            <a:ext cx="15685310" cy="8822987"/>
          </a:xfrm>
          <a:prstGeom prst="rect">
            <a:avLst/>
          </a:prstGeom>
        </p:spPr>
      </p:pic>
    </p:spTree>
    <p:extLst>
      <p:ext uri="{BB962C8B-B14F-4D97-AF65-F5344CB8AC3E}">
        <p14:creationId xmlns:p14="http://schemas.microsoft.com/office/powerpoint/2010/main" val="279153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b="1" i="0" dirty="0">
                <a:latin typeface="Century Gothic (Body)"/>
              </a:rPr>
              <a:t>Israel</a:t>
            </a:r>
            <a:endParaRPr lang="he-IL" dirty="0"/>
          </a:p>
        </p:txBody>
      </p:sp>
    </p:spTree>
    <p:extLst>
      <p:ext uri="{BB962C8B-B14F-4D97-AF65-F5344CB8AC3E}">
        <p14:creationId xmlns:p14="http://schemas.microsoft.com/office/powerpoint/2010/main" val="104996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The man who helped build Israel's legal infrastructure of oppression - +972  Magazine">
            <a:extLst>
              <a:ext uri="{FF2B5EF4-FFF2-40B4-BE49-F238E27FC236}">
                <a16:creationId xmlns:a16="http://schemas.microsoft.com/office/drawing/2014/main" id="{CE667589-E1CA-42FD-AA8D-D407E2723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500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משפט נתניהו: בן כספית מסביר את פשר ההתכנסות בבית המשפט | מעריב">
            <a:extLst>
              <a:ext uri="{FF2B5EF4-FFF2-40B4-BE49-F238E27FC236}">
                <a16:creationId xmlns:a16="http://schemas.microsoft.com/office/drawing/2014/main" id="{B38B9EB1-EA1E-C777-982E-6C3DC2AAC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6"/>
            <a:ext cx="12192000" cy="686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9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5" name="Rectangle 68614">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0" name="Picture 2" descr="מהפכה בעליון: שלושה מארבעת השופטים שנבחרו - שמרנים - משפט ופלילים - הארץ">
            <a:extLst>
              <a:ext uri="{FF2B5EF4-FFF2-40B4-BE49-F238E27FC236}">
                <a16:creationId xmlns:a16="http://schemas.microsoft.com/office/drawing/2014/main" id="{A0E9C6BC-7A9D-E90C-E063-058B4FBE4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8" r="299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8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sraeli Democracy Index 2021: Trust - The Israel Democracy Institute">
            <a:extLst>
              <a:ext uri="{FF2B5EF4-FFF2-40B4-BE49-F238E27FC236}">
                <a16:creationId xmlns:a16="http://schemas.microsoft.com/office/drawing/2014/main" id="{F98E0306-93EC-3865-DFAD-38C5262DD8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60848" y="373275"/>
            <a:ext cx="5879253" cy="5879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FC1744-0390-85EB-2492-AA91375D8E51}"/>
              </a:ext>
            </a:extLst>
          </p:cNvPr>
          <p:cNvSpPr txBox="1"/>
          <p:nvPr/>
        </p:nvSpPr>
        <p:spPr>
          <a:xfrm>
            <a:off x="865762" y="1215957"/>
            <a:ext cx="3492229" cy="2246769"/>
          </a:xfrm>
          <a:prstGeom prst="rect">
            <a:avLst/>
          </a:prstGeom>
          <a:noFill/>
        </p:spPr>
        <p:txBody>
          <a:bodyPr wrap="square">
            <a:spAutoFit/>
          </a:bodyPr>
          <a:lstStyle/>
          <a:p>
            <a:r>
              <a:rPr lang="en-US" sz="2800" b="1" i="0" dirty="0">
                <a:latin typeface="+mn-lt"/>
              </a:rPr>
              <a:t>Trusting the Court</a:t>
            </a:r>
            <a:br>
              <a:rPr lang="en-US" sz="2800" b="1" i="0" dirty="0">
                <a:latin typeface="+mn-lt"/>
              </a:rPr>
            </a:br>
            <a:br>
              <a:rPr lang="en-US" sz="2800" b="1" i="0" dirty="0">
                <a:latin typeface="+mn-lt"/>
              </a:rPr>
            </a:br>
            <a:r>
              <a:rPr lang="en-US" sz="2800" b="1" i="0" dirty="0">
                <a:latin typeface="+mn-lt"/>
              </a:rPr>
              <a:t>Left: 87%</a:t>
            </a:r>
            <a:br>
              <a:rPr lang="en-US" sz="2800" b="1" i="0" dirty="0">
                <a:latin typeface="+mn-lt"/>
              </a:rPr>
            </a:br>
            <a:br>
              <a:rPr lang="en-US" sz="2800" b="1" i="0" dirty="0">
                <a:latin typeface="+mn-lt"/>
              </a:rPr>
            </a:br>
            <a:r>
              <a:rPr lang="en-US" sz="2800" b="1" i="0" dirty="0">
                <a:latin typeface="+mn-lt"/>
              </a:rPr>
              <a:t>Right: 32%</a:t>
            </a:r>
            <a:endParaRPr lang="he-IL" sz="2800" dirty="0"/>
          </a:p>
        </p:txBody>
      </p:sp>
    </p:spTree>
    <p:extLst>
      <p:ext uri="{BB962C8B-B14F-4D97-AF65-F5344CB8AC3E}">
        <p14:creationId xmlns:p14="http://schemas.microsoft.com/office/powerpoint/2010/main" val="490101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C76AE-395C-A374-1418-421747983D76}"/>
              </a:ext>
            </a:extLst>
          </p:cNvPr>
          <p:cNvSpPr>
            <a:spLocks noGrp="1"/>
          </p:cNvSpPr>
          <p:nvPr>
            <p:ph type="title"/>
          </p:nvPr>
        </p:nvSpPr>
        <p:spPr>
          <a:xfrm>
            <a:off x="643468" y="643467"/>
            <a:ext cx="4620584" cy="2137833"/>
          </a:xfrm>
        </p:spPr>
        <p:txBody>
          <a:bodyPr vert="horz" lIns="91440" tIns="45720" rIns="91440" bIns="45720" rtlCol="0" anchor="b">
            <a:normAutofit/>
          </a:bodyPr>
          <a:lstStyle/>
          <a:p>
            <a:r>
              <a:rPr lang="en-US" b="1" i="0" dirty="0">
                <a:latin typeface="Century Gothic (Body)"/>
              </a:rPr>
              <a:t>United States	</a:t>
            </a:r>
          </a:p>
        </p:txBody>
      </p:sp>
      <p:sp>
        <p:nvSpPr>
          <p:cNvPr id="3" name="Text Placeholder 2">
            <a:extLst>
              <a:ext uri="{FF2B5EF4-FFF2-40B4-BE49-F238E27FC236}">
                <a16:creationId xmlns:a16="http://schemas.microsoft.com/office/drawing/2014/main" id="{AF11654A-34D5-13C0-C306-588B3D096B77}"/>
              </a:ext>
            </a:extLst>
          </p:cNvPr>
          <p:cNvSpPr>
            <a:spLocks noGrp="1"/>
          </p:cNvSpPr>
          <p:nvPr>
            <p:ph type="body" idx="1"/>
          </p:nvPr>
        </p:nvSpPr>
        <p:spPr>
          <a:xfrm>
            <a:off x="643466" y="3114675"/>
            <a:ext cx="4620585" cy="2938503"/>
          </a:xfrm>
        </p:spPr>
        <p:txBody>
          <a:bodyPr vert="horz" lIns="91440" tIns="45720" rIns="91440" bIns="45720" rtlCol="0">
            <a:normAutofit/>
          </a:bodyPr>
          <a:lstStyle/>
          <a:p>
            <a:pPr>
              <a:lnSpc>
                <a:spcPct val="90000"/>
              </a:lnSpc>
            </a:pPr>
            <a:r>
              <a:rPr lang="en-US" sz="4400" dirty="0"/>
              <a:t>Pluralist Legitimation</a:t>
            </a:r>
          </a:p>
          <a:p>
            <a:pPr>
              <a:lnSpc>
                <a:spcPct val="90000"/>
              </a:lnSpc>
            </a:pPr>
            <a:endParaRPr lang="en-US" dirty="0"/>
          </a:p>
        </p:txBody>
      </p:sp>
      <p:pic>
        <p:nvPicPr>
          <p:cNvPr id="4" name="Content Placeholder 4">
            <a:extLst>
              <a:ext uri="{FF2B5EF4-FFF2-40B4-BE49-F238E27FC236}">
                <a16:creationId xmlns:a16="http://schemas.microsoft.com/office/drawing/2014/main" id="{57C89A0D-9E05-4C91-7759-1603867A587A}"/>
              </a:ext>
            </a:extLst>
          </p:cNvPr>
          <p:cNvPicPr>
            <a:picLocks noChangeAspect="1"/>
          </p:cNvPicPr>
          <p:nvPr/>
        </p:nvPicPr>
        <p:blipFill rotWithShape="1">
          <a:blip r:embed="rId2">
            <a:extLst>
              <a:ext uri="{28A0092B-C50C-407E-A947-70E740481C1C}">
                <a14:useLocalDpi xmlns:a14="http://schemas.microsoft.com/office/drawing/2010/main" val="0"/>
              </a:ext>
            </a:extLst>
          </a:blip>
          <a:srcRect l="24681" r="858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61024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Umpire</a:t>
            </a:r>
            <a:endParaRPr lang="he-IL" i="0" dirty="0"/>
          </a:p>
        </p:txBody>
      </p:sp>
    </p:spTree>
    <p:extLst>
      <p:ext uri="{BB962C8B-B14F-4D97-AF65-F5344CB8AC3E}">
        <p14:creationId xmlns:p14="http://schemas.microsoft.com/office/powerpoint/2010/main" val="2458491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ssociation of Minor League Umpires">
            <a:extLst>
              <a:ext uri="{FF2B5EF4-FFF2-40B4-BE49-F238E27FC236}">
                <a16:creationId xmlns:a16="http://schemas.microsoft.com/office/drawing/2014/main" id="{7D9842D6-AC4B-2883-B7BC-4AE012DC28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855137"/>
            <a:ext cx="5372099" cy="35858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deo 9/12/05: John Roberts' Baseball Analogy - ABC News">
            <a:extLst>
              <a:ext uri="{FF2B5EF4-FFF2-40B4-BE49-F238E27FC236}">
                <a16:creationId xmlns:a16="http://schemas.microsoft.com/office/drawing/2014/main" id="{4A34ADED-B4C7-83E0-2173-508A78DF88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0006" y="1855136"/>
            <a:ext cx="5372101" cy="35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1930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Partisan nominations</a:t>
            </a:r>
            <a:endParaRPr lang="he-IL" i="0" dirty="0"/>
          </a:p>
        </p:txBody>
      </p:sp>
    </p:spTree>
    <p:extLst>
      <p:ext uri="{BB962C8B-B14F-4D97-AF65-F5344CB8AC3E}">
        <p14:creationId xmlns:p14="http://schemas.microsoft.com/office/powerpoint/2010/main" val="132654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olitically polarized brains share an intolerance of uncertainty | Brown  University">
            <a:extLst>
              <a:ext uri="{FF2B5EF4-FFF2-40B4-BE49-F238E27FC236}">
                <a16:creationId xmlns:a16="http://schemas.microsoft.com/office/drawing/2014/main" id="{97591A2C-E1A0-7BAC-8295-016ADD3F35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a:stretch/>
        </p:blipFill>
        <p:spPr bwMode="auto">
          <a:xfrm>
            <a:off x="23"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28C24-2D36-B4D8-83C7-F26780F077F3}"/>
              </a:ext>
            </a:extLst>
          </p:cNvPr>
          <p:cNvSpPr>
            <a:spLocks noGrp="1"/>
          </p:cNvSpPr>
          <p:nvPr>
            <p:ph type="title"/>
          </p:nvPr>
        </p:nvSpPr>
        <p:spPr>
          <a:xfrm>
            <a:off x="643466" y="643467"/>
            <a:ext cx="11548511" cy="1158700"/>
          </a:xfrm>
        </p:spPr>
        <p:txBody>
          <a:bodyPr vert="horz" lIns="91440" tIns="45720" rIns="91440" bIns="45720" rtlCol="0" anchor="t">
            <a:normAutofit/>
          </a:bodyPr>
          <a:lstStyle/>
          <a:p>
            <a:pPr algn="ctr"/>
            <a:r>
              <a:rPr lang="en-US" sz="6000" b="1" i="0" dirty="0">
                <a:solidFill>
                  <a:schemeClr val="bg1"/>
                </a:solidFill>
                <a:latin typeface="Century Gothic (Body)"/>
              </a:rPr>
              <a:t>Political Polarization</a:t>
            </a:r>
          </a:p>
        </p:txBody>
      </p:sp>
    </p:spTree>
    <p:extLst>
      <p:ext uri="{BB962C8B-B14F-4D97-AF65-F5344CB8AC3E}">
        <p14:creationId xmlns:p14="http://schemas.microsoft.com/office/powerpoint/2010/main" val="185860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Trump has nominated Amy Connie Barrett as the new Supreme Court Justice">
            <a:extLst>
              <a:ext uri="{FF2B5EF4-FFF2-40B4-BE49-F238E27FC236}">
                <a16:creationId xmlns:a16="http://schemas.microsoft.com/office/drawing/2014/main" id="{28FCECA6-0838-E6E5-739A-6CE7BE794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98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Partisan </a:t>
            </a:r>
            <a:br>
              <a:rPr lang="en-US" i="0" dirty="0"/>
            </a:br>
            <a:r>
              <a:rPr lang="en-US" i="0" dirty="0"/>
              <a:t>Judicial decision making</a:t>
            </a:r>
            <a:endParaRPr lang="he-IL" i="0" dirty="0"/>
          </a:p>
        </p:txBody>
      </p:sp>
    </p:spTree>
    <p:extLst>
      <p:ext uri="{BB962C8B-B14F-4D97-AF65-F5344CB8AC3E}">
        <p14:creationId xmlns:p14="http://schemas.microsoft.com/office/powerpoint/2010/main" val="783047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aph of Bailey Scores of Supreme Court Justices 1950–2019">
            <a:extLst>
              <a:ext uri="{FF2B5EF4-FFF2-40B4-BE49-F238E27FC236}">
                <a16:creationId xmlns:a16="http://schemas.microsoft.com/office/drawing/2014/main" id="{88A813C5-33E9-6893-1D78-FD7EA4F61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05" y="85725"/>
            <a:ext cx="10365442" cy="677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34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Partisan </a:t>
            </a:r>
            <a:br>
              <a:rPr lang="en-US" i="0" dirty="0"/>
            </a:br>
            <a:r>
              <a:rPr lang="en-US" i="0" dirty="0"/>
              <a:t>Trust in the Court</a:t>
            </a:r>
            <a:endParaRPr lang="he-IL" i="0" dirty="0"/>
          </a:p>
        </p:txBody>
      </p:sp>
    </p:spTree>
    <p:extLst>
      <p:ext uri="{BB962C8B-B14F-4D97-AF65-F5344CB8AC3E}">
        <p14:creationId xmlns:p14="http://schemas.microsoft.com/office/powerpoint/2010/main" val="2994267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y be an image of text that says 'Democrats ..Independents Republicans 70 60 50 40 30 20 39 10 25 13 2015 Get the data 2020 GALLUP'">
            <a:extLst>
              <a:ext uri="{FF2B5EF4-FFF2-40B4-BE49-F238E27FC236}">
                <a16:creationId xmlns:a16="http://schemas.microsoft.com/office/drawing/2014/main" id="{99EF87CD-6D60-1C2F-F755-002AE8019F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88951" cy="703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131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ssociation of Minor League Umpires">
            <a:extLst>
              <a:ext uri="{FF2B5EF4-FFF2-40B4-BE49-F238E27FC236}">
                <a16:creationId xmlns:a16="http://schemas.microsoft.com/office/drawing/2014/main" id="{63B2F2B9-8230-A715-D689-78E8872AE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4" b="629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22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1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12290" name="Picture 2" descr="A building with a sign in front of it&#10;&#10;Description automatically generated with low confidence">
            <a:extLst>
              <a:ext uri="{FF2B5EF4-FFF2-40B4-BE49-F238E27FC236}">
                <a16:creationId xmlns:a16="http://schemas.microsoft.com/office/drawing/2014/main" id="{E22AA794-A630-489A-F259-314601D585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6419" name="Rectangle 164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C76AE-395C-A374-1418-421747983D76}"/>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i="0" dirty="0">
                <a:solidFill>
                  <a:schemeClr val="bg1"/>
                </a:solidFill>
                <a:cs typeface="+mn-cs"/>
              </a:rPr>
              <a:t>Europe</a:t>
            </a:r>
            <a:r>
              <a:rPr lang="en-US" sz="3600" i="0" dirty="0">
                <a:solidFill>
                  <a:schemeClr val="bg1"/>
                </a:solidFill>
                <a:cs typeface="+mn-cs"/>
              </a:rPr>
              <a:t>	</a:t>
            </a:r>
          </a:p>
        </p:txBody>
      </p:sp>
      <p:sp>
        <p:nvSpPr>
          <p:cNvPr id="3" name="Text Placeholder 2">
            <a:extLst>
              <a:ext uri="{FF2B5EF4-FFF2-40B4-BE49-F238E27FC236}">
                <a16:creationId xmlns:a16="http://schemas.microsoft.com/office/drawing/2014/main" id="{AF11654A-34D5-13C0-C306-588B3D096B77}"/>
              </a:ext>
            </a:extLst>
          </p:cNvPr>
          <p:cNvSpPr>
            <a:spLocks noGrp="1"/>
          </p:cNvSpPr>
          <p:nvPr>
            <p:ph type="body"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4400" dirty="0">
                <a:solidFill>
                  <a:schemeClr val="bg1"/>
                </a:solidFill>
              </a:rPr>
              <a:t>Organic Legitimation</a:t>
            </a:r>
          </a:p>
        </p:txBody>
      </p:sp>
      <p:cxnSp>
        <p:nvCxnSpPr>
          <p:cNvPr id="16421" name="Straight Connector 1642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600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Organic and Consensus</a:t>
            </a:r>
            <a:endParaRPr lang="he-IL" i="0" dirty="0"/>
          </a:p>
        </p:txBody>
      </p:sp>
    </p:spTree>
    <p:extLst>
      <p:ext uri="{BB962C8B-B14F-4D97-AF65-F5344CB8AC3E}">
        <p14:creationId xmlns:p14="http://schemas.microsoft.com/office/powerpoint/2010/main" val="1515189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39" name="Rectangle 69638">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4" name="Picture 2">
            <a:extLst>
              <a:ext uri="{FF2B5EF4-FFF2-40B4-BE49-F238E27FC236}">
                <a16:creationId xmlns:a16="http://schemas.microsoft.com/office/drawing/2014/main" id="{A579BF3A-4678-C206-A4BD-5044B7205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59" b="42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23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Text&#10;&#10;Description automatically generated with low confidence">
            <a:extLst>
              <a:ext uri="{FF2B5EF4-FFF2-40B4-BE49-F238E27FC236}">
                <a16:creationId xmlns:a16="http://schemas.microsoft.com/office/drawing/2014/main" id="{00C11381-7E2D-D7A7-13CC-7B13C655FB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64512" y="643467"/>
            <a:ext cx="366297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71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4" name="Rectangle 13323">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Political polarization in the United States - Wikipedia">
            <a:extLst>
              <a:ext uri="{FF2B5EF4-FFF2-40B4-BE49-F238E27FC236}">
                <a16:creationId xmlns:a16="http://schemas.microsoft.com/office/drawing/2014/main" id="{EB82ADE1-A21E-9FEE-CF65-773680F9E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29"/>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25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3898-5B3E-9671-C0A7-7E71CC5ACCD3}"/>
              </a:ext>
            </a:extLst>
          </p:cNvPr>
          <p:cNvSpPr>
            <a:spLocks noGrp="1"/>
          </p:cNvSpPr>
          <p:nvPr>
            <p:ph type="title"/>
          </p:nvPr>
        </p:nvSpPr>
        <p:spPr/>
        <p:txBody>
          <a:bodyPr/>
          <a:lstStyle/>
          <a:p>
            <a:r>
              <a:rPr lang="en-US" i="0" dirty="0"/>
              <a:t>Cracks in the Consensus</a:t>
            </a:r>
            <a:endParaRPr lang="he-IL" i="0" dirty="0"/>
          </a:p>
        </p:txBody>
      </p:sp>
    </p:spTree>
    <p:extLst>
      <p:ext uri="{BB962C8B-B14F-4D97-AF65-F5344CB8AC3E}">
        <p14:creationId xmlns:p14="http://schemas.microsoft.com/office/powerpoint/2010/main" val="144156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5" name="Rectangle 50184">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0" name="Picture 4" descr="Campaign posters of the far-right Swiss People's Party depicting a woman wearing a burqa against a background of a Swiss flag upon which several minarets resembling missiles reading in German 'Stop - Yes to ban of minarets' are pictured on October 26, 2009 at the central station in Zurich. Earlier this month, Switzerland's Commission Against Racism said that the anti-minaret poster campaign defamed the country's Muslim minority and could threaten public peace. Switzerland is expected to vote November 29 on a referendum launched by right-wing groups on whether the construction of minarets should be banned. AFP PHOTO / FABRICE COFFRINI (Photo credit should read FABRICE COFFRINI/AFP/Getty Images)">
            <a:extLst>
              <a:ext uri="{FF2B5EF4-FFF2-40B4-BE49-F238E27FC236}">
                <a16:creationId xmlns:a16="http://schemas.microsoft.com/office/drawing/2014/main" id="{5F26BDFF-E78B-0A39-FAD0-36D470D93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418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F6075-AF95-46ED-C434-C37B4DAA6A70}"/>
              </a:ext>
            </a:extLst>
          </p:cNvPr>
          <p:cNvPicPr>
            <a:picLocks noChangeAspect="1"/>
          </p:cNvPicPr>
          <p:nvPr/>
        </p:nvPicPr>
        <p:blipFill>
          <a:blip r:embed="rId2"/>
          <a:stretch>
            <a:fillRect/>
          </a:stretch>
        </p:blipFill>
        <p:spPr>
          <a:xfrm>
            <a:off x="662354" y="0"/>
            <a:ext cx="10867292" cy="6858000"/>
          </a:xfrm>
          <a:prstGeom prst="rect">
            <a:avLst/>
          </a:prstGeom>
        </p:spPr>
      </p:pic>
    </p:spTree>
    <p:extLst>
      <p:ext uri="{BB962C8B-B14F-4D97-AF65-F5344CB8AC3E}">
        <p14:creationId xmlns:p14="http://schemas.microsoft.com/office/powerpoint/2010/main" val="1725227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5EEB-4510-01FC-E2D4-1D12DC25A53D}"/>
              </a:ext>
            </a:extLst>
          </p:cNvPr>
          <p:cNvSpPr>
            <a:spLocks noGrp="1"/>
          </p:cNvSpPr>
          <p:nvPr>
            <p:ph type="title"/>
          </p:nvPr>
        </p:nvSpPr>
        <p:spPr/>
        <p:txBody>
          <a:bodyPr/>
          <a:lstStyle/>
          <a:p>
            <a:r>
              <a:rPr lang="en-US" i="0" dirty="0"/>
              <a:t>Regaining Legitimacy</a:t>
            </a:r>
            <a:endParaRPr lang="he-IL" i="0" dirty="0"/>
          </a:p>
        </p:txBody>
      </p:sp>
    </p:spTree>
    <p:extLst>
      <p:ext uri="{BB962C8B-B14F-4D97-AF65-F5344CB8AC3E}">
        <p14:creationId xmlns:p14="http://schemas.microsoft.com/office/powerpoint/2010/main" val="1364403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7" name="Rectangle 16">
            <a:extLst>
              <a:ext uri="{FF2B5EF4-FFF2-40B4-BE49-F238E27FC236}">
                <a16:creationId xmlns:a16="http://schemas.microsoft.com/office/drawing/2014/main" id="{FE8F7A3B-7778-42B8-9D8F-E5F9E44C7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ont steps and columns of a majestic city building">
            <a:extLst>
              <a:ext uri="{FF2B5EF4-FFF2-40B4-BE49-F238E27FC236}">
                <a16:creationId xmlns:a16="http://schemas.microsoft.com/office/drawing/2014/main" id="{B969597F-5812-913A-FBA2-59745426852C}"/>
              </a:ext>
            </a:extLst>
          </p:cNvPr>
          <p:cNvPicPr>
            <a:picLocks noChangeAspect="1"/>
          </p:cNvPicPr>
          <p:nvPr/>
        </p:nvPicPr>
        <p:blipFill rotWithShape="1">
          <a:blip r:embed="rId2">
            <a:alphaModFix amt="40000"/>
          </a:blip>
          <a:srcRect l="2121" r="2119" b="-1"/>
          <a:stretch/>
        </p:blipFill>
        <p:spPr>
          <a:xfrm>
            <a:off x="2353569" y="10"/>
            <a:ext cx="9838414" cy="6857990"/>
          </a:xfrm>
          <a:prstGeom prst="rect">
            <a:avLst/>
          </a:prstGeom>
        </p:spPr>
      </p:pic>
      <p:pic>
        <p:nvPicPr>
          <p:cNvPr id="3" name="Picture 3" descr="Checkmate in a chess game">
            <a:extLst>
              <a:ext uri="{FF2B5EF4-FFF2-40B4-BE49-F238E27FC236}">
                <a16:creationId xmlns:a16="http://schemas.microsoft.com/office/drawing/2014/main" id="{75669047-1CB3-A902-4BE2-EC8717E2386B}"/>
              </a:ext>
            </a:extLst>
          </p:cNvPr>
          <p:cNvPicPr>
            <a:picLocks noChangeAspect="1"/>
          </p:cNvPicPr>
          <p:nvPr/>
        </p:nvPicPr>
        <p:blipFill rotWithShape="1">
          <a:blip r:embed="rId3"/>
          <a:srcRect l="16219" r="16221" b="2"/>
          <a:stretch/>
        </p:blipFill>
        <p:spPr>
          <a:xfrm>
            <a:off x="20"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itle 1">
            <a:extLst>
              <a:ext uri="{FF2B5EF4-FFF2-40B4-BE49-F238E27FC236}">
                <a16:creationId xmlns:a16="http://schemas.microsoft.com/office/drawing/2014/main" id="{EA542CDA-0B2B-BB27-D759-6D2810FC3590}"/>
              </a:ext>
            </a:extLst>
          </p:cNvPr>
          <p:cNvSpPr txBox="1">
            <a:spLocks/>
          </p:cNvSpPr>
          <p:nvPr/>
        </p:nvSpPr>
        <p:spPr>
          <a:xfrm>
            <a:off x="6513788" y="2450775"/>
            <a:ext cx="4840010" cy="372618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nSpc>
                <a:spcPct val="100000"/>
              </a:lnSpc>
              <a:spcAft>
                <a:spcPts val="600"/>
              </a:spcAft>
            </a:pPr>
            <a:r>
              <a:rPr lang="en-US" sz="4500" b="1" i="0" dirty="0">
                <a:latin typeface="+mn-lt"/>
                <a:ea typeface="+mn-ea"/>
                <a:cs typeface="+mn-cs"/>
              </a:rPr>
              <a:t>Depoliticization</a:t>
            </a:r>
          </a:p>
          <a:p>
            <a:pPr>
              <a:lnSpc>
                <a:spcPct val="100000"/>
              </a:lnSpc>
              <a:spcAft>
                <a:spcPts val="600"/>
              </a:spcAft>
            </a:pPr>
            <a:endParaRPr lang="en-US" sz="4500" b="1" i="0" dirty="0">
              <a:latin typeface="+mn-lt"/>
              <a:ea typeface="+mn-ea"/>
              <a:cs typeface="+mn-cs"/>
            </a:endParaRPr>
          </a:p>
          <a:p>
            <a:pPr>
              <a:lnSpc>
                <a:spcPct val="100000"/>
              </a:lnSpc>
              <a:spcAft>
                <a:spcPts val="600"/>
              </a:spcAft>
            </a:pPr>
            <a:r>
              <a:rPr lang="en-US" sz="4500" b="1" i="0" dirty="0">
                <a:latin typeface="+mn-lt"/>
                <a:ea typeface="+mn-ea"/>
                <a:cs typeface="+mn-cs"/>
              </a:rPr>
              <a:t>v.</a:t>
            </a:r>
          </a:p>
          <a:p>
            <a:pPr indent="-228600">
              <a:lnSpc>
                <a:spcPct val="100000"/>
              </a:lnSpc>
              <a:spcAft>
                <a:spcPts val="600"/>
              </a:spcAft>
              <a:buFont typeface="Arial" panose="020B0604020202020204" pitchFamily="34" charset="0"/>
              <a:buChar char="•"/>
            </a:pPr>
            <a:endParaRPr lang="en-US" sz="4500" b="1" i="0" dirty="0">
              <a:latin typeface="+mn-lt"/>
              <a:ea typeface="+mn-ea"/>
              <a:cs typeface="+mn-cs"/>
            </a:endParaRPr>
          </a:p>
          <a:p>
            <a:pPr>
              <a:lnSpc>
                <a:spcPct val="100000"/>
              </a:lnSpc>
              <a:spcAft>
                <a:spcPts val="600"/>
              </a:spcAft>
            </a:pPr>
            <a:r>
              <a:rPr lang="en-US" sz="4500" b="1" i="0" dirty="0">
                <a:latin typeface="+mn-lt"/>
                <a:ea typeface="+mn-ea"/>
                <a:cs typeface="+mn-cs"/>
              </a:rPr>
              <a:t>Balancing</a:t>
            </a:r>
          </a:p>
        </p:txBody>
      </p:sp>
    </p:spTree>
    <p:extLst>
      <p:ext uri="{BB962C8B-B14F-4D97-AF65-F5344CB8AC3E}">
        <p14:creationId xmlns:p14="http://schemas.microsoft.com/office/powerpoint/2010/main" val="701718481"/>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steps and columns of a majestic city building">
            <a:extLst>
              <a:ext uri="{FF2B5EF4-FFF2-40B4-BE49-F238E27FC236}">
                <a16:creationId xmlns:a16="http://schemas.microsoft.com/office/drawing/2014/main" id="{B969597F-5812-913A-FBA2-59745426852C}"/>
              </a:ext>
            </a:extLst>
          </p:cNvPr>
          <p:cNvPicPr>
            <a:picLocks noChangeAspect="1"/>
          </p:cNvPicPr>
          <p:nvPr/>
        </p:nvPicPr>
        <p:blipFill rotWithShape="1">
          <a:blip r:embed="rId2"/>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EA542CDA-0B2B-BB27-D759-6D2810FC3590}"/>
              </a:ext>
            </a:extLst>
          </p:cNvPr>
          <p:cNvSpPr txBox="1">
            <a:spLocks/>
          </p:cNvSpPr>
          <p:nvPr/>
        </p:nvSpPr>
        <p:spPr>
          <a:xfrm>
            <a:off x="6095999" y="3834173"/>
            <a:ext cx="5257800" cy="24962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spcAft>
                <a:spcPts val="600"/>
              </a:spcAft>
            </a:pPr>
            <a:r>
              <a:rPr lang="en-US" sz="4500" b="1" i="0" dirty="0"/>
              <a:t>De-Politicization</a:t>
            </a:r>
          </a:p>
        </p:txBody>
      </p:sp>
    </p:spTree>
    <p:extLst>
      <p:ext uri="{BB962C8B-B14F-4D97-AF65-F5344CB8AC3E}">
        <p14:creationId xmlns:p14="http://schemas.microsoft.com/office/powerpoint/2010/main" val="3341553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CCB9E-68E5-0460-823D-4FEED541600F}"/>
              </a:ext>
            </a:extLst>
          </p:cNvPr>
          <p:cNvPicPr>
            <a:picLocks noChangeAspect="1"/>
          </p:cNvPicPr>
          <p:nvPr/>
        </p:nvPicPr>
        <p:blipFill>
          <a:blip r:embed="rId2"/>
          <a:stretch>
            <a:fillRect/>
          </a:stretch>
        </p:blipFill>
        <p:spPr>
          <a:xfrm>
            <a:off x="-5017910" y="-1895475"/>
            <a:ext cx="21191359" cy="11920137"/>
          </a:xfrm>
          <a:prstGeom prst="rect">
            <a:avLst/>
          </a:prstGeom>
        </p:spPr>
      </p:pic>
      <p:pic>
        <p:nvPicPr>
          <p:cNvPr id="4" name="Picture 2" descr="Taking the Constitution Away from the Courts | Princeton University Press">
            <a:extLst>
              <a:ext uri="{FF2B5EF4-FFF2-40B4-BE49-F238E27FC236}">
                <a16:creationId xmlns:a16="http://schemas.microsoft.com/office/drawing/2014/main" id="{278BBAC6-98FE-BFC6-CDA7-35E38B331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450" y="-266700"/>
            <a:ext cx="3162299"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42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ED0F6A-B1AB-2B94-C9F9-25BBA131243B}"/>
              </a:ext>
            </a:extLst>
          </p:cNvPr>
          <p:cNvPicPr>
            <a:picLocks noChangeAspect="1"/>
          </p:cNvPicPr>
          <p:nvPr/>
        </p:nvPicPr>
        <p:blipFill>
          <a:blip r:embed="rId2"/>
          <a:stretch>
            <a:fillRect/>
          </a:stretch>
        </p:blipFill>
        <p:spPr>
          <a:xfrm>
            <a:off x="-1" y="-809626"/>
            <a:ext cx="16513079" cy="9288607"/>
          </a:xfrm>
          <a:prstGeom prst="rect">
            <a:avLst/>
          </a:prstGeom>
        </p:spPr>
      </p:pic>
    </p:spTree>
    <p:extLst>
      <p:ext uri="{BB962C8B-B14F-4D97-AF65-F5344CB8AC3E}">
        <p14:creationId xmlns:p14="http://schemas.microsoft.com/office/powerpoint/2010/main" val="4088411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steps and columns of a majestic city building">
            <a:extLst>
              <a:ext uri="{FF2B5EF4-FFF2-40B4-BE49-F238E27FC236}">
                <a16:creationId xmlns:a16="http://schemas.microsoft.com/office/drawing/2014/main" id="{B969597F-5812-913A-FBA2-59745426852C}"/>
              </a:ext>
            </a:extLst>
          </p:cNvPr>
          <p:cNvPicPr>
            <a:picLocks noChangeAspect="1"/>
          </p:cNvPicPr>
          <p:nvPr/>
        </p:nvPicPr>
        <p:blipFill rotWithShape="1">
          <a:blip r:embed="rId2"/>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EA542CDA-0B2B-BB27-D759-6D2810FC3590}"/>
              </a:ext>
            </a:extLst>
          </p:cNvPr>
          <p:cNvSpPr txBox="1">
            <a:spLocks/>
          </p:cNvSpPr>
          <p:nvPr/>
        </p:nvSpPr>
        <p:spPr>
          <a:xfrm>
            <a:off x="6095999" y="3834173"/>
            <a:ext cx="5257800" cy="24962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spcAft>
                <a:spcPts val="600"/>
              </a:spcAft>
            </a:pPr>
            <a:r>
              <a:rPr lang="en-US" sz="5000" b="1" i="0" dirty="0"/>
              <a:t>Balancing</a:t>
            </a:r>
          </a:p>
        </p:txBody>
      </p:sp>
    </p:spTree>
    <p:extLst>
      <p:ext uri="{BB962C8B-B14F-4D97-AF65-F5344CB8AC3E}">
        <p14:creationId xmlns:p14="http://schemas.microsoft.com/office/powerpoint/2010/main" val="548390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AEF13-802A-1DAA-5C5A-10D31EE8115F}"/>
              </a:ext>
            </a:extLst>
          </p:cNvPr>
          <p:cNvPicPr>
            <a:picLocks noChangeAspect="1"/>
          </p:cNvPicPr>
          <p:nvPr/>
        </p:nvPicPr>
        <p:blipFill>
          <a:blip r:embed="rId2"/>
          <a:stretch>
            <a:fillRect/>
          </a:stretch>
        </p:blipFill>
        <p:spPr>
          <a:xfrm>
            <a:off x="-5129359" y="-2508061"/>
            <a:ext cx="20055009" cy="11090086"/>
          </a:xfrm>
          <a:prstGeom prst="rect">
            <a:avLst/>
          </a:prstGeom>
        </p:spPr>
      </p:pic>
    </p:spTree>
    <p:extLst>
      <p:ext uri="{BB962C8B-B14F-4D97-AF65-F5344CB8AC3E}">
        <p14:creationId xmlns:p14="http://schemas.microsoft.com/office/powerpoint/2010/main" val="133350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olitical cartoon shared by Elon Musk is being sold as an NFT">
            <a:extLst>
              <a:ext uri="{FF2B5EF4-FFF2-40B4-BE49-F238E27FC236}">
                <a16:creationId xmlns:a16="http://schemas.microsoft.com/office/drawing/2014/main" id="{AA568369-EC75-170F-629B-A0BF6065A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71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72F421C-F1EB-E30A-C2EC-8F508245037A}"/>
              </a:ext>
            </a:extLst>
          </p:cNvPr>
          <p:cNvSpPr>
            <a:spLocks noGrp="1"/>
          </p:cNvSpPr>
          <p:nvPr>
            <p:ph type="title"/>
          </p:nvPr>
        </p:nvSpPr>
        <p:spPr>
          <a:xfrm>
            <a:off x="838200" y="168676"/>
            <a:ext cx="10515600" cy="2041863"/>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Westminster model – </a:t>
            </a:r>
            <a:b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br>
            <a:b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br>
            <a: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Depoliticization</a:t>
            </a:r>
            <a:endParaRPr kumimoji="0" lang="en-US" altLang="he-IL" b="0" i="0" u="none" strike="noStrike" cap="none" normalizeH="0" baseline="0" dirty="0">
              <a:ln>
                <a:noFill/>
              </a:ln>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F7A58503-21AE-85A4-1BA8-6F72340C48E0}"/>
              </a:ext>
            </a:extLst>
          </p:cNvPr>
          <p:cNvGraphicFramePr>
            <a:graphicFrameLocks noGrp="1"/>
          </p:cNvGraphicFramePr>
          <p:nvPr>
            <p:ph idx="1"/>
            <p:extLst>
              <p:ext uri="{D42A27DB-BD31-4B8C-83A1-F6EECF244321}">
                <p14:modId xmlns:p14="http://schemas.microsoft.com/office/powerpoint/2010/main" val="2874854951"/>
              </p:ext>
            </p:extLst>
          </p:nvPr>
        </p:nvGraphicFramePr>
        <p:xfrm>
          <a:off x="838201" y="2512381"/>
          <a:ext cx="10342094" cy="3447005"/>
        </p:xfrm>
        <a:graphic>
          <a:graphicData uri="http://schemas.openxmlformats.org/drawingml/2006/table">
            <a:tbl>
              <a:tblPr firstRow="1" firstCol="1" bandRow="1">
                <a:tableStyleId>{5C22544A-7EE6-4342-B048-85BDC9FD1C3A}</a:tableStyleId>
              </a:tblPr>
              <a:tblGrid>
                <a:gridCol w="3414376">
                  <a:extLst>
                    <a:ext uri="{9D8B030D-6E8A-4147-A177-3AD203B41FA5}">
                      <a16:colId xmlns:a16="http://schemas.microsoft.com/office/drawing/2014/main" val="1420569768"/>
                    </a:ext>
                  </a:extLst>
                </a:gridCol>
                <a:gridCol w="6730970">
                  <a:extLst>
                    <a:ext uri="{9D8B030D-6E8A-4147-A177-3AD203B41FA5}">
                      <a16:colId xmlns:a16="http://schemas.microsoft.com/office/drawing/2014/main" val="577320748"/>
                    </a:ext>
                  </a:extLst>
                </a:gridCol>
                <a:gridCol w="196748">
                  <a:extLst>
                    <a:ext uri="{9D8B030D-6E8A-4147-A177-3AD203B41FA5}">
                      <a16:colId xmlns:a16="http://schemas.microsoft.com/office/drawing/2014/main" val="3888784778"/>
                    </a:ext>
                  </a:extLst>
                </a:gridCol>
              </a:tblGrid>
              <a:tr h="486024">
                <a:tc>
                  <a:txBody>
                    <a:bodyPr/>
                    <a:lstStyle/>
                    <a:p>
                      <a:pPr>
                        <a:lnSpc>
                          <a:spcPct val="107000"/>
                        </a:lnSpc>
                      </a:pPr>
                      <a:endParaRPr lang="en-US" sz="2400">
                        <a:effectLst/>
                        <a:latin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4014758531"/>
                  </a:ext>
                </a:extLst>
              </a:tr>
              <a:tr h="1053322">
                <a:tc>
                  <a:txBody>
                    <a:bodyPr/>
                    <a:lstStyle/>
                    <a:p>
                      <a:pPr algn="l" rtl="0">
                        <a:lnSpc>
                          <a:spcPct val="115000"/>
                        </a:lnSpc>
                        <a:spcAft>
                          <a:spcPts val="800"/>
                        </a:spcAft>
                      </a:pPr>
                      <a:r>
                        <a:rPr lang="en-US" sz="2400">
                          <a:effectLst/>
                        </a:rPr>
                        <a:t>Nominations</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r>
                        <a:rPr lang="en-US" sz="2400" dirty="0">
                          <a:effectLst/>
                        </a:rPr>
                        <a:t>No politicians involved in nominations,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568789100"/>
                  </a:ext>
                </a:extLst>
              </a:tr>
              <a:tr h="1620619">
                <a:tc>
                  <a:txBody>
                    <a:bodyPr/>
                    <a:lstStyle/>
                    <a:p>
                      <a:pPr algn="l" rtl="0">
                        <a:lnSpc>
                          <a:spcPct val="115000"/>
                        </a:lnSpc>
                        <a:spcAft>
                          <a:spcPts val="800"/>
                        </a:spcAft>
                      </a:pPr>
                      <a:r>
                        <a:rPr lang="en-US" sz="2400">
                          <a:effectLst/>
                        </a:rPr>
                        <a:t>Decision Making</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r>
                        <a:rPr lang="en-US" sz="2400">
                          <a:effectLst/>
                        </a:rPr>
                        <a:t>Taking away or limiting judicial review, limiting judicial review over governmental decisions, enhancing procedural barriers, differential doctrines of review</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2437772072"/>
                  </a:ext>
                </a:extLst>
              </a:tr>
            </a:tbl>
          </a:graphicData>
        </a:graphic>
      </p:graphicFrame>
    </p:spTree>
    <p:extLst>
      <p:ext uri="{BB962C8B-B14F-4D97-AF65-F5344CB8AC3E}">
        <p14:creationId xmlns:p14="http://schemas.microsoft.com/office/powerpoint/2010/main" val="2407040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9">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1">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71B0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Title 1">
            <a:extLst>
              <a:ext uri="{FF2B5EF4-FFF2-40B4-BE49-F238E27FC236}">
                <a16:creationId xmlns:a16="http://schemas.microsoft.com/office/drawing/2014/main" id="{272F421C-F1EB-E30A-C2EC-8F508245037A}"/>
              </a:ext>
            </a:extLst>
          </p:cNvPr>
          <p:cNvSpPr>
            <a:spLocks noGrp="1"/>
          </p:cNvSpPr>
          <p:nvPr>
            <p:ph type="title"/>
          </p:nvPr>
        </p:nvSpPr>
        <p:spPr>
          <a:xfrm>
            <a:off x="838200" y="365125"/>
            <a:ext cx="10515600" cy="1325563"/>
          </a:xfrm>
        </p:spPr>
        <p:txBody>
          <a:bodyPr>
            <a:noAutofit/>
          </a:bodyPr>
          <a:lstStyle/>
          <a:p>
            <a:pPr marL="0" marR="0" lvl="0" indent="0" defTabSz="914400" rtl="0" eaLnBrk="0" fontAlgn="base" latinLnBrk="0" hangingPunct="0">
              <a:spcBef>
                <a:spcPct val="0"/>
              </a:spcBef>
              <a:spcAft>
                <a:spcPct val="0"/>
              </a:spcAft>
              <a:buClrTx/>
              <a:buSzTx/>
              <a:buFontTx/>
              <a:buNone/>
              <a:tabLst/>
            </a:pPr>
            <a: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Westminster model</a:t>
            </a:r>
            <a:b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br>
            <a:b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br>
            <a:r>
              <a:rPr kumimoji="0" lang="en-US" altLang="he-IL"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Balancing</a:t>
            </a:r>
            <a:endParaRPr kumimoji="0" lang="en-US" altLang="he-IL" b="0" i="0" u="none" strike="noStrike" cap="none" normalizeH="0" baseline="0" dirty="0">
              <a:ln>
                <a:noFill/>
              </a:ln>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F7A58503-21AE-85A4-1BA8-6F72340C48E0}"/>
              </a:ext>
            </a:extLst>
          </p:cNvPr>
          <p:cNvGraphicFramePr>
            <a:graphicFrameLocks noGrp="1"/>
          </p:cNvGraphicFramePr>
          <p:nvPr>
            <p:ph idx="1"/>
            <p:extLst>
              <p:ext uri="{D42A27DB-BD31-4B8C-83A1-F6EECF244321}">
                <p14:modId xmlns:p14="http://schemas.microsoft.com/office/powerpoint/2010/main" val="3857914067"/>
              </p:ext>
            </p:extLst>
          </p:nvPr>
        </p:nvGraphicFramePr>
        <p:xfrm>
          <a:off x="705035" y="2443035"/>
          <a:ext cx="10515601" cy="3616015"/>
        </p:xfrm>
        <a:graphic>
          <a:graphicData uri="http://schemas.openxmlformats.org/drawingml/2006/table">
            <a:tbl>
              <a:tblPr firstRow="1" firstCol="1" bandRow="1">
                <a:tableStyleId>{5C22544A-7EE6-4342-B048-85BDC9FD1C3A}</a:tableStyleId>
              </a:tblPr>
              <a:tblGrid>
                <a:gridCol w="3472769">
                  <a:extLst>
                    <a:ext uri="{9D8B030D-6E8A-4147-A177-3AD203B41FA5}">
                      <a16:colId xmlns:a16="http://schemas.microsoft.com/office/drawing/2014/main" val="1420569768"/>
                    </a:ext>
                  </a:extLst>
                </a:gridCol>
                <a:gridCol w="6846084">
                  <a:extLst>
                    <a:ext uri="{9D8B030D-6E8A-4147-A177-3AD203B41FA5}">
                      <a16:colId xmlns:a16="http://schemas.microsoft.com/office/drawing/2014/main" val="577320748"/>
                    </a:ext>
                  </a:extLst>
                </a:gridCol>
                <a:gridCol w="196748">
                  <a:extLst>
                    <a:ext uri="{9D8B030D-6E8A-4147-A177-3AD203B41FA5}">
                      <a16:colId xmlns:a16="http://schemas.microsoft.com/office/drawing/2014/main" val="3888784778"/>
                    </a:ext>
                  </a:extLst>
                </a:gridCol>
              </a:tblGrid>
              <a:tr h="486203">
                <a:tc>
                  <a:txBody>
                    <a:bodyPr/>
                    <a:lstStyle/>
                    <a:p>
                      <a:pPr>
                        <a:lnSpc>
                          <a:spcPct val="107000"/>
                        </a:lnSpc>
                      </a:pPr>
                      <a:endParaRPr lang="en-US" sz="1500">
                        <a:effectLst/>
                        <a:latin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4014758531"/>
                  </a:ext>
                </a:extLst>
              </a:tr>
              <a:tr h="1053710">
                <a:tc>
                  <a:txBody>
                    <a:bodyPr/>
                    <a:lstStyle/>
                    <a:p>
                      <a:pPr algn="l" rtl="0">
                        <a:lnSpc>
                          <a:spcPct val="115000"/>
                        </a:lnSpc>
                        <a:spcAft>
                          <a:spcPts val="800"/>
                        </a:spcAft>
                      </a:pPr>
                      <a:r>
                        <a:rPr lang="en-US" sz="2600" dirty="0">
                          <a:effectLst/>
                        </a:rPr>
                        <a:t>Nominations</a:t>
                      </a:r>
                      <a:endParaRPr lang="en-US" sz="26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r>
                        <a:rPr lang="en-US" sz="2600" dirty="0">
                          <a:effectLst/>
                        </a:rPr>
                        <a:t>Increasing political representation in nominations, [supermajority], hearings to nominees, term limits</a:t>
                      </a:r>
                      <a:endParaRPr lang="en-US" sz="26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568789100"/>
                  </a:ext>
                </a:extLst>
              </a:tr>
              <a:tr h="1621217">
                <a:tc>
                  <a:txBody>
                    <a:bodyPr/>
                    <a:lstStyle/>
                    <a:p>
                      <a:pPr algn="l" rtl="0">
                        <a:lnSpc>
                          <a:spcPct val="115000"/>
                        </a:lnSpc>
                        <a:spcAft>
                          <a:spcPts val="800"/>
                        </a:spcAft>
                      </a:pPr>
                      <a:r>
                        <a:rPr lang="en-US" sz="2600">
                          <a:effectLst/>
                        </a:rPr>
                        <a:t>Decision Making</a:t>
                      </a:r>
                      <a:endParaRPr lang="en-US" sz="260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r>
                        <a:rPr lang="en-US" sz="2600" dirty="0" err="1">
                          <a:effectLst/>
                        </a:rPr>
                        <a:t>en</a:t>
                      </a:r>
                      <a:r>
                        <a:rPr lang="en-US" sz="2600" dirty="0">
                          <a:effectLst/>
                        </a:rPr>
                        <a:t> banc, supermajority</a:t>
                      </a:r>
                      <a:endParaRPr lang="en-US" sz="26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tc>
                  <a:txBody>
                    <a:bodyPr/>
                    <a:lstStyle/>
                    <a:p>
                      <a:pPr algn="l" rtl="0">
                        <a:lnSpc>
                          <a:spcPct val="115000"/>
                        </a:lnSpc>
                        <a:spcAft>
                          <a:spcPts val="800"/>
                        </a:spcAft>
                      </a:pP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85674" marR="85674" marT="85674" marB="85674"/>
                </a:tc>
                <a:extLst>
                  <a:ext uri="{0D108BD9-81ED-4DB2-BD59-A6C34878D82A}">
                    <a16:rowId xmlns:a16="http://schemas.microsoft.com/office/drawing/2014/main" val="2437772072"/>
                  </a:ext>
                </a:extLst>
              </a:tr>
            </a:tbl>
          </a:graphicData>
        </a:graphic>
      </p:graphicFrame>
    </p:spTree>
    <p:extLst>
      <p:ext uri="{BB962C8B-B14F-4D97-AF65-F5344CB8AC3E}">
        <p14:creationId xmlns:p14="http://schemas.microsoft.com/office/powerpoint/2010/main" val="3206567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C280C-8A7B-D49F-9A77-B8EBB67A49BC}"/>
              </a:ext>
            </a:extLst>
          </p:cNvPr>
          <p:cNvPicPr>
            <a:picLocks noChangeAspect="1"/>
          </p:cNvPicPr>
          <p:nvPr/>
        </p:nvPicPr>
        <p:blipFill>
          <a:blip r:embed="rId2"/>
          <a:stretch>
            <a:fillRect/>
          </a:stretch>
        </p:blipFill>
        <p:spPr>
          <a:xfrm>
            <a:off x="-3213717" y="-1807716"/>
            <a:ext cx="15405717" cy="9335352"/>
          </a:xfrm>
          <a:prstGeom prst="rect">
            <a:avLst/>
          </a:prstGeom>
        </p:spPr>
      </p:pic>
    </p:spTree>
    <p:extLst>
      <p:ext uri="{BB962C8B-B14F-4D97-AF65-F5344CB8AC3E}">
        <p14:creationId xmlns:p14="http://schemas.microsoft.com/office/powerpoint/2010/main" val="2924211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D40D7-3E11-60AB-301B-B9DE4A959A06}"/>
              </a:ext>
            </a:extLst>
          </p:cNvPr>
          <p:cNvPicPr>
            <a:picLocks noChangeAspect="1"/>
          </p:cNvPicPr>
          <p:nvPr/>
        </p:nvPicPr>
        <p:blipFill>
          <a:blip r:embed="rId2"/>
          <a:stretch>
            <a:fillRect/>
          </a:stretch>
        </p:blipFill>
        <p:spPr>
          <a:xfrm>
            <a:off x="-825500" y="-1209676"/>
            <a:ext cx="13512800" cy="8772525"/>
          </a:xfrm>
          <a:prstGeom prst="rect">
            <a:avLst/>
          </a:prstGeom>
        </p:spPr>
      </p:pic>
    </p:spTree>
    <p:extLst>
      <p:ext uri="{BB962C8B-B14F-4D97-AF65-F5344CB8AC3E}">
        <p14:creationId xmlns:p14="http://schemas.microsoft.com/office/powerpoint/2010/main" val="2456006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71B0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F529359-C843-D9AC-6A2B-5CE10F9629C4}"/>
              </a:ext>
            </a:extLst>
          </p:cNvPr>
          <p:cNvSpPr>
            <a:spLocks noGrp="1"/>
          </p:cNvSpPr>
          <p:nvPr>
            <p:ph type="title"/>
          </p:nvPr>
        </p:nvSpPr>
        <p:spPr>
          <a:xfrm>
            <a:off x="838200" y="365125"/>
            <a:ext cx="10515600" cy="1325563"/>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he-IL" b="0" i="0" u="none" strike="noStrike" cap="none" normalizeH="0" baseline="0">
                <a:ln>
                  <a:noFill/>
                </a:ln>
                <a:effectLst/>
                <a:latin typeface="Calibri" panose="020F0502020204030204" pitchFamily="34" charset="0"/>
                <a:ea typeface="Times New Roman" panose="02020603050405020304" pitchFamily="18" charset="0"/>
                <a:cs typeface="Arial" panose="020B0604020202020204" pitchFamily="34" charset="0"/>
              </a:rPr>
              <a:t>U.S. model</a:t>
            </a:r>
            <a:endParaRPr kumimoji="0" lang="en-US" altLang="he-IL" b="0" i="0" u="none" strike="noStrike" cap="none" normalizeH="0" baseline="0">
              <a:ln>
                <a:noFill/>
              </a:ln>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370C2BC3-A6D9-515F-BC9E-C9DE3DAAA20A}"/>
              </a:ext>
            </a:extLst>
          </p:cNvPr>
          <p:cNvGraphicFramePr>
            <a:graphicFrameLocks noGrp="1"/>
          </p:cNvGraphicFramePr>
          <p:nvPr>
            <p:ph idx="1"/>
            <p:extLst>
              <p:ext uri="{D42A27DB-BD31-4B8C-83A1-F6EECF244321}">
                <p14:modId xmlns:p14="http://schemas.microsoft.com/office/powerpoint/2010/main" val="3845372330"/>
              </p:ext>
            </p:extLst>
          </p:nvPr>
        </p:nvGraphicFramePr>
        <p:xfrm>
          <a:off x="838200" y="2135396"/>
          <a:ext cx="10515600" cy="4230331"/>
        </p:xfrm>
        <a:graphic>
          <a:graphicData uri="http://schemas.openxmlformats.org/drawingml/2006/table">
            <a:tbl>
              <a:tblPr firstRow="1" firstCol="1" bandRow="1">
                <a:tableStyleId>{5C22544A-7EE6-4342-B048-85BDC9FD1C3A}</a:tableStyleId>
              </a:tblPr>
              <a:tblGrid>
                <a:gridCol w="2925932">
                  <a:extLst>
                    <a:ext uri="{9D8B030D-6E8A-4147-A177-3AD203B41FA5}">
                      <a16:colId xmlns:a16="http://schemas.microsoft.com/office/drawing/2014/main" val="4172897164"/>
                    </a:ext>
                  </a:extLst>
                </a:gridCol>
                <a:gridCol w="4084468">
                  <a:extLst>
                    <a:ext uri="{9D8B030D-6E8A-4147-A177-3AD203B41FA5}">
                      <a16:colId xmlns:a16="http://schemas.microsoft.com/office/drawing/2014/main" val="2831379476"/>
                    </a:ext>
                  </a:extLst>
                </a:gridCol>
                <a:gridCol w="3505200">
                  <a:extLst>
                    <a:ext uri="{9D8B030D-6E8A-4147-A177-3AD203B41FA5}">
                      <a16:colId xmlns:a16="http://schemas.microsoft.com/office/drawing/2014/main" val="352676684"/>
                    </a:ext>
                  </a:extLst>
                </a:gridCol>
              </a:tblGrid>
              <a:tr h="661159">
                <a:tc>
                  <a:txBody>
                    <a:bodyPr/>
                    <a:lstStyle/>
                    <a:p>
                      <a:pPr>
                        <a:lnSpc>
                          <a:spcPct val="107000"/>
                        </a:lnSpc>
                      </a:pPr>
                      <a:endParaRPr lang="en-US" sz="2000">
                        <a:effectLst/>
                        <a:latin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dirty="0">
                          <a:effectLst/>
                        </a:rPr>
                        <a:t>Depoliticization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a:effectLst/>
                        </a:rPr>
                        <a:t>Balancing</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extLst>
                  <a:ext uri="{0D108BD9-81ED-4DB2-BD59-A6C34878D82A}">
                    <a16:rowId xmlns:a16="http://schemas.microsoft.com/office/drawing/2014/main" val="2055641563"/>
                  </a:ext>
                </a:extLst>
              </a:tr>
              <a:tr h="1047018">
                <a:tc>
                  <a:txBody>
                    <a:bodyPr/>
                    <a:lstStyle/>
                    <a:p>
                      <a:pPr algn="l" rtl="0">
                        <a:lnSpc>
                          <a:spcPct val="115000"/>
                        </a:lnSpc>
                        <a:spcAft>
                          <a:spcPts val="800"/>
                        </a:spcAft>
                      </a:pPr>
                      <a:r>
                        <a:rPr lang="en-US" sz="2200">
                          <a:effectLst/>
                        </a:rPr>
                        <a:t>Nominations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a:effectLst/>
                        </a:rPr>
                        <a:t>--</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a:effectLst/>
                        </a:rPr>
                        <a:t>balanced bench, lottery, term limits, [supermajority]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extLst>
                  <a:ext uri="{0D108BD9-81ED-4DB2-BD59-A6C34878D82A}">
                    <a16:rowId xmlns:a16="http://schemas.microsoft.com/office/drawing/2014/main" val="1937940788"/>
                  </a:ext>
                </a:extLst>
              </a:tr>
              <a:tr h="2204596">
                <a:tc>
                  <a:txBody>
                    <a:bodyPr/>
                    <a:lstStyle/>
                    <a:p>
                      <a:pPr algn="l" rtl="0">
                        <a:lnSpc>
                          <a:spcPct val="115000"/>
                        </a:lnSpc>
                        <a:spcAft>
                          <a:spcPts val="800"/>
                        </a:spcAft>
                      </a:pPr>
                      <a:r>
                        <a:rPr lang="en-US" sz="2200">
                          <a:effectLst/>
                        </a:rPr>
                        <a:t>Decision Making</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a:effectLst/>
                        </a:rPr>
                        <a:t>Stripping authority, deferential/ formalist doctrines of review, further increasing procedural barriers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tc>
                  <a:txBody>
                    <a:bodyPr/>
                    <a:lstStyle/>
                    <a:p>
                      <a:pPr algn="l" rtl="0">
                        <a:lnSpc>
                          <a:spcPct val="115000"/>
                        </a:lnSpc>
                        <a:spcAft>
                          <a:spcPts val="800"/>
                        </a:spcAft>
                      </a:pPr>
                      <a:r>
                        <a:rPr lang="en-US" sz="2200" dirty="0">
                          <a:effectLst/>
                        </a:rPr>
                        <a:t>panels, supermajority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116503" marR="116503" marT="116503" marB="116503"/>
                </a:tc>
                <a:extLst>
                  <a:ext uri="{0D108BD9-81ED-4DB2-BD59-A6C34878D82A}">
                    <a16:rowId xmlns:a16="http://schemas.microsoft.com/office/drawing/2014/main" val="284579079"/>
                  </a:ext>
                </a:extLst>
              </a:tr>
            </a:tbl>
          </a:graphicData>
        </a:graphic>
      </p:graphicFrame>
    </p:spTree>
    <p:extLst>
      <p:ext uri="{BB962C8B-B14F-4D97-AF65-F5344CB8AC3E}">
        <p14:creationId xmlns:p14="http://schemas.microsoft.com/office/powerpoint/2010/main" val="32551224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71B0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484134-EC7A-07C5-49CB-32570E767337}"/>
              </a:ext>
            </a:extLst>
          </p:cNvPr>
          <p:cNvSpPr>
            <a:spLocks noGrp="1"/>
          </p:cNvSpPr>
          <p:nvPr>
            <p:ph type="title"/>
          </p:nvPr>
        </p:nvSpPr>
        <p:spPr>
          <a:xfrm>
            <a:off x="838200" y="365125"/>
            <a:ext cx="10515600" cy="1325563"/>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he-IL" b="0" i="0" u="none" strike="noStrike" cap="none" normalizeH="0" baseline="0">
                <a:ln>
                  <a:noFill/>
                </a:ln>
                <a:effectLst/>
                <a:latin typeface="Calibri" panose="020F0502020204030204" pitchFamily="34" charset="0"/>
                <a:ea typeface="Times New Roman" panose="02020603050405020304" pitchFamily="18" charset="0"/>
                <a:cs typeface="Arial" panose="020B0604020202020204" pitchFamily="34" charset="0"/>
              </a:rPr>
              <a:t>Continental model</a:t>
            </a:r>
            <a:endParaRPr kumimoji="0" lang="en-US" altLang="he-IL" b="0" i="0" u="none" strike="noStrike" cap="none" normalizeH="0" baseline="0">
              <a:ln>
                <a:noFill/>
              </a:ln>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4A15E9C7-C499-3F6A-626D-DB304D62CD7C}"/>
              </a:ext>
            </a:extLst>
          </p:cNvPr>
          <p:cNvGraphicFramePr>
            <a:graphicFrameLocks noGrp="1"/>
          </p:cNvGraphicFramePr>
          <p:nvPr>
            <p:ph idx="1"/>
            <p:extLst>
              <p:ext uri="{D42A27DB-BD31-4B8C-83A1-F6EECF244321}">
                <p14:modId xmlns:p14="http://schemas.microsoft.com/office/powerpoint/2010/main" val="1018547671"/>
              </p:ext>
            </p:extLst>
          </p:nvPr>
        </p:nvGraphicFramePr>
        <p:xfrm>
          <a:off x="838200" y="2371495"/>
          <a:ext cx="10515602" cy="3440573"/>
        </p:xfrm>
        <a:graphic>
          <a:graphicData uri="http://schemas.openxmlformats.org/drawingml/2006/table">
            <a:tbl>
              <a:tblPr firstRow="1" firstCol="1" bandRow="1">
                <a:tableStyleId>{5C22544A-7EE6-4342-B048-85BDC9FD1C3A}</a:tableStyleId>
              </a:tblPr>
              <a:tblGrid>
                <a:gridCol w="2057661">
                  <a:extLst>
                    <a:ext uri="{9D8B030D-6E8A-4147-A177-3AD203B41FA5}">
                      <a16:colId xmlns:a16="http://schemas.microsoft.com/office/drawing/2014/main" val="3460510172"/>
                    </a:ext>
                  </a:extLst>
                </a:gridCol>
                <a:gridCol w="4793818">
                  <a:extLst>
                    <a:ext uri="{9D8B030D-6E8A-4147-A177-3AD203B41FA5}">
                      <a16:colId xmlns:a16="http://schemas.microsoft.com/office/drawing/2014/main" val="3140266413"/>
                    </a:ext>
                  </a:extLst>
                </a:gridCol>
                <a:gridCol w="3664123">
                  <a:extLst>
                    <a:ext uri="{9D8B030D-6E8A-4147-A177-3AD203B41FA5}">
                      <a16:colId xmlns:a16="http://schemas.microsoft.com/office/drawing/2014/main" val="2367164684"/>
                    </a:ext>
                  </a:extLst>
                </a:gridCol>
              </a:tblGrid>
              <a:tr h="644973">
                <a:tc>
                  <a:txBody>
                    <a:bodyPr/>
                    <a:lstStyle/>
                    <a:p>
                      <a:pPr>
                        <a:lnSpc>
                          <a:spcPct val="107000"/>
                        </a:lnSpc>
                      </a:pPr>
                      <a:endParaRPr lang="en-US" sz="2000">
                        <a:effectLst/>
                        <a:latin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Depoliticization</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Balancing</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extLst>
                  <a:ext uri="{0D108BD9-81ED-4DB2-BD59-A6C34878D82A}">
                    <a16:rowId xmlns:a16="http://schemas.microsoft.com/office/drawing/2014/main" val="3345403713"/>
                  </a:ext>
                </a:extLst>
              </a:tr>
              <a:tr h="1397800">
                <a:tc>
                  <a:txBody>
                    <a:bodyPr/>
                    <a:lstStyle/>
                    <a:p>
                      <a:pPr algn="l" rtl="0">
                        <a:lnSpc>
                          <a:spcPct val="115000"/>
                        </a:lnSpc>
                        <a:spcAft>
                          <a:spcPts val="800"/>
                        </a:spcAft>
                      </a:pPr>
                      <a:r>
                        <a:rPr lang="en-US" sz="2100">
                          <a:effectLst/>
                        </a:rPr>
                        <a:t>Nominations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allow for mechanism to deal with fringe parties’ nominees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extLst>
                  <a:ext uri="{0D108BD9-81ED-4DB2-BD59-A6C34878D82A}">
                    <a16:rowId xmlns:a16="http://schemas.microsoft.com/office/drawing/2014/main" val="460322137"/>
                  </a:ext>
                </a:extLst>
              </a:tr>
              <a:tr h="1397800">
                <a:tc>
                  <a:txBody>
                    <a:bodyPr/>
                    <a:lstStyle/>
                    <a:p>
                      <a:pPr algn="l" rtl="0">
                        <a:lnSpc>
                          <a:spcPct val="115000"/>
                        </a:lnSpc>
                        <a:spcAft>
                          <a:spcPts val="800"/>
                        </a:spcAft>
                      </a:pPr>
                      <a:r>
                        <a:rPr lang="en-US" sz="2100">
                          <a:effectLst/>
                        </a:rPr>
                        <a:t>Decision Making</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 (reduce power of ECJ so that it does not impose a political view on the member states)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tc>
                  <a:txBody>
                    <a:bodyPr/>
                    <a:lstStyle/>
                    <a:p>
                      <a:pPr algn="l" rtl="0">
                        <a:lnSpc>
                          <a:spcPct val="115000"/>
                        </a:lnSpc>
                        <a:spcAft>
                          <a:spcPts val="800"/>
                        </a:spcAft>
                      </a:pPr>
                      <a:r>
                        <a:rPr lang="en-US" sz="2100">
                          <a:effectLst/>
                        </a:rPr>
                        <a:t>Allowing dissenting opinions</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113651" marR="113651" marT="113651" marB="113651"/>
                </a:tc>
                <a:extLst>
                  <a:ext uri="{0D108BD9-81ED-4DB2-BD59-A6C34878D82A}">
                    <a16:rowId xmlns:a16="http://schemas.microsoft.com/office/drawing/2014/main" val="244411882"/>
                  </a:ext>
                </a:extLst>
              </a:tr>
            </a:tbl>
          </a:graphicData>
        </a:graphic>
      </p:graphicFrame>
    </p:spTree>
    <p:extLst>
      <p:ext uri="{BB962C8B-B14F-4D97-AF65-F5344CB8AC3E}">
        <p14:creationId xmlns:p14="http://schemas.microsoft.com/office/powerpoint/2010/main" val="3339680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E685-299D-7736-6E76-7F0BECAF52BC}"/>
              </a:ext>
            </a:extLst>
          </p:cNvPr>
          <p:cNvSpPr>
            <a:spLocks noGrp="1"/>
          </p:cNvSpPr>
          <p:nvPr>
            <p:ph type="title"/>
          </p:nvPr>
        </p:nvSpPr>
        <p:spPr>
          <a:xfrm>
            <a:off x="643468" y="1361646"/>
            <a:ext cx="4620584" cy="4134708"/>
          </a:xfrm>
        </p:spPr>
        <p:txBody>
          <a:bodyPr vert="horz" lIns="91440" tIns="45720" rIns="91440" bIns="45720" rtlCol="0" anchor="b">
            <a:normAutofit/>
          </a:bodyPr>
          <a:lstStyle/>
          <a:p>
            <a:r>
              <a:rPr lang="en-US" sz="4400" b="1" i="0" dirty="0">
                <a:latin typeface="Century Gothic (Body)"/>
              </a:rPr>
              <a:t>Both Strategies?</a:t>
            </a:r>
            <a:br>
              <a:rPr lang="en-US" sz="4400" b="1" i="0" dirty="0">
                <a:latin typeface="Century Gothic (Body)"/>
              </a:rPr>
            </a:br>
            <a:br>
              <a:rPr lang="en-US" sz="4400" b="1" i="0" dirty="0">
                <a:latin typeface="Century Gothic (Body)"/>
              </a:rPr>
            </a:br>
            <a:br>
              <a:rPr lang="en-US" sz="4400" b="1" i="0" dirty="0">
                <a:latin typeface="Century Gothic (Body)"/>
              </a:rPr>
            </a:br>
            <a:r>
              <a:rPr lang="en-US" sz="4400" b="1" i="0" dirty="0">
                <a:latin typeface="Century Gothic (Body)"/>
              </a:rPr>
              <a:t>Lexical order?</a:t>
            </a:r>
          </a:p>
        </p:txBody>
      </p:sp>
      <p:pic>
        <p:nvPicPr>
          <p:cNvPr id="36866" name="Picture 2">
            <a:extLst>
              <a:ext uri="{FF2B5EF4-FFF2-40B4-BE49-F238E27FC236}">
                <a16:creationId xmlns:a16="http://schemas.microsoft.com/office/drawing/2014/main" id="{A34D2B68-5B43-944C-C5B6-7587C01198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06253" y="2156363"/>
            <a:ext cx="4942280" cy="2545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heckmate in a chess game">
            <a:extLst>
              <a:ext uri="{FF2B5EF4-FFF2-40B4-BE49-F238E27FC236}">
                <a16:creationId xmlns:a16="http://schemas.microsoft.com/office/drawing/2014/main" id="{18D09C76-9B6A-A5A7-73F4-540437617684}"/>
              </a:ext>
            </a:extLst>
          </p:cNvPr>
          <p:cNvPicPr>
            <a:picLocks noChangeAspect="1"/>
          </p:cNvPicPr>
          <p:nvPr/>
        </p:nvPicPr>
        <p:blipFill rotWithShape="1">
          <a:blip r:embed="rId3"/>
          <a:srcRect t="25724" r="-1" b="-1"/>
          <a:stretch/>
        </p:blipFill>
        <p:spPr>
          <a:xfrm>
            <a:off x="5800725" y="1361646"/>
            <a:ext cx="6096000" cy="4134708"/>
          </a:xfrm>
          <a:prstGeom prst="rect">
            <a:avLst/>
          </a:prstGeom>
        </p:spPr>
      </p:pic>
    </p:spTree>
    <p:extLst>
      <p:ext uri="{BB962C8B-B14F-4D97-AF65-F5344CB8AC3E}">
        <p14:creationId xmlns:p14="http://schemas.microsoft.com/office/powerpoint/2010/main" val="791594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E685-299D-7736-6E76-7F0BECAF52BC}"/>
              </a:ext>
            </a:extLst>
          </p:cNvPr>
          <p:cNvSpPr>
            <a:spLocks noGrp="1"/>
          </p:cNvSpPr>
          <p:nvPr>
            <p:ph type="title"/>
          </p:nvPr>
        </p:nvSpPr>
        <p:spPr>
          <a:xfrm>
            <a:off x="643468" y="643467"/>
            <a:ext cx="5340082" cy="4567137"/>
          </a:xfrm>
        </p:spPr>
        <p:txBody>
          <a:bodyPr vert="horz" lIns="91440" tIns="45720" rIns="91440" bIns="45720" rtlCol="0" anchor="b">
            <a:normAutofit/>
          </a:bodyPr>
          <a:lstStyle/>
          <a:p>
            <a:r>
              <a:rPr lang="en-US" sz="4400" b="1" i="0" dirty="0">
                <a:latin typeface="Century Gothic (Body)"/>
              </a:rPr>
              <a:t>Dividing the Spoils </a:t>
            </a:r>
            <a:br>
              <a:rPr lang="en-US" sz="4400" b="1" i="0" dirty="0">
                <a:latin typeface="Century Gothic (Body)"/>
              </a:rPr>
            </a:br>
            <a:br>
              <a:rPr lang="en-US" sz="4400" b="1" i="0" dirty="0">
                <a:latin typeface="Century Gothic (Body)"/>
              </a:rPr>
            </a:br>
            <a:r>
              <a:rPr lang="en-US" sz="4400" b="1" i="0" dirty="0">
                <a:latin typeface="Century Gothic (Body)"/>
              </a:rPr>
              <a:t>or </a:t>
            </a:r>
            <a:br>
              <a:rPr lang="en-US" sz="4400" b="1" i="0" dirty="0">
                <a:latin typeface="Century Gothic (Body)"/>
              </a:rPr>
            </a:br>
            <a:br>
              <a:rPr lang="en-US" sz="4400" b="1" i="0" dirty="0">
                <a:latin typeface="Century Gothic (Body)"/>
              </a:rPr>
            </a:br>
            <a:r>
              <a:rPr lang="en-US" sz="4400" b="1" i="0" dirty="0">
                <a:latin typeface="Century Gothic (Body)"/>
              </a:rPr>
              <a:t>Consensus</a:t>
            </a:r>
          </a:p>
        </p:txBody>
      </p:sp>
      <p:pic>
        <p:nvPicPr>
          <p:cNvPr id="36866" name="Picture 2">
            <a:extLst>
              <a:ext uri="{FF2B5EF4-FFF2-40B4-BE49-F238E27FC236}">
                <a16:creationId xmlns:a16="http://schemas.microsoft.com/office/drawing/2014/main" id="{A34D2B68-5B43-944C-C5B6-7587C01198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06253" y="2156363"/>
            <a:ext cx="4942280" cy="2545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F5B22-D6C1-BCBF-0DFD-B8EB0C4742B1}"/>
              </a:ext>
            </a:extLst>
          </p:cNvPr>
          <p:cNvPicPr>
            <a:picLocks noChangeAspect="1"/>
          </p:cNvPicPr>
          <p:nvPr/>
        </p:nvPicPr>
        <p:blipFill>
          <a:blip r:embed="rId3"/>
          <a:stretch>
            <a:fillRect/>
          </a:stretch>
        </p:blipFill>
        <p:spPr>
          <a:xfrm>
            <a:off x="5983550" y="1432007"/>
            <a:ext cx="5675051" cy="4239661"/>
          </a:xfrm>
          <a:prstGeom prst="rect">
            <a:avLst/>
          </a:prstGeom>
        </p:spPr>
      </p:pic>
    </p:spTree>
    <p:extLst>
      <p:ext uri="{BB962C8B-B14F-4D97-AF65-F5344CB8AC3E}">
        <p14:creationId xmlns:p14="http://schemas.microsoft.com/office/powerpoint/2010/main" val="18876260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6873" name="Rectangle 3687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5" name="Freeform: Shape 3687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22E685-299D-7736-6E76-7F0BECAF52B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b="1" i="0" dirty="0">
                <a:latin typeface="Century Gothic (Body)"/>
              </a:rPr>
              <a:t>Balance or representation</a:t>
            </a:r>
          </a:p>
        </p:txBody>
      </p:sp>
      <p:pic>
        <p:nvPicPr>
          <p:cNvPr id="36866" name="Picture 2">
            <a:extLst>
              <a:ext uri="{FF2B5EF4-FFF2-40B4-BE49-F238E27FC236}">
                <a16:creationId xmlns:a16="http://schemas.microsoft.com/office/drawing/2014/main" id="{A34D2B68-5B43-944C-C5B6-7587C01198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06253" y="2156363"/>
            <a:ext cx="4942280" cy="254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57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93"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2795" name="Rectangle 32794">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7" name="Freeform: Shape 32796">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F8619BB9-9C49-15F3-FDD1-D982F6843FD4}"/>
              </a:ext>
            </a:extLst>
          </p:cNvPr>
          <p:cNvSpPr>
            <a:spLocks noGrp="1"/>
          </p:cNvSpPr>
          <p:nvPr>
            <p:ph type="body" sz="half" idx="2"/>
          </p:nvPr>
        </p:nvSpPr>
        <p:spPr>
          <a:xfrm>
            <a:off x="643467" y="5277684"/>
            <a:ext cx="4620584" cy="775494"/>
          </a:xfrm>
        </p:spPr>
        <p:txBody>
          <a:bodyPr vert="horz" lIns="91440" tIns="45720" rIns="91440" bIns="45720" rtlCol="0">
            <a:normAutofit/>
          </a:bodyPr>
          <a:lstStyle/>
          <a:p>
            <a:pPr algn="l"/>
            <a:r>
              <a:rPr lang="en-US" sz="2400"/>
              <a:t>A word of caution</a:t>
            </a:r>
          </a:p>
        </p:txBody>
      </p:sp>
      <p:sp>
        <p:nvSpPr>
          <p:cNvPr id="5" name="Title 4">
            <a:extLst>
              <a:ext uri="{FF2B5EF4-FFF2-40B4-BE49-F238E27FC236}">
                <a16:creationId xmlns:a16="http://schemas.microsoft.com/office/drawing/2014/main" id="{438C4E35-A751-A244-297E-8410944AA48A}"/>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b="1" i="0" dirty="0">
                <a:latin typeface="Century Gothic (Body)"/>
              </a:rPr>
              <a:t>Legal transplants</a:t>
            </a:r>
          </a:p>
        </p:txBody>
      </p:sp>
      <p:pic>
        <p:nvPicPr>
          <p:cNvPr id="32772" name="Picture 4" descr="Wildy &amp; Sons Ltd — The World's Legal Bookshop Search Results for isbn:  '9780521864824'">
            <a:extLst>
              <a:ext uri="{FF2B5EF4-FFF2-40B4-BE49-F238E27FC236}">
                <a16:creationId xmlns:a16="http://schemas.microsoft.com/office/drawing/2014/main" id="{C2735D42-7E35-2B03-F0C5-221CD7115C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4652" y="643467"/>
            <a:ext cx="356548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66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n illustration of an elephant pushing over the U.S. Capitol.">
            <a:extLst>
              <a:ext uri="{FF2B5EF4-FFF2-40B4-BE49-F238E27FC236}">
                <a16:creationId xmlns:a16="http://schemas.microsoft.com/office/drawing/2014/main" id="{3D301002-7A32-F534-70DA-2301C8956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9535"/>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431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steps and columns of a majestic city building">
            <a:extLst>
              <a:ext uri="{FF2B5EF4-FFF2-40B4-BE49-F238E27FC236}">
                <a16:creationId xmlns:a16="http://schemas.microsoft.com/office/drawing/2014/main" id="{B969597F-5812-913A-FBA2-59745426852C}"/>
              </a:ext>
            </a:extLst>
          </p:cNvPr>
          <p:cNvPicPr>
            <a:picLocks noChangeAspect="1"/>
          </p:cNvPicPr>
          <p:nvPr/>
        </p:nvPicPr>
        <p:blipFill rotWithShape="1">
          <a:blip r:embed="rId2"/>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EA542CDA-0B2B-BB27-D759-6D2810FC3590}"/>
              </a:ext>
            </a:extLst>
          </p:cNvPr>
          <p:cNvSpPr txBox="1">
            <a:spLocks/>
          </p:cNvSpPr>
          <p:nvPr/>
        </p:nvSpPr>
        <p:spPr>
          <a:xfrm>
            <a:off x="6095999" y="3834173"/>
            <a:ext cx="5257800" cy="24962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r>
              <a:rPr lang="en-US" sz="3200" b="1" i="0" dirty="0">
                <a:latin typeface="Century Gothic (Body)"/>
              </a:rPr>
              <a:t>Depoliticization</a:t>
            </a:r>
          </a:p>
          <a:p>
            <a:endParaRPr lang="en-US" sz="3200" b="1" i="0" dirty="0">
              <a:latin typeface="Century Gothic (Body)"/>
            </a:endParaRPr>
          </a:p>
          <a:p>
            <a:r>
              <a:rPr lang="en-US" sz="3200" b="1" i="0" dirty="0">
                <a:latin typeface="Century Gothic (Body)"/>
              </a:rPr>
              <a:t>or</a:t>
            </a:r>
          </a:p>
          <a:p>
            <a:endParaRPr lang="en-US" sz="3200" b="1" i="0" dirty="0">
              <a:latin typeface="Century Gothic (Body)"/>
            </a:endParaRPr>
          </a:p>
          <a:p>
            <a:r>
              <a:rPr lang="en-US" sz="3200" b="1" i="0" dirty="0">
                <a:latin typeface="Century Gothic (Body)"/>
              </a:rPr>
              <a:t>Weakening the Court</a:t>
            </a:r>
            <a:endParaRPr lang="he-IL" sz="3200" b="1" i="0" dirty="0">
              <a:latin typeface="Century Gothic (Body)"/>
            </a:endParaRPr>
          </a:p>
        </p:txBody>
      </p:sp>
    </p:spTree>
    <p:extLst>
      <p:ext uri="{BB962C8B-B14F-4D97-AF65-F5344CB8AC3E}">
        <p14:creationId xmlns:p14="http://schemas.microsoft.com/office/powerpoint/2010/main" val="179908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6F08-48F7-8B26-75A5-699EA10E4103}"/>
              </a:ext>
            </a:extLst>
          </p:cNvPr>
          <p:cNvSpPr>
            <a:spLocks noGrp="1"/>
          </p:cNvSpPr>
          <p:nvPr>
            <p:ph type="title"/>
          </p:nvPr>
        </p:nvSpPr>
        <p:spPr>
          <a:xfrm>
            <a:off x="162561" y="365126"/>
            <a:ext cx="2590799" cy="1163637"/>
          </a:xfrm>
        </p:spPr>
        <p:txBody>
          <a:bodyPr>
            <a:normAutofit fontScale="90000"/>
          </a:bodyPr>
          <a:lstStyle/>
          <a:p>
            <a:r>
              <a:rPr lang="en-US" i="0" dirty="0"/>
              <a:t>Echo</a:t>
            </a:r>
            <a:br>
              <a:rPr lang="en-US" i="0" dirty="0"/>
            </a:br>
            <a:r>
              <a:rPr lang="en-US" i="0" dirty="0"/>
              <a:t>chamber</a:t>
            </a:r>
            <a:endParaRPr lang="he-IL" i="0" dirty="0"/>
          </a:p>
        </p:txBody>
      </p:sp>
      <p:pic>
        <p:nvPicPr>
          <p:cNvPr id="1028" name="Picture 4" descr="figure 1">
            <a:extLst>
              <a:ext uri="{FF2B5EF4-FFF2-40B4-BE49-F238E27FC236}">
                <a16:creationId xmlns:a16="http://schemas.microsoft.com/office/drawing/2014/main" id="{A446F79B-FCAF-AA94-2C83-A60AD9A7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240" y="365126"/>
            <a:ext cx="8158480" cy="496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4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9B95D4D0-51E5-23E8-D8D9-092CEA1C72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46"/>
          <a:stretch/>
        </p:blipFill>
        <p:spPr bwMode="auto">
          <a:xfrm>
            <a:off x="20" y="9"/>
            <a:ext cx="12191980" cy="694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42480"/>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31201C"/>
      </a:dk2>
      <a:lt2>
        <a:srgbClr val="F2F0F3"/>
      </a:lt2>
      <a:accent1>
        <a:srgbClr val="71B01F"/>
      </a:accent1>
      <a:accent2>
        <a:srgbClr val="A3A612"/>
      </a:accent2>
      <a:accent3>
        <a:srgbClr val="D89126"/>
      </a:accent3>
      <a:accent4>
        <a:srgbClr val="D53B17"/>
      </a:accent4>
      <a:accent5>
        <a:srgbClr val="E72955"/>
      </a:accent5>
      <a:accent6>
        <a:srgbClr val="D51792"/>
      </a:accent6>
      <a:hlink>
        <a:srgbClr val="C0434B"/>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B363A5E57DB6478DF486D6A68F2470" ma:contentTypeVersion="7" ma:contentTypeDescription="Create a new document." ma:contentTypeScope="" ma:versionID="6c2920d43a7442ee93e09c012725851a">
  <xsd:schema xmlns:xsd="http://www.w3.org/2001/XMLSchema" xmlns:xs="http://www.w3.org/2001/XMLSchema" xmlns:p="http://schemas.microsoft.com/office/2006/metadata/properties" xmlns:ns3="21aeec24-33cf-470a-bb91-62eb840594ca" xmlns:ns4="7b05189e-fabb-4877-b53a-c46a79c30c96" targetNamespace="http://schemas.microsoft.com/office/2006/metadata/properties" ma:root="true" ma:fieldsID="e882914d93b003384c7b74500d34ed26" ns3:_="" ns4:_="">
    <xsd:import namespace="21aeec24-33cf-470a-bb91-62eb840594ca"/>
    <xsd:import namespace="7b05189e-fabb-4877-b53a-c46a79c30c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eec24-33cf-470a-bb91-62eb84059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05189e-fabb-4877-b53a-c46a79c30c9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BABF63-D850-42F3-9EDC-39E5E5DA99ED}">
  <ds:schemaRefs>
    <ds:schemaRef ds:uri="http://purl.org/dc/elements/1.1/"/>
    <ds:schemaRef ds:uri="http://schemas.openxmlformats.org/package/2006/metadata/core-properties"/>
    <ds:schemaRef ds:uri="21aeec24-33cf-470a-bb91-62eb840594ca"/>
    <ds:schemaRef ds:uri="http://purl.org/dc/terms/"/>
    <ds:schemaRef ds:uri="http://purl.org/dc/dcmitype/"/>
    <ds:schemaRef ds:uri="http://schemas.microsoft.com/office/2006/documentManagement/types"/>
    <ds:schemaRef ds:uri="7b05189e-fabb-4877-b53a-c46a79c30c96"/>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201952C-9718-411C-9970-906D850375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eec24-33cf-470a-bb91-62eb840594ca"/>
    <ds:schemaRef ds:uri="7b05189e-fabb-4877-b53a-c46a79c30c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31491F-9D53-4029-AC84-A1B976AABF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15686</TotalTime>
  <Words>286</Words>
  <Application>Microsoft Office PowerPoint</Application>
  <PresentationFormat>Widescreen</PresentationFormat>
  <Paragraphs>75</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Century Gothic</vt:lpstr>
      <vt:lpstr>Century Gothic (Body)</vt:lpstr>
      <vt:lpstr>Elephant</vt:lpstr>
      <vt:lpstr>BrushVTI</vt:lpstr>
      <vt:lpstr>PowerPoint Presentation</vt:lpstr>
      <vt:lpstr>PowerPoint Presentation</vt:lpstr>
      <vt:lpstr>PowerPoint Presentation</vt:lpstr>
      <vt:lpstr>PowerPoint Presentation</vt:lpstr>
      <vt:lpstr>Political Polarization</vt:lpstr>
      <vt:lpstr>PowerPoint Presentation</vt:lpstr>
      <vt:lpstr>PowerPoint Presentation</vt:lpstr>
      <vt:lpstr>PowerPoint Presentation</vt:lpstr>
      <vt:lpstr>PowerPoint Presentation</vt:lpstr>
      <vt:lpstr>PowerPoint Presentation</vt:lpstr>
      <vt:lpstr>Ideology as Identity</vt:lpstr>
      <vt:lpstr>Affective Polarization</vt:lpstr>
      <vt:lpstr>PowerPoint Presentation</vt:lpstr>
      <vt:lpstr>PowerPoint Presentation</vt:lpstr>
      <vt:lpstr>Reasons</vt:lpstr>
      <vt:lpstr>PowerPoint Presentation</vt:lpstr>
      <vt:lpstr>PowerPoint Presentation</vt:lpstr>
      <vt:lpstr>PowerPoint Presentation</vt:lpstr>
      <vt:lpstr>Echo chamber</vt:lpstr>
      <vt:lpstr>PowerPoint Presentation</vt:lpstr>
      <vt:lpstr>PowerPoint Presentation</vt:lpstr>
      <vt:lpstr>PowerPoint Presentation</vt:lpstr>
      <vt:lpstr>PowerPoint Presentation</vt:lpstr>
      <vt:lpstr>PP affects Institutions</vt:lpstr>
      <vt:lpstr>PowerPoint Presentation</vt:lpstr>
      <vt:lpstr>PowerPoint Presentation</vt:lpstr>
      <vt:lpstr>PowerPoint Presentation</vt:lpstr>
      <vt:lpstr>Westminster </vt:lpstr>
      <vt:lpstr>Professionalism</vt:lpstr>
      <vt:lpstr>PowerPoint Presentation</vt:lpstr>
      <vt:lpstr>Destabilizing</vt:lpstr>
      <vt:lpstr>PowerPoint Presentation</vt:lpstr>
      <vt:lpstr>PowerPoint Presentation</vt:lpstr>
      <vt:lpstr>PowerPoint Presentation</vt:lpstr>
      <vt:lpstr>Political backlash</vt:lpstr>
      <vt:lpstr>PowerPoint Presentation</vt:lpstr>
      <vt:lpstr>PowerPoint Presentation</vt:lpstr>
      <vt:lpstr>Canada</vt:lpstr>
      <vt:lpstr>PowerPoint Presentation</vt:lpstr>
      <vt:lpstr>PowerPoint Presentation</vt:lpstr>
      <vt:lpstr>Israel</vt:lpstr>
      <vt:lpstr>PowerPoint Presentation</vt:lpstr>
      <vt:lpstr>PowerPoint Presentation</vt:lpstr>
      <vt:lpstr>PowerPoint Presentation</vt:lpstr>
      <vt:lpstr>PowerPoint Presentation</vt:lpstr>
      <vt:lpstr>United States </vt:lpstr>
      <vt:lpstr>Umpire</vt:lpstr>
      <vt:lpstr>PowerPoint Presentation</vt:lpstr>
      <vt:lpstr>Partisan nominations</vt:lpstr>
      <vt:lpstr>PowerPoint Presentation</vt:lpstr>
      <vt:lpstr>Partisan  Judicial decision making</vt:lpstr>
      <vt:lpstr>PowerPoint Presentation</vt:lpstr>
      <vt:lpstr>Partisan  Trust in the Court</vt:lpstr>
      <vt:lpstr>PowerPoint Presentation</vt:lpstr>
      <vt:lpstr>PowerPoint Presentation</vt:lpstr>
      <vt:lpstr>Europe </vt:lpstr>
      <vt:lpstr>Organic and Consensus</vt:lpstr>
      <vt:lpstr>PowerPoint Presentation</vt:lpstr>
      <vt:lpstr>PowerPoint Presentation</vt:lpstr>
      <vt:lpstr>Cracks in the Consensus</vt:lpstr>
      <vt:lpstr>PowerPoint Presentation</vt:lpstr>
      <vt:lpstr>PowerPoint Presentation</vt:lpstr>
      <vt:lpstr>Regaining Legitimacy</vt:lpstr>
      <vt:lpstr>PowerPoint Presentation</vt:lpstr>
      <vt:lpstr>PowerPoint Presentation</vt:lpstr>
      <vt:lpstr>PowerPoint Presentation</vt:lpstr>
      <vt:lpstr>PowerPoint Presentation</vt:lpstr>
      <vt:lpstr>PowerPoint Presentation</vt:lpstr>
      <vt:lpstr>PowerPoint Presentation</vt:lpstr>
      <vt:lpstr>Westminster model –   Depoliticization</vt:lpstr>
      <vt:lpstr>Westminster model  Balancing</vt:lpstr>
      <vt:lpstr>PowerPoint Presentation</vt:lpstr>
      <vt:lpstr>PowerPoint Presentation</vt:lpstr>
      <vt:lpstr>U.S. model</vt:lpstr>
      <vt:lpstr>Continental model</vt:lpstr>
      <vt:lpstr>Both Strategies?   Lexical order?</vt:lpstr>
      <vt:lpstr>Dividing the Spoils   or   Consensus</vt:lpstr>
      <vt:lpstr>Balance or representation</vt:lpstr>
      <vt:lpstr>Legal transplants</vt:lpstr>
      <vt:lpstr>PowerPoint Presentation</vt:lpstr>
      <vt:lpstr>Echo chamber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Moshe.cohen.eliya</dc:creator>
  <cp:lastModifiedBy>Moshe.cohen.eliya</cp:lastModifiedBy>
  <cp:revision>14</cp:revision>
  <dcterms:created xsi:type="dcterms:W3CDTF">2022-09-18T02:06:43Z</dcterms:created>
  <dcterms:modified xsi:type="dcterms:W3CDTF">2022-11-18T10:23:43Z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0x01010069B363A5E57DB6478DF486D6A68F2470</vt:lpwstr>
  </property>
</Properties>
</file>