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0_0.xml" ContentType="application/vnd.ms-powerpoint.comments+xml"/>
  <Override PartName="/ppt/notesSlides/notesSlide2.xml" ContentType="application/vnd.openxmlformats-officedocument.presentationml.notesSlide+xml"/>
  <Override PartName="/ppt/comments/modernComment_101_0.xml" ContentType="application/vnd.ms-powerpoint.comments+xml"/>
  <Override PartName="/ppt/notesSlides/notesSlide3.xml" ContentType="application/vnd.openxmlformats-officedocument.presentationml.notesSlide+xml"/>
  <Override PartName="/ppt/comments/modernComment_102_0.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E8613F8-F516-A3E6-F917-1890AE58D5A4}" name="De Bernard Marina" initials="DBM" userId="S::marina.debernard@unipd.it::a08cdde9-f206-43de-94ad-ab311577b3d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485BACC-061B-4AFE-A38E-51F744613395}">
  <a:tblStyle styleId="{D485BACC-061B-4AFE-A38E-51F74461339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211271F-7CDE-440F-B286-F2FCB3B9F9EB}"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36" d="100"/>
          <a:sy n="136" d="100"/>
        </p:scale>
        <p:origin x="-432" y="50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3.xml"/><Relationship Id="rId9" Type="http://schemas.openxmlformats.org/officeDocument/2006/relationships/tableStyles" Target="tableStyles.xml"/></Relationships>
</file>

<file path=ppt/comments/modernComment_100_0.xml><?xml version="1.0" encoding="utf-8"?>
<p188:cmLst xmlns:a="http://schemas.openxmlformats.org/drawingml/2006/main" xmlns:r="http://schemas.openxmlformats.org/officeDocument/2006/relationships" xmlns:p188="http://schemas.microsoft.com/office/powerpoint/2018/8/main">
  <p188:cm id="{E5C63297-A895-0948-BA91-DD1281D96E5A}" authorId="{AE8613F8-F516-A3E6-F917-1890AE58D5A4}" created="2024-01-05T16:14:47.442">
    <ac:txMkLst xmlns:ac="http://schemas.microsoft.com/office/drawing/2013/main/command">
      <pc:docMk xmlns:pc="http://schemas.microsoft.com/office/powerpoint/2013/main/command"/>
      <pc:sldMk xmlns:pc="http://schemas.microsoft.com/office/powerpoint/2013/main/command" cId="0" sldId="256"/>
      <ac:spMk id="55" creationId="{00000000-0000-0000-0000-000000000000}"/>
      <ac:txMk cp="286" len="17">
        <ac:context len="932" hash="2769378195"/>
      </ac:txMk>
    </ac:txMkLst>
    <p188:pos x="1827108" y="1035907"/>
    <p188:txBody>
      <a:bodyPr/>
      <a:lstStyle/>
      <a:p>
        <a:r>
          <a:rPr lang="it-IT"/>
          <a:t>Non è corretto parlare di “segnale luminoso”, si parla di assorbanza, di cui per altro non mostrate i valori, quindi ha più senso limitarsi a parlare di concentrazione</a:t>
        </a:r>
      </a:p>
    </p188:txBody>
  </p188:cm>
  <p188:cm id="{E1CE8E2E-5DCC-7941-9E99-5A4A8F2D9CCE}" authorId="{AE8613F8-F516-A3E6-F917-1890AE58D5A4}" created="2024-01-05T16:19:33.058">
    <ac:txMkLst xmlns:ac="http://schemas.microsoft.com/office/drawing/2013/main/command">
      <pc:docMk xmlns:pc="http://schemas.microsoft.com/office/powerpoint/2013/main/command"/>
      <pc:sldMk xmlns:pc="http://schemas.microsoft.com/office/powerpoint/2013/main/command" cId="0" sldId="256"/>
      <ac:spMk id="56" creationId="{00000000-0000-0000-0000-000000000000}"/>
      <ac:txMk cp="1146" len="126">
        <ac:context len="1477" hash="222646964"/>
      </ac:txMk>
    </ac:txMkLst>
    <p188:pos x="4309328" y="2575962"/>
    <p188:txBody>
      <a:bodyPr/>
      <a:lstStyle/>
      <a:p>
        <a:r>
          <a:rPr lang="it-IT"/>
          <a:t>non è stata aggiunta quasi contemporaneamente a tutti i campioni la stop solution?</a:t>
        </a:r>
      </a:p>
    </p188:txBody>
  </p188:cm>
</p188:cmLst>
</file>

<file path=ppt/comments/modernComment_101_0.xml><?xml version="1.0" encoding="utf-8"?>
<p188:cmLst xmlns:a="http://schemas.openxmlformats.org/drawingml/2006/main" xmlns:r="http://schemas.openxmlformats.org/officeDocument/2006/relationships" xmlns:p188="http://schemas.microsoft.com/office/powerpoint/2018/8/main">
  <p188:cm id="{6AEFA9E1-AB98-8C40-B5BD-C81FB711B4F0}" authorId="{AE8613F8-F516-A3E6-F917-1890AE58D5A4}" created="2024-01-05T16:27:10.308">
    <ac:txMkLst xmlns:ac="http://schemas.microsoft.com/office/drawing/2013/main/command">
      <pc:docMk xmlns:pc="http://schemas.microsoft.com/office/powerpoint/2013/main/command"/>
      <pc:sldMk xmlns:pc="http://schemas.microsoft.com/office/powerpoint/2013/main/command" cId="0" sldId="257"/>
      <ac:spMk id="68" creationId="{00000000-0000-0000-0000-000000000000}"/>
      <ac:txMk cp="3154" len="41">
        <ac:context len="3380" hash="1369775646"/>
      </ac:txMk>
    </ac:txMkLst>
    <p188:pos x="1897956" y="4615069"/>
    <p188:txBody>
      <a:bodyPr/>
      <a:lstStyle/>
      <a:p>
        <a:r>
          <a:rPr lang="it-IT"/>
          <a:t>quindi non può essere legato all’errore di conta la variabilità che si osserva nelle cellule trattate. Potrebbe essere piuttosto che il supernatante di coltura non sia stato diluito correttamente e quindi la quantità di IL-1b trasferita sulla piastra con il coating di Ab anti IL-1b sia stata minore (per il campione con il valore più basso).</a:t>
        </a:r>
      </a:p>
    </p188:txBody>
  </p188:cm>
  <p188:cm id="{396258AB-922D-2D49-AD30-9AE5BF35143D}" authorId="{AE8613F8-F516-A3E6-F917-1890AE58D5A4}" created="2024-01-05T16:52:23.116">
    <ac:txMkLst xmlns:ac="http://schemas.microsoft.com/office/drawing/2013/main/command">
      <pc:docMk xmlns:pc="http://schemas.microsoft.com/office/powerpoint/2013/main/command"/>
      <pc:sldMk xmlns:pc="http://schemas.microsoft.com/office/powerpoint/2013/main/command" cId="0" sldId="257"/>
      <ac:spMk id="68" creationId="{00000000-0000-0000-0000-000000000000}"/>
      <ac:txMk cp="1443" len="21">
        <ac:context len="3380" hash="1369775646"/>
      </ac:txMk>
    </ac:txMkLst>
    <p188:pos x="1260182" y="2194598"/>
    <p188:txBody>
      <a:bodyPr/>
      <a:lstStyle/>
      <a:p>
        <a:r>
          <a:rPr lang="it-IT"/>
          <a:t>
Mi sembra che Il test di Wilcoxon-Mann-Whitney sia utilizzato per confrontare due gruppi indipendenti provenienti da popolazioni diverse, non per confrontare le stesse unità di una popolazione trattate in modi diversi, in questo caso si usa il test di Wilcoxon. </a:t>
        </a:r>
      </a:p>
    </p188:txBody>
  </p188:cm>
</p188:cmLst>
</file>

<file path=ppt/comments/modernComment_102_0.xml><?xml version="1.0" encoding="utf-8"?>
<p188:cmLst xmlns:a="http://schemas.openxmlformats.org/drawingml/2006/main" xmlns:r="http://schemas.openxmlformats.org/officeDocument/2006/relationships" xmlns:p188="http://schemas.microsoft.com/office/powerpoint/2018/8/main">
  <p188:cm id="{64EB057D-9FF8-D045-83FF-D6B9EA896FEB}" authorId="{AE8613F8-F516-A3E6-F917-1890AE58D5A4}" created="2024-01-05T16:40:53.856">
    <ac:txMkLst xmlns:ac="http://schemas.microsoft.com/office/drawing/2013/main/command">
      <pc:docMk xmlns:pc="http://schemas.microsoft.com/office/powerpoint/2013/main/command"/>
      <pc:sldMk xmlns:pc="http://schemas.microsoft.com/office/powerpoint/2013/main/command" cId="0" sldId="258"/>
      <ac:spMk id="78" creationId="{00000000-0000-0000-0000-000000000000}"/>
      <ac:txMk cp="1060" len="96">
        <ac:context len="1158" hash="3850779356"/>
      </ac:txMk>
    </ac:txMkLst>
    <p188:pos x="2809422" y="4526225"/>
    <p188:txBody>
      <a:bodyPr/>
      <a:lstStyle/>
      <a:p>
        <a:r>
          <a:rPr lang="it-IT"/>
          <a:t>non è stata aggiunta quasi contemporaneamente a tutti i campioni la stop solution?</a:t>
        </a:r>
      </a:p>
    </p188:txBody>
  </p188:cm>
  <p188:cm id="{F9D3EFFB-F6B8-1C45-B3C1-8B7AE6D55CAA}" authorId="{AE8613F8-F516-A3E6-F917-1890AE58D5A4}" created="2024-01-08T09:16:10.174">
    <ac:txMkLst xmlns:ac="http://schemas.microsoft.com/office/drawing/2013/main/command">
      <pc:docMk xmlns:pc="http://schemas.microsoft.com/office/powerpoint/2013/main/command"/>
      <pc:sldMk xmlns:pc="http://schemas.microsoft.com/office/powerpoint/2013/main/command" cId="0" sldId="258"/>
      <ac:spMk id="79" creationId="{00000000-0000-0000-0000-000000000000}"/>
      <ac:txMk cp="407" len="176">
        <ac:context len="584" hash="59892205"/>
      </ac:txMk>
    </ac:txMkLst>
    <p188:pos x="3147576" y="1862665"/>
    <p188:txBody>
      <a:bodyPr/>
      <a:lstStyle/>
      <a:p>
        <a:r>
          <a:rPr lang="it-IT"/>
          <a:t>Cosa intendete per seconda serie? Tutti gli step del saggio sono stati svolti al buio, coprendo le piastre con stagnola</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873f9c91ee4c945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1873f9c91ee4c94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ac09645015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ac09645015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00_0.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microsoft.com/office/2018/10/relationships/comments" Target="../comments/modernComment_101_0.xm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microsoft.com/office/2018/10/relationships/comments" Target="../comments/modernComment_102_0.xm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7.jp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78425" y="-4"/>
            <a:ext cx="3635100" cy="897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t" sz="2050"/>
              <a:t>Aula F</a:t>
            </a:r>
            <a:endParaRPr sz="2050"/>
          </a:p>
          <a:p>
            <a:pPr marL="0" lvl="0" indent="0" algn="ctr" rtl="0">
              <a:spcBef>
                <a:spcPts val="0"/>
              </a:spcBef>
              <a:spcAft>
                <a:spcPts val="0"/>
              </a:spcAft>
              <a:buNone/>
            </a:pPr>
            <a:endParaRPr sz="2050"/>
          </a:p>
        </p:txBody>
      </p:sp>
      <p:sp>
        <p:nvSpPr>
          <p:cNvPr id="55" name="Google Shape;55;p13"/>
          <p:cNvSpPr txBox="1"/>
          <p:nvPr/>
        </p:nvSpPr>
        <p:spPr>
          <a:xfrm>
            <a:off x="178425" y="416375"/>
            <a:ext cx="4074600" cy="2635200"/>
          </a:xfrm>
          <a:prstGeom prst="rect">
            <a:avLst/>
          </a:prstGeom>
          <a:noFill/>
          <a:ln>
            <a:noFill/>
          </a:ln>
        </p:spPr>
        <p:txBody>
          <a:bodyPr spcFirstLastPara="1" wrap="square" lIns="91425" tIns="91425" rIns="91425" bIns="91425" anchor="ctr" anchorCtr="0">
            <a:noAutofit/>
          </a:bodyPr>
          <a:lstStyle/>
          <a:p>
            <a:pPr marL="0" lvl="0" indent="0" algn="just" rtl="0">
              <a:lnSpc>
                <a:spcPct val="115000"/>
              </a:lnSpc>
              <a:spcBef>
                <a:spcPts val="0"/>
              </a:spcBef>
              <a:spcAft>
                <a:spcPts val="0"/>
              </a:spcAft>
              <a:buNone/>
            </a:pPr>
            <a:r>
              <a:rPr lang="it" sz="900" dirty="0">
                <a:latin typeface="Times New Roman"/>
                <a:ea typeface="Times New Roman"/>
                <a:cs typeface="Times New Roman"/>
                <a:sym typeface="Times New Roman"/>
              </a:rPr>
              <a:t>Dal grafico di dispersione si può notare una differenza apprezzabile tra la concentrazione dei campioni trattati e dei campioni non trattati. In particolare nei campioni </a:t>
            </a:r>
            <a:r>
              <a:rPr lang="it" sz="900" b="1" dirty="0">
                <a:latin typeface="Times New Roman"/>
                <a:ea typeface="Times New Roman"/>
                <a:cs typeface="Times New Roman"/>
                <a:sym typeface="Times New Roman"/>
              </a:rPr>
              <a:t>non trattati</a:t>
            </a:r>
            <a:r>
              <a:rPr lang="it" sz="900" dirty="0">
                <a:latin typeface="Times New Roman"/>
                <a:ea typeface="Times New Roman"/>
                <a:cs typeface="Times New Roman"/>
                <a:sym typeface="Times New Roman"/>
              </a:rPr>
              <a:t> non è stata rilevata </a:t>
            </a:r>
            <a:r>
              <a:rPr lang="it" sz="900" dirty="0">
                <a:solidFill>
                  <a:srgbClr val="FF0000"/>
                </a:solidFill>
                <a:latin typeface="Times New Roman"/>
                <a:ea typeface="Times New Roman"/>
                <a:cs typeface="Times New Roman"/>
                <a:sym typeface="Times New Roman"/>
              </a:rPr>
              <a:t>un’elevata concentrazione</a:t>
            </a:r>
            <a:r>
              <a:rPr lang="it" sz="900" dirty="0">
                <a:latin typeface="Times New Roman"/>
                <a:ea typeface="Times New Roman"/>
                <a:cs typeface="Times New Roman"/>
                <a:sym typeface="Times New Roman"/>
              </a:rPr>
              <a:t> </a:t>
            </a:r>
            <a:r>
              <a:rPr lang="it" sz="900" strike="sngStrike" dirty="0">
                <a:latin typeface="Times New Roman"/>
                <a:ea typeface="Times New Roman"/>
                <a:cs typeface="Times New Roman"/>
                <a:sym typeface="Times New Roman"/>
              </a:rPr>
              <a:t>contenuto proteico quantià </a:t>
            </a:r>
            <a:r>
              <a:rPr lang="it" sz="900" dirty="0">
                <a:solidFill>
                  <a:srgbClr val="FF0000"/>
                </a:solidFill>
                <a:latin typeface="Times New Roman"/>
                <a:ea typeface="Times New Roman"/>
                <a:cs typeface="Times New Roman"/>
                <a:sym typeface="Times New Roman"/>
              </a:rPr>
              <a:t>di</a:t>
            </a:r>
            <a:r>
              <a:rPr lang="it" sz="900" strike="sngStrike" dirty="0">
                <a:latin typeface="Times New Roman"/>
                <a:ea typeface="Times New Roman"/>
                <a:cs typeface="Times New Roman"/>
                <a:sym typeface="Times New Roman"/>
              </a:rPr>
              <a:t> </a:t>
            </a:r>
            <a:r>
              <a:rPr lang="it" sz="900" dirty="0">
                <a:solidFill>
                  <a:srgbClr val="FF0000"/>
                </a:solidFill>
                <a:latin typeface="Times New Roman"/>
                <a:ea typeface="Times New Roman"/>
                <a:cs typeface="Times New Roman"/>
                <a:sym typeface="Times New Roman"/>
              </a:rPr>
              <a:t>antigene IL-1β </a:t>
            </a:r>
            <a:r>
              <a:rPr lang="it" sz="900" strike="sngStrike" dirty="0">
                <a:latin typeface="Times New Roman"/>
                <a:ea typeface="Times New Roman"/>
                <a:cs typeface="Times New Roman"/>
                <a:sym typeface="Times New Roman"/>
              </a:rPr>
              <a:t>per cui il </a:t>
            </a:r>
            <a:r>
              <a:rPr lang="it" sz="900" dirty="0">
                <a:latin typeface="Times New Roman"/>
                <a:ea typeface="Times New Roman"/>
                <a:cs typeface="Times New Roman"/>
                <a:sym typeface="Times New Roman"/>
              </a:rPr>
              <a:t>segnale luminoso e </a:t>
            </a:r>
            <a:r>
              <a:rPr lang="it" sz="900" strike="sngStrike" dirty="0">
                <a:latin typeface="Times New Roman"/>
                <a:ea typeface="Times New Roman"/>
                <a:cs typeface="Times New Roman"/>
                <a:sym typeface="Times New Roman"/>
              </a:rPr>
              <a:t>la concentrazione sono bass</a:t>
            </a:r>
            <a:r>
              <a:rPr lang="it" sz="900" dirty="0">
                <a:latin typeface="Times New Roman"/>
                <a:ea typeface="Times New Roman"/>
                <a:cs typeface="Times New Roman"/>
                <a:sym typeface="Times New Roman"/>
              </a:rPr>
              <a:t>i; al contrario la concentrazione nei campioni </a:t>
            </a:r>
            <a:r>
              <a:rPr lang="it" sz="900" b="1" dirty="0">
                <a:latin typeface="Times New Roman"/>
                <a:ea typeface="Times New Roman"/>
                <a:cs typeface="Times New Roman"/>
                <a:sym typeface="Times New Roman"/>
              </a:rPr>
              <a:t>trattati</a:t>
            </a:r>
            <a:r>
              <a:rPr lang="it" sz="900" dirty="0">
                <a:latin typeface="Times New Roman"/>
                <a:ea typeface="Times New Roman"/>
                <a:cs typeface="Times New Roman"/>
                <a:sym typeface="Times New Roman"/>
              </a:rPr>
              <a:t> risulta essere alta.</a:t>
            </a:r>
            <a:endParaRPr sz="900" dirty="0">
              <a:latin typeface="Times New Roman"/>
              <a:ea typeface="Times New Roman"/>
              <a:cs typeface="Times New Roman"/>
              <a:sym typeface="Times New Roman"/>
            </a:endParaRPr>
          </a:p>
          <a:p>
            <a:pPr marL="0" lvl="0" indent="0" algn="just" rtl="0">
              <a:lnSpc>
                <a:spcPct val="115000"/>
              </a:lnSpc>
              <a:spcBef>
                <a:spcPts val="0"/>
              </a:spcBef>
              <a:spcAft>
                <a:spcPts val="0"/>
              </a:spcAft>
              <a:buNone/>
            </a:pPr>
            <a:r>
              <a:rPr lang="it" sz="900" dirty="0">
                <a:latin typeface="Times New Roman"/>
                <a:ea typeface="Times New Roman"/>
                <a:cs typeface="Times New Roman"/>
                <a:sym typeface="Times New Roman"/>
              </a:rPr>
              <a:t>Tuttavia, nei campioni </a:t>
            </a:r>
            <a:r>
              <a:rPr lang="it" sz="900" b="1" dirty="0">
                <a:latin typeface="Times New Roman"/>
                <a:ea typeface="Times New Roman"/>
                <a:cs typeface="Times New Roman"/>
                <a:sym typeface="Times New Roman"/>
              </a:rPr>
              <a:t>non trattati</a:t>
            </a:r>
            <a:r>
              <a:rPr lang="it" sz="900" dirty="0">
                <a:latin typeface="Times New Roman"/>
                <a:ea typeface="Times New Roman"/>
                <a:cs typeface="Times New Roman"/>
                <a:sym typeface="Times New Roman"/>
              </a:rPr>
              <a:t> ci sono dei casi in cui le concentrazioni risultano essere abbastanza alte; infatti nel grafico, si possono notare dei valori che si discostano dagli altri e questo può essere dovuto al fatto che le cellule sono state sottoposte ad una condizione di stress meccanico, dovuto ai passaggi di congelamento e scongelamento con conseguente produzione e rilascio di IL-1β. </a:t>
            </a:r>
            <a:endParaRPr sz="900" dirty="0">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sz="900" dirty="0">
              <a:latin typeface="Times New Roman"/>
              <a:ea typeface="Times New Roman"/>
              <a:cs typeface="Times New Roman"/>
              <a:sym typeface="Times New Roman"/>
            </a:endParaRPr>
          </a:p>
          <a:p>
            <a:pPr marL="0" lvl="0" indent="0" algn="just" rtl="0">
              <a:lnSpc>
                <a:spcPct val="115000"/>
              </a:lnSpc>
              <a:spcBef>
                <a:spcPts val="0"/>
              </a:spcBef>
              <a:spcAft>
                <a:spcPts val="0"/>
              </a:spcAft>
              <a:buNone/>
            </a:pPr>
            <a:r>
              <a:rPr lang="it" sz="900" dirty="0">
                <a:latin typeface="Times New Roman"/>
                <a:ea typeface="Times New Roman"/>
                <a:cs typeface="Times New Roman"/>
                <a:sym typeface="Times New Roman"/>
              </a:rPr>
              <a:t>Osservando il boxplot delle due classi di campioni è possibile osservare delle differenze interne a ciascuna classe. </a:t>
            </a:r>
            <a:endParaRPr sz="900" dirty="0">
              <a:latin typeface="Times New Roman"/>
              <a:ea typeface="Times New Roman"/>
              <a:cs typeface="Times New Roman"/>
              <a:sym typeface="Times New Roman"/>
            </a:endParaRPr>
          </a:p>
        </p:txBody>
      </p:sp>
      <p:sp>
        <p:nvSpPr>
          <p:cNvPr id="56" name="Google Shape;56;p13"/>
          <p:cNvSpPr txBox="1"/>
          <p:nvPr/>
        </p:nvSpPr>
        <p:spPr>
          <a:xfrm>
            <a:off x="4419734" y="98082"/>
            <a:ext cx="4329900" cy="34845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r>
              <a:rPr lang="it" sz="900" dirty="0">
                <a:solidFill>
                  <a:schemeClr val="dk1"/>
                </a:solidFill>
                <a:latin typeface="Times New Roman"/>
                <a:ea typeface="Times New Roman"/>
                <a:cs typeface="Times New Roman"/>
                <a:sym typeface="Times New Roman"/>
              </a:rPr>
              <a:t>In particolare, nei campioni </a:t>
            </a:r>
            <a:r>
              <a:rPr lang="it" sz="900" b="1" dirty="0">
                <a:solidFill>
                  <a:schemeClr val="dk1"/>
                </a:solidFill>
                <a:latin typeface="Times New Roman"/>
                <a:ea typeface="Times New Roman"/>
                <a:cs typeface="Times New Roman"/>
                <a:sym typeface="Times New Roman"/>
              </a:rPr>
              <a:t>non trattati</a:t>
            </a:r>
            <a:r>
              <a:rPr lang="it" sz="900" dirty="0">
                <a:solidFill>
                  <a:schemeClr val="dk1"/>
                </a:solidFill>
                <a:latin typeface="Times New Roman"/>
                <a:ea typeface="Times New Roman"/>
                <a:cs typeface="Times New Roman"/>
                <a:sym typeface="Times New Roman"/>
              </a:rPr>
              <a:t> si nota che il valore minimo, il primo quartile e la mediana sono compresi in un intervallo molto stretto, al contrario il terzo quartile e il valore massimo presentano dei valori di concentrazione più alti. Possiamo ipotizzare che questo dato sia dovuto ad errori da parte dello sperimentatore, come pipette non calibrate correttamente o un’errata diluizione.</a:t>
            </a:r>
            <a:endParaRPr sz="900" dirty="0">
              <a:solidFill>
                <a:schemeClr val="dk1"/>
              </a:solidFill>
              <a:latin typeface="Times New Roman"/>
              <a:ea typeface="Times New Roman"/>
              <a:cs typeface="Times New Roman"/>
              <a:sym typeface="Times New Roman"/>
            </a:endParaRPr>
          </a:p>
          <a:p>
            <a:pPr marL="0" lvl="0" indent="0" algn="just" rtl="0">
              <a:lnSpc>
                <a:spcPct val="115000"/>
              </a:lnSpc>
              <a:spcBef>
                <a:spcPts val="0"/>
              </a:spcBef>
              <a:spcAft>
                <a:spcPts val="0"/>
              </a:spcAft>
              <a:buNone/>
            </a:pPr>
            <a:r>
              <a:rPr lang="it" sz="900" dirty="0">
                <a:solidFill>
                  <a:schemeClr val="dk1"/>
                </a:solidFill>
                <a:latin typeface="Times New Roman"/>
                <a:ea typeface="Times New Roman"/>
                <a:cs typeface="Times New Roman"/>
                <a:sym typeface="Times New Roman"/>
              </a:rPr>
              <a:t>Nel caso dei campioni </a:t>
            </a:r>
            <a:r>
              <a:rPr lang="it" sz="900" b="1" dirty="0">
                <a:solidFill>
                  <a:schemeClr val="dk1"/>
                </a:solidFill>
                <a:latin typeface="Times New Roman"/>
                <a:ea typeface="Times New Roman"/>
                <a:cs typeface="Times New Roman"/>
                <a:sym typeface="Times New Roman"/>
              </a:rPr>
              <a:t>trattati</a:t>
            </a:r>
            <a:r>
              <a:rPr lang="it" sz="900" dirty="0">
                <a:solidFill>
                  <a:schemeClr val="dk1"/>
                </a:solidFill>
                <a:latin typeface="Times New Roman"/>
                <a:ea typeface="Times New Roman"/>
                <a:cs typeface="Times New Roman"/>
                <a:sym typeface="Times New Roman"/>
              </a:rPr>
              <a:t> si nota invece che i valori di concentrazione sono distribuiti in maniera più uniforme, ma in un intervallo più ampio; in questo caso media e mediana assumono circa lo stesso valore, dunque i valori appaiono più simmetrici, quasi normali. </a:t>
            </a:r>
            <a:endParaRPr sz="900" dirty="0">
              <a:solidFill>
                <a:schemeClr val="dk1"/>
              </a:solidFill>
              <a:latin typeface="Times New Roman"/>
              <a:ea typeface="Times New Roman"/>
              <a:cs typeface="Times New Roman"/>
              <a:sym typeface="Times New Roman"/>
            </a:endParaRPr>
          </a:p>
          <a:p>
            <a:pPr marL="0" lvl="0" indent="0" algn="just" rtl="0">
              <a:lnSpc>
                <a:spcPct val="115000"/>
              </a:lnSpc>
              <a:spcBef>
                <a:spcPts val="0"/>
              </a:spcBef>
              <a:spcAft>
                <a:spcPts val="0"/>
              </a:spcAft>
              <a:buNone/>
            </a:pPr>
            <a:r>
              <a:rPr lang="it" sz="900" dirty="0">
                <a:solidFill>
                  <a:schemeClr val="dk1"/>
                </a:solidFill>
                <a:latin typeface="Times New Roman"/>
                <a:ea typeface="Times New Roman"/>
                <a:cs typeface="Times New Roman"/>
                <a:sym typeface="Times New Roman"/>
              </a:rPr>
              <a:t>I valori della concentrazione dei campioni trattati rispetto ai non trattati risultano essere maggiormente distanti dalla media e questo viene confermato anche dalla deviazione standard. Infatti, la </a:t>
            </a:r>
            <a:r>
              <a:rPr lang="it" sz="900" i="1" dirty="0">
                <a:solidFill>
                  <a:schemeClr val="dk1"/>
                </a:solidFill>
                <a:latin typeface="Times New Roman"/>
                <a:ea typeface="Times New Roman"/>
                <a:cs typeface="Times New Roman"/>
                <a:sym typeface="Times New Roman"/>
              </a:rPr>
              <a:t>ds </a:t>
            </a:r>
            <a:r>
              <a:rPr lang="it" sz="900" dirty="0">
                <a:solidFill>
                  <a:schemeClr val="dk1"/>
                </a:solidFill>
                <a:latin typeface="Times New Roman"/>
                <a:ea typeface="Times New Roman"/>
                <a:cs typeface="Times New Roman"/>
                <a:sym typeface="Times New Roman"/>
              </a:rPr>
              <a:t>dei campioni trattati è più elevata (80,72) rispetto alla </a:t>
            </a:r>
            <a:r>
              <a:rPr lang="it" sz="900" i="1" dirty="0">
                <a:solidFill>
                  <a:schemeClr val="dk1"/>
                </a:solidFill>
                <a:latin typeface="Times New Roman"/>
                <a:ea typeface="Times New Roman"/>
                <a:cs typeface="Times New Roman"/>
                <a:sym typeface="Times New Roman"/>
              </a:rPr>
              <a:t>ds </a:t>
            </a:r>
            <a:r>
              <a:rPr lang="it" sz="900" dirty="0">
                <a:solidFill>
                  <a:schemeClr val="dk1"/>
                </a:solidFill>
                <a:latin typeface="Times New Roman"/>
                <a:ea typeface="Times New Roman"/>
                <a:cs typeface="Times New Roman"/>
                <a:sym typeface="Times New Roman"/>
              </a:rPr>
              <a:t>dei campioni non stimolati con LPS (48,6).</a:t>
            </a:r>
            <a:endParaRPr sz="900" dirty="0">
              <a:solidFill>
                <a:schemeClr val="dk1"/>
              </a:solidFill>
              <a:latin typeface="Times New Roman"/>
              <a:ea typeface="Times New Roman"/>
              <a:cs typeface="Times New Roman"/>
              <a:sym typeface="Times New Roman"/>
            </a:endParaRPr>
          </a:p>
          <a:p>
            <a:pPr marL="0" lvl="0" indent="0" algn="just" rtl="0">
              <a:lnSpc>
                <a:spcPct val="115000"/>
              </a:lnSpc>
              <a:spcBef>
                <a:spcPts val="0"/>
              </a:spcBef>
              <a:spcAft>
                <a:spcPts val="0"/>
              </a:spcAft>
              <a:buNone/>
            </a:pPr>
            <a:r>
              <a:rPr lang="it" sz="900" dirty="0">
                <a:solidFill>
                  <a:schemeClr val="dk1"/>
                </a:solidFill>
                <a:latin typeface="Times New Roman"/>
                <a:ea typeface="Times New Roman"/>
                <a:cs typeface="Times New Roman"/>
                <a:sym typeface="Times New Roman"/>
              </a:rPr>
              <a:t>In conclusione, in entrambe le classi di campioni (trattati e non trattati) si può supporre che i dati con valori di concentrazione più alti e più bassi siano dovuti ad errori nella fase di stop della reazione colorimetrica, ad esempio nel ritardo o nell’aggiunta precoce della </a:t>
            </a:r>
            <a:r>
              <a:rPr lang="it" sz="900" i="1" dirty="0">
                <a:solidFill>
                  <a:schemeClr val="dk1"/>
                </a:solidFill>
                <a:latin typeface="Times New Roman"/>
                <a:ea typeface="Times New Roman"/>
                <a:cs typeface="Times New Roman"/>
                <a:sym typeface="Times New Roman"/>
              </a:rPr>
              <a:t>Stop Solution,</a:t>
            </a:r>
            <a:r>
              <a:rPr lang="it" sz="900" dirty="0">
                <a:solidFill>
                  <a:schemeClr val="dk1"/>
                </a:solidFill>
                <a:latin typeface="Times New Roman"/>
                <a:ea typeface="Times New Roman"/>
                <a:cs typeface="Times New Roman"/>
                <a:sym typeface="Times New Roman"/>
              </a:rPr>
              <a:t> rispettivamente, oppure ancora l’eterogeneità dei dati in ciascuna classe può essere dovuta a differenze operatore dipendente, come una differente quantità di surnatante prelevata dopo centrifugazione. </a:t>
            </a:r>
            <a:endParaRPr sz="900" dirty="0">
              <a:solidFill>
                <a:schemeClr val="dk1"/>
              </a:solidFill>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sz="1100" dirty="0">
              <a:solidFill>
                <a:schemeClr val="dk1"/>
              </a:solidFill>
              <a:latin typeface="Calibri"/>
              <a:ea typeface="Calibri"/>
              <a:cs typeface="Calibri"/>
              <a:sym typeface="Calibri"/>
            </a:endParaRPr>
          </a:p>
        </p:txBody>
      </p:sp>
      <p:pic>
        <p:nvPicPr>
          <p:cNvPr id="57" name="Google Shape;57;p13"/>
          <p:cNvPicPr preferRelativeResize="0"/>
          <p:nvPr/>
        </p:nvPicPr>
        <p:blipFill>
          <a:blip r:embed="rId4">
            <a:alphaModFix/>
          </a:blip>
          <a:stretch>
            <a:fillRect/>
          </a:stretch>
        </p:blipFill>
        <p:spPr>
          <a:xfrm>
            <a:off x="4419725" y="3264397"/>
            <a:ext cx="2244850" cy="1779765"/>
          </a:xfrm>
          <a:prstGeom prst="rect">
            <a:avLst/>
          </a:prstGeom>
          <a:noFill/>
          <a:ln>
            <a:noFill/>
          </a:ln>
        </p:spPr>
      </p:pic>
      <p:pic>
        <p:nvPicPr>
          <p:cNvPr id="58" name="Google Shape;58;p13"/>
          <p:cNvPicPr preferRelativeResize="0"/>
          <p:nvPr/>
        </p:nvPicPr>
        <p:blipFill>
          <a:blip r:embed="rId5">
            <a:alphaModFix/>
          </a:blip>
          <a:stretch>
            <a:fillRect/>
          </a:stretch>
        </p:blipFill>
        <p:spPr>
          <a:xfrm>
            <a:off x="6862219" y="3264400"/>
            <a:ext cx="1796781" cy="1779750"/>
          </a:xfrm>
          <a:prstGeom prst="rect">
            <a:avLst/>
          </a:prstGeom>
          <a:noFill/>
          <a:ln>
            <a:noFill/>
          </a:ln>
        </p:spPr>
      </p:pic>
      <p:pic>
        <p:nvPicPr>
          <p:cNvPr id="59" name="Google Shape;59;p13"/>
          <p:cNvPicPr preferRelativeResize="0"/>
          <p:nvPr/>
        </p:nvPicPr>
        <p:blipFill>
          <a:blip r:embed="rId6">
            <a:alphaModFix/>
          </a:blip>
          <a:stretch>
            <a:fillRect/>
          </a:stretch>
        </p:blipFill>
        <p:spPr>
          <a:xfrm>
            <a:off x="244387" y="2948175"/>
            <a:ext cx="3942674" cy="2027900"/>
          </a:xfrm>
          <a:prstGeom prst="rect">
            <a:avLst/>
          </a:prstGeom>
          <a:noFill/>
          <a:ln>
            <a:noFill/>
          </a:ln>
        </p:spPr>
      </p:pic>
    </p:spTree>
  </p:cSld>
  <p:clrMapOvr>
    <a:masterClrMapping/>
  </p:clrMapOvr>
  <p:extLst>
    <p:ext uri="{6950BFC3-D8DA-4A85-94F7-54DA5524770B}">
      <p188:commentRel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graphicFrame>
        <p:nvGraphicFramePr>
          <p:cNvPr id="64" name="Google Shape;64;p14"/>
          <p:cNvGraphicFramePr/>
          <p:nvPr/>
        </p:nvGraphicFramePr>
        <p:xfrm>
          <a:off x="5304450" y="113025"/>
          <a:ext cx="3229900" cy="1494475"/>
        </p:xfrm>
        <a:graphic>
          <a:graphicData uri="http://schemas.openxmlformats.org/drawingml/2006/table">
            <a:tbl>
              <a:tblPr>
                <a:noFill/>
                <a:tableStyleId>{D485BACC-061B-4AFE-A38E-51F744613395}</a:tableStyleId>
              </a:tblPr>
              <a:tblGrid>
                <a:gridCol w="807475">
                  <a:extLst>
                    <a:ext uri="{9D8B030D-6E8A-4147-A177-3AD203B41FA5}">
                      <a16:colId xmlns:a16="http://schemas.microsoft.com/office/drawing/2014/main" val="20000"/>
                    </a:ext>
                  </a:extLst>
                </a:gridCol>
                <a:gridCol w="807475">
                  <a:extLst>
                    <a:ext uri="{9D8B030D-6E8A-4147-A177-3AD203B41FA5}">
                      <a16:colId xmlns:a16="http://schemas.microsoft.com/office/drawing/2014/main" val="20001"/>
                    </a:ext>
                  </a:extLst>
                </a:gridCol>
                <a:gridCol w="807475">
                  <a:extLst>
                    <a:ext uri="{9D8B030D-6E8A-4147-A177-3AD203B41FA5}">
                      <a16:colId xmlns:a16="http://schemas.microsoft.com/office/drawing/2014/main" val="20002"/>
                    </a:ext>
                  </a:extLst>
                </a:gridCol>
                <a:gridCol w="807475">
                  <a:extLst>
                    <a:ext uri="{9D8B030D-6E8A-4147-A177-3AD203B41FA5}">
                      <a16:colId xmlns:a16="http://schemas.microsoft.com/office/drawing/2014/main" val="20003"/>
                    </a:ext>
                  </a:extLst>
                </a:gridCol>
              </a:tblGrid>
              <a:tr h="209950">
                <a:tc gridSpan="2">
                  <a:txBody>
                    <a:bodyPr/>
                    <a:lstStyle/>
                    <a:p>
                      <a:pPr marL="0" lvl="0" indent="0" algn="ctr" rtl="0">
                        <a:spcBef>
                          <a:spcPts val="0"/>
                        </a:spcBef>
                        <a:spcAft>
                          <a:spcPts val="0"/>
                        </a:spcAft>
                        <a:buNone/>
                      </a:pPr>
                      <a:r>
                        <a:rPr lang="it" sz="900" b="1"/>
                        <a:t>CTR</a:t>
                      </a:r>
                      <a:endParaRPr sz="900" b="1"/>
                    </a:p>
                  </a:txBody>
                  <a:tcPr marL="36000" marR="36000" marT="36000" marB="36000"/>
                </a:tc>
                <a:tc hMerge="1">
                  <a:txBody>
                    <a:bodyPr/>
                    <a:lstStyle/>
                    <a:p>
                      <a:endParaRPr lang="it-IT"/>
                    </a:p>
                  </a:txBody>
                  <a:tcPr/>
                </a:tc>
                <a:tc gridSpan="2">
                  <a:txBody>
                    <a:bodyPr/>
                    <a:lstStyle/>
                    <a:p>
                      <a:pPr marL="0" lvl="0" indent="0" algn="ctr" rtl="0">
                        <a:spcBef>
                          <a:spcPts val="0"/>
                        </a:spcBef>
                        <a:spcAft>
                          <a:spcPts val="0"/>
                        </a:spcAft>
                        <a:buNone/>
                      </a:pPr>
                      <a:r>
                        <a:rPr lang="it" sz="900" b="1"/>
                        <a:t>LPS</a:t>
                      </a:r>
                      <a:endParaRPr sz="900" b="1"/>
                    </a:p>
                  </a:txBody>
                  <a:tcPr marL="36000" marR="36000" marT="36000" marB="36000"/>
                </a:tc>
                <a:tc hMerge="1">
                  <a:txBody>
                    <a:bodyPr/>
                    <a:lstStyle/>
                    <a:p>
                      <a:endParaRPr lang="it-IT"/>
                    </a:p>
                  </a:txBody>
                  <a:tcPr/>
                </a:tc>
                <a:extLst>
                  <a:ext uri="{0D108BD9-81ED-4DB2-BD59-A6C34878D82A}">
                    <a16:rowId xmlns:a16="http://schemas.microsoft.com/office/drawing/2014/main" val="10000"/>
                  </a:ext>
                </a:extLst>
              </a:tr>
              <a:tr h="311275">
                <a:tc>
                  <a:txBody>
                    <a:bodyPr/>
                    <a:lstStyle/>
                    <a:p>
                      <a:pPr marL="0" lvl="0" indent="0" algn="ctr" rtl="0">
                        <a:spcBef>
                          <a:spcPts val="0"/>
                        </a:spcBef>
                        <a:spcAft>
                          <a:spcPts val="0"/>
                        </a:spcAft>
                        <a:buNone/>
                      </a:pPr>
                      <a:r>
                        <a:rPr lang="it" sz="800"/>
                        <a:t>campione</a:t>
                      </a:r>
                      <a:endParaRPr sz="800"/>
                    </a:p>
                  </a:txBody>
                  <a:tcPr marL="36000" marR="36000" marT="90000" marB="36000"/>
                </a:tc>
                <a:tc>
                  <a:txBody>
                    <a:bodyPr/>
                    <a:lstStyle/>
                    <a:p>
                      <a:pPr marL="0" lvl="0" indent="0" algn="ctr" rtl="0">
                        <a:spcBef>
                          <a:spcPts val="0"/>
                        </a:spcBef>
                        <a:spcAft>
                          <a:spcPts val="0"/>
                        </a:spcAft>
                        <a:buNone/>
                      </a:pPr>
                      <a:r>
                        <a:rPr lang="it" sz="800"/>
                        <a:t>IL-1</a:t>
                      </a:r>
                      <a:r>
                        <a:rPr lang="it" sz="800">
                          <a:solidFill>
                            <a:srgbClr val="000000"/>
                          </a:solidFill>
                        </a:rPr>
                        <a:t>β (pg/ml)</a:t>
                      </a:r>
                      <a:endParaRPr sz="800"/>
                    </a:p>
                  </a:txBody>
                  <a:tcPr marL="36000" marR="36000" marT="90000" marB="36000"/>
                </a:tc>
                <a:tc>
                  <a:txBody>
                    <a:bodyPr/>
                    <a:lstStyle/>
                    <a:p>
                      <a:pPr marL="0" lvl="0" indent="0" algn="ctr" rtl="0">
                        <a:spcBef>
                          <a:spcPts val="0"/>
                        </a:spcBef>
                        <a:spcAft>
                          <a:spcPts val="0"/>
                        </a:spcAft>
                        <a:buNone/>
                      </a:pPr>
                      <a:r>
                        <a:rPr lang="it" sz="800"/>
                        <a:t>campione</a:t>
                      </a:r>
                      <a:endParaRPr sz="800"/>
                    </a:p>
                  </a:txBody>
                  <a:tcPr marL="36000" marR="36000" marT="90000" marB="36000"/>
                </a:tc>
                <a:tc>
                  <a:txBody>
                    <a:bodyPr/>
                    <a:lstStyle/>
                    <a:p>
                      <a:pPr marL="0" lvl="0" indent="0" algn="ctr" rtl="0">
                        <a:spcBef>
                          <a:spcPts val="0"/>
                        </a:spcBef>
                        <a:spcAft>
                          <a:spcPts val="0"/>
                        </a:spcAft>
                        <a:buClr>
                          <a:srgbClr val="000000"/>
                        </a:buClr>
                        <a:buSzPts val="1100"/>
                        <a:buFont typeface="Arial"/>
                        <a:buNone/>
                      </a:pPr>
                      <a:r>
                        <a:rPr lang="it" sz="800">
                          <a:solidFill>
                            <a:srgbClr val="000000"/>
                          </a:solidFill>
                        </a:rPr>
                        <a:t>IL-1β (pg/ml)</a:t>
                      </a:r>
                      <a:endParaRPr sz="800"/>
                    </a:p>
                  </a:txBody>
                  <a:tcPr marL="36000" marR="36000" marT="90000" marB="36000"/>
                </a:tc>
                <a:extLst>
                  <a:ext uri="{0D108BD9-81ED-4DB2-BD59-A6C34878D82A}">
                    <a16:rowId xmlns:a16="http://schemas.microsoft.com/office/drawing/2014/main" val="10001"/>
                  </a:ext>
                </a:extLst>
              </a:tr>
              <a:tr h="194650">
                <a:tc>
                  <a:txBody>
                    <a:bodyPr/>
                    <a:lstStyle/>
                    <a:p>
                      <a:pPr marL="0" lvl="0" indent="0" algn="ctr" rtl="0">
                        <a:spcBef>
                          <a:spcPts val="0"/>
                        </a:spcBef>
                        <a:spcAft>
                          <a:spcPts val="0"/>
                        </a:spcAft>
                        <a:buNone/>
                      </a:pPr>
                      <a:r>
                        <a:rPr lang="it" sz="800"/>
                        <a:t>42</a:t>
                      </a:r>
                      <a:endParaRPr sz="800"/>
                    </a:p>
                  </a:txBody>
                  <a:tcPr marL="36000" marR="36000" marT="36000" marB="36000"/>
                </a:tc>
                <a:tc>
                  <a:txBody>
                    <a:bodyPr/>
                    <a:lstStyle/>
                    <a:p>
                      <a:pPr marL="0" lvl="0" indent="0" algn="ctr" rtl="0">
                        <a:spcBef>
                          <a:spcPts val="0"/>
                        </a:spcBef>
                        <a:spcAft>
                          <a:spcPts val="0"/>
                        </a:spcAft>
                        <a:buNone/>
                      </a:pPr>
                      <a:r>
                        <a:rPr lang="it" sz="800"/>
                        <a:t>75,97</a:t>
                      </a:r>
                      <a:endParaRPr sz="800"/>
                    </a:p>
                  </a:txBody>
                  <a:tcPr marL="36000" marR="36000" marT="36000" marB="36000"/>
                </a:tc>
                <a:tc>
                  <a:txBody>
                    <a:bodyPr/>
                    <a:lstStyle/>
                    <a:p>
                      <a:pPr marL="0" lvl="0" indent="0" algn="ctr" rtl="0">
                        <a:spcBef>
                          <a:spcPts val="0"/>
                        </a:spcBef>
                        <a:spcAft>
                          <a:spcPts val="0"/>
                        </a:spcAft>
                        <a:buNone/>
                      </a:pPr>
                      <a:r>
                        <a:rPr lang="it" sz="800"/>
                        <a:t>27</a:t>
                      </a:r>
                      <a:endParaRPr sz="800"/>
                    </a:p>
                  </a:txBody>
                  <a:tcPr marL="36000" marR="36000" marT="36000" marB="36000"/>
                </a:tc>
                <a:tc>
                  <a:txBody>
                    <a:bodyPr/>
                    <a:lstStyle/>
                    <a:p>
                      <a:pPr marL="0" lvl="0" indent="0" algn="ctr" rtl="0">
                        <a:spcBef>
                          <a:spcPts val="0"/>
                        </a:spcBef>
                        <a:spcAft>
                          <a:spcPts val="0"/>
                        </a:spcAft>
                        <a:buNone/>
                      </a:pPr>
                      <a:r>
                        <a:rPr lang="it" sz="800"/>
                        <a:t>392,77</a:t>
                      </a:r>
                      <a:endParaRPr sz="800"/>
                    </a:p>
                  </a:txBody>
                  <a:tcPr marL="36000" marR="36000" marT="36000" marB="36000"/>
                </a:tc>
                <a:extLst>
                  <a:ext uri="{0D108BD9-81ED-4DB2-BD59-A6C34878D82A}">
                    <a16:rowId xmlns:a16="http://schemas.microsoft.com/office/drawing/2014/main" val="10002"/>
                  </a:ext>
                </a:extLst>
              </a:tr>
              <a:tr h="194650">
                <a:tc>
                  <a:txBody>
                    <a:bodyPr/>
                    <a:lstStyle/>
                    <a:p>
                      <a:pPr marL="0" lvl="0" indent="0" algn="ctr" rtl="0">
                        <a:spcBef>
                          <a:spcPts val="0"/>
                        </a:spcBef>
                        <a:spcAft>
                          <a:spcPts val="0"/>
                        </a:spcAft>
                        <a:buNone/>
                      </a:pPr>
                      <a:r>
                        <a:rPr lang="it" sz="800"/>
                        <a:t>49</a:t>
                      </a:r>
                      <a:endParaRPr sz="800"/>
                    </a:p>
                  </a:txBody>
                  <a:tcPr marL="36000" marR="36000" marT="36000" marB="36000"/>
                </a:tc>
                <a:tc>
                  <a:txBody>
                    <a:bodyPr/>
                    <a:lstStyle/>
                    <a:p>
                      <a:pPr marL="0" lvl="0" indent="0" algn="ctr" rtl="0">
                        <a:spcBef>
                          <a:spcPts val="0"/>
                        </a:spcBef>
                        <a:spcAft>
                          <a:spcPts val="0"/>
                        </a:spcAft>
                        <a:buNone/>
                      </a:pPr>
                      <a:r>
                        <a:rPr lang="it" sz="800"/>
                        <a:t>57,88</a:t>
                      </a:r>
                      <a:endParaRPr sz="800"/>
                    </a:p>
                  </a:txBody>
                  <a:tcPr marL="36000" marR="36000" marT="36000" marB="36000"/>
                </a:tc>
                <a:tc>
                  <a:txBody>
                    <a:bodyPr/>
                    <a:lstStyle/>
                    <a:p>
                      <a:pPr marL="0" lvl="0" indent="0" algn="ctr" rtl="0">
                        <a:spcBef>
                          <a:spcPts val="0"/>
                        </a:spcBef>
                        <a:spcAft>
                          <a:spcPts val="0"/>
                        </a:spcAft>
                        <a:buNone/>
                      </a:pPr>
                      <a:r>
                        <a:rPr lang="it" sz="800"/>
                        <a:t>16</a:t>
                      </a:r>
                      <a:endParaRPr sz="800"/>
                    </a:p>
                  </a:txBody>
                  <a:tcPr marL="36000" marR="36000" marT="36000" marB="36000"/>
                </a:tc>
                <a:tc>
                  <a:txBody>
                    <a:bodyPr/>
                    <a:lstStyle/>
                    <a:p>
                      <a:pPr marL="0" lvl="0" indent="0" algn="ctr" rtl="0">
                        <a:spcBef>
                          <a:spcPts val="0"/>
                        </a:spcBef>
                        <a:spcAft>
                          <a:spcPts val="0"/>
                        </a:spcAft>
                        <a:buNone/>
                      </a:pPr>
                      <a:r>
                        <a:rPr lang="it" sz="800"/>
                        <a:t>419,75</a:t>
                      </a:r>
                      <a:endParaRPr sz="800"/>
                    </a:p>
                  </a:txBody>
                  <a:tcPr marL="36000" marR="36000" marT="36000" marB="36000"/>
                </a:tc>
                <a:extLst>
                  <a:ext uri="{0D108BD9-81ED-4DB2-BD59-A6C34878D82A}">
                    <a16:rowId xmlns:a16="http://schemas.microsoft.com/office/drawing/2014/main" val="10003"/>
                  </a:ext>
                </a:extLst>
              </a:tr>
              <a:tr h="194650">
                <a:tc>
                  <a:txBody>
                    <a:bodyPr/>
                    <a:lstStyle/>
                    <a:p>
                      <a:pPr marL="0" lvl="0" indent="0" algn="ctr" rtl="0">
                        <a:spcBef>
                          <a:spcPts val="0"/>
                        </a:spcBef>
                        <a:spcAft>
                          <a:spcPts val="0"/>
                        </a:spcAft>
                        <a:buNone/>
                      </a:pPr>
                      <a:r>
                        <a:rPr lang="it" sz="800"/>
                        <a:t>47</a:t>
                      </a:r>
                      <a:endParaRPr sz="800"/>
                    </a:p>
                  </a:txBody>
                  <a:tcPr marL="36000" marR="36000" marT="36000" marB="36000"/>
                </a:tc>
                <a:tc>
                  <a:txBody>
                    <a:bodyPr/>
                    <a:lstStyle/>
                    <a:p>
                      <a:pPr marL="0" lvl="0" indent="0" algn="ctr" rtl="0">
                        <a:spcBef>
                          <a:spcPts val="0"/>
                        </a:spcBef>
                        <a:spcAft>
                          <a:spcPts val="0"/>
                        </a:spcAft>
                        <a:buNone/>
                      </a:pPr>
                      <a:r>
                        <a:rPr lang="it" sz="800"/>
                        <a:t>179,61</a:t>
                      </a:r>
                      <a:endParaRPr sz="800"/>
                    </a:p>
                  </a:txBody>
                  <a:tcPr marL="36000" marR="36000" marT="36000" marB="36000"/>
                </a:tc>
                <a:tc>
                  <a:txBody>
                    <a:bodyPr/>
                    <a:lstStyle/>
                    <a:p>
                      <a:pPr marL="0" lvl="0" indent="0" algn="ctr" rtl="0">
                        <a:spcBef>
                          <a:spcPts val="0"/>
                        </a:spcBef>
                        <a:spcAft>
                          <a:spcPts val="0"/>
                        </a:spcAft>
                        <a:buNone/>
                      </a:pPr>
                      <a:r>
                        <a:rPr lang="it" sz="800"/>
                        <a:t>11</a:t>
                      </a:r>
                      <a:endParaRPr sz="800"/>
                    </a:p>
                  </a:txBody>
                  <a:tcPr marL="36000" marR="36000" marT="36000" marB="36000"/>
                </a:tc>
                <a:tc>
                  <a:txBody>
                    <a:bodyPr/>
                    <a:lstStyle/>
                    <a:p>
                      <a:pPr marL="0" lvl="0" indent="0" algn="ctr" rtl="0">
                        <a:spcBef>
                          <a:spcPts val="0"/>
                        </a:spcBef>
                        <a:spcAft>
                          <a:spcPts val="0"/>
                        </a:spcAft>
                        <a:buNone/>
                      </a:pPr>
                      <a:r>
                        <a:rPr lang="it" sz="800"/>
                        <a:t>500,28</a:t>
                      </a:r>
                      <a:endParaRPr sz="800"/>
                    </a:p>
                  </a:txBody>
                  <a:tcPr marL="36000" marR="36000" marT="36000" marB="36000"/>
                </a:tc>
                <a:extLst>
                  <a:ext uri="{0D108BD9-81ED-4DB2-BD59-A6C34878D82A}">
                    <a16:rowId xmlns:a16="http://schemas.microsoft.com/office/drawing/2014/main" val="10004"/>
                  </a:ext>
                </a:extLst>
              </a:tr>
              <a:tr h="194650">
                <a:tc>
                  <a:txBody>
                    <a:bodyPr/>
                    <a:lstStyle/>
                    <a:p>
                      <a:pPr marL="0" lvl="0" indent="0" algn="ctr" rtl="0">
                        <a:spcBef>
                          <a:spcPts val="0"/>
                        </a:spcBef>
                        <a:spcAft>
                          <a:spcPts val="0"/>
                        </a:spcAft>
                        <a:buNone/>
                      </a:pPr>
                      <a:r>
                        <a:rPr lang="it" sz="800"/>
                        <a:t>51</a:t>
                      </a:r>
                      <a:endParaRPr sz="800"/>
                    </a:p>
                  </a:txBody>
                  <a:tcPr marL="36000" marR="36000" marT="36000" marB="36000"/>
                </a:tc>
                <a:tc>
                  <a:txBody>
                    <a:bodyPr/>
                    <a:lstStyle/>
                    <a:p>
                      <a:pPr marL="0" lvl="0" indent="0" algn="ctr" rtl="0">
                        <a:spcBef>
                          <a:spcPts val="0"/>
                        </a:spcBef>
                        <a:spcAft>
                          <a:spcPts val="0"/>
                        </a:spcAft>
                        <a:buNone/>
                      </a:pPr>
                      <a:r>
                        <a:rPr lang="it" sz="800"/>
                        <a:t>69,75</a:t>
                      </a:r>
                      <a:endParaRPr sz="800"/>
                    </a:p>
                  </a:txBody>
                  <a:tcPr marL="36000" marR="36000" marT="36000" marB="36000"/>
                </a:tc>
                <a:tc>
                  <a:txBody>
                    <a:bodyPr/>
                    <a:lstStyle/>
                    <a:p>
                      <a:pPr marL="0" lvl="0" indent="0" algn="ctr" rtl="0">
                        <a:spcBef>
                          <a:spcPts val="0"/>
                        </a:spcBef>
                        <a:spcAft>
                          <a:spcPts val="0"/>
                        </a:spcAft>
                        <a:buNone/>
                      </a:pPr>
                      <a:r>
                        <a:rPr lang="it" sz="800"/>
                        <a:t>2</a:t>
                      </a:r>
                      <a:endParaRPr sz="800"/>
                    </a:p>
                  </a:txBody>
                  <a:tcPr marL="36000" marR="36000" marT="36000" marB="36000"/>
                </a:tc>
                <a:tc>
                  <a:txBody>
                    <a:bodyPr/>
                    <a:lstStyle/>
                    <a:p>
                      <a:pPr marL="0" lvl="0" indent="0" algn="ctr" rtl="0">
                        <a:spcBef>
                          <a:spcPts val="0"/>
                        </a:spcBef>
                        <a:spcAft>
                          <a:spcPts val="0"/>
                        </a:spcAft>
                        <a:buNone/>
                      </a:pPr>
                      <a:r>
                        <a:rPr lang="it" sz="800"/>
                        <a:t>492,55</a:t>
                      </a:r>
                      <a:endParaRPr sz="800"/>
                    </a:p>
                  </a:txBody>
                  <a:tcPr marL="36000" marR="36000" marT="36000" marB="36000"/>
                </a:tc>
                <a:extLst>
                  <a:ext uri="{0D108BD9-81ED-4DB2-BD59-A6C34878D82A}">
                    <a16:rowId xmlns:a16="http://schemas.microsoft.com/office/drawing/2014/main" val="10005"/>
                  </a:ext>
                </a:extLst>
              </a:tr>
              <a:tr h="194650">
                <a:tc>
                  <a:txBody>
                    <a:bodyPr/>
                    <a:lstStyle/>
                    <a:p>
                      <a:pPr marL="0" lvl="0" indent="0" algn="ctr" rtl="0">
                        <a:spcBef>
                          <a:spcPts val="0"/>
                        </a:spcBef>
                        <a:spcAft>
                          <a:spcPts val="0"/>
                        </a:spcAft>
                        <a:buNone/>
                      </a:pPr>
                      <a:r>
                        <a:rPr lang="it" sz="800"/>
                        <a:t>44</a:t>
                      </a:r>
                      <a:endParaRPr sz="800"/>
                    </a:p>
                  </a:txBody>
                  <a:tcPr marL="36000" marR="36000" marT="36000" marB="36000"/>
                </a:tc>
                <a:tc>
                  <a:txBody>
                    <a:bodyPr/>
                    <a:lstStyle/>
                    <a:p>
                      <a:pPr marL="0" lvl="0" indent="0" algn="ctr" rtl="0">
                        <a:spcBef>
                          <a:spcPts val="0"/>
                        </a:spcBef>
                        <a:spcAft>
                          <a:spcPts val="0"/>
                        </a:spcAft>
                        <a:buNone/>
                      </a:pPr>
                      <a:r>
                        <a:rPr lang="it" sz="800"/>
                        <a:t>59,61</a:t>
                      </a:r>
                      <a:endParaRPr sz="800"/>
                    </a:p>
                  </a:txBody>
                  <a:tcPr marL="36000" marR="36000" marT="36000" marB="36000"/>
                </a:tc>
                <a:tc>
                  <a:txBody>
                    <a:bodyPr/>
                    <a:lstStyle/>
                    <a:p>
                      <a:pPr marL="0" lvl="0" indent="0" algn="ctr" rtl="0">
                        <a:spcBef>
                          <a:spcPts val="0"/>
                        </a:spcBef>
                        <a:spcAft>
                          <a:spcPts val="0"/>
                        </a:spcAft>
                        <a:buNone/>
                      </a:pPr>
                      <a:r>
                        <a:rPr lang="it" sz="800"/>
                        <a:t>17</a:t>
                      </a:r>
                      <a:endParaRPr sz="800"/>
                    </a:p>
                  </a:txBody>
                  <a:tcPr marL="36000" marR="36000" marT="36000" marB="36000"/>
                </a:tc>
                <a:tc>
                  <a:txBody>
                    <a:bodyPr/>
                    <a:lstStyle/>
                    <a:p>
                      <a:pPr marL="0" lvl="0" indent="0" algn="ctr" rtl="0">
                        <a:spcBef>
                          <a:spcPts val="0"/>
                        </a:spcBef>
                        <a:spcAft>
                          <a:spcPts val="0"/>
                        </a:spcAft>
                        <a:buNone/>
                      </a:pPr>
                      <a:r>
                        <a:rPr lang="it" sz="800"/>
                        <a:t>547,35</a:t>
                      </a:r>
                      <a:endParaRPr sz="800"/>
                    </a:p>
                  </a:txBody>
                  <a:tcPr marL="36000" marR="36000" marT="36000" marB="36000"/>
                </a:tc>
                <a:extLst>
                  <a:ext uri="{0D108BD9-81ED-4DB2-BD59-A6C34878D82A}">
                    <a16:rowId xmlns:a16="http://schemas.microsoft.com/office/drawing/2014/main" val="10006"/>
                  </a:ext>
                </a:extLst>
              </a:tr>
            </a:tbl>
          </a:graphicData>
        </a:graphic>
      </p:graphicFrame>
      <p:pic>
        <p:nvPicPr>
          <p:cNvPr id="65" name="Google Shape;65;p14"/>
          <p:cNvPicPr preferRelativeResize="0"/>
          <p:nvPr/>
        </p:nvPicPr>
        <p:blipFill rotWithShape="1">
          <a:blip r:embed="rId4">
            <a:alphaModFix/>
          </a:blip>
          <a:srcRect l="4292" t="1250" r="-15787" b="-1249"/>
          <a:stretch/>
        </p:blipFill>
        <p:spPr>
          <a:xfrm>
            <a:off x="4572000" y="3143400"/>
            <a:ext cx="2579499" cy="1926199"/>
          </a:xfrm>
          <a:prstGeom prst="rect">
            <a:avLst/>
          </a:prstGeom>
          <a:noFill/>
          <a:ln>
            <a:noFill/>
          </a:ln>
        </p:spPr>
      </p:pic>
      <p:pic>
        <p:nvPicPr>
          <p:cNvPr id="66" name="Google Shape;66;p14"/>
          <p:cNvPicPr preferRelativeResize="0"/>
          <p:nvPr/>
        </p:nvPicPr>
        <p:blipFill rotWithShape="1">
          <a:blip r:embed="rId5">
            <a:alphaModFix/>
          </a:blip>
          <a:srcRect l="5294" r="5419" b="2827"/>
          <a:stretch/>
        </p:blipFill>
        <p:spPr>
          <a:xfrm>
            <a:off x="7156875" y="3170600"/>
            <a:ext cx="1833626" cy="1871801"/>
          </a:xfrm>
          <a:prstGeom prst="rect">
            <a:avLst/>
          </a:prstGeom>
          <a:noFill/>
          <a:ln>
            <a:noFill/>
          </a:ln>
        </p:spPr>
      </p:pic>
      <p:graphicFrame>
        <p:nvGraphicFramePr>
          <p:cNvPr id="67" name="Google Shape;67;p14"/>
          <p:cNvGraphicFramePr/>
          <p:nvPr/>
        </p:nvGraphicFramePr>
        <p:xfrm>
          <a:off x="5304475" y="1765325"/>
          <a:ext cx="3229875" cy="1372650"/>
        </p:xfrm>
        <a:graphic>
          <a:graphicData uri="http://schemas.openxmlformats.org/drawingml/2006/table">
            <a:tbl>
              <a:tblPr>
                <a:noFill/>
                <a:tableStyleId>{D485BACC-061B-4AFE-A38E-51F744613395}</a:tableStyleId>
              </a:tblPr>
              <a:tblGrid>
                <a:gridCol w="1076625">
                  <a:extLst>
                    <a:ext uri="{9D8B030D-6E8A-4147-A177-3AD203B41FA5}">
                      <a16:colId xmlns:a16="http://schemas.microsoft.com/office/drawing/2014/main" val="20000"/>
                    </a:ext>
                  </a:extLst>
                </a:gridCol>
                <a:gridCol w="1076625">
                  <a:extLst>
                    <a:ext uri="{9D8B030D-6E8A-4147-A177-3AD203B41FA5}">
                      <a16:colId xmlns:a16="http://schemas.microsoft.com/office/drawing/2014/main" val="20001"/>
                    </a:ext>
                  </a:extLst>
                </a:gridCol>
                <a:gridCol w="1076625">
                  <a:extLst>
                    <a:ext uri="{9D8B030D-6E8A-4147-A177-3AD203B41FA5}">
                      <a16:colId xmlns:a16="http://schemas.microsoft.com/office/drawing/2014/main" val="20002"/>
                    </a:ext>
                  </a:extLst>
                </a:gridCol>
              </a:tblGrid>
              <a:tr h="219625">
                <a:tc>
                  <a:txBody>
                    <a:bodyPr/>
                    <a:lstStyle/>
                    <a:p>
                      <a:pPr marL="0" lvl="0" indent="0" algn="ctr" rtl="0">
                        <a:spcBef>
                          <a:spcPts val="0"/>
                        </a:spcBef>
                        <a:spcAft>
                          <a:spcPts val="0"/>
                        </a:spcAft>
                        <a:buNone/>
                      </a:pPr>
                      <a:r>
                        <a:rPr lang="it" sz="900" b="1"/>
                        <a:t>Statistiche</a:t>
                      </a:r>
                      <a:endParaRPr sz="900" b="1"/>
                    </a:p>
                  </a:txBody>
                  <a:tcPr marL="36000" marR="36000" marT="36000" marB="36000"/>
                </a:tc>
                <a:tc>
                  <a:txBody>
                    <a:bodyPr/>
                    <a:lstStyle/>
                    <a:p>
                      <a:pPr marL="0" lvl="0" indent="0" algn="ctr" rtl="0">
                        <a:spcBef>
                          <a:spcPts val="0"/>
                        </a:spcBef>
                        <a:spcAft>
                          <a:spcPts val="0"/>
                        </a:spcAft>
                        <a:buNone/>
                      </a:pPr>
                      <a:r>
                        <a:rPr lang="it" sz="900" b="1"/>
                        <a:t>CTR</a:t>
                      </a:r>
                      <a:endParaRPr sz="900" b="1"/>
                    </a:p>
                  </a:txBody>
                  <a:tcPr marL="36000" marR="36000" marT="36000" marB="36000"/>
                </a:tc>
                <a:tc>
                  <a:txBody>
                    <a:bodyPr/>
                    <a:lstStyle/>
                    <a:p>
                      <a:pPr marL="0" lvl="0" indent="0" algn="ctr" rtl="0">
                        <a:spcBef>
                          <a:spcPts val="0"/>
                        </a:spcBef>
                        <a:spcAft>
                          <a:spcPts val="0"/>
                        </a:spcAft>
                        <a:buNone/>
                      </a:pPr>
                      <a:r>
                        <a:rPr lang="it" sz="900" b="1"/>
                        <a:t>LPS</a:t>
                      </a:r>
                      <a:endParaRPr sz="900" b="1"/>
                    </a:p>
                  </a:txBody>
                  <a:tcPr marL="36000" marR="36000" marT="36000" marB="36000"/>
                </a:tc>
                <a:extLst>
                  <a:ext uri="{0D108BD9-81ED-4DB2-BD59-A6C34878D82A}">
                    <a16:rowId xmlns:a16="http://schemas.microsoft.com/office/drawing/2014/main" val="10000"/>
                  </a:ext>
                </a:extLst>
              </a:tr>
              <a:tr h="205350">
                <a:tc>
                  <a:txBody>
                    <a:bodyPr/>
                    <a:lstStyle/>
                    <a:p>
                      <a:pPr marL="0" lvl="0" indent="0" algn="ctr" rtl="0">
                        <a:spcBef>
                          <a:spcPts val="0"/>
                        </a:spcBef>
                        <a:spcAft>
                          <a:spcPts val="0"/>
                        </a:spcAft>
                        <a:buNone/>
                      </a:pPr>
                      <a:r>
                        <a:rPr lang="it" sz="800"/>
                        <a:t>media</a:t>
                      </a:r>
                      <a:endParaRPr sz="800"/>
                    </a:p>
                  </a:txBody>
                  <a:tcPr marL="36000" marR="36000" marT="36000" marB="36000"/>
                </a:tc>
                <a:tc>
                  <a:txBody>
                    <a:bodyPr/>
                    <a:lstStyle/>
                    <a:p>
                      <a:pPr marL="0" lvl="0" indent="0" algn="ctr" rtl="0">
                        <a:spcBef>
                          <a:spcPts val="0"/>
                        </a:spcBef>
                        <a:spcAft>
                          <a:spcPts val="0"/>
                        </a:spcAft>
                        <a:buNone/>
                      </a:pPr>
                      <a:r>
                        <a:rPr lang="it" sz="800"/>
                        <a:t>88,56</a:t>
                      </a:r>
                      <a:endParaRPr sz="800"/>
                    </a:p>
                  </a:txBody>
                  <a:tcPr marL="36000" marR="36000" marT="36000" marB="36000"/>
                </a:tc>
                <a:tc>
                  <a:txBody>
                    <a:bodyPr/>
                    <a:lstStyle/>
                    <a:p>
                      <a:pPr marL="0" lvl="0" indent="0" algn="ctr" rtl="0">
                        <a:spcBef>
                          <a:spcPts val="0"/>
                        </a:spcBef>
                        <a:spcAft>
                          <a:spcPts val="0"/>
                        </a:spcAft>
                        <a:buNone/>
                      </a:pPr>
                      <a:r>
                        <a:rPr lang="it" sz="800"/>
                        <a:t>470,54</a:t>
                      </a:r>
                      <a:endParaRPr sz="800"/>
                    </a:p>
                  </a:txBody>
                  <a:tcPr marL="36000" marR="36000" marT="36000" marB="36000"/>
                </a:tc>
                <a:extLst>
                  <a:ext uri="{0D108BD9-81ED-4DB2-BD59-A6C34878D82A}">
                    <a16:rowId xmlns:a16="http://schemas.microsoft.com/office/drawing/2014/main" val="10001"/>
                  </a:ext>
                </a:extLst>
              </a:tr>
              <a:tr h="205350">
                <a:tc>
                  <a:txBody>
                    <a:bodyPr/>
                    <a:lstStyle/>
                    <a:p>
                      <a:pPr marL="0" lvl="0" indent="0" algn="ctr" rtl="0">
                        <a:spcBef>
                          <a:spcPts val="0"/>
                        </a:spcBef>
                        <a:spcAft>
                          <a:spcPts val="0"/>
                        </a:spcAft>
                        <a:buNone/>
                      </a:pPr>
                      <a:r>
                        <a:rPr lang="it" sz="800"/>
                        <a:t>varianza</a:t>
                      </a:r>
                      <a:endParaRPr sz="800"/>
                    </a:p>
                  </a:txBody>
                  <a:tcPr marL="36000" marR="36000" marT="36000" marB="36000"/>
                </a:tc>
                <a:tc>
                  <a:txBody>
                    <a:bodyPr/>
                    <a:lstStyle/>
                    <a:p>
                      <a:pPr marL="0" lvl="0" indent="0" algn="ctr" rtl="0">
                        <a:spcBef>
                          <a:spcPts val="0"/>
                        </a:spcBef>
                        <a:spcAft>
                          <a:spcPts val="0"/>
                        </a:spcAft>
                        <a:buNone/>
                      </a:pPr>
                      <a:r>
                        <a:rPr lang="it" sz="800"/>
                        <a:t>2645,44</a:t>
                      </a:r>
                      <a:endParaRPr sz="800"/>
                    </a:p>
                  </a:txBody>
                  <a:tcPr marL="36000" marR="36000" marT="36000" marB="36000"/>
                </a:tc>
                <a:tc>
                  <a:txBody>
                    <a:bodyPr/>
                    <a:lstStyle/>
                    <a:p>
                      <a:pPr marL="0" lvl="0" indent="0" algn="ctr" rtl="0">
                        <a:spcBef>
                          <a:spcPts val="0"/>
                        </a:spcBef>
                        <a:spcAft>
                          <a:spcPts val="0"/>
                        </a:spcAft>
                        <a:buNone/>
                      </a:pPr>
                      <a:r>
                        <a:rPr lang="it" sz="800"/>
                        <a:t>3974,05</a:t>
                      </a:r>
                      <a:endParaRPr sz="800"/>
                    </a:p>
                  </a:txBody>
                  <a:tcPr marL="36000" marR="36000" marT="36000" marB="36000"/>
                </a:tc>
                <a:extLst>
                  <a:ext uri="{0D108BD9-81ED-4DB2-BD59-A6C34878D82A}">
                    <a16:rowId xmlns:a16="http://schemas.microsoft.com/office/drawing/2014/main" val="10002"/>
                  </a:ext>
                </a:extLst>
              </a:tr>
              <a:tr h="205350">
                <a:tc>
                  <a:txBody>
                    <a:bodyPr/>
                    <a:lstStyle/>
                    <a:p>
                      <a:pPr marL="0" lvl="0" indent="0" algn="ctr" rtl="0">
                        <a:spcBef>
                          <a:spcPts val="0"/>
                        </a:spcBef>
                        <a:spcAft>
                          <a:spcPts val="0"/>
                        </a:spcAft>
                        <a:buNone/>
                      </a:pPr>
                      <a:r>
                        <a:rPr lang="it" sz="800"/>
                        <a:t>deviazione standard</a:t>
                      </a:r>
                      <a:endParaRPr sz="800"/>
                    </a:p>
                  </a:txBody>
                  <a:tcPr marL="36000" marR="36000" marT="36000" marB="36000"/>
                </a:tc>
                <a:tc>
                  <a:txBody>
                    <a:bodyPr/>
                    <a:lstStyle/>
                    <a:p>
                      <a:pPr marL="0" lvl="0" indent="0" algn="ctr" rtl="0">
                        <a:spcBef>
                          <a:spcPts val="0"/>
                        </a:spcBef>
                        <a:spcAft>
                          <a:spcPts val="0"/>
                        </a:spcAft>
                        <a:buNone/>
                      </a:pPr>
                      <a:r>
                        <a:rPr lang="it" sz="800"/>
                        <a:t>51,43</a:t>
                      </a:r>
                      <a:endParaRPr sz="800"/>
                    </a:p>
                  </a:txBody>
                  <a:tcPr marL="36000" marR="36000" marT="36000" marB="36000"/>
                </a:tc>
                <a:tc>
                  <a:txBody>
                    <a:bodyPr/>
                    <a:lstStyle/>
                    <a:p>
                      <a:pPr marL="0" lvl="0" indent="0" algn="ctr" rtl="0">
                        <a:spcBef>
                          <a:spcPts val="0"/>
                        </a:spcBef>
                        <a:spcAft>
                          <a:spcPts val="0"/>
                        </a:spcAft>
                        <a:buNone/>
                      </a:pPr>
                      <a:r>
                        <a:rPr lang="it" sz="800"/>
                        <a:t>63,06</a:t>
                      </a:r>
                      <a:endParaRPr sz="800"/>
                    </a:p>
                  </a:txBody>
                  <a:tcPr marL="36000" marR="36000" marT="36000" marB="36000"/>
                </a:tc>
                <a:extLst>
                  <a:ext uri="{0D108BD9-81ED-4DB2-BD59-A6C34878D82A}">
                    <a16:rowId xmlns:a16="http://schemas.microsoft.com/office/drawing/2014/main" val="10003"/>
                  </a:ext>
                </a:extLst>
              </a:tr>
              <a:tr h="205350">
                <a:tc>
                  <a:txBody>
                    <a:bodyPr/>
                    <a:lstStyle/>
                    <a:p>
                      <a:pPr marL="0" lvl="0" indent="0" algn="ctr" rtl="0">
                        <a:spcBef>
                          <a:spcPts val="0"/>
                        </a:spcBef>
                        <a:spcAft>
                          <a:spcPts val="0"/>
                        </a:spcAft>
                        <a:buNone/>
                      </a:pPr>
                      <a:r>
                        <a:rPr lang="it" sz="800"/>
                        <a:t>errore standard</a:t>
                      </a:r>
                      <a:endParaRPr sz="800"/>
                    </a:p>
                  </a:txBody>
                  <a:tcPr marL="36000" marR="36000" marT="36000" marB="36000"/>
                </a:tc>
                <a:tc>
                  <a:txBody>
                    <a:bodyPr/>
                    <a:lstStyle/>
                    <a:p>
                      <a:pPr marL="0" lvl="0" indent="0" algn="ctr" rtl="0">
                        <a:spcBef>
                          <a:spcPts val="0"/>
                        </a:spcBef>
                        <a:spcAft>
                          <a:spcPts val="0"/>
                        </a:spcAft>
                        <a:buNone/>
                      </a:pPr>
                      <a:r>
                        <a:rPr lang="it" sz="800"/>
                        <a:t>23,00</a:t>
                      </a:r>
                      <a:endParaRPr sz="800"/>
                    </a:p>
                  </a:txBody>
                  <a:tcPr marL="36000" marR="36000" marT="36000" marB="36000"/>
                </a:tc>
                <a:tc>
                  <a:txBody>
                    <a:bodyPr/>
                    <a:lstStyle/>
                    <a:p>
                      <a:pPr marL="0" lvl="0" indent="0" algn="ctr" rtl="0">
                        <a:spcBef>
                          <a:spcPts val="0"/>
                        </a:spcBef>
                        <a:spcAft>
                          <a:spcPts val="0"/>
                        </a:spcAft>
                        <a:buNone/>
                      </a:pPr>
                      <a:r>
                        <a:rPr lang="it" sz="800"/>
                        <a:t>28,19</a:t>
                      </a:r>
                      <a:endParaRPr sz="800"/>
                    </a:p>
                  </a:txBody>
                  <a:tcPr marL="36000" marR="36000" marT="36000" marB="36000"/>
                </a:tc>
                <a:extLst>
                  <a:ext uri="{0D108BD9-81ED-4DB2-BD59-A6C34878D82A}">
                    <a16:rowId xmlns:a16="http://schemas.microsoft.com/office/drawing/2014/main" val="10004"/>
                  </a:ext>
                </a:extLst>
              </a:tr>
              <a:tr h="331625">
                <a:tc>
                  <a:txBody>
                    <a:bodyPr/>
                    <a:lstStyle/>
                    <a:p>
                      <a:pPr marL="0" lvl="0" indent="0" algn="ctr" rtl="0">
                        <a:spcBef>
                          <a:spcPts val="0"/>
                        </a:spcBef>
                        <a:spcAft>
                          <a:spcPts val="0"/>
                        </a:spcAft>
                        <a:buNone/>
                      </a:pPr>
                      <a:r>
                        <a:rPr lang="it" sz="800" dirty="0"/>
                        <a:t>p-value (Wilcoxon- Mann-Whitney test)</a:t>
                      </a:r>
                      <a:endParaRPr sz="800" dirty="0"/>
                    </a:p>
                  </a:txBody>
                  <a:tcPr marL="36000" marR="36000" marT="36000" marB="36000"/>
                </a:tc>
                <a:tc gridSpan="2">
                  <a:txBody>
                    <a:bodyPr/>
                    <a:lstStyle/>
                    <a:p>
                      <a:pPr marL="0" lvl="0" indent="0" algn="ctr" rtl="0">
                        <a:spcBef>
                          <a:spcPts val="0"/>
                        </a:spcBef>
                        <a:spcAft>
                          <a:spcPts val="0"/>
                        </a:spcAft>
                        <a:buNone/>
                      </a:pPr>
                      <a:r>
                        <a:rPr lang="it" sz="800" dirty="0"/>
                        <a:t>0,007937</a:t>
                      </a:r>
                      <a:endParaRPr sz="800" dirty="0"/>
                    </a:p>
                  </a:txBody>
                  <a:tcPr marL="36000" marR="36000" marT="90000" marB="36000"/>
                </a:tc>
                <a:tc hMerge="1">
                  <a:txBody>
                    <a:bodyPr/>
                    <a:lstStyle/>
                    <a:p>
                      <a:endParaRPr lang="it-IT"/>
                    </a:p>
                  </a:txBody>
                  <a:tcPr/>
                </a:tc>
                <a:extLst>
                  <a:ext uri="{0D108BD9-81ED-4DB2-BD59-A6C34878D82A}">
                    <a16:rowId xmlns:a16="http://schemas.microsoft.com/office/drawing/2014/main" val="10005"/>
                  </a:ext>
                </a:extLst>
              </a:tr>
            </a:tbl>
          </a:graphicData>
        </a:graphic>
      </p:graphicFrame>
      <p:sp>
        <p:nvSpPr>
          <p:cNvPr id="68" name="Google Shape;68;p14"/>
          <p:cNvSpPr txBox="1"/>
          <p:nvPr/>
        </p:nvSpPr>
        <p:spPr>
          <a:xfrm>
            <a:off x="0" y="164400"/>
            <a:ext cx="4514700" cy="49029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0"/>
              </a:spcAft>
              <a:buClr>
                <a:srgbClr val="000000"/>
              </a:buClr>
              <a:buSzPts val="1100"/>
              <a:buFont typeface="Arial"/>
              <a:buNone/>
            </a:pPr>
            <a:r>
              <a:rPr lang="it" sz="750" dirty="0">
                <a:solidFill>
                  <a:srgbClr val="000000"/>
                </a:solidFill>
              </a:rPr>
              <a:t>Le concentrazioni di IL-1β sono state ricavate utilizzando la retta di taratura fornita. Tuttavia la retta è stata costruita andando a misurare l’assorbanza di soluzioni con concentrazioni scalari fino ad un massimo di 150 pg/ml. Tutti i valori di concentrazione dei campioni trattati sono superiori a questo valore (nella tabella le concentrazioni riportate sono già state moltiplicate per il fattore di diluizione) e quindi la concentrazione derivata potrebbe non essere quella reale. Per risolvere questo problema in fase sperimentale si sarebbe potuto diluire maggiormente i campioni prima del caricamento degli stessi nella piastra da ELISA. In questo modo la concentrazione del campione diluito sarebbe rientrata nell'intervallo di concentrazioni con cui è stata calcolata la retta e moltiplicata questa per il nuovo fattore di diluizione si sarebbero ottenute delle concentrazioni più vicine a quelle reali.</a:t>
            </a:r>
            <a:endParaRPr sz="750" dirty="0">
              <a:solidFill>
                <a:srgbClr val="000000"/>
              </a:solidFill>
            </a:endParaRPr>
          </a:p>
          <a:p>
            <a:pPr marL="0" lvl="0" indent="0" algn="l" rtl="0">
              <a:lnSpc>
                <a:spcPct val="107916"/>
              </a:lnSpc>
              <a:spcBef>
                <a:spcPts val="800"/>
              </a:spcBef>
              <a:spcAft>
                <a:spcPts val="0"/>
              </a:spcAft>
              <a:buClr>
                <a:srgbClr val="000000"/>
              </a:buClr>
              <a:buSzPts val="1100"/>
              <a:buFont typeface="Arial"/>
              <a:buNone/>
            </a:pPr>
            <a:r>
              <a:rPr lang="it" sz="750" dirty="0">
                <a:solidFill>
                  <a:srgbClr val="000000"/>
                </a:solidFill>
              </a:rPr>
              <a:t>Obiettivo dell’esperienza è valutare se esiste una differenza di concentrazione di IL-1β statisticamente significativa tra il campione trattato con LPS e il gruppo di controllo. Prima di scegliere il test opportuno per il confronto delle medie tra due gruppi abbiamo eseguito un test Shapiro-Wilk per verificare che i dati si distribuissero in modo Normale in quanto i due campioni sono poco numerosi. E’ emerso che i dati relativi ai campioni trattati non si distribuiscono in modo Normale e quindi abbiamo eseguito il test di Wilcoxon</a:t>
            </a:r>
            <a:r>
              <a:rPr lang="it" sz="750" dirty="0"/>
              <a:t>-</a:t>
            </a:r>
            <a:r>
              <a:rPr lang="it" sz="750" dirty="0">
                <a:solidFill>
                  <a:srgbClr val="000000"/>
                </a:solidFill>
              </a:rPr>
              <a:t>Mann-Whitney secondo cui la differenza tra le concentrazioni di IL-1β nei due gruppi è statisticamente significativa (p=0.007937). </a:t>
            </a:r>
            <a:endParaRPr sz="750" dirty="0">
              <a:solidFill>
                <a:srgbClr val="FF0000"/>
              </a:solidFill>
            </a:endParaRPr>
          </a:p>
          <a:p>
            <a:pPr marL="0" lvl="0" indent="0" algn="l" rtl="0">
              <a:lnSpc>
                <a:spcPct val="107916"/>
              </a:lnSpc>
              <a:spcBef>
                <a:spcPts val="800"/>
              </a:spcBef>
              <a:spcAft>
                <a:spcPts val="0"/>
              </a:spcAft>
              <a:buClr>
                <a:srgbClr val="000000"/>
              </a:buClr>
              <a:buSzPts val="1100"/>
              <a:buFont typeface="Arial"/>
              <a:buNone/>
            </a:pPr>
            <a:r>
              <a:rPr lang="it" sz="750" dirty="0">
                <a:solidFill>
                  <a:srgbClr val="000000"/>
                </a:solidFill>
              </a:rPr>
              <a:t>Guardando però i valori delle concentrazioni ottenute ci accorgiamo che il campione 47 appartenente al gruppo di controllo ha una concentrazione molto superiore rispetto alle concentrazioni degli altri campioni di controllo e questa concentrazione è responsabile dell’aumento del valore medio di concentrazione del gruppo di controllo. Questo valore così alto potrebbe essere spiegato con un errore nelle fasi di lavoro, ad esempio non aver lavorato in modo pulito (l’LPS è un componente della membrana dei batteri Gram- e molto presente a livello ambientale) per cui questo campione potrebbe essere stato in minima parte stimolato. Se questo valore fosse effettivamente legato a un errore allora la concentrazione reale di IL-1β del gruppo di controllo sarebbe inferiore e quindi il p-value di conseguenza inferiore. Si potrebbe quindi ripetere l’esperienza per vedere se si riescono ad ottenere dei valori di controllo senza nessun valore estremo. </a:t>
            </a:r>
            <a:endParaRPr sz="750" dirty="0">
              <a:solidFill>
                <a:srgbClr val="000000"/>
              </a:solidFill>
            </a:endParaRPr>
          </a:p>
          <a:p>
            <a:pPr marL="0" lvl="0" indent="0" algn="l" rtl="0">
              <a:lnSpc>
                <a:spcPct val="107916"/>
              </a:lnSpc>
              <a:spcBef>
                <a:spcPts val="800"/>
              </a:spcBef>
              <a:spcAft>
                <a:spcPts val="0"/>
              </a:spcAft>
              <a:buClr>
                <a:srgbClr val="000000"/>
              </a:buClr>
              <a:buSzPts val="1100"/>
              <a:buFont typeface="Arial"/>
              <a:buNone/>
            </a:pPr>
            <a:r>
              <a:rPr lang="it" sz="750" dirty="0"/>
              <a:t>Come si può vedere dal Box Plot, sembra che ci sia una maggiore variabilità nei dati relativi alle concentrazioni di IL-</a:t>
            </a:r>
            <a:r>
              <a:rPr lang="it" sz="750" dirty="0">
                <a:solidFill>
                  <a:schemeClr val="dk1"/>
                </a:solidFill>
              </a:rPr>
              <a:t>1β</a:t>
            </a:r>
            <a:r>
              <a:rPr lang="it" sz="750" dirty="0"/>
              <a:t> nei campioni trattati rispetto ai non trattati. Questo potrebbe essere spiegato con un errore nel momento di piastrare le cellule in quanto abbiamo ottenuto risultati diversi dalla conta cellulare e non tutti potevano raggiungere il numero corretto di cellule da piastrare secondo il protocollo, per cui tutti hanno piastrato il numero massimo (pari o inferiore rispetto alle indicazioni di protocollo). Questo problema in realtà ha riguardato anche le cellule che non sono state trattate ma qui la variabilità sembrerebbe essere minore.</a:t>
            </a:r>
            <a:endParaRPr sz="750" dirty="0"/>
          </a:p>
          <a:p>
            <a:pPr marL="0" lvl="0" indent="0" algn="l" rtl="0">
              <a:lnSpc>
                <a:spcPct val="107916"/>
              </a:lnSpc>
              <a:spcBef>
                <a:spcPts val="800"/>
              </a:spcBef>
              <a:spcAft>
                <a:spcPts val="800"/>
              </a:spcAft>
              <a:buClr>
                <a:srgbClr val="000000"/>
              </a:buClr>
              <a:buSzPts val="1100"/>
              <a:buFont typeface="Arial"/>
              <a:buNone/>
            </a:pPr>
            <a:r>
              <a:rPr lang="it" sz="750" dirty="0">
                <a:solidFill>
                  <a:srgbClr val="000000"/>
                </a:solidFill>
              </a:rPr>
              <a:t>Concludendo possiamo comunque affermare che esiste una differenza statisticamente significativa tra le concentrazioni di IL-1β in due gruppi di PBMC trattati e non trattati con LPS.</a:t>
            </a:r>
            <a:r>
              <a:rPr lang="it" sz="850" dirty="0">
                <a:solidFill>
                  <a:srgbClr val="000000"/>
                </a:solidFill>
              </a:rPr>
              <a:t>  </a:t>
            </a:r>
            <a:endParaRPr sz="850" dirty="0">
              <a:solidFill>
                <a:srgbClr val="595959"/>
              </a:solidFill>
            </a:endParaRPr>
          </a:p>
        </p:txBody>
      </p:sp>
      <p:sp>
        <p:nvSpPr>
          <p:cNvPr id="69" name="Google Shape;69;p14"/>
          <p:cNvSpPr txBox="1"/>
          <p:nvPr/>
        </p:nvSpPr>
        <p:spPr>
          <a:xfrm>
            <a:off x="0" y="0"/>
            <a:ext cx="5036700" cy="26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it" sz="900" b="1">
                <a:solidFill>
                  <a:schemeClr val="dk1"/>
                </a:solidFill>
              </a:rPr>
              <a:t>AULA G seconda settimana - prof.ssa De Bernard, Dr. Simone Pizzini</a:t>
            </a:r>
            <a:endParaRPr sz="900" b="1">
              <a:solidFill>
                <a:schemeClr val="dk1"/>
              </a:solidFill>
            </a:endParaRPr>
          </a:p>
          <a:p>
            <a:pPr marL="0" lvl="0" indent="0" algn="l" rtl="0">
              <a:spcBef>
                <a:spcPts val="0"/>
              </a:spcBef>
              <a:spcAft>
                <a:spcPts val="0"/>
              </a:spcAft>
              <a:buNone/>
            </a:pPr>
            <a:endParaRPr sz="1300">
              <a:solidFill>
                <a:schemeClr val="dk2"/>
              </a:solidFill>
            </a:endParaRPr>
          </a:p>
        </p:txBody>
      </p:sp>
    </p:spTree>
  </p:cSld>
  <p:clrMapOvr>
    <a:masterClrMapping/>
  </p:clrMapOvr>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98375" y="34975"/>
            <a:ext cx="2127300" cy="590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it" sz="2220">
                <a:latin typeface="Georgia"/>
                <a:ea typeface="Georgia"/>
                <a:cs typeface="Georgia"/>
                <a:sym typeface="Georgia"/>
              </a:rPr>
              <a:t>Aula H</a:t>
            </a:r>
            <a:r>
              <a:rPr lang="it" sz="2220"/>
              <a:t> </a:t>
            </a:r>
            <a:endParaRPr sz="2220"/>
          </a:p>
        </p:txBody>
      </p:sp>
      <p:graphicFrame>
        <p:nvGraphicFramePr>
          <p:cNvPr id="75" name="Google Shape;75;p15"/>
          <p:cNvGraphicFramePr/>
          <p:nvPr/>
        </p:nvGraphicFramePr>
        <p:xfrm>
          <a:off x="2987050" y="152900"/>
          <a:ext cx="2899050" cy="2763825"/>
        </p:xfrm>
        <a:graphic>
          <a:graphicData uri="http://schemas.openxmlformats.org/drawingml/2006/table">
            <a:tbl>
              <a:tblPr>
                <a:noFill/>
                <a:tableStyleId>{B211271F-7CDE-440F-B286-F2FCB3B9F9EB}</a:tableStyleId>
              </a:tblPr>
              <a:tblGrid>
                <a:gridCol w="685575">
                  <a:extLst>
                    <a:ext uri="{9D8B030D-6E8A-4147-A177-3AD203B41FA5}">
                      <a16:colId xmlns:a16="http://schemas.microsoft.com/office/drawing/2014/main" val="20000"/>
                    </a:ext>
                  </a:extLst>
                </a:gridCol>
                <a:gridCol w="754150">
                  <a:extLst>
                    <a:ext uri="{9D8B030D-6E8A-4147-A177-3AD203B41FA5}">
                      <a16:colId xmlns:a16="http://schemas.microsoft.com/office/drawing/2014/main" val="20001"/>
                    </a:ext>
                  </a:extLst>
                </a:gridCol>
                <a:gridCol w="705175">
                  <a:extLst>
                    <a:ext uri="{9D8B030D-6E8A-4147-A177-3AD203B41FA5}">
                      <a16:colId xmlns:a16="http://schemas.microsoft.com/office/drawing/2014/main" val="20002"/>
                    </a:ext>
                  </a:extLst>
                </a:gridCol>
                <a:gridCol w="754150">
                  <a:extLst>
                    <a:ext uri="{9D8B030D-6E8A-4147-A177-3AD203B41FA5}">
                      <a16:colId xmlns:a16="http://schemas.microsoft.com/office/drawing/2014/main" val="20003"/>
                    </a:ext>
                  </a:extLst>
                </a:gridCol>
              </a:tblGrid>
              <a:tr h="557675">
                <a:tc gridSpan="2">
                  <a:txBody>
                    <a:bodyPr/>
                    <a:lstStyle/>
                    <a:p>
                      <a:pPr marL="0" lvl="0" indent="0" algn="ctr" rtl="0">
                        <a:lnSpc>
                          <a:spcPct val="115000"/>
                        </a:lnSpc>
                        <a:spcBef>
                          <a:spcPts val="0"/>
                        </a:spcBef>
                        <a:spcAft>
                          <a:spcPts val="0"/>
                        </a:spcAft>
                        <a:buNone/>
                      </a:pPr>
                      <a:r>
                        <a:rPr lang="it" sz="1000" b="1" u="sng"/>
                        <a:t>Campioni non trattati con LPS</a:t>
                      </a:r>
                      <a:endParaRPr sz="1000" b="1" u="sng"/>
                    </a:p>
                  </a:txBody>
                  <a:tcPr marL="44450" marR="44450" marT="91425" marB="91425">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it-IT"/>
                    </a:p>
                  </a:txBody>
                  <a:tcPr/>
                </a:tc>
                <a:tc gridSpan="2">
                  <a:txBody>
                    <a:bodyPr/>
                    <a:lstStyle/>
                    <a:p>
                      <a:pPr marL="0" lvl="0" indent="0" algn="ctr" rtl="0">
                        <a:lnSpc>
                          <a:spcPct val="115000"/>
                        </a:lnSpc>
                        <a:spcBef>
                          <a:spcPts val="0"/>
                        </a:spcBef>
                        <a:spcAft>
                          <a:spcPts val="0"/>
                        </a:spcAft>
                        <a:buNone/>
                      </a:pPr>
                      <a:r>
                        <a:rPr lang="it" sz="1000" b="1" u="sng"/>
                        <a:t>Campioni trattati con LPS</a:t>
                      </a:r>
                      <a:endParaRPr sz="1000" b="1" u="sng"/>
                    </a:p>
                  </a:txBody>
                  <a:tcPr marL="44450" marR="44450" marT="91425" marB="91425">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it-IT"/>
                    </a:p>
                  </a:txBody>
                  <a:tcPr/>
                </a:tc>
                <a:extLst>
                  <a:ext uri="{0D108BD9-81ED-4DB2-BD59-A6C34878D82A}">
                    <a16:rowId xmlns:a16="http://schemas.microsoft.com/office/drawing/2014/main" val="10000"/>
                  </a:ext>
                </a:extLst>
              </a:tr>
              <a:tr h="501150">
                <a:tc>
                  <a:txBody>
                    <a:bodyPr/>
                    <a:lstStyle/>
                    <a:p>
                      <a:pPr marL="0" lvl="0" indent="0" algn="ctr" rtl="0">
                        <a:lnSpc>
                          <a:spcPct val="115000"/>
                        </a:lnSpc>
                        <a:spcBef>
                          <a:spcPts val="0"/>
                        </a:spcBef>
                        <a:spcAft>
                          <a:spcPts val="0"/>
                        </a:spcAft>
                        <a:buNone/>
                      </a:pPr>
                      <a:r>
                        <a:rPr lang="it" sz="850" b="1"/>
                        <a:t>Numero campione</a:t>
                      </a:r>
                      <a:endParaRPr sz="850" b="1"/>
                    </a:p>
                  </a:txBody>
                  <a:tcPr marL="44450" marR="44450" marT="91425" marB="914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b="1"/>
                        <a:t>[IL1b] pg\ml</a:t>
                      </a:r>
                      <a:endParaRPr sz="850" b="1"/>
                    </a:p>
                  </a:txBody>
                  <a:tcPr marL="44450" marR="44450" marT="91425" marB="914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b="1"/>
                        <a:t>Numero campione</a:t>
                      </a:r>
                      <a:endParaRPr sz="850" b="1"/>
                    </a:p>
                  </a:txBody>
                  <a:tcPr marL="44450" marR="44450" marT="91425" marB="914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b="1"/>
                        <a:t>[IL1b] pg\ml</a:t>
                      </a:r>
                      <a:endParaRPr sz="850" b="1"/>
                    </a:p>
                  </a:txBody>
                  <a:tcPr marL="44450" marR="44450" marT="91425" marB="914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41000">
                <a:tc>
                  <a:txBody>
                    <a:bodyPr/>
                    <a:lstStyle/>
                    <a:p>
                      <a:pPr marL="0" lvl="0" indent="0" algn="ctr" rtl="0">
                        <a:lnSpc>
                          <a:spcPct val="115000"/>
                        </a:lnSpc>
                        <a:spcBef>
                          <a:spcPts val="0"/>
                        </a:spcBef>
                        <a:spcAft>
                          <a:spcPts val="0"/>
                        </a:spcAft>
                        <a:buNone/>
                      </a:pPr>
                      <a:r>
                        <a:rPr lang="it" sz="850"/>
                        <a:t>40</a:t>
                      </a:r>
                      <a:endParaRPr sz="850"/>
                    </a:p>
                  </a:txBody>
                  <a:tcPr marL="44450" marR="44450" marT="91425" marB="914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a:highlight>
                            <a:schemeClr val="lt1"/>
                          </a:highlight>
                        </a:rPr>
                        <a:t>193,75</a:t>
                      </a:r>
                      <a:endParaRPr sz="850">
                        <a:highlight>
                          <a:schemeClr val="lt1"/>
                        </a:highlight>
                      </a:endParaRPr>
                    </a:p>
                  </a:txBody>
                  <a:tcPr marL="44450" marR="44450" marT="91425" marB="914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a:t>13</a:t>
                      </a:r>
                      <a:endParaRPr sz="850"/>
                    </a:p>
                  </a:txBody>
                  <a:tcPr marL="44450" marR="44450" marT="91425" marB="914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a:t>497,34</a:t>
                      </a:r>
                      <a:endParaRPr sz="850"/>
                    </a:p>
                  </a:txBody>
                  <a:tcPr marL="44450" marR="44450" marT="91425" marB="914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41000">
                <a:tc>
                  <a:txBody>
                    <a:bodyPr/>
                    <a:lstStyle/>
                    <a:p>
                      <a:pPr marL="0" lvl="0" indent="0" algn="ctr" rtl="0">
                        <a:lnSpc>
                          <a:spcPct val="115000"/>
                        </a:lnSpc>
                        <a:spcBef>
                          <a:spcPts val="0"/>
                        </a:spcBef>
                        <a:spcAft>
                          <a:spcPts val="0"/>
                        </a:spcAft>
                        <a:buNone/>
                      </a:pPr>
                      <a:r>
                        <a:rPr lang="it" sz="850"/>
                        <a:t>41</a:t>
                      </a:r>
                      <a:endParaRPr sz="850"/>
                    </a:p>
                  </a:txBody>
                  <a:tcPr marL="44450" marR="44450" marT="91425" marB="914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a:t>59,76</a:t>
                      </a:r>
                      <a:endParaRPr sz="850"/>
                    </a:p>
                  </a:txBody>
                  <a:tcPr marL="44450" marR="44450" marT="91425" marB="914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a:t>8</a:t>
                      </a:r>
                      <a:endParaRPr sz="850"/>
                    </a:p>
                  </a:txBody>
                  <a:tcPr marL="44450" marR="44450" marT="91425" marB="914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a:t>512,82</a:t>
                      </a:r>
                      <a:endParaRPr sz="850"/>
                    </a:p>
                  </a:txBody>
                  <a:tcPr marL="44450" marR="44450" marT="91425" marB="914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41000">
                <a:tc>
                  <a:txBody>
                    <a:bodyPr/>
                    <a:lstStyle/>
                    <a:p>
                      <a:pPr marL="0" lvl="0" indent="0" algn="ctr" rtl="0">
                        <a:lnSpc>
                          <a:spcPct val="115000"/>
                        </a:lnSpc>
                        <a:spcBef>
                          <a:spcPts val="0"/>
                        </a:spcBef>
                        <a:spcAft>
                          <a:spcPts val="0"/>
                        </a:spcAft>
                        <a:buNone/>
                      </a:pPr>
                      <a:r>
                        <a:rPr lang="it" sz="850"/>
                        <a:t>43</a:t>
                      </a:r>
                      <a:endParaRPr sz="850"/>
                    </a:p>
                  </a:txBody>
                  <a:tcPr marL="44450" marR="44450" marT="91425" marB="914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a:t>130,44</a:t>
                      </a:r>
                      <a:endParaRPr sz="850"/>
                    </a:p>
                  </a:txBody>
                  <a:tcPr marL="44450" marR="44450" marT="91425" marB="914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a:t>18</a:t>
                      </a:r>
                      <a:endParaRPr sz="850"/>
                    </a:p>
                  </a:txBody>
                  <a:tcPr marL="44450" marR="44450" marT="91425" marB="914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a:t>417,53</a:t>
                      </a:r>
                      <a:endParaRPr sz="850"/>
                    </a:p>
                  </a:txBody>
                  <a:tcPr marL="44450" marR="44450" marT="91425" marB="914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341000">
                <a:tc>
                  <a:txBody>
                    <a:bodyPr/>
                    <a:lstStyle/>
                    <a:p>
                      <a:pPr marL="0" lvl="0" indent="0" algn="ctr" rtl="0">
                        <a:lnSpc>
                          <a:spcPct val="115000"/>
                        </a:lnSpc>
                        <a:spcBef>
                          <a:spcPts val="0"/>
                        </a:spcBef>
                        <a:spcAft>
                          <a:spcPts val="0"/>
                        </a:spcAft>
                        <a:buNone/>
                      </a:pPr>
                      <a:r>
                        <a:rPr lang="it" sz="850"/>
                        <a:t>45</a:t>
                      </a:r>
                      <a:endParaRPr sz="850"/>
                    </a:p>
                  </a:txBody>
                  <a:tcPr marL="44450" marR="44450" marT="91425" marB="914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a:t>110,55</a:t>
                      </a:r>
                      <a:endParaRPr sz="850"/>
                    </a:p>
                  </a:txBody>
                  <a:tcPr marL="44450" marR="44450" marT="91425" marB="914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a:t>3</a:t>
                      </a:r>
                      <a:endParaRPr sz="850"/>
                    </a:p>
                  </a:txBody>
                  <a:tcPr marL="44450" marR="44450" marT="91425" marB="914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a:t>462,55</a:t>
                      </a:r>
                      <a:endParaRPr sz="850"/>
                    </a:p>
                  </a:txBody>
                  <a:tcPr marL="44450" marR="44450" marT="91425" marB="914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341000">
                <a:tc>
                  <a:txBody>
                    <a:bodyPr/>
                    <a:lstStyle/>
                    <a:p>
                      <a:pPr marL="0" lvl="0" indent="0" algn="ctr" rtl="0">
                        <a:lnSpc>
                          <a:spcPct val="115000"/>
                        </a:lnSpc>
                        <a:spcBef>
                          <a:spcPts val="0"/>
                        </a:spcBef>
                        <a:spcAft>
                          <a:spcPts val="0"/>
                        </a:spcAft>
                        <a:buNone/>
                      </a:pPr>
                      <a:r>
                        <a:rPr lang="it" sz="850"/>
                        <a:t>64</a:t>
                      </a:r>
                      <a:endParaRPr sz="850"/>
                    </a:p>
                  </a:txBody>
                  <a:tcPr marL="44450" marR="44450" marT="91425" marB="914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a:t>83,48</a:t>
                      </a:r>
                      <a:endParaRPr sz="850"/>
                    </a:p>
                  </a:txBody>
                  <a:tcPr marL="44450" marR="44450" marT="91425" marB="914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a:t>28</a:t>
                      </a:r>
                      <a:endParaRPr sz="850"/>
                    </a:p>
                  </a:txBody>
                  <a:tcPr marL="44450" marR="44450" marT="91425" marB="914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it" sz="850"/>
                        <a:t>413,64</a:t>
                      </a:r>
                      <a:endParaRPr sz="850"/>
                    </a:p>
                  </a:txBody>
                  <a:tcPr marL="44450" marR="44450" marT="91425" marB="914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pic>
        <p:nvPicPr>
          <p:cNvPr id="76" name="Google Shape;76;p15"/>
          <p:cNvPicPr preferRelativeResize="0"/>
          <p:nvPr/>
        </p:nvPicPr>
        <p:blipFill>
          <a:blip r:embed="rId4">
            <a:alphaModFix/>
          </a:blip>
          <a:stretch>
            <a:fillRect/>
          </a:stretch>
        </p:blipFill>
        <p:spPr>
          <a:xfrm>
            <a:off x="5939028" y="-23075"/>
            <a:ext cx="4119372" cy="2698875"/>
          </a:xfrm>
          <a:prstGeom prst="rect">
            <a:avLst/>
          </a:prstGeom>
          <a:noFill/>
          <a:ln>
            <a:noFill/>
          </a:ln>
        </p:spPr>
      </p:pic>
      <p:pic>
        <p:nvPicPr>
          <p:cNvPr id="77" name="Google Shape;77;p15"/>
          <p:cNvPicPr preferRelativeResize="0"/>
          <p:nvPr/>
        </p:nvPicPr>
        <p:blipFill>
          <a:blip r:embed="rId5">
            <a:alphaModFix/>
          </a:blip>
          <a:stretch>
            <a:fillRect/>
          </a:stretch>
        </p:blipFill>
        <p:spPr>
          <a:xfrm>
            <a:off x="5961666" y="2571750"/>
            <a:ext cx="3925310" cy="2571750"/>
          </a:xfrm>
          <a:prstGeom prst="rect">
            <a:avLst/>
          </a:prstGeom>
          <a:noFill/>
          <a:ln>
            <a:noFill/>
          </a:ln>
        </p:spPr>
      </p:pic>
      <p:sp>
        <p:nvSpPr>
          <p:cNvPr id="78" name="Google Shape;78;p15"/>
          <p:cNvSpPr txBox="1"/>
          <p:nvPr/>
        </p:nvSpPr>
        <p:spPr>
          <a:xfrm>
            <a:off x="79775" y="406925"/>
            <a:ext cx="2831700" cy="4863900"/>
          </a:xfrm>
          <a:prstGeom prst="rect">
            <a:avLst/>
          </a:prstGeom>
          <a:noFill/>
          <a:ln>
            <a:noFill/>
          </a:ln>
        </p:spPr>
        <p:txBody>
          <a:bodyPr spcFirstLastPara="1" wrap="square" lIns="91425" tIns="91425" rIns="91425" bIns="91425" anchor="t" anchorCtr="0">
            <a:spAutoFit/>
          </a:bodyPr>
          <a:lstStyle/>
          <a:p>
            <a:pPr marL="0" lvl="0" indent="0" algn="just" rtl="0">
              <a:lnSpc>
                <a:spcPct val="105000"/>
              </a:lnSpc>
              <a:spcBef>
                <a:spcPts val="0"/>
              </a:spcBef>
              <a:spcAft>
                <a:spcPts val="0"/>
              </a:spcAft>
              <a:buNone/>
            </a:pPr>
            <a:r>
              <a:rPr lang="it" sz="1000" dirty="0">
                <a:solidFill>
                  <a:schemeClr val="dk1"/>
                </a:solidFill>
                <a:latin typeface="Georgia"/>
                <a:ea typeface="Georgia"/>
                <a:cs typeface="Georgia"/>
                <a:sym typeface="Georgia"/>
              </a:rPr>
              <a:t>In aula abbiamo svolto un saggio immunologico ELISA al fine di valutare il rilascio di interluchina 1-beta da parte di cellule trattate o meno con lipopolisaccaride (LPS). </a:t>
            </a:r>
            <a:endParaRPr sz="1000" dirty="0">
              <a:solidFill>
                <a:schemeClr val="dk1"/>
              </a:solidFill>
              <a:latin typeface="Georgia"/>
              <a:ea typeface="Georgia"/>
              <a:cs typeface="Georgia"/>
              <a:sym typeface="Georgia"/>
            </a:endParaRPr>
          </a:p>
          <a:p>
            <a:pPr marL="0" lvl="0" indent="0" algn="just" rtl="0">
              <a:lnSpc>
                <a:spcPct val="105000"/>
              </a:lnSpc>
              <a:spcBef>
                <a:spcPts val="0"/>
              </a:spcBef>
              <a:spcAft>
                <a:spcPts val="0"/>
              </a:spcAft>
              <a:buNone/>
            </a:pPr>
            <a:r>
              <a:rPr lang="it" sz="1000" dirty="0">
                <a:solidFill>
                  <a:schemeClr val="dk1"/>
                </a:solidFill>
                <a:latin typeface="Georgia"/>
                <a:ea typeface="Georgia"/>
                <a:cs typeface="Georgia"/>
                <a:sym typeface="Georgia"/>
              </a:rPr>
              <a:t>Coerentemente a quanto atteso, i campioni trattati presentano concentrazioni più elevate di IL1β rispetto ai non trattati, evidenziando come la stimolazione da parte dell’LPS abbia promosso la trascrizione dell’IL1β inattiva e l’attivazione dell’inflammasoma, complesso deputato al clivaggio della pro-IL1β in IL1β attivata. </a:t>
            </a:r>
            <a:endParaRPr sz="1000" dirty="0">
              <a:solidFill>
                <a:schemeClr val="dk1"/>
              </a:solidFill>
              <a:latin typeface="Georgia"/>
              <a:ea typeface="Georgia"/>
              <a:cs typeface="Georgia"/>
              <a:sym typeface="Georgia"/>
            </a:endParaRPr>
          </a:p>
          <a:p>
            <a:pPr marL="0" lvl="0" indent="0" algn="just" rtl="0">
              <a:lnSpc>
                <a:spcPct val="105000"/>
              </a:lnSpc>
              <a:spcBef>
                <a:spcPts val="0"/>
              </a:spcBef>
              <a:spcAft>
                <a:spcPts val="0"/>
              </a:spcAft>
              <a:buNone/>
            </a:pPr>
            <a:r>
              <a:rPr lang="it" sz="1000" dirty="0">
                <a:solidFill>
                  <a:schemeClr val="dk1"/>
                </a:solidFill>
                <a:latin typeface="Georgia"/>
                <a:ea typeface="Georgia"/>
                <a:cs typeface="Georgia"/>
                <a:sym typeface="Georgia"/>
              </a:rPr>
              <a:t>E’ da evidenziare però che tutti i campioni trattati con LPS avevano una concentrazione superiore al limite di linearità della retta, di conseguenza la concentrazione derivata potrebbe non corrispondere a quella effettiva.  </a:t>
            </a:r>
            <a:endParaRPr sz="1000" dirty="0">
              <a:solidFill>
                <a:schemeClr val="dk1"/>
              </a:solidFill>
              <a:latin typeface="Georgia"/>
              <a:ea typeface="Georgia"/>
              <a:cs typeface="Georgia"/>
              <a:sym typeface="Georgia"/>
            </a:endParaRPr>
          </a:p>
          <a:p>
            <a:pPr marL="0" lvl="0" indent="0" algn="just" rtl="0">
              <a:lnSpc>
                <a:spcPct val="105000"/>
              </a:lnSpc>
              <a:spcBef>
                <a:spcPts val="0"/>
              </a:spcBef>
              <a:spcAft>
                <a:spcPts val="0"/>
              </a:spcAft>
              <a:buNone/>
            </a:pPr>
            <a:endParaRPr sz="1000" dirty="0">
              <a:solidFill>
                <a:schemeClr val="dk1"/>
              </a:solidFill>
              <a:latin typeface="Georgia"/>
              <a:ea typeface="Georgia"/>
              <a:cs typeface="Georgia"/>
              <a:sym typeface="Georgia"/>
            </a:endParaRPr>
          </a:p>
          <a:p>
            <a:pPr marL="0" lvl="0" indent="0" algn="just" rtl="0">
              <a:lnSpc>
                <a:spcPct val="105000"/>
              </a:lnSpc>
              <a:spcBef>
                <a:spcPts val="0"/>
              </a:spcBef>
              <a:spcAft>
                <a:spcPts val="0"/>
              </a:spcAft>
              <a:buNone/>
            </a:pPr>
            <a:r>
              <a:rPr lang="it" sz="1000" dirty="0">
                <a:solidFill>
                  <a:schemeClr val="dk1"/>
                </a:solidFill>
                <a:latin typeface="Georgia"/>
                <a:ea typeface="Georgia"/>
                <a:cs typeface="Georgia"/>
                <a:sym typeface="Georgia"/>
              </a:rPr>
              <a:t>La  concentrazione di IL1β nei campioni non trattati non è pari a zero e questo evidenzia un’espressione basale della proteina. Valori di concentrazione dei non trattati più alti rispetto alla media potrebbero essere dovuti a contaminazione da agenti esogeni, anche se la differenza risulta alquanto esigua quindi è più facile pensare ad un ritardo nella somministrazione della stop solution, come verificatosi per il campione 40. </a:t>
            </a:r>
            <a:endParaRPr sz="1000" dirty="0">
              <a:solidFill>
                <a:schemeClr val="dk1"/>
              </a:solidFill>
              <a:latin typeface="Georgia"/>
              <a:ea typeface="Georgia"/>
              <a:cs typeface="Georgia"/>
              <a:sym typeface="Georgia"/>
            </a:endParaRPr>
          </a:p>
          <a:p>
            <a:pPr marL="0" lvl="0" indent="0" algn="just" rtl="0">
              <a:lnSpc>
                <a:spcPct val="105000"/>
              </a:lnSpc>
              <a:spcBef>
                <a:spcPts val="0"/>
              </a:spcBef>
              <a:spcAft>
                <a:spcPts val="0"/>
              </a:spcAft>
              <a:buNone/>
            </a:pPr>
            <a:endParaRPr sz="1000" dirty="0">
              <a:solidFill>
                <a:schemeClr val="dk1"/>
              </a:solidFill>
              <a:latin typeface="Georgia"/>
              <a:ea typeface="Georgia"/>
              <a:cs typeface="Georgia"/>
              <a:sym typeface="Georgia"/>
            </a:endParaRPr>
          </a:p>
        </p:txBody>
      </p:sp>
      <p:sp>
        <p:nvSpPr>
          <p:cNvPr id="79" name="Google Shape;79;p15"/>
          <p:cNvSpPr txBox="1"/>
          <p:nvPr/>
        </p:nvSpPr>
        <p:spPr>
          <a:xfrm>
            <a:off x="2866725" y="2916725"/>
            <a:ext cx="3164100" cy="2277900"/>
          </a:xfrm>
          <a:prstGeom prst="rect">
            <a:avLst/>
          </a:prstGeom>
          <a:noFill/>
          <a:ln>
            <a:noFill/>
          </a:ln>
        </p:spPr>
        <p:txBody>
          <a:bodyPr spcFirstLastPara="1" wrap="square" lIns="91425" tIns="91425" rIns="91425" bIns="91425" anchor="t" anchorCtr="0">
            <a:spAutoFit/>
          </a:bodyPr>
          <a:lstStyle/>
          <a:p>
            <a:pPr marL="0" lvl="0" indent="0" algn="just" rtl="0">
              <a:lnSpc>
                <a:spcPct val="105000"/>
              </a:lnSpc>
              <a:spcBef>
                <a:spcPts val="0"/>
              </a:spcBef>
              <a:spcAft>
                <a:spcPts val="0"/>
              </a:spcAft>
              <a:buNone/>
            </a:pPr>
            <a:r>
              <a:rPr lang="it" sz="1000" dirty="0">
                <a:solidFill>
                  <a:schemeClr val="dk1"/>
                </a:solidFill>
                <a:latin typeface="Georgia"/>
                <a:ea typeface="Georgia"/>
                <a:cs typeface="Georgia"/>
                <a:sym typeface="Georgia"/>
              </a:rPr>
              <a:t>L’eterogeneità dei risultati riflette le differenze già evidenziate nella conta cellulare, ad esempio per campioni con una concentrazione più bassa di IL1β il numero di cellule risultava inferiore ai 2 milioni necessari per il caricamento in piastra.</a:t>
            </a:r>
            <a:endParaRPr sz="1000" dirty="0">
              <a:solidFill>
                <a:schemeClr val="dk1"/>
              </a:solidFill>
              <a:latin typeface="Georgia"/>
              <a:ea typeface="Georgia"/>
              <a:cs typeface="Georgia"/>
              <a:sym typeface="Georgia"/>
            </a:endParaRPr>
          </a:p>
          <a:p>
            <a:pPr marL="0" lvl="0" indent="0" algn="just" rtl="0">
              <a:lnSpc>
                <a:spcPct val="105000"/>
              </a:lnSpc>
              <a:spcBef>
                <a:spcPts val="0"/>
              </a:spcBef>
              <a:spcAft>
                <a:spcPts val="0"/>
              </a:spcAft>
              <a:buNone/>
            </a:pPr>
            <a:endParaRPr sz="1000" dirty="0">
              <a:solidFill>
                <a:schemeClr val="dk1"/>
              </a:solidFill>
              <a:latin typeface="Georgia"/>
              <a:ea typeface="Georgia"/>
              <a:cs typeface="Georgia"/>
              <a:sym typeface="Georgia"/>
            </a:endParaRPr>
          </a:p>
          <a:p>
            <a:pPr marL="0" lvl="0" indent="0" algn="just" rtl="0">
              <a:lnSpc>
                <a:spcPct val="105000"/>
              </a:lnSpc>
              <a:spcBef>
                <a:spcPts val="0"/>
              </a:spcBef>
              <a:spcAft>
                <a:spcPts val="0"/>
              </a:spcAft>
              <a:buNone/>
            </a:pPr>
            <a:r>
              <a:rPr lang="it" sz="1000" dirty="0">
                <a:solidFill>
                  <a:schemeClr val="dk1"/>
                </a:solidFill>
                <a:latin typeface="Georgia"/>
                <a:ea typeface="Georgia"/>
                <a:cs typeface="Georgia"/>
                <a:sym typeface="Georgia"/>
              </a:rPr>
              <a:t>Altri fattori che potrebbero aver interferito con le letture di assorbanza sono la presenza di bolle nel campione, come nel caso del campione 8. </a:t>
            </a:r>
            <a:endParaRPr sz="1000" dirty="0">
              <a:solidFill>
                <a:schemeClr val="dk1"/>
              </a:solidFill>
              <a:latin typeface="Georgia"/>
              <a:ea typeface="Georgia"/>
              <a:cs typeface="Georgia"/>
              <a:sym typeface="Georgia"/>
            </a:endParaRPr>
          </a:p>
          <a:p>
            <a:pPr marL="0" lvl="0" indent="0" algn="just" rtl="0">
              <a:lnSpc>
                <a:spcPct val="105000"/>
              </a:lnSpc>
              <a:spcBef>
                <a:spcPts val="0"/>
              </a:spcBef>
              <a:spcAft>
                <a:spcPts val="0"/>
              </a:spcAft>
              <a:buNone/>
            </a:pPr>
            <a:r>
              <a:rPr lang="it" sz="1000" dirty="0">
                <a:solidFill>
                  <a:schemeClr val="dk1"/>
                </a:solidFill>
                <a:latin typeface="Georgia"/>
                <a:ea typeface="Georgia"/>
                <a:cs typeface="Georgia"/>
                <a:sym typeface="Georgia"/>
              </a:rPr>
              <a:t>Inoltre, parte della reazione colorimetrica nella seconda serie non è stata svolta al buio, il che potrebbe aver interferito con una corretta misurazione delle concentrazioni di IL1β.  </a:t>
            </a:r>
            <a:endParaRPr dirty="0"/>
          </a:p>
        </p:txBody>
      </p:sp>
    </p:spTree>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2597</TotalTime>
  <Words>1330</Words>
  <Application>Microsoft Macintosh PowerPoint</Application>
  <PresentationFormat>Presentazione su schermo (16:9)</PresentationFormat>
  <Paragraphs>94</Paragraphs>
  <Slides>3</Slides>
  <Notes>3</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vt:i4>
      </vt:variant>
    </vt:vector>
  </HeadingPairs>
  <TitlesOfParts>
    <vt:vector size="8" baseType="lpstr">
      <vt:lpstr>Arial</vt:lpstr>
      <vt:lpstr>Calibri</vt:lpstr>
      <vt:lpstr>Georgia</vt:lpstr>
      <vt:lpstr>Times New Roman</vt:lpstr>
      <vt:lpstr>Simple Light</vt:lpstr>
      <vt:lpstr>Aula F </vt:lpstr>
      <vt:lpstr>Presentazione standard di PowerPoint</vt:lpstr>
      <vt:lpstr>Aula 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F </dc:title>
  <cp:lastModifiedBy>De Bernard Marina</cp:lastModifiedBy>
  <cp:revision>5</cp:revision>
  <dcterms:modified xsi:type="dcterms:W3CDTF">2024-01-08T09:16:14Z</dcterms:modified>
</cp:coreProperties>
</file>