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62" r:id="rId2"/>
    <p:sldId id="263" r:id="rId3"/>
    <p:sldId id="264" r:id="rId4"/>
    <p:sldId id="265" r:id="rId5"/>
    <p:sldId id="266" r:id="rId6"/>
    <p:sldId id="267" r:id="rId7"/>
    <p:sldId id="268" r:id="rId8"/>
    <p:sldId id="269" r:id="rId9"/>
    <p:sldId id="271" r:id="rId10"/>
    <p:sldId id="27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0ef5db40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0ef5db40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87dd147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87dd147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0ef5db40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0ef5db40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f90150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f90150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f901500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f901500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42e21e0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42e21e0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642e21e0f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642e21e0f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42e21e0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42e21e0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42e21e0f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42e21e0f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687dd147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687dd147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Why the EU is so powerful?	</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“Direct effect” doctrine</a:t>
            </a:r>
            <a:endParaRPr b="1"/>
          </a:p>
          <a:p>
            <a:pPr marL="0" lvl="0" indent="0" algn="l" rtl="0">
              <a:spcBef>
                <a:spcPts val="1200"/>
              </a:spcBef>
              <a:spcAft>
                <a:spcPts val="0"/>
              </a:spcAft>
              <a:buNone/>
            </a:pPr>
            <a:endParaRPr b="1"/>
          </a:p>
          <a:p>
            <a:pPr marL="0" lvl="0" indent="0" algn="l" rtl="0">
              <a:spcBef>
                <a:spcPts val="1200"/>
              </a:spcBef>
              <a:spcAft>
                <a:spcPts val="1200"/>
              </a:spcAft>
              <a:buNone/>
            </a:pPr>
            <a:r>
              <a:rPr lang="it" b="1"/>
              <a:t>“EU law supremacy” doctrine</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The Barbra Streisand Effect &amp; the Paradox of Privacy</a:t>
            </a:r>
            <a:endParaRPr/>
          </a:p>
        </p:txBody>
      </p:sp>
      <p:sp>
        <p:nvSpPr>
          <p:cNvPr id="142" name="Google Shape;14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7"/>
          <p:cNvPicPr preferRelativeResize="0"/>
          <p:nvPr/>
        </p:nvPicPr>
        <p:blipFill>
          <a:blip r:embed="rId3">
            <a:alphaModFix/>
          </a:blip>
          <a:stretch>
            <a:fillRect/>
          </a:stretch>
        </p:blipFill>
        <p:spPr>
          <a:xfrm>
            <a:off x="1199589" y="1152475"/>
            <a:ext cx="6744811" cy="35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Why the Court of Justice of the EU is so important?</a:t>
            </a:r>
            <a:endParaRPr/>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b="1"/>
              <a:t>The preliminary ruling procedure:</a:t>
            </a:r>
            <a:endParaRPr b="1"/>
          </a:p>
          <a:p>
            <a:pPr marL="457200" lvl="0" indent="-342900" algn="l" rtl="0">
              <a:spcBef>
                <a:spcPts val="1200"/>
              </a:spcBef>
              <a:spcAft>
                <a:spcPts val="0"/>
              </a:spcAft>
              <a:buSzPts val="1800"/>
              <a:buChar char="-"/>
            </a:pPr>
            <a:r>
              <a:rPr lang="it"/>
              <a:t>a domestic case starts</a:t>
            </a:r>
            <a:endParaRPr/>
          </a:p>
          <a:p>
            <a:pPr marL="457200" lvl="0" indent="-342900" algn="l" rtl="0">
              <a:spcBef>
                <a:spcPts val="0"/>
              </a:spcBef>
              <a:spcAft>
                <a:spcPts val="0"/>
              </a:spcAft>
              <a:buSzPts val="1800"/>
              <a:buChar char="-"/>
            </a:pPr>
            <a:r>
              <a:rPr lang="it"/>
              <a:t>the local judge thinks that EU law is involved</a:t>
            </a:r>
            <a:endParaRPr/>
          </a:p>
          <a:p>
            <a:pPr marL="457200" lvl="0" indent="-342900" algn="l" rtl="0">
              <a:spcBef>
                <a:spcPts val="0"/>
              </a:spcBef>
              <a:spcAft>
                <a:spcPts val="0"/>
              </a:spcAft>
              <a:buSzPts val="1800"/>
              <a:buChar char="-"/>
            </a:pPr>
            <a:r>
              <a:rPr lang="it"/>
              <a:t>EU law is ambiguous</a:t>
            </a:r>
            <a:endParaRPr/>
          </a:p>
          <a:p>
            <a:pPr marL="457200" lvl="0" indent="-342900" algn="l" rtl="0">
              <a:spcBef>
                <a:spcPts val="0"/>
              </a:spcBef>
              <a:spcAft>
                <a:spcPts val="0"/>
              </a:spcAft>
              <a:buSzPts val="1800"/>
              <a:buChar char="-"/>
            </a:pPr>
            <a:r>
              <a:rPr lang="it"/>
              <a:t>the local judge suspends the proceedings and requests the CJEU to issue a preliminary ruling</a:t>
            </a:r>
            <a:endParaRPr/>
          </a:p>
          <a:p>
            <a:pPr marL="457200" lvl="0" indent="-342900" algn="l" rtl="0">
              <a:spcBef>
                <a:spcPts val="0"/>
              </a:spcBef>
              <a:spcAft>
                <a:spcPts val="0"/>
              </a:spcAft>
              <a:buSzPts val="1800"/>
              <a:buChar char="-"/>
            </a:pPr>
            <a:r>
              <a:rPr lang="it"/>
              <a:t>the domestic trial resumes and the local judge will enforce the EU rule as interpreted by the CJEU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Regulatory State and the Technocratic Institutions</a:t>
            </a: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USA: The Federal Trade Commission</a:t>
            </a:r>
            <a:endParaRPr/>
          </a:p>
          <a:p>
            <a:pPr marL="0" lvl="0" indent="0" algn="l" rtl="0">
              <a:spcBef>
                <a:spcPts val="1200"/>
              </a:spcBef>
              <a:spcAft>
                <a:spcPts val="0"/>
              </a:spcAft>
              <a:buNone/>
            </a:pPr>
            <a:endParaRPr/>
          </a:p>
          <a:p>
            <a:pPr marL="0" lvl="0" indent="0" algn="l" rtl="0">
              <a:spcBef>
                <a:spcPts val="1200"/>
              </a:spcBef>
              <a:spcAft>
                <a:spcPts val="0"/>
              </a:spcAft>
              <a:buNone/>
            </a:pPr>
            <a:r>
              <a:rPr lang="it"/>
              <a:t>EU: The Privacy Authority</a:t>
            </a:r>
            <a:endParaRPr/>
          </a:p>
          <a:p>
            <a:pPr marL="0" lvl="0" indent="0" algn="l" rtl="0">
              <a:spcBef>
                <a:spcPts val="1200"/>
              </a:spcBef>
              <a:spcAft>
                <a:spcPts val="0"/>
              </a:spcAft>
              <a:buNone/>
            </a:pPr>
            <a:r>
              <a:rPr lang="it" i="1"/>
              <a:t>At the State Level: Privacy Authorities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Such institutions often have: regulatory, executive, and judicial powers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CHINA</a:t>
            </a:r>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The Central State and the Local Government</a:t>
            </a:r>
            <a:endParaRPr/>
          </a:p>
          <a:p>
            <a:pPr marL="0" lvl="0" indent="0" algn="l" rtl="0">
              <a:spcBef>
                <a:spcPts val="1200"/>
              </a:spcBef>
              <a:spcAft>
                <a:spcPts val="0"/>
              </a:spcAft>
              <a:buNone/>
            </a:pPr>
            <a:endParaRPr/>
          </a:p>
          <a:p>
            <a:pPr marL="0" lvl="0" indent="0" algn="l" rtl="0">
              <a:spcBef>
                <a:spcPts val="1200"/>
              </a:spcBef>
              <a:spcAft>
                <a:spcPts val="0"/>
              </a:spcAft>
              <a:buNone/>
            </a:pPr>
            <a:r>
              <a:rPr lang="it"/>
              <a:t>The Communist Party’s Rule</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Regulating by principles and instructions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An Additional layer of complexity in Europe: The European Convention and the European Court of Human Rights</a:t>
            </a:r>
            <a:endParaRPr/>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3"/>
          <p:cNvPicPr preferRelativeResize="0"/>
          <p:nvPr/>
        </p:nvPicPr>
        <p:blipFill>
          <a:blip r:embed="rId3">
            <a:alphaModFix/>
          </a:blip>
          <a:stretch>
            <a:fillRect/>
          </a:stretch>
        </p:blipFill>
        <p:spPr>
          <a:xfrm>
            <a:off x="2101685" y="1424525"/>
            <a:ext cx="4940626" cy="349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8</a:t>
            </a:r>
            <a:endParaRPr/>
          </a:p>
        </p:txBody>
      </p:sp>
      <p:sp>
        <p:nvSpPr>
          <p:cNvPr id="124" name="Google Shape;12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1. Everyone has the right to respect for his private and family life, his home and his correspondence.</a:t>
            </a:r>
            <a:endParaRPr/>
          </a:p>
          <a:p>
            <a:pPr marL="0" lvl="0" indent="0" algn="l" rtl="0">
              <a:spcBef>
                <a:spcPts val="1200"/>
              </a:spcBef>
              <a:spcAft>
                <a:spcPts val="1200"/>
              </a:spcAft>
              <a:buNone/>
            </a:pPr>
            <a:r>
              <a:rPr lang="it"/>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10</a:t>
            </a: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it"/>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endParaRPr/>
          </a:p>
          <a:p>
            <a:pPr marL="0" lvl="0" indent="0" algn="l" rtl="0">
              <a:spcBef>
                <a:spcPts val="1200"/>
              </a:spcBef>
              <a:spcAft>
                <a:spcPts val="1200"/>
              </a:spcAft>
              <a:buNone/>
            </a:pPr>
            <a:r>
              <a:rPr lang="it"/>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European Court of Human Rights’ powers</a:t>
            </a:r>
            <a:endParaRPr/>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It intervenes after the exhaustion of domestic remedies</a:t>
            </a:r>
            <a:endParaRPr/>
          </a:p>
          <a:p>
            <a:pPr marL="0" lvl="0" indent="0" algn="l" rtl="0">
              <a:spcBef>
                <a:spcPts val="1200"/>
              </a:spcBef>
              <a:spcAft>
                <a:spcPts val="0"/>
              </a:spcAft>
              <a:buNone/>
            </a:pPr>
            <a:endParaRPr/>
          </a:p>
          <a:p>
            <a:pPr marL="0" lvl="0" indent="0" algn="l" rtl="0">
              <a:spcBef>
                <a:spcPts val="1200"/>
              </a:spcBef>
              <a:spcAft>
                <a:spcPts val="0"/>
              </a:spcAft>
              <a:buNone/>
            </a:pPr>
            <a:r>
              <a:rPr lang="it"/>
              <a:t>It addresses complaints against States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Its rulings establish obligations, but hardly have direct effects within state jurisdictions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How Privacy Was Born</a:t>
            </a:r>
            <a:endParaRPr/>
          </a:p>
        </p:txBody>
      </p:sp>
      <p:sp>
        <p:nvSpPr>
          <p:cNvPr id="149" name="Google Shape;149;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50" name="Google Shape;150;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1" name="Google Shape;151;p28"/>
          <p:cNvPicPr preferRelativeResize="0"/>
          <p:nvPr/>
        </p:nvPicPr>
        <p:blipFill>
          <a:blip r:embed="rId3">
            <a:alphaModFix/>
          </a:blip>
          <a:stretch>
            <a:fillRect/>
          </a:stretch>
        </p:blipFill>
        <p:spPr>
          <a:xfrm>
            <a:off x="540350" y="1661475"/>
            <a:ext cx="3425175" cy="2242375"/>
          </a:xfrm>
          <a:prstGeom prst="rect">
            <a:avLst/>
          </a:prstGeom>
          <a:noFill/>
          <a:ln>
            <a:noFill/>
          </a:ln>
        </p:spPr>
      </p:pic>
      <p:pic>
        <p:nvPicPr>
          <p:cNvPr id="152" name="Google Shape;152;p28"/>
          <p:cNvPicPr preferRelativeResize="0"/>
          <p:nvPr/>
        </p:nvPicPr>
        <p:blipFill>
          <a:blip r:embed="rId4">
            <a:alphaModFix/>
          </a:blip>
          <a:stretch>
            <a:fillRect/>
          </a:stretch>
        </p:blipFill>
        <p:spPr>
          <a:xfrm>
            <a:off x="4468050" y="1305225"/>
            <a:ext cx="4614650" cy="3348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On-screen Show (16:9)</PresentationFormat>
  <Paragraphs>39</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Why the EU is so powerful? </vt:lpstr>
      <vt:lpstr>Why the Court of Justice of the EU is so important?</vt:lpstr>
      <vt:lpstr>The Regulatory State and the Technocratic Institutions</vt:lpstr>
      <vt:lpstr>CHINA</vt:lpstr>
      <vt:lpstr>An Additional layer of complexity in Europe: The European Convention and the European Court of Human Rights</vt:lpstr>
      <vt:lpstr>Art 8</vt:lpstr>
      <vt:lpstr>Art. 10</vt:lpstr>
      <vt:lpstr>The European Court of Human Rights’ powers</vt:lpstr>
      <vt:lpstr>How Privacy Was Born</vt:lpstr>
      <vt:lpstr>The Barbra Streisand Effect &amp; the Paradox of Privacy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L&amp;D2223</dc:title>
  <cp:lastModifiedBy>Pin Andrea</cp:lastModifiedBy>
  <cp:revision>2</cp:revision>
  <dcterms:modified xsi:type="dcterms:W3CDTF">2022-10-14T13:03:50Z</dcterms:modified>
</cp:coreProperties>
</file>