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62" r:id="rId2"/>
    <p:sldId id="263" r:id="rId3"/>
    <p:sldId id="264" r:id="rId4"/>
    <p:sldId id="265" r:id="rId5"/>
    <p:sldId id="266" r:id="rId6"/>
    <p:sldId id="267" r:id="rId7"/>
    <p:sldId id="268" r:id="rId8"/>
    <p:sldId id="269" r:id="rId9"/>
    <p:sldId id="271" r:id="rId10"/>
    <p:sldId id="270"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7" d="100"/>
          <a:sy n="137" d="100"/>
        </p:scale>
        <p:origin x="258"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40ef5db406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40ef5db406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687dd147f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1687dd147f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40ef5db406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40ef5db406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ff9015001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ff9015001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ff9015001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ff9015001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642e21e0f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642e21e0f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642e21e0f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642e21e0f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642e21e0f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642e21e0f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642e21e0f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642e21e0f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687dd147f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687dd147f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Why the EU is so powerful?	</a:t>
            </a:r>
            <a:endParaRPr/>
          </a:p>
        </p:txBody>
      </p:sp>
      <p:sp>
        <p:nvSpPr>
          <p:cNvPr id="93" name="Google Shape;93;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a:t>“Direct effect” doctrine</a:t>
            </a:r>
            <a:endParaRPr b="1"/>
          </a:p>
          <a:p>
            <a:pPr marL="0" lvl="0" indent="0" algn="l" rtl="0">
              <a:spcBef>
                <a:spcPts val="1200"/>
              </a:spcBef>
              <a:spcAft>
                <a:spcPts val="0"/>
              </a:spcAft>
              <a:buNone/>
            </a:pPr>
            <a:endParaRPr b="1"/>
          </a:p>
          <a:p>
            <a:pPr marL="0" lvl="0" indent="0" algn="l" rtl="0">
              <a:spcBef>
                <a:spcPts val="1200"/>
              </a:spcBef>
              <a:spcAft>
                <a:spcPts val="1200"/>
              </a:spcAft>
              <a:buNone/>
            </a:pPr>
            <a:r>
              <a:rPr lang="it" b="1"/>
              <a:t>“EU law supremacy” doctrine</a:t>
            </a:r>
            <a:endParaRPr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it"/>
              <a:t>The Barbra Streisand Effect &amp; the Paradox of Privacy</a:t>
            </a:r>
            <a:endParaRPr/>
          </a:p>
        </p:txBody>
      </p:sp>
      <p:sp>
        <p:nvSpPr>
          <p:cNvPr id="142" name="Google Shape;142;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43" name="Google Shape;143;p27"/>
          <p:cNvPicPr preferRelativeResize="0"/>
          <p:nvPr/>
        </p:nvPicPr>
        <p:blipFill>
          <a:blip r:embed="rId3">
            <a:alphaModFix/>
          </a:blip>
          <a:stretch>
            <a:fillRect/>
          </a:stretch>
        </p:blipFill>
        <p:spPr>
          <a:xfrm>
            <a:off x="1199589" y="1152475"/>
            <a:ext cx="6744811" cy="3562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Why the Court of Justice of the EU is so important?</a:t>
            </a:r>
            <a:endParaRPr/>
          </a:p>
        </p:txBody>
      </p:sp>
      <p:sp>
        <p:nvSpPr>
          <p:cNvPr id="99" name="Google Shape;99;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a:t>The preliminary ruling procedure:</a:t>
            </a:r>
            <a:endParaRPr b="1"/>
          </a:p>
          <a:p>
            <a:pPr marL="457200" lvl="0" indent="-342900" algn="l" rtl="0">
              <a:spcBef>
                <a:spcPts val="1200"/>
              </a:spcBef>
              <a:spcAft>
                <a:spcPts val="0"/>
              </a:spcAft>
              <a:buSzPts val="1800"/>
              <a:buChar char="-"/>
            </a:pPr>
            <a:r>
              <a:rPr lang="it"/>
              <a:t>a domestic case starts</a:t>
            </a:r>
            <a:endParaRPr/>
          </a:p>
          <a:p>
            <a:pPr marL="457200" lvl="0" indent="-342900" algn="l" rtl="0">
              <a:spcBef>
                <a:spcPts val="0"/>
              </a:spcBef>
              <a:spcAft>
                <a:spcPts val="0"/>
              </a:spcAft>
              <a:buSzPts val="1800"/>
              <a:buChar char="-"/>
            </a:pPr>
            <a:r>
              <a:rPr lang="it"/>
              <a:t>the local judge thinks that EU law is involved</a:t>
            </a:r>
            <a:endParaRPr/>
          </a:p>
          <a:p>
            <a:pPr marL="457200" lvl="0" indent="-342900" algn="l" rtl="0">
              <a:spcBef>
                <a:spcPts val="0"/>
              </a:spcBef>
              <a:spcAft>
                <a:spcPts val="0"/>
              </a:spcAft>
              <a:buSzPts val="1800"/>
              <a:buChar char="-"/>
            </a:pPr>
            <a:r>
              <a:rPr lang="it"/>
              <a:t>EU law is ambiguous</a:t>
            </a:r>
            <a:endParaRPr/>
          </a:p>
          <a:p>
            <a:pPr marL="457200" lvl="0" indent="-342900" algn="l" rtl="0">
              <a:spcBef>
                <a:spcPts val="0"/>
              </a:spcBef>
              <a:spcAft>
                <a:spcPts val="0"/>
              </a:spcAft>
              <a:buSzPts val="1800"/>
              <a:buChar char="-"/>
            </a:pPr>
            <a:r>
              <a:rPr lang="it"/>
              <a:t>the local judge suspends the proceedings and requests the CJEU to issue a preliminary ruling</a:t>
            </a:r>
            <a:endParaRPr/>
          </a:p>
          <a:p>
            <a:pPr marL="457200" lvl="0" indent="-342900" algn="l" rtl="0">
              <a:spcBef>
                <a:spcPts val="0"/>
              </a:spcBef>
              <a:spcAft>
                <a:spcPts val="0"/>
              </a:spcAft>
              <a:buSzPts val="1800"/>
              <a:buChar char="-"/>
            </a:pPr>
            <a:r>
              <a:rPr lang="it"/>
              <a:t>the domestic trial resumes and the local judge will enforce the EU rule as interpreted by the CJEU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Regulatory State and the Technocratic Institutions</a:t>
            </a:r>
            <a:endParaRPr/>
          </a:p>
        </p:txBody>
      </p:sp>
      <p:sp>
        <p:nvSpPr>
          <p:cNvPr id="105" name="Google Shape;105;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USA: The Federal Trade Commission</a:t>
            </a:r>
            <a:endParaRPr/>
          </a:p>
          <a:p>
            <a:pPr marL="0" lvl="0" indent="0" algn="l" rtl="0">
              <a:spcBef>
                <a:spcPts val="1200"/>
              </a:spcBef>
              <a:spcAft>
                <a:spcPts val="0"/>
              </a:spcAft>
              <a:buNone/>
            </a:pPr>
            <a:endParaRPr/>
          </a:p>
          <a:p>
            <a:pPr marL="0" lvl="0" indent="0" algn="l" rtl="0">
              <a:spcBef>
                <a:spcPts val="1200"/>
              </a:spcBef>
              <a:spcAft>
                <a:spcPts val="0"/>
              </a:spcAft>
              <a:buNone/>
            </a:pPr>
            <a:r>
              <a:rPr lang="it"/>
              <a:t>EU: The Privacy Authority</a:t>
            </a:r>
            <a:endParaRPr/>
          </a:p>
          <a:p>
            <a:pPr marL="0" lvl="0" indent="0" algn="l" rtl="0">
              <a:spcBef>
                <a:spcPts val="1200"/>
              </a:spcBef>
              <a:spcAft>
                <a:spcPts val="0"/>
              </a:spcAft>
              <a:buNone/>
            </a:pPr>
            <a:r>
              <a:rPr lang="it" i="1"/>
              <a:t>At the State Level: Privacy Authorities</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Such institutions often have: regulatory, executive, and judicial powers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CHINA</a:t>
            </a:r>
            <a:endParaRPr/>
          </a:p>
        </p:txBody>
      </p:sp>
      <p:sp>
        <p:nvSpPr>
          <p:cNvPr id="111" name="Google Shape;111;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The Central State and the Local Government</a:t>
            </a:r>
            <a:endParaRPr/>
          </a:p>
          <a:p>
            <a:pPr marL="0" lvl="0" indent="0" algn="l" rtl="0">
              <a:spcBef>
                <a:spcPts val="1200"/>
              </a:spcBef>
              <a:spcAft>
                <a:spcPts val="0"/>
              </a:spcAft>
              <a:buNone/>
            </a:pPr>
            <a:endParaRPr/>
          </a:p>
          <a:p>
            <a:pPr marL="0" lvl="0" indent="0" algn="l" rtl="0">
              <a:spcBef>
                <a:spcPts val="1200"/>
              </a:spcBef>
              <a:spcAft>
                <a:spcPts val="0"/>
              </a:spcAft>
              <a:buNone/>
            </a:pPr>
            <a:r>
              <a:rPr lang="it"/>
              <a:t>The Communist Party’s Rule</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Regulating by principles and instructions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An Additional layer of complexity in Europe: The European Convention and the European Court of Human Rights</a:t>
            </a:r>
            <a:endParaRPr/>
          </a:p>
        </p:txBody>
      </p:sp>
      <p:sp>
        <p:nvSpPr>
          <p:cNvPr id="117" name="Google Shape;117;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18" name="Google Shape;118;p23"/>
          <p:cNvPicPr preferRelativeResize="0"/>
          <p:nvPr/>
        </p:nvPicPr>
        <p:blipFill>
          <a:blip r:embed="rId3">
            <a:alphaModFix/>
          </a:blip>
          <a:stretch>
            <a:fillRect/>
          </a:stretch>
        </p:blipFill>
        <p:spPr>
          <a:xfrm>
            <a:off x="2101685" y="1424525"/>
            <a:ext cx="4940626" cy="3490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Art 8</a:t>
            </a:r>
            <a:endParaRPr/>
          </a:p>
        </p:txBody>
      </p:sp>
      <p:sp>
        <p:nvSpPr>
          <p:cNvPr id="124" name="Google Shape;124;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1. Everyone has the right to respect for his private and family life, his home and his correspondence.</a:t>
            </a:r>
            <a:endParaRPr/>
          </a:p>
          <a:p>
            <a:pPr marL="0" lvl="0" indent="0" algn="l" rtl="0">
              <a:spcBef>
                <a:spcPts val="1200"/>
              </a:spcBef>
              <a:spcAft>
                <a:spcPts val="1200"/>
              </a:spcAft>
              <a:buNone/>
            </a:pPr>
            <a:r>
              <a:rPr lang="it"/>
              <a:t>2. There shall be no interference by a public authority with the exercise of this right except such as is in accordance with the law and is necessary in a democratic society in the interests of national security, public safety or the economic well-being of the country, for the prevention of disorder or crime, for the protection of health or morals, or for the protection of the rights and freedoms of others.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Art. 10</a:t>
            </a:r>
            <a:endParaRPr/>
          </a:p>
        </p:txBody>
      </p:sp>
      <p:sp>
        <p:nvSpPr>
          <p:cNvPr id="130" name="Google Shape;130;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it"/>
              <a:t>1. Everyone has the right to freedom of expression. This right shall include freedom to hold opinions and to receive and impart information and ideas without interference by public authority and regardless of frontiers. This Article shall not prevent States from requiring the licensing of broadcasting, television or cinema enterprises.</a:t>
            </a:r>
            <a:endParaRPr/>
          </a:p>
          <a:p>
            <a:pPr marL="0" lvl="0" indent="0" algn="l" rtl="0">
              <a:spcBef>
                <a:spcPts val="1200"/>
              </a:spcBef>
              <a:spcAft>
                <a:spcPts val="1200"/>
              </a:spcAft>
              <a:buNone/>
            </a:pPr>
            <a:r>
              <a:rPr lang="it"/>
              <a:t>2. The exercise of these freedoms, since it carries with it duties and responsibilities, may be subject to such formalities, conditions, restrictions or penalties as are prescribed by law and are necessary in a democratic society, in the interests of national security, territorial integrity or public safety, for the prevention of disorder or crime, for the protection of health or morals, for the protection of the reputation or rights of others, for preventing the disclosure of information received in confidence, or for maintaining the authority and impartiality of the judiciary.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European Court of Human Rights’ powers</a:t>
            </a:r>
            <a:endParaRPr/>
          </a:p>
        </p:txBody>
      </p:sp>
      <p:sp>
        <p:nvSpPr>
          <p:cNvPr id="136" name="Google Shape;136;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It intervenes after the exhaustion of domestic remedies</a:t>
            </a:r>
            <a:endParaRPr/>
          </a:p>
          <a:p>
            <a:pPr marL="0" lvl="0" indent="0" algn="l" rtl="0">
              <a:spcBef>
                <a:spcPts val="1200"/>
              </a:spcBef>
              <a:spcAft>
                <a:spcPts val="0"/>
              </a:spcAft>
              <a:buNone/>
            </a:pPr>
            <a:endParaRPr/>
          </a:p>
          <a:p>
            <a:pPr marL="0" lvl="0" indent="0" algn="l" rtl="0">
              <a:spcBef>
                <a:spcPts val="1200"/>
              </a:spcBef>
              <a:spcAft>
                <a:spcPts val="0"/>
              </a:spcAft>
              <a:buNone/>
            </a:pPr>
            <a:r>
              <a:rPr lang="it"/>
              <a:t>It addresses complaints against States</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Its rulings establish obligations, but hardly have direct effects within state jurisdictions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it"/>
              <a:t>How Privacy Was Born</a:t>
            </a:r>
            <a:endParaRPr/>
          </a:p>
        </p:txBody>
      </p:sp>
      <p:sp>
        <p:nvSpPr>
          <p:cNvPr id="149" name="Google Shape;149;p2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150" name="Google Shape;150;p2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51" name="Google Shape;151;p28"/>
          <p:cNvPicPr preferRelativeResize="0"/>
          <p:nvPr/>
        </p:nvPicPr>
        <p:blipFill>
          <a:blip r:embed="rId3">
            <a:alphaModFix/>
          </a:blip>
          <a:stretch>
            <a:fillRect/>
          </a:stretch>
        </p:blipFill>
        <p:spPr>
          <a:xfrm>
            <a:off x="540350" y="1661475"/>
            <a:ext cx="3425175" cy="2242375"/>
          </a:xfrm>
          <a:prstGeom prst="rect">
            <a:avLst/>
          </a:prstGeom>
          <a:noFill/>
          <a:ln>
            <a:noFill/>
          </a:ln>
        </p:spPr>
      </p:pic>
      <p:pic>
        <p:nvPicPr>
          <p:cNvPr id="152" name="Google Shape;152;p28"/>
          <p:cNvPicPr preferRelativeResize="0"/>
          <p:nvPr/>
        </p:nvPicPr>
        <p:blipFill>
          <a:blip r:embed="rId4">
            <a:alphaModFix/>
          </a:blip>
          <a:stretch>
            <a:fillRect/>
          </a:stretch>
        </p:blipFill>
        <p:spPr>
          <a:xfrm>
            <a:off x="4468050" y="1305225"/>
            <a:ext cx="4614650" cy="3348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467</Words>
  <Application>Microsoft Office PowerPoint</Application>
  <PresentationFormat>On-screen Show (16:9)</PresentationFormat>
  <Paragraphs>39</Paragraphs>
  <Slides>10</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Simple Light</vt:lpstr>
      <vt:lpstr>Why the EU is so powerful? </vt:lpstr>
      <vt:lpstr>Why the Court of Justice of the EU is so important?</vt:lpstr>
      <vt:lpstr>The Regulatory State and the Technocratic Institutions</vt:lpstr>
      <vt:lpstr>CHINA</vt:lpstr>
      <vt:lpstr>An Additional layer of complexity in Europe: The European Convention and the European Court of Human Rights</vt:lpstr>
      <vt:lpstr>Art 8</vt:lpstr>
      <vt:lpstr>Art. 10</vt:lpstr>
      <vt:lpstr>The European Court of Human Rights’ powers</vt:lpstr>
      <vt:lpstr>How Privacy Was Born</vt:lpstr>
      <vt:lpstr>The Barbra Streisand Effect &amp; the Paradox of Privacy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Password: L&amp;D2223</dc:title>
  <cp:lastModifiedBy>Pin Andrea</cp:lastModifiedBy>
  <cp:revision>2</cp:revision>
  <dcterms:modified xsi:type="dcterms:W3CDTF">2022-10-14T13:03:50Z</dcterms:modified>
</cp:coreProperties>
</file>