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5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6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7.xml" ContentType="application/vnd.openxmlformats-officedocument.theme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859" r:id="rId2"/>
    <p:sldMasterId id="2147483744" r:id="rId3"/>
    <p:sldMasterId id="2147483780" r:id="rId4"/>
    <p:sldMasterId id="2147483838" r:id="rId5"/>
    <p:sldMasterId id="2147483713" r:id="rId6"/>
    <p:sldMasterId id="2147483674" r:id="rId7"/>
    <p:sldMasterId id="2147483897" r:id="rId8"/>
    <p:sldMasterId id="2147483960" r:id="rId9"/>
  </p:sldMasterIdLst>
  <p:notesMasterIdLst>
    <p:notesMasterId r:id="rId43"/>
  </p:notesMasterIdLst>
  <p:handoutMasterIdLst>
    <p:handoutMasterId r:id="rId44"/>
  </p:handoutMasterIdLst>
  <p:sldIdLst>
    <p:sldId id="275" r:id="rId10"/>
    <p:sldId id="487" r:id="rId11"/>
    <p:sldId id="488" r:id="rId12"/>
    <p:sldId id="501" r:id="rId13"/>
    <p:sldId id="502" r:id="rId14"/>
    <p:sldId id="503" r:id="rId15"/>
    <p:sldId id="504" r:id="rId16"/>
    <p:sldId id="505" r:id="rId17"/>
    <p:sldId id="506" r:id="rId18"/>
    <p:sldId id="507" r:id="rId19"/>
    <p:sldId id="508" r:id="rId20"/>
    <p:sldId id="509" r:id="rId21"/>
    <p:sldId id="489" r:id="rId22"/>
    <p:sldId id="490" r:id="rId23"/>
    <p:sldId id="510" r:id="rId24"/>
    <p:sldId id="511" r:id="rId25"/>
    <p:sldId id="514" r:id="rId26"/>
    <p:sldId id="512" r:id="rId27"/>
    <p:sldId id="515" r:id="rId28"/>
    <p:sldId id="517" r:id="rId29"/>
    <p:sldId id="513" r:id="rId30"/>
    <p:sldId id="516" r:id="rId31"/>
    <p:sldId id="491" r:id="rId32"/>
    <p:sldId id="497" r:id="rId33"/>
    <p:sldId id="492" r:id="rId34"/>
    <p:sldId id="519" r:id="rId35"/>
    <p:sldId id="518" r:id="rId36"/>
    <p:sldId id="493" r:id="rId37"/>
    <p:sldId id="520" r:id="rId38"/>
    <p:sldId id="494" r:id="rId39"/>
    <p:sldId id="521" r:id="rId40"/>
    <p:sldId id="495" r:id="rId41"/>
    <p:sldId id="522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 Content" id="{9681A7BF-63C5-4734-8D20-736118F8D9C8}">
          <p14:sldIdLst>
            <p14:sldId id="275"/>
            <p14:sldId id="487"/>
            <p14:sldId id="488"/>
            <p14:sldId id="501"/>
            <p14:sldId id="502"/>
            <p14:sldId id="503"/>
            <p14:sldId id="504"/>
            <p14:sldId id="505"/>
            <p14:sldId id="506"/>
            <p14:sldId id="507"/>
            <p14:sldId id="508"/>
            <p14:sldId id="509"/>
            <p14:sldId id="489"/>
            <p14:sldId id="490"/>
            <p14:sldId id="510"/>
            <p14:sldId id="511"/>
            <p14:sldId id="514"/>
            <p14:sldId id="512"/>
            <p14:sldId id="515"/>
            <p14:sldId id="517"/>
            <p14:sldId id="513"/>
            <p14:sldId id="516"/>
            <p14:sldId id="491"/>
            <p14:sldId id="497"/>
            <p14:sldId id="492"/>
            <p14:sldId id="519"/>
            <p14:sldId id="518"/>
            <p14:sldId id="493"/>
            <p14:sldId id="520"/>
            <p14:sldId id="494"/>
            <p14:sldId id="521"/>
            <p14:sldId id="495"/>
            <p14:sldId id="522"/>
          </p14:sldIdLst>
        </p14:section>
        <p14:section name="Appendix: Image Descriptions for Unsighted Students" id="{88094BCA-E793-4F1E-8C51-729E8292E41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orient="horz" pos="3600">
          <p15:clr>
            <a:srgbClr val="A4A3A4"/>
          </p15:clr>
        </p15:guide>
        <p15:guide id="3" orient="horz" pos="912" userDrawn="1">
          <p15:clr>
            <a:srgbClr val="A4A3A4"/>
          </p15:clr>
        </p15:guide>
        <p15:guide id="4" orient="horz" pos="3360">
          <p15:clr>
            <a:srgbClr val="A4A3A4"/>
          </p15:clr>
        </p15:guide>
        <p15:guide id="5" pos="5616">
          <p15:clr>
            <a:srgbClr val="A4A3A4"/>
          </p15:clr>
        </p15:guide>
        <p15:guide id="6" pos="4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18B"/>
    <a:srgbClr val="ECE0E2"/>
    <a:srgbClr val="005C74"/>
    <a:srgbClr val="CACACA"/>
    <a:srgbClr val="B60000"/>
    <a:srgbClr val="0000FF"/>
    <a:srgbClr val="214E91"/>
    <a:srgbClr val="CCCCCC"/>
    <a:srgbClr val="B70000"/>
    <a:srgbClr val="5252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216" autoAdjust="0"/>
    <p:restoredTop sz="95100" autoAdjust="0"/>
  </p:normalViewPr>
  <p:slideViewPr>
    <p:cSldViewPr>
      <p:cViewPr varScale="1">
        <p:scale>
          <a:sx n="57" d="100"/>
          <a:sy n="57" d="100"/>
        </p:scale>
        <p:origin x="66" y="282"/>
      </p:cViewPr>
      <p:guideLst>
        <p:guide orient="horz" pos="3408"/>
        <p:guide orient="horz" pos="3600"/>
        <p:guide orient="horz" pos="912"/>
        <p:guide orient="horz" pos="3360"/>
        <p:guide pos="5616"/>
        <p:guide pos="4320"/>
      </p:guideLst>
    </p:cSldViewPr>
  </p:slideViewPr>
  <p:outlineViewPr>
    <p:cViewPr>
      <p:scale>
        <a:sx n="33" d="100"/>
        <a:sy n="33" d="100"/>
      </p:scale>
      <p:origin x="0" y="-182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1992" y="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9" Type="http://schemas.openxmlformats.org/officeDocument/2006/relationships/slide" Target="slides/slide30.xml"/><Relationship Id="rId21" Type="http://schemas.openxmlformats.org/officeDocument/2006/relationships/slide" Target="slides/slide12.xml"/><Relationship Id="rId34" Type="http://schemas.openxmlformats.org/officeDocument/2006/relationships/slide" Target="slides/slide25.xml"/><Relationship Id="rId42" Type="http://schemas.openxmlformats.org/officeDocument/2006/relationships/slide" Target="slides/slide33.xml"/><Relationship Id="rId47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9" Type="http://schemas.openxmlformats.org/officeDocument/2006/relationships/slide" Target="slides/slide2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slide" Target="slides/slide23.xml"/><Relationship Id="rId37" Type="http://schemas.openxmlformats.org/officeDocument/2006/relationships/slide" Target="slides/slide28.xml"/><Relationship Id="rId40" Type="http://schemas.openxmlformats.org/officeDocument/2006/relationships/slide" Target="slides/slide31.xml"/><Relationship Id="rId45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slide" Target="slides/slide27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slide" Target="slides/slide22.xml"/><Relationship Id="rId44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slide" Target="slides/slide26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slide" Target="slides/slide24.xml"/><Relationship Id="rId38" Type="http://schemas.openxmlformats.org/officeDocument/2006/relationships/slide" Target="slides/slide29.xml"/><Relationship Id="rId46" Type="http://schemas.openxmlformats.org/officeDocument/2006/relationships/viewProps" Target="viewProps.xml"/><Relationship Id="rId20" Type="http://schemas.openxmlformats.org/officeDocument/2006/relationships/slide" Target="slides/slide11.xml"/><Relationship Id="rId41" Type="http://schemas.openxmlformats.org/officeDocument/2006/relationships/slide" Target="slides/slide3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4CCBF-31CF-4FCA-A5B4-50142834420A}" type="datetimeFigureOut">
              <a:rPr lang="en-US" smtClean="0"/>
              <a:t>11/11/2022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95618-5249-4F12-80E4-2F3A0FD184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10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4B720-C9F6-4BFC-BC5C-B1B8D70204DA}" type="datetimeFigureOut">
              <a:rPr lang="en-US" smtClean="0"/>
              <a:t>11/11/2022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03D02-7E89-4EBF-B123-9C334E1BFE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90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5461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4101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2601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2943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180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8592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4096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5282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8677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3313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287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15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498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8662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7572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0004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9750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3309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542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2766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49530" y="3429000"/>
            <a:ext cx="561594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9530" y="4114800"/>
            <a:ext cx="5615940" cy="6858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422066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15602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Tagline-Gray BG, Title 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49530" y="3581400"/>
            <a:ext cx="561594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4770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069168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Tagline-Gray BG, Title 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3436620" y="3581400"/>
            <a:ext cx="569976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4770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7617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Tagline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4770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2355271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Tagline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1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4770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229479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Tagline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1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4770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695569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002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0574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Jump Link"/>
          <p:cNvSpPr>
            <a:spLocks noGrp="1"/>
          </p:cNvSpPr>
          <p:nvPr>
            <p:ph type="body" sz="quarter" idx="17" hasCustomPrompt="1"/>
          </p:nvPr>
        </p:nvSpPr>
        <p:spPr>
          <a:xfrm>
            <a:off x="3465912" y="6605650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9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80104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Six Content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39762"/>
          </a:xfrm>
          <a:prstGeom prst="rect">
            <a:avLst/>
          </a:prstGeom>
        </p:spPr>
        <p:txBody>
          <a:bodyPr/>
          <a:lstStyle>
            <a:lvl1pPr>
              <a:defRPr lang="en-US" sz="360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1"/>
          <p:cNvSpPr>
            <a:spLocks noGrp="1"/>
          </p:cNvSpPr>
          <p:nvPr>
            <p:ph sz="quarter" idx="12"/>
          </p:nvPr>
        </p:nvSpPr>
        <p:spPr>
          <a:xfrm>
            <a:off x="533400" y="1066800"/>
            <a:ext cx="8153400" cy="838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2011680"/>
            <a:ext cx="8153400" cy="7620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4"/>
          </p:nvPr>
        </p:nvSpPr>
        <p:spPr>
          <a:xfrm>
            <a:off x="533400" y="2880360"/>
            <a:ext cx="8153400" cy="6858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4"/>
          <p:cNvSpPr>
            <a:spLocks noGrp="1"/>
          </p:cNvSpPr>
          <p:nvPr>
            <p:ph sz="quarter" idx="15"/>
          </p:nvPr>
        </p:nvSpPr>
        <p:spPr>
          <a:xfrm>
            <a:off x="533400" y="3672840"/>
            <a:ext cx="8153400" cy="838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quarter" idx="10"/>
          </p:nvPr>
        </p:nvSpPr>
        <p:spPr>
          <a:xfrm>
            <a:off x="533400" y="4617720"/>
            <a:ext cx="8153400" cy="9144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6"/>
          <p:cNvSpPr>
            <a:spLocks noGrp="1"/>
          </p:cNvSpPr>
          <p:nvPr>
            <p:ph sz="quarter" idx="11"/>
          </p:nvPr>
        </p:nvSpPr>
        <p:spPr>
          <a:xfrm>
            <a:off x="533400" y="5638800"/>
            <a:ext cx="8153400" cy="7620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Jump Link"/>
          <p:cNvSpPr>
            <a:spLocks noGrp="1"/>
          </p:cNvSpPr>
          <p:nvPr>
            <p:ph type="body" sz="quarter" idx="17" hasCustomPrompt="1"/>
          </p:nvPr>
        </p:nvSpPr>
        <p:spPr>
          <a:xfrm>
            <a:off x="3465912" y="6529450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1" name="Photo Credit"/>
          <p:cNvSpPr>
            <a:spLocks noGrp="1"/>
          </p:cNvSpPr>
          <p:nvPr>
            <p:ph type="body" sz="quarter" idx="16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5620235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12 Content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39762"/>
          </a:xfrm>
          <a:prstGeom prst="rect">
            <a:avLst/>
          </a:prstGeom>
        </p:spPr>
        <p:txBody>
          <a:bodyPr/>
          <a:lstStyle>
            <a:lvl1pPr>
              <a:defRPr lang="en-US" sz="360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1"/>
          <p:cNvSpPr>
            <a:spLocks noGrp="1"/>
          </p:cNvSpPr>
          <p:nvPr>
            <p:ph sz="quarter" idx="12"/>
          </p:nvPr>
        </p:nvSpPr>
        <p:spPr>
          <a:xfrm>
            <a:off x="159416" y="1066800"/>
            <a:ext cx="4114800" cy="82296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159416" y="1981200"/>
            <a:ext cx="4114800" cy="82296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4"/>
          </p:nvPr>
        </p:nvSpPr>
        <p:spPr>
          <a:xfrm>
            <a:off x="159416" y="2895600"/>
            <a:ext cx="4114800" cy="82296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4"/>
          <p:cNvSpPr>
            <a:spLocks noGrp="1"/>
          </p:cNvSpPr>
          <p:nvPr>
            <p:ph sz="quarter" idx="15"/>
          </p:nvPr>
        </p:nvSpPr>
        <p:spPr>
          <a:xfrm>
            <a:off x="159416" y="3810000"/>
            <a:ext cx="4114800" cy="82296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quarter" idx="10"/>
          </p:nvPr>
        </p:nvSpPr>
        <p:spPr>
          <a:xfrm>
            <a:off x="159416" y="4724400"/>
            <a:ext cx="4114800" cy="82296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6"/>
          <p:cNvSpPr>
            <a:spLocks noGrp="1"/>
          </p:cNvSpPr>
          <p:nvPr>
            <p:ph sz="quarter" idx="11"/>
          </p:nvPr>
        </p:nvSpPr>
        <p:spPr>
          <a:xfrm>
            <a:off x="159416" y="5638800"/>
            <a:ext cx="4114800" cy="82296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7"/>
          <p:cNvSpPr>
            <a:spLocks noGrp="1"/>
          </p:cNvSpPr>
          <p:nvPr>
            <p:ph sz="quarter" idx="18"/>
          </p:nvPr>
        </p:nvSpPr>
        <p:spPr>
          <a:xfrm>
            <a:off x="4800600" y="1066800"/>
            <a:ext cx="4114800" cy="822960"/>
          </a:xfrm>
          <a:prstGeom prst="rect">
            <a:avLst/>
          </a:prstGeom>
        </p:spPr>
        <p:txBody>
          <a:bodyPr/>
          <a:lstStyle>
            <a:lvl1pPr>
              <a:defRPr lang="en-US" sz="2400" smtClean="0"/>
            </a:lvl1pPr>
            <a:lvl2pPr>
              <a:defRPr lang="en-US" sz="2000" smtClean="0"/>
            </a:lvl2pPr>
            <a:lvl3pPr>
              <a:defRPr lang="en-US" sz="1800" smtClean="0"/>
            </a:lvl3pPr>
            <a:lvl4pPr>
              <a:defRPr lang="en-US" sz="1600" smtClean="0"/>
            </a:lvl4pPr>
            <a:lvl5pPr>
              <a:defRPr lang="en-US" sz="1600"/>
            </a:lvl5pPr>
          </a:lstStyle>
          <a:p>
            <a:pPr marL="0" lvl="0" indent="0"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  <a:p>
            <a:pPr marL="800100" lvl="1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/>
              <a:t>Second level</a:t>
            </a:r>
          </a:p>
          <a:p>
            <a:pPr marL="1200150" lvl="2" indent="-285750">
              <a:spcAft>
                <a:spcPts val="800"/>
              </a:spcAft>
              <a:buFont typeface="Arial" panose="020B0604020202020204" pitchFamily="34" charset="0"/>
            </a:pPr>
            <a:r>
              <a:rPr lang="en-US" dirty="0"/>
              <a:t>Third level</a:t>
            </a:r>
          </a:p>
          <a:p>
            <a:pPr marL="1657350" lvl="3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/>
              <a:t>Fourth level</a:t>
            </a:r>
          </a:p>
          <a:p>
            <a:pPr marL="2114550" lvl="4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/>
              <a:t>Fifth level</a:t>
            </a:r>
          </a:p>
        </p:txBody>
      </p:sp>
      <p:sp>
        <p:nvSpPr>
          <p:cNvPr id="19" name="Content Placeholder 8"/>
          <p:cNvSpPr>
            <a:spLocks noGrp="1"/>
          </p:cNvSpPr>
          <p:nvPr>
            <p:ph sz="quarter" idx="19"/>
          </p:nvPr>
        </p:nvSpPr>
        <p:spPr>
          <a:xfrm>
            <a:off x="4800600" y="1981200"/>
            <a:ext cx="4114800" cy="822960"/>
          </a:xfrm>
          <a:prstGeom prst="rect">
            <a:avLst/>
          </a:prstGeom>
        </p:spPr>
        <p:txBody>
          <a:bodyPr/>
          <a:lstStyle>
            <a:lvl1pPr>
              <a:defRPr lang="en-US" sz="2400" smtClean="0"/>
            </a:lvl1pPr>
            <a:lvl2pPr>
              <a:defRPr lang="en-US" sz="2000" smtClean="0"/>
            </a:lvl2pPr>
            <a:lvl3pPr>
              <a:defRPr lang="en-US" sz="1800" smtClean="0"/>
            </a:lvl3pPr>
            <a:lvl4pPr>
              <a:defRPr lang="en-US" sz="1600" smtClean="0"/>
            </a:lvl4pPr>
            <a:lvl5pPr>
              <a:defRPr lang="en-US" sz="1600"/>
            </a:lvl5pPr>
          </a:lstStyle>
          <a:p>
            <a:pPr marL="0" lvl="0" indent="0"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  <a:p>
            <a:pPr marL="800100" lvl="1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Second level</a:t>
            </a:r>
          </a:p>
          <a:p>
            <a:pPr marL="1200150" lvl="2" indent="-285750">
              <a:spcAft>
                <a:spcPts val="800"/>
              </a:spcAft>
              <a:buFont typeface="Arial" panose="020B0604020202020204" pitchFamily="34" charset="0"/>
            </a:pPr>
            <a:r>
              <a:rPr lang="en-US"/>
              <a:t>Third level</a:t>
            </a:r>
          </a:p>
          <a:p>
            <a:pPr marL="1657350" lvl="3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Fourth level</a:t>
            </a:r>
          </a:p>
          <a:p>
            <a:pPr marL="2114550" lvl="4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Fifth level</a:t>
            </a:r>
          </a:p>
        </p:txBody>
      </p:sp>
      <p:sp>
        <p:nvSpPr>
          <p:cNvPr id="21" name="Content Placeholder 9"/>
          <p:cNvSpPr>
            <a:spLocks noGrp="1"/>
          </p:cNvSpPr>
          <p:nvPr>
            <p:ph sz="quarter" idx="20"/>
          </p:nvPr>
        </p:nvSpPr>
        <p:spPr>
          <a:xfrm>
            <a:off x="4800600" y="2895600"/>
            <a:ext cx="4114800" cy="822960"/>
          </a:xfrm>
          <a:prstGeom prst="rect">
            <a:avLst/>
          </a:prstGeom>
        </p:spPr>
        <p:txBody>
          <a:bodyPr/>
          <a:lstStyle>
            <a:lvl1pPr>
              <a:defRPr lang="en-US" sz="2400" smtClean="0"/>
            </a:lvl1pPr>
            <a:lvl2pPr>
              <a:defRPr lang="en-US" sz="2000" smtClean="0"/>
            </a:lvl2pPr>
            <a:lvl3pPr>
              <a:defRPr lang="en-US" sz="1800" smtClean="0"/>
            </a:lvl3pPr>
            <a:lvl4pPr>
              <a:defRPr lang="en-US" sz="1600" smtClean="0"/>
            </a:lvl4pPr>
            <a:lvl5pPr>
              <a:defRPr lang="en-US" sz="1600"/>
            </a:lvl5pPr>
          </a:lstStyle>
          <a:p>
            <a:pPr marL="0" lvl="0" indent="0"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  <a:p>
            <a:pPr marL="800100" lvl="1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Second level</a:t>
            </a:r>
          </a:p>
          <a:p>
            <a:pPr marL="1200150" lvl="2" indent="-285750">
              <a:spcAft>
                <a:spcPts val="800"/>
              </a:spcAft>
              <a:buFont typeface="Arial" panose="020B0604020202020204" pitchFamily="34" charset="0"/>
            </a:pPr>
            <a:r>
              <a:rPr lang="en-US"/>
              <a:t>Third level</a:t>
            </a:r>
          </a:p>
          <a:p>
            <a:pPr marL="1657350" lvl="3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Fourth level</a:t>
            </a:r>
          </a:p>
          <a:p>
            <a:pPr marL="2114550" lvl="4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Fifth level</a:t>
            </a:r>
          </a:p>
        </p:txBody>
      </p:sp>
      <p:sp>
        <p:nvSpPr>
          <p:cNvPr id="23" name="Content Placeholder 10"/>
          <p:cNvSpPr>
            <a:spLocks noGrp="1"/>
          </p:cNvSpPr>
          <p:nvPr>
            <p:ph sz="quarter" idx="21"/>
          </p:nvPr>
        </p:nvSpPr>
        <p:spPr>
          <a:xfrm>
            <a:off x="4800600" y="3810000"/>
            <a:ext cx="4114800" cy="822960"/>
          </a:xfrm>
          <a:prstGeom prst="rect">
            <a:avLst/>
          </a:prstGeom>
        </p:spPr>
        <p:txBody>
          <a:bodyPr/>
          <a:lstStyle>
            <a:lvl1pPr>
              <a:defRPr lang="en-US" sz="2400" smtClean="0"/>
            </a:lvl1pPr>
            <a:lvl2pPr>
              <a:defRPr lang="en-US" sz="2000" smtClean="0"/>
            </a:lvl2pPr>
            <a:lvl3pPr>
              <a:defRPr lang="en-US" sz="1800" smtClean="0"/>
            </a:lvl3pPr>
            <a:lvl4pPr>
              <a:defRPr lang="en-US" sz="1600" smtClean="0"/>
            </a:lvl4pPr>
            <a:lvl5pPr>
              <a:defRPr lang="en-US" sz="1600"/>
            </a:lvl5pPr>
          </a:lstStyle>
          <a:p>
            <a:pPr marL="0" lvl="0" indent="0"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  <a:p>
            <a:pPr marL="800100" lvl="1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Second level</a:t>
            </a:r>
          </a:p>
          <a:p>
            <a:pPr marL="1200150" lvl="2" indent="-285750">
              <a:spcAft>
                <a:spcPts val="800"/>
              </a:spcAft>
              <a:buFont typeface="Arial" panose="020B0604020202020204" pitchFamily="34" charset="0"/>
            </a:pPr>
            <a:r>
              <a:rPr lang="en-US"/>
              <a:t>Third level</a:t>
            </a:r>
          </a:p>
          <a:p>
            <a:pPr marL="1657350" lvl="3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Fourth level</a:t>
            </a:r>
          </a:p>
          <a:p>
            <a:pPr marL="2114550" lvl="4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Fifth level</a:t>
            </a:r>
          </a:p>
        </p:txBody>
      </p:sp>
      <p:sp>
        <p:nvSpPr>
          <p:cNvPr id="25" name="Content Placeholder 11"/>
          <p:cNvSpPr>
            <a:spLocks noGrp="1"/>
          </p:cNvSpPr>
          <p:nvPr>
            <p:ph sz="quarter" idx="22"/>
          </p:nvPr>
        </p:nvSpPr>
        <p:spPr>
          <a:xfrm>
            <a:off x="4800600" y="4724400"/>
            <a:ext cx="4114800" cy="822960"/>
          </a:xfrm>
          <a:prstGeom prst="rect">
            <a:avLst/>
          </a:prstGeom>
        </p:spPr>
        <p:txBody>
          <a:bodyPr/>
          <a:lstStyle>
            <a:lvl1pPr>
              <a:defRPr lang="en-US" sz="2400" smtClean="0"/>
            </a:lvl1pPr>
            <a:lvl2pPr>
              <a:defRPr lang="en-US" sz="2000" smtClean="0"/>
            </a:lvl2pPr>
            <a:lvl3pPr>
              <a:defRPr lang="en-US" sz="1800" smtClean="0"/>
            </a:lvl3pPr>
            <a:lvl4pPr>
              <a:defRPr lang="en-US" sz="1600" smtClean="0"/>
            </a:lvl4pPr>
            <a:lvl5pPr>
              <a:defRPr lang="en-US" sz="1600"/>
            </a:lvl5pPr>
          </a:lstStyle>
          <a:p>
            <a:pPr marL="0" lvl="0" indent="0"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  <a:p>
            <a:pPr marL="800100" lvl="1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Second level</a:t>
            </a:r>
          </a:p>
          <a:p>
            <a:pPr marL="1200150" lvl="2" indent="-285750">
              <a:spcAft>
                <a:spcPts val="800"/>
              </a:spcAft>
              <a:buFont typeface="Arial" panose="020B0604020202020204" pitchFamily="34" charset="0"/>
            </a:pPr>
            <a:r>
              <a:rPr lang="en-US"/>
              <a:t>Third level</a:t>
            </a:r>
          </a:p>
          <a:p>
            <a:pPr marL="1657350" lvl="3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Fourth level</a:t>
            </a:r>
          </a:p>
          <a:p>
            <a:pPr marL="2114550" lvl="4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Fifth level</a:t>
            </a:r>
          </a:p>
        </p:txBody>
      </p:sp>
      <p:sp>
        <p:nvSpPr>
          <p:cNvPr id="27" name="Content Placeholder 12"/>
          <p:cNvSpPr>
            <a:spLocks noGrp="1"/>
          </p:cNvSpPr>
          <p:nvPr>
            <p:ph sz="quarter" idx="23"/>
          </p:nvPr>
        </p:nvSpPr>
        <p:spPr>
          <a:xfrm>
            <a:off x="4800600" y="5638800"/>
            <a:ext cx="4114800" cy="822960"/>
          </a:xfrm>
          <a:prstGeom prst="rect">
            <a:avLst/>
          </a:prstGeom>
        </p:spPr>
        <p:txBody>
          <a:bodyPr/>
          <a:lstStyle>
            <a:lvl1pPr>
              <a:defRPr lang="en-US" sz="2400" smtClean="0"/>
            </a:lvl1pPr>
            <a:lvl2pPr>
              <a:defRPr lang="en-US" sz="2000" smtClean="0"/>
            </a:lvl2pPr>
            <a:lvl3pPr>
              <a:defRPr lang="en-US" sz="1800" smtClean="0"/>
            </a:lvl3pPr>
            <a:lvl4pPr>
              <a:defRPr lang="en-US" sz="1600" smtClean="0"/>
            </a:lvl4pPr>
            <a:lvl5pPr>
              <a:defRPr lang="en-US" sz="1600"/>
            </a:lvl5pPr>
          </a:lstStyle>
          <a:p>
            <a:pPr marL="0" lvl="0" indent="0"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  <a:p>
            <a:pPr marL="800100" lvl="1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Second level</a:t>
            </a:r>
          </a:p>
          <a:p>
            <a:pPr marL="1200150" lvl="2" indent="-285750">
              <a:spcAft>
                <a:spcPts val="800"/>
              </a:spcAft>
              <a:buFont typeface="Arial" panose="020B0604020202020204" pitchFamily="34" charset="0"/>
            </a:pPr>
            <a:r>
              <a:rPr lang="en-US"/>
              <a:t>Third level</a:t>
            </a:r>
          </a:p>
          <a:p>
            <a:pPr marL="1657350" lvl="3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Fourth level</a:t>
            </a:r>
          </a:p>
          <a:p>
            <a:pPr marL="2114550" lvl="4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/>
              <a:t>Fifth level</a:t>
            </a:r>
          </a:p>
        </p:txBody>
      </p:sp>
      <p:sp>
        <p:nvSpPr>
          <p:cNvPr id="13" name="Jump Link"/>
          <p:cNvSpPr>
            <a:spLocks noGrp="1"/>
          </p:cNvSpPr>
          <p:nvPr>
            <p:ph type="body" sz="quarter" idx="17" hasCustomPrompt="1"/>
          </p:nvPr>
        </p:nvSpPr>
        <p:spPr>
          <a:xfrm>
            <a:off x="3467512" y="6529450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1" name="Photo Credit"/>
          <p:cNvSpPr>
            <a:spLocks noGrp="1"/>
          </p:cNvSpPr>
          <p:nvPr>
            <p:ph type="body" sz="quarter" idx="16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9805406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Title"/>
          <p:cNvSpPr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Jump Link"/>
          <p:cNvSpPr>
            <a:spLocks noGrp="1"/>
          </p:cNvSpPr>
          <p:nvPr>
            <p:ph type="body" sz="quarter" idx="17" hasCustomPrompt="1"/>
          </p:nvPr>
        </p:nvSpPr>
        <p:spPr>
          <a:xfrm>
            <a:off x="3465912" y="6553200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0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1187976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wo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Title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Header 1"/>
          <p:cNvSpPr>
            <a:spLocks noGrp="1"/>
          </p:cNvSpPr>
          <p:nvPr>
            <p:ph type="body" idx="1"/>
          </p:nvPr>
        </p:nvSpPr>
        <p:spPr>
          <a:xfrm>
            <a:off x="455612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Header 2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Jump Link"/>
          <p:cNvSpPr>
            <a:spLocks noGrp="1"/>
          </p:cNvSpPr>
          <p:nvPr>
            <p:ph type="body" sz="quarter" idx="17" hasCustomPrompt="1"/>
          </p:nvPr>
        </p:nvSpPr>
        <p:spPr>
          <a:xfrm>
            <a:off x="3465912" y="6553200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2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874073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124200" y="3429000"/>
            <a:ext cx="6019800" cy="1752600"/>
          </a:xfrm>
          <a:prstGeom prst="rect">
            <a:avLst/>
          </a:prstGeom>
          <a:solidFill>
            <a:srgbClr val="52525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3276600" y="3505200"/>
            <a:ext cx="569976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276600" y="4190999"/>
            <a:ext cx="5699760" cy="914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7200" indent="0" algn="r">
              <a:buNone/>
              <a:defRPr sz="2400" b="0">
                <a:solidFill>
                  <a:schemeClr val="bg1"/>
                </a:solidFill>
                <a:latin typeface="ArumSans Bd" panose="020B0B04010000020C00" pitchFamily="34" charset="0"/>
              </a:defRPr>
            </a:lvl2pPr>
            <a:lvl3pPr marL="914400" indent="0" algn="r">
              <a:buNone/>
              <a:defRPr sz="2400" b="0">
                <a:solidFill>
                  <a:schemeClr val="bg1"/>
                </a:solidFill>
                <a:latin typeface="ArumSans Bd" panose="020B0B04010000020C00" pitchFamily="34" charset="0"/>
              </a:defRPr>
            </a:lvl3pPr>
            <a:lvl4pPr marL="1371600" indent="0" algn="r">
              <a:buNone/>
              <a:defRPr sz="2400" b="0">
                <a:solidFill>
                  <a:schemeClr val="bg1"/>
                </a:solidFill>
                <a:latin typeface="ArumSans Bd" panose="020B0B04010000020C00" pitchFamily="34" charset="0"/>
              </a:defRPr>
            </a:lvl4pPr>
            <a:lvl5pPr marL="1828800" indent="0" algn="r">
              <a:buNone/>
              <a:defRPr sz="2400" b="0">
                <a:solidFill>
                  <a:schemeClr val="bg1"/>
                </a:solidFill>
                <a:latin typeface="ArumSans Bd" panose="020B0B04010000020C00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422066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13"/>
          </p:nvPr>
        </p:nvSpPr>
        <p:spPr>
          <a:xfrm>
            <a:off x="0" y="6771640"/>
            <a:ext cx="9144000" cy="91440"/>
          </a:xfrm>
          <a:prstGeom prst="rect">
            <a:avLst/>
          </a:prstGeom>
        </p:spPr>
        <p:txBody>
          <a:bodyPr lIns="45720" rIns="45720" anchor="ctr"/>
          <a:lstStyle>
            <a:lvl1pPr algn="l">
              <a:defRPr sz="80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06866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4-up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Title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Header 1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175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0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Header 2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175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0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Header 3"/>
          <p:cNvSpPr>
            <a:spLocks noGrp="1"/>
          </p:cNvSpPr>
          <p:nvPr>
            <p:ph type="body" sz="quarter" idx="12"/>
          </p:nvPr>
        </p:nvSpPr>
        <p:spPr>
          <a:xfrm>
            <a:off x="457200" y="35814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4191000"/>
            <a:ext cx="4040188" cy="175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0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Header 4"/>
          <p:cNvSpPr>
            <a:spLocks noGrp="1"/>
          </p:cNvSpPr>
          <p:nvPr>
            <p:ph type="body" sz="quarter" idx="13"/>
          </p:nvPr>
        </p:nvSpPr>
        <p:spPr>
          <a:xfrm>
            <a:off x="4648200" y="35814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5" name="Content Placeholder 4"/>
          <p:cNvSpPr>
            <a:spLocks noGrp="1"/>
          </p:cNvSpPr>
          <p:nvPr>
            <p:ph sz="quarter" idx="15"/>
          </p:nvPr>
        </p:nvSpPr>
        <p:spPr>
          <a:xfrm>
            <a:off x="4645025" y="4191000"/>
            <a:ext cx="4041775" cy="175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0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Jump Link"/>
          <p:cNvSpPr>
            <a:spLocks noGrp="1"/>
          </p:cNvSpPr>
          <p:nvPr>
            <p:ph type="body" sz="quarter" idx="17" hasCustomPrompt="1"/>
          </p:nvPr>
        </p:nvSpPr>
        <p:spPr>
          <a:xfrm>
            <a:off x="3465912" y="6019800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5873770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1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Jump Link"/>
          <p:cNvSpPr>
            <a:spLocks noGrp="1"/>
          </p:cNvSpPr>
          <p:nvPr>
            <p:ph type="body" sz="quarter" idx="13" hasCustomPrompt="1"/>
          </p:nvPr>
        </p:nvSpPr>
        <p:spPr>
          <a:xfrm>
            <a:off x="4999894" y="6488875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8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9750495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Content with Righ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1"/>
          <p:cNvSpPr>
            <a:spLocks noGrp="1"/>
          </p:cNvSpPr>
          <p:nvPr>
            <p:ph type="body" sz="half" idx="2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Jump Link"/>
          <p:cNvSpPr>
            <a:spLocks noGrp="1"/>
          </p:cNvSpPr>
          <p:nvPr>
            <p:ph type="body" sz="quarter" idx="12" hasCustomPrompt="1"/>
          </p:nvPr>
        </p:nvSpPr>
        <p:spPr>
          <a:xfrm>
            <a:off x="1908587" y="6488875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9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4910042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1828800" y="5253037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1"/>
          <p:cNvSpPr>
            <a:spLocks noGrp="1"/>
          </p:cNvSpPr>
          <p:nvPr>
            <p:ph type="body" sz="half" idx="2"/>
          </p:nvPr>
        </p:nvSpPr>
        <p:spPr>
          <a:xfrm>
            <a:off x="1828800" y="5895975"/>
            <a:ext cx="5486400" cy="60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1"/>
          <p:cNvSpPr>
            <a:spLocks noGrp="1"/>
          </p:cNvSpPr>
          <p:nvPr>
            <p:ph type="pic" idx="1"/>
          </p:nvPr>
        </p:nvSpPr>
        <p:spPr>
          <a:xfrm>
            <a:off x="1028700" y="128650"/>
            <a:ext cx="7086600" cy="49446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Jump Link"/>
          <p:cNvSpPr>
            <a:spLocks noGrp="1"/>
          </p:cNvSpPr>
          <p:nvPr>
            <p:ph type="body" sz="quarter" idx="12" hasCustomPrompt="1"/>
          </p:nvPr>
        </p:nvSpPr>
        <p:spPr>
          <a:xfrm>
            <a:off x="3357063" y="5105400"/>
            <a:ext cx="2429874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9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326611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Bar-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-2251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Media Placeholder 1"/>
          <p:cNvSpPr>
            <a:spLocks noGrp="1"/>
          </p:cNvSpPr>
          <p:nvPr>
            <p:ph type="media" sz="quarter" idx="11"/>
          </p:nvPr>
        </p:nvSpPr>
        <p:spPr>
          <a:xfrm>
            <a:off x="0" y="1066799"/>
            <a:ext cx="9144000" cy="53159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Video Credit"/>
          <p:cNvSpPr>
            <a:spLocks noGrp="1"/>
          </p:cNvSpPr>
          <p:nvPr>
            <p:ph type="body" sz="quarter" idx="12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Video Credit Here</a:t>
            </a:r>
          </a:p>
        </p:txBody>
      </p:sp>
    </p:spTree>
    <p:extLst>
      <p:ext uri="{BB962C8B-B14F-4D97-AF65-F5344CB8AC3E}">
        <p14:creationId xmlns:p14="http://schemas.microsoft.com/office/powerpoint/2010/main" val="1987417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457200" y="1950720"/>
            <a:ext cx="8229600" cy="1097280"/>
          </a:xfrm>
          <a:prstGeom prst="rect">
            <a:avLst/>
          </a:prstGeom>
        </p:spPr>
        <p:txBody>
          <a:bodyPr anchor="ctr"/>
          <a:lstStyle>
            <a:lvl1pPr>
              <a:defRPr sz="4800" b="1">
                <a:solidFill>
                  <a:schemeClr val="tx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274320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4000" b="1">
                <a:solidFill>
                  <a:srgbClr val="005C74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8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7817427" y="6303818"/>
            <a:ext cx="1295400" cy="381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4298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97280"/>
          </a:xfrm>
          <a:prstGeom prst="rect">
            <a:avLst/>
          </a:prstGeom>
        </p:spPr>
        <p:txBody>
          <a:bodyPr anchor="ctr"/>
          <a:lstStyle>
            <a:lvl1pPr algn="l">
              <a:defRPr sz="4000" b="1">
                <a:solidFill>
                  <a:srgbClr val="005C74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Jump Link"/>
          <p:cNvSpPr>
            <a:spLocks noGrp="1"/>
          </p:cNvSpPr>
          <p:nvPr>
            <p:ph type="body" sz="quarter" idx="12" hasCustomPrompt="1"/>
          </p:nvPr>
        </p:nvSpPr>
        <p:spPr>
          <a:xfrm>
            <a:off x="3467512" y="6477000"/>
            <a:ext cx="2208976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9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8626553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97280"/>
          </a:xfrm>
          <a:prstGeom prst="rect">
            <a:avLst/>
          </a:prstGeom>
        </p:spPr>
        <p:txBody>
          <a:bodyPr anchor="ctr"/>
          <a:lstStyle>
            <a:lvl1pPr algn="l">
              <a:defRPr sz="4000" b="1">
                <a:solidFill>
                  <a:srgbClr val="005C74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24688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idx="13"/>
          </p:nvPr>
        </p:nvSpPr>
        <p:spPr>
          <a:xfrm>
            <a:off x="457200" y="4008120"/>
            <a:ext cx="8229600" cy="23164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3463640" y="6477000"/>
            <a:ext cx="2212848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6473952" y="6705600"/>
            <a:ext cx="2670048" cy="155448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2043018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97280"/>
          </a:xfrm>
          <a:prstGeom prst="rect">
            <a:avLst/>
          </a:prstGeom>
        </p:spPr>
        <p:txBody>
          <a:bodyPr anchor="ctr"/>
          <a:lstStyle>
            <a:lvl1pPr algn="l">
              <a:defRPr sz="4000" b="1">
                <a:solidFill>
                  <a:srgbClr val="005C74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3931920" cy="4876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idx="13"/>
          </p:nvPr>
        </p:nvSpPr>
        <p:spPr>
          <a:xfrm>
            <a:off x="4754880" y="1447800"/>
            <a:ext cx="3931920" cy="4876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3463640" y="6477000"/>
            <a:ext cx="2212848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6473952" y="6705600"/>
            <a:ext cx="2670048" cy="155448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3206766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97280"/>
          </a:xfrm>
          <a:prstGeom prst="rect">
            <a:avLst/>
          </a:prstGeom>
        </p:spPr>
        <p:txBody>
          <a:bodyPr anchor="ctr"/>
          <a:lstStyle>
            <a:lvl1pPr algn="l">
              <a:defRPr sz="4000" b="1">
                <a:solidFill>
                  <a:srgbClr val="005C74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09728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idx="13"/>
          </p:nvPr>
        </p:nvSpPr>
        <p:spPr>
          <a:xfrm>
            <a:off x="457200" y="2641600"/>
            <a:ext cx="8229600" cy="11887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"/>
          <p:cNvSpPr>
            <a:spLocks noGrp="1"/>
          </p:cNvSpPr>
          <p:nvPr>
            <p:ph idx="14"/>
          </p:nvPr>
        </p:nvSpPr>
        <p:spPr>
          <a:xfrm>
            <a:off x="457200" y="3926840"/>
            <a:ext cx="8229600" cy="11887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1"/>
          <p:cNvSpPr>
            <a:spLocks noGrp="1"/>
          </p:cNvSpPr>
          <p:nvPr>
            <p:ph idx="15"/>
          </p:nvPr>
        </p:nvSpPr>
        <p:spPr>
          <a:xfrm>
            <a:off x="457200" y="5212080"/>
            <a:ext cx="8229600" cy="11887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463640" y="6477000"/>
            <a:ext cx="2212848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6473952" y="6705600"/>
            <a:ext cx="2670048" cy="155448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118001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49530" y="3581400"/>
            <a:ext cx="561594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422066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336828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97280"/>
          </a:xfrm>
          <a:prstGeom prst="rect">
            <a:avLst/>
          </a:prstGeom>
        </p:spPr>
        <p:txBody>
          <a:bodyPr anchor="ctr"/>
          <a:lstStyle>
            <a:lvl1pPr algn="l">
              <a:defRPr sz="4000" b="1">
                <a:solidFill>
                  <a:srgbClr val="005C74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idx="13"/>
          </p:nvPr>
        </p:nvSpPr>
        <p:spPr>
          <a:xfrm>
            <a:off x="457200" y="2301240"/>
            <a:ext cx="822960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"/>
          <p:cNvSpPr>
            <a:spLocks noGrp="1"/>
          </p:cNvSpPr>
          <p:nvPr>
            <p:ph idx="14"/>
          </p:nvPr>
        </p:nvSpPr>
        <p:spPr>
          <a:xfrm>
            <a:off x="457200" y="3154680"/>
            <a:ext cx="822960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1"/>
          <p:cNvSpPr>
            <a:spLocks noGrp="1"/>
          </p:cNvSpPr>
          <p:nvPr>
            <p:ph idx="15"/>
          </p:nvPr>
        </p:nvSpPr>
        <p:spPr>
          <a:xfrm>
            <a:off x="457200" y="4008120"/>
            <a:ext cx="822960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"/>
          <p:cNvSpPr>
            <a:spLocks noGrp="1"/>
          </p:cNvSpPr>
          <p:nvPr>
            <p:ph idx="16"/>
          </p:nvPr>
        </p:nvSpPr>
        <p:spPr>
          <a:xfrm>
            <a:off x="457200" y="4861560"/>
            <a:ext cx="822960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"/>
          <p:cNvSpPr>
            <a:spLocks noGrp="1"/>
          </p:cNvSpPr>
          <p:nvPr>
            <p:ph idx="17"/>
          </p:nvPr>
        </p:nvSpPr>
        <p:spPr>
          <a:xfrm>
            <a:off x="457200" y="5715000"/>
            <a:ext cx="8229600" cy="73152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-3429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82296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188720" indent="-27432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554480" indent="-228600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3463640" y="6477000"/>
            <a:ext cx="2212848" cy="18288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9" hasCustomPrompt="1"/>
          </p:nvPr>
        </p:nvSpPr>
        <p:spPr>
          <a:xfrm>
            <a:off x="6473952" y="6705600"/>
            <a:ext cx="2670048" cy="155448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1064114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Title"/>
          <p:cNvSpPr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Jump Link"/>
          <p:cNvSpPr>
            <a:spLocks noGrp="1"/>
          </p:cNvSpPr>
          <p:nvPr>
            <p:ph type="body" sz="quarter" idx="12" hasCustomPrompt="1"/>
          </p:nvPr>
        </p:nvSpPr>
        <p:spPr>
          <a:xfrm>
            <a:off x="3357063" y="6529450"/>
            <a:ext cx="2429874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0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3194019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Title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Header 1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Header 2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Jump Link"/>
          <p:cNvSpPr>
            <a:spLocks noGrp="1"/>
          </p:cNvSpPr>
          <p:nvPr>
            <p:ph type="body" sz="quarter" idx="12" hasCustomPrompt="1"/>
          </p:nvPr>
        </p:nvSpPr>
        <p:spPr>
          <a:xfrm>
            <a:off x="3273243" y="6529450"/>
            <a:ext cx="2429874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2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7505567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4-up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Title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Header 1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175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0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Header 2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175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0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Header 3"/>
          <p:cNvSpPr>
            <a:spLocks noGrp="1"/>
          </p:cNvSpPr>
          <p:nvPr>
            <p:ph type="body" sz="quarter" idx="12"/>
          </p:nvPr>
        </p:nvSpPr>
        <p:spPr>
          <a:xfrm>
            <a:off x="457200" y="35814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4191000"/>
            <a:ext cx="4040188" cy="175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0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Header 4"/>
          <p:cNvSpPr>
            <a:spLocks noGrp="1"/>
          </p:cNvSpPr>
          <p:nvPr>
            <p:ph type="body" sz="quarter" idx="13"/>
          </p:nvPr>
        </p:nvSpPr>
        <p:spPr>
          <a:xfrm>
            <a:off x="4648200" y="35814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5" name="Content Placeholder 4"/>
          <p:cNvSpPr>
            <a:spLocks noGrp="1"/>
          </p:cNvSpPr>
          <p:nvPr>
            <p:ph sz="quarter" idx="15"/>
          </p:nvPr>
        </p:nvSpPr>
        <p:spPr>
          <a:xfrm>
            <a:off x="4645025" y="4191000"/>
            <a:ext cx="4041775" cy="175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000"/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Jump Link"/>
          <p:cNvSpPr>
            <a:spLocks noGrp="1"/>
          </p:cNvSpPr>
          <p:nvPr>
            <p:ph type="body" sz="quarter" idx="16" hasCustomPrompt="1"/>
          </p:nvPr>
        </p:nvSpPr>
        <p:spPr>
          <a:xfrm>
            <a:off x="3357063" y="5996050"/>
            <a:ext cx="2429874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1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2079248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1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Jump Link"/>
          <p:cNvSpPr>
            <a:spLocks noGrp="1"/>
          </p:cNvSpPr>
          <p:nvPr>
            <p:ph type="body" sz="quarter" idx="12" hasCustomPrompt="1"/>
          </p:nvPr>
        </p:nvSpPr>
        <p:spPr>
          <a:xfrm>
            <a:off x="5026437" y="6529450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8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4853900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Righ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1"/>
          <p:cNvSpPr>
            <a:spLocks noGrp="1"/>
          </p:cNvSpPr>
          <p:nvPr>
            <p:ph type="body" sz="half" idx="2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Font typeface="Arial" panose="020B0604020202020204" pitchFamily="34" charset="0"/>
              <a:buNone/>
              <a:defRPr sz="2400"/>
            </a:lvl1pPr>
            <a:lvl2pPr marL="800100" indent="-342900">
              <a:spcAft>
                <a:spcPts val="800"/>
              </a:spcAft>
              <a:buFont typeface="Arial" panose="020B0604020202020204" pitchFamily="34" charset="0"/>
              <a:buChar char="•"/>
              <a:defRPr sz="2000"/>
            </a:lvl2pPr>
            <a:lvl3pPr marL="1200150" indent="-285750">
              <a:spcAft>
                <a:spcPts val="800"/>
              </a:spcAft>
              <a:buFont typeface="Arial" panose="020B0604020202020204" pitchFamily="34" charset="0"/>
              <a:buChar char="•"/>
              <a:defRPr sz="1800"/>
            </a:lvl3pPr>
            <a:lvl4pPr marL="16573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4pPr>
            <a:lvl5pPr marL="2114550" indent="-285750">
              <a:spcAft>
                <a:spcPts val="800"/>
              </a:spcAft>
              <a:buFont typeface="Arial" panose="020B0604020202020204" pitchFamily="34" charset="0"/>
              <a:buChar char="•"/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Jump Link"/>
          <p:cNvSpPr>
            <a:spLocks noGrp="1"/>
          </p:cNvSpPr>
          <p:nvPr>
            <p:ph type="body" sz="quarter" idx="12" hasCustomPrompt="1"/>
          </p:nvPr>
        </p:nvSpPr>
        <p:spPr>
          <a:xfrm>
            <a:off x="1908587" y="6529450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9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91643512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1828800" y="5253037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1"/>
          <p:cNvSpPr>
            <a:spLocks noGrp="1"/>
          </p:cNvSpPr>
          <p:nvPr>
            <p:ph type="body" sz="half" idx="2"/>
          </p:nvPr>
        </p:nvSpPr>
        <p:spPr>
          <a:xfrm>
            <a:off x="1828800" y="5895975"/>
            <a:ext cx="5486400" cy="609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1"/>
          <p:cNvSpPr>
            <a:spLocks noGrp="1"/>
          </p:cNvSpPr>
          <p:nvPr>
            <p:ph type="pic" idx="1"/>
          </p:nvPr>
        </p:nvSpPr>
        <p:spPr>
          <a:xfrm>
            <a:off x="1028700" y="128650"/>
            <a:ext cx="7086600" cy="49446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7" name="Jump Link"/>
          <p:cNvSpPr>
            <a:spLocks noGrp="1"/>
          </p:cNvSpPr>
          <p:nvPr>
            <p:ph type="body" sz="quarter" idx="16" hasCustomPrompt="1"/>
          </p:nvPr>
        </p:nvSpPr>
        <p:spPr>
          <a:xfrm>
            <a:off x="3467512" y="5081650"/>
            <a:ext cx="2208976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Add “Access the text alternative for slide images.”</a:t>
            </a:r>
          </a:p>
        </p:txBody>
      </p:sp>
      <p:sp>
        <p:nvSpPr>
          <p:cNvPr id="9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15795019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-2251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Media Placeholder 5"/>
          <p:cNvSpPr>
            <a:spLocks noGrp="1"/>
          </p:cNvSpPr>
          <p:nvPr>
            <p:ph type="media" sz="quarter" idx="11"/>
          </p:nvPr>
        </p:nvSpPr>
        <p:spPr>
          <a:xfrm>
            <a:off x="0" y="1066799"/>
            <a:ext cx="9144000" cy="53159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Video Credit"/>
          <p:cNvSpPr>
            <a:spLocks noGrp="1"/>
          </p:cNvSpPr>
          <p:nvPr>
            <p:ph type="body" sz="quarter" idx="12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Video Credit Here</a:t>
            </a:r>
          </a:p>
        </p:txBody>
      </p:sp>
    </p:spTree>
    <p:extLst>
      <p:ext uri="{BB962C8B-B14F-4D97-AF65-F5344CB8AC3E}">
        <p14:creationId xmlns:p14="http://schemas.microsoft.com/office/powerpoint/2010/main" val="2469297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2766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228600" y="3429000"/>
            <a:ext cx="51054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28600" y="4114800"/>
            <a:ext cx="510540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  <a:latin typeface="+mn-lt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0497328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Tagline-Gray BG, 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  <a:latin typeface="+mn-lt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384814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3436620" y="3581400"/>
            <a:ext cx="569976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422066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83350321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Tagline-Gray BG, Title 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  <a:latin typeface="+mn-lt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0691689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Tagline-Gray BG, Title 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  <a:latin typeface="+mn-lt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761728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agline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  <a:latin typeface="+mn-lt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23552719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agline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1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  <a:latin typeface="+mn-lt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22947916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agline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1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7056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  <a:latin typeface="+mn-lt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69556950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2766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228600" y="3429000"/>
            <a:ext cx="51054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28600" y="4114800"/>
            <a:ext cx="510540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0497328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38481487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06916897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761728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235527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422066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  <p:sp>
        <p:nvSpPr>
          <p:cNvPr id="9" name="Slide Title"/>
          <p:cNvSpPr>
            <a:spLocks noGrp="1"/>
          </p:cNvSpPr>
          <p:nvPr>
            <p:ph type="title"/>
          </p:nvPr>
        </p:nvSpPr>
        <p:spPr>
          <a:xfrm>
            <a:off x="762000" y="152400"/>
            <a:ext cx="7620000" cy="1097280"/>
          </a:xfrm>
          <a:prstGeom prst="rect">
            <a:avLst/>
          </a:prstGeom>
        </p:spPr>
        <p:txBody>
          <a:bodyPr anchor="ctr"/>
          <a:lstStyle>
            <a:lvl1pPr>
              <a:defRPr sz="3600" b="0">
                <a:solidFill>
                  <a:srgbClr val="B60000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54880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sz="3200">
                <a:latin typeface="+mj-lt"/>
                <a:cs typeface="Arial" panose="020B0604020202020204" pitchFamily="34" charset="0"/>
              </a:defRPr>
            </a:lvl1pPr>
            <a:lvl2pPr marL="457200" indent="-342900" algn="l">
              <a:spcBef>
                <a:spcPts val="1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800">
                <a:latin typeface="+mj-lt"/>
                <a:cs typeface="Arial" panose="020B0604020202020204" pitchFamily="34" charset="0"/>
              </a:defRPr>
            </a:lvl2pPr>
            <a:lvl3pPr marL="822960" indent="-274320" algn="l">
              <a:spcBef>
                <a:spcPts val="1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400">
                <a:latin typeface="+mj-lt"/>
                <a:cs typeface="Arial" panose="020B0604020202020204" pitchFamily="34" charset="0"/>
              </a:defRPr>
            </a:lvl3pPr>
            <a:lvl4pPr marL="1188720" indent="-274320" algn="l">
              <a:spcBef>
                <a:spcPts val="1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latin typeface="+mj-lt"/>
                <a:cs typeface="Arial" panose="020B0604020202020204" pitchFamily="34" charset="0"/>
              </a:defRPr>
            </a:lvl4pPr>
            <a:lvl5pPr marL="1554480" indent="-228600" algn="l">
              <a:spcBef>
                <a:spcPts val="120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2" descr="©McGraw-Hill Education. All rights reserved. Authorized only for instructor use in the classroom.  No reproduction or further distribution permitted without the prior written consent of McGraw-Hill Education.&#10;"/>
          <p:cNvSpPr txBox="1">
            <a:spLocks/>
          </p:cNvSpPr>
          <p:nvPr userDrawn="1"/>
        </p:nvSpPr>
        <p:spPr>
          <a:xfrm>
            <a:off x="0" y="6721325"/>
            <a:ext cx="9144000" cy="17175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6A6A6A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©McGraw-Hill Education. All rights reserved. Authorized </a:t>
            </a:r>
            <a:r>
              <a:rPr lang="en-US" sz="3200" kern="1200" dirty="0">
                <a:solidFill>
                  <a:srgbClr val="6A6A6A"/>
                </a:solidFill>
                <a:effectLst/>
                <a:latin typeface="+mn-lt"/>
                <a:ea typeface="+mn-ea"/>
                <a:cs typeface="+mn-cs"/>
              </a:rPr>
              <a:t>only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6A6A6A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instructor use in the classroom.  No reproduction or further distribution permitted without the prior written consent of 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38599204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22947916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1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705600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69556950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Slide 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1066800" y="1524000"/>
            <a:ext cx="7048500" cy="1470025"/>
          </a:xfrm>
          <a:prstGeom prst="rect">
            <a:avLst/>
          </a:prstGeom>
        </p:spPr>
        <p:txBody>
          <a:bodyPr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1"/>
          <p:cNvSpPr>
            <a:spLocks noGrp="1"/>
          </p:cNvSpPr>
          <p:nvPr>
            <p:ph type="subTitle" idx="1"/>
          </p:nvPr>
        </p:nvSpPr>
        <p:spPr>
          <a:xfrm>
            <a:off x="1066800" y="29718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38872374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lue Slide 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722313" y="2643186"/>
            <a:ext cx="7202487" cy="1362075"/>
          </a:xfrm>
          <a:prstGeom prst="rect">
            <a:avLst/>
          </a:prstGeom>
        </p:spPr>
        <p:txBody>
          <a:bodyPr anchor="t"/>
          <a:lstStyle>
            <a:lvl1pPr algn="l">
              <a:defRPr sz="44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1"/>
          <p:cNvSpPr>
            <a:spLocks noGrp="1"/>
          </p:cNvSpPr>
          <p:nvPr>
            <p:ph type="body" idx="1"/>
          </p:nvPr>
        </p:nvSpPr>
        <p:spPr>
          <a:xfrm>
            <a:off x="722313" y="1143000"/>
            <a:ext cx="7202487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531504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_Appendix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229600" cy="556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Jump Link"/>
          <p:cNvSpPr>
            <a:spLocks noGrp="1"/>
          </p:cNvSpPr>
          <p:nvPr>
            <p:ph type="body" sz="quarter" idx="11" hasCustomPrompt="1"/>
          </p:nvPr>
        </p:nvSpPr>
        <p:spPr>
          <a:xfrm>
            <a:off x="3356610" y="6629400"/>
            <a:ext cx="243078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Add “Return to previous slide.”</a:t>
            </a:r>
          </a:p>
        </p:txBody>
      </p:sp>
    </p:spTree>
    <p:extLst>
      <p:ext uri="{BB962C8B-B14F-4D97-AF65-F5344CB8AC3E}">
        <p14:creationId xmlns:p14="http://schemas.microsoft.com/office/powerpoint/2010/main" val="701755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_Appendix_2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Title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Header 1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457200" y="1600200"/>
            <a:ext cx="4038600" cy="4800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Header 2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117974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4648200" y="1600200"/>
            <a:ext cx="4114800" cy="4800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Jump Link"/>
          <p:cNvSpPr>
            <a:spLocks noGrp="1"/>
          </p:cNvSpPr>
          <p:nvPr>
            <p:ph type="body" sz="quarter" idx="11" hasCustomPrompt="1"/>
          </p:nvPr>
        </p:nvSpPr>
        <p:spPr>
          <a:xfrm>
            <a:off x="3356610" y="6477000"/>
            <a:ext cx="243078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Add “Return to previous slide.”</a:t>
            </a:r>
          </a:p>
        </p:txBody>
      </p:sp>
    </p:spTree>
    <p:extLst>
      <p:ext uri="{BB962C8B-B14F-4D97-AF65-F5344CB8AC3E}">
        <p14:creationId xmlns:p14="http://schemas.microsoft.com/office/powerpoint/2010/main" val="394921454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_Appendix_4-up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Title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Header 1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457200" y="1600200"/>
            <a:ext cx="4038600" cy="1981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Header 2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648200" y="1600200"/>
            <a:ext cx="4038600" cy="1981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Header 3"/>
          <p:cNvSpPr>
            <a:spLocks noGrp="1"/>
          </p:cNvSpPr>
          <p:nvPr>
            <p:ph type="body" sz="quarter" idx="12"/>
          </p:nvPr>
        </p:nvSpPr>
        <p:spPr>
          <a:xfrm>
            <a:off x="457200" y="37338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18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2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457200" y="4343400"/>
            <a:ext cx="4038600" cy="2133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Header 4"/>
          <p:cNvSpPr>
            <a:spLocks noGrp="1"/>
          </p:cNvSpPr>
          <p:nvPr>
            <p:ph type="body" sz="quarter" idx="13"/>
          </p:nvPr>
        </p:nvSpPr>
        <p:spPr>
          <a:xfrm>
            <a:off x="4648200" y="37338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18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27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4648200" y="4343400"/>
            <a:ext cx="4038600" cy="2133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Jump Link"/>
          <p:cNvSpPr>
            <a:spLocks noGrp="1"/>
          </p:cNvSpPr>
          <p:nvPr>
            <p:ph type="body" sz="quarter" idx="11" hasCustomPrompt="1"/>
          </p:nvPr>
        </p:nvSpPr>
        <p:spPr>
          <a:xfrm>
            <a:off x="3356610" y="6477000"/>
            <a:ext cx="243078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Add “Return to previous slide.”</a:t>
            </a:r>
          </a:p>
        </p:txBody>
      </p:sp>
    </p:spTree>
    <p:extLst>
      <p:ext uri="{BB962C8B-B14F-4D97-AF65-F5344CB8AC3E}">
        <p14:creationId xmlns:p14="http://schemas.microsoft.com/office/powerpoint/2010/main" val="365626086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Bar Footer_Appendix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Title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Jump Link"/>
          <p:cNvSpPr>
            <a:spLocks noGrp="1"/>
          </p:cNvSpPr>
          <p:nvPr>
            <p:ph type="body" sz="quarter" idx="11" hasCustomPrompt="1"/>
          </p:nvPr>
        </p:nvSpPr>
        <p:spPr>
          <a:xfrm>
            <a:off x="3356610" y="6477000"/>
            <a:ext cx="243078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Add “Return to previous slide.”</a:t>
            </a:r>
          </a:p>
        </p:txBody>
      </p:sp>
      <p:sp>
        <p:nvSpPr>
          <p:cNvPr id="8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457200" y="990600"/>
            <a:ext cx="8229600" cy="5410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36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Bar Footer_Appendix_2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Title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Header 1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457200" y="1600200"/>
            <a:ext cx="4038600" cy="4800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Header 2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117974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4648200" y="1600200"/>
            <a:ext cx="4114800" cy="4800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Jump link"/>
          <p:cNvSpPr>
            <a:spLocks noGrp="1"/>
          </p:cNvSpPr>
          <p:nvPr>
            <p:ph type="body" sz="quarter" idx="13" hasCustomPrompt="1"/>
          </p:nvPr>
        </p:nvSpPr>
        <p:spPr>
          <a:xfrm>
            <a:off x="3356610" y="6477000"/>
            <a:ext cx="243078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Add “Return to previous slide.”</a:t>
            </a:r>
          </a:p>
        </p:txBody>
      </p:sp>
    </p:spTree>
    <p:extLst>
      <p:ext uri="{BB962C8B-B14F-4D97-AF65-F5344CB8AC3E}">
        <p14:creationId xmlns:p14="http://schemas.microsoft.com/office/powerpoint/2010/main" val="109974784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Bar Footer_Appendix_4-up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Title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Header 1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457200" y="1600200"/>
            <a:ext cx="4038600" cy="1981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Header 2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648200" y="1600200"/>
            <a:ext cx="4038600" cy="1981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Header 3"/>
          <p:cNvSpPr>
            <a:spLocks noGrp="1"/>
          </p:cNvSpPr>
          <p:nvPr>
            <p:ph type="body" sz="quarter" idx="12"/>
          </p:nvPr>
        </p:nvSpPr>
        <p:spPr>
          <a:xfrm>
            <a:off x="457200" y="36576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18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2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457200" y="4267200"/>
            <a:ext cx="4038600" cy="2133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Header 4"/>
          <p:cNvSpPr>
            <a:spLocks noGrp="1"/>
          </p:cNvSpPr>
          <p:nvPr>
            <p:ph type="body" sz="quarter" idx="13"/>
          </p:nvPr>
        </p:nvSpPr>
        <p:spPr>
          <a:xfrm>
            <a:off x="4648200" y="36576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18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27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4648200" y="4267200"/>
            <a:ext cx="4038600" cy="2133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Jump Link"/>
          <p:cNvSpPr>
            <a:spLocks noGrp="1"/>
          </p:cNvSpPr>
          <p:nvPr>
            <p:ph type="body" sz="quarter" idx="11" hasCustomPrompt="1"/>
          </p:nvPr>
        </p:nvSpPr>
        <p:spPr>
          <a:xfrm>
            <a:off x="3356610" y="6477000"/>
            <a:ext cx="243078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Add “Return to previous slide.”</a:t>
            </a:r>
          </a:p>
        </p:txBody>
      </p:sp>
    </p:spTree>
    <p:extLst>
      <p:ext uri="{BB962C8B-B14F-4D97-AF65-F5344CB8AC3E}">
        <p14:creationId xmlns:p14="http://schemas.microsoft.com/office/powerpoint/2010/main" val="3112378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1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422066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075564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 hasCustomPrompt="1"/>
          </p:nvPr>
        </p:nvSpPr>
        <p:spPr>
          <a:xfrm>
            <a:off x="2514600" y="152400"/>
            <a:ext cx="6400800" cy="1447800"/>
          </a:xfrm>
          <a:prstGeom prst="rect">
            <a:avLst/>
          </a:prstGeom>
        </p:spPr>
        <p:txBody>
          <a:bodyPr anchor="t" anchorCtr="0"/>
          <a:lstStyle>
            <a:lvl1pPr algn="r">
              <a:spcBef>
                <a:spcPts val="480"/>
              </a:spcBef>
              <a:defRPr sz="4400" b="1" cap="none">
                <a:solidFill>
                  <a:schemeClr val="tx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1"/>
          <p:cNvSpPr>
            <a:spLocks noGrp="1"/>
          </p:cNvSpPr>
          <p:nvPr>
            <p:ph type="body" idx="1"/>
          </p:nvPr>
        </p:nvSpPr>
        <p:spPr>
          <a:xfrm>
            <a:off x="4526280" y="3810000"/>
            <a:ext cx="4389120" cy="533400"/>
          </a:xfrm>
          <a:prstGeom prst="rect">
            <a:avLst/>
          </a:prstGeom>
        </p:spPr>
        <p:txBody>
          <a:bodyPr anchor="t" anchorCtr="0"/>
          <a:lstStyle>
            <a:lvl1pPr marL="0" indent="0" algn="ctr">
              <a:spcBef>
                <a:spcPts val="0"/>
              </a:spcBef>
              <a:buNone/>
              <a:defRPr sz="2800" b="1">
                <a:solidFill>
                  <a:srgbClr val="214E9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6477000" y="6422066"/>
            <a:ext cx="26670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 Photo Credit Here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0" y="6771640"/>
            <a:ext cx="9144000" cy="91440"/>
          </a:xfrm>
          <a:prstGeom prst="rect">
            <a:avLst/>
          </a:prstGeom>
        </p:spPr>
        <p:txBody>
          <a:bodyPr lIns="45720" rIns="45720" anchor="ctr"/>
          <a:lstStyle>
            <a:lvl1pPr algn="l">
              <a:defRPr sz="80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" y="812800"/>
            <a:ext cx="4375470" cy="539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7410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2766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49530" y="3429000"/>
            <a:ext cx="561594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9530" y="4114800"/>
            <a:ext cx="561594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4770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0497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Tagline-Gray BG, 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Title"/>
          <p:cNvSpPr>
            <a:spLocks noGrp="1"/>
          </p:cNvSpPr>
          <p:nvPr>
            <p:ph type="ctrTitle"/>
          </p:nvPr>
        </p:nvSpPr>
        <p:spPr>
          <a:xfrm>
            <a:off x="3436620" y="3581400"/>
            <a:ext cx="569976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436620" y="4260273"/>
            <a:ext cx="569976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Photo Credit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6477000"/>
            <a:ext cx="3657600" cy="152400"/>
          </a:xfrm>
          <a:prstGeom prst="rect">
            <a:avLst/>
          </a:prstGeom>
        </p:spPr>
        <p:txBody>
          <a:bodyPr wrap="none" lIns="0" tIns="0" rIns="45720" bIns="0"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384814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4.gif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5" Type="http://schemas.openxmlformats.org/officeDocument/2006/relationships/slideLayout" Target="../slideLayouts/slideLayout42.xml"/><Relationship Id="rId4" Type="http://schemas.openxmlformats.org/officeDocument/2006/relationships/slideLayout" Target="../slideLayouts/slideLayout4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theme" Target="../theme/theme7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4" Type="http://schemas.openxmlformats.org/officeDocument/2006/relationships/image" Target="../media/image5.pn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5.xml"/><Relationship Id="rId1" Type="http://schemas.openxmlformats.org/officeDocument/2006/relationships/slideLayout" Target="../slideLayouts/slideLayout54.xml"/><Relationship Id="rId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9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MH Logo" descr="Logo: McGraw-Hill Education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62000" cy="762000"/>
          </a:xfrm>
          <a:prstGeom prst="rect">
            <a:avLst/>
          </a:prstGeom>
        </p:spPr>
      </p:pic>
      <p:sp>
        <p:nvSpPr>
          <p:cNvPr id="13" name="Red Bar"/>
          <p:cNvSpPr/>
          <p:nvPr userDrawn="1"/>
        </p:nvSpPr>
        <p:spPr>
          <a:xfrm>
            <a:off x="0" y="6248400"/>
            <a:ext cx="9144000" cy="503767"/>
          </a:xfrm>
          <a:prstGeom prst="rect">
            <a:avLst/>
          </a:prstGeom>
          <a:solidFill>
            <a:srgbClr val="C30C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12" name="MH Tagline" descr="Tagline: Because learning changes everything.™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1" y="6351925"/>
            <a:ext cx="3223119" cy="27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235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33" r:id="rId5"/>
    <p:sldLayoutId id="2147483734" r:id="rId6"/>
    <p:sldLayoutId id="2147483914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r" defTabSz="9144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MH Logo" descr="Logo: McGraw-Hill Education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62000" cy="762000"/>
          </a:xfrm>
          <a:prstGeom prst="rect">
            <a:avLst/>
          </a:prstGeom>
        </p:spPr>
      </p:pic>
      <p:pic>
        <p:nvPicPr>
          <p:cNvPr id="2" name="MH Tagline" descr="Tag line: Because learning changes everything™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7775"/>
            <a:ext cx="3371850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950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pyright" descr="©McGraw-Hill Education"/>
          <p:cNvSpPr txBox="1">
            <a:spLocks/>
          </p:cNvSpPr>
          <p:nvPr userDrawn="1"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rgbClr val="6A6A6A"/>
                </a:solidFill>
                <a:effectLst/>
                <a:latin typeface="+mn-lt"/>
                <a:ea typeface="+mn-ea"/>
                <a:cs typeface="+mn-cs"/>
              </a:rPr>
              <a:t>©McGraw-Hill Education</a:t>
            </a:r>
          </a:p>
        </p:txBody>
      </p:sp>
    </p:spTree>
    <p:extLst>
      <p:ext uri="{BB962C8B-B14F-4D97-AF65-F5344CB8AC3E}">
        <p14:creationId xmlns:p14="http://schemas.microsoft.com/office/powerpoint/2010/main" val="1192571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896" r:id="rId2"/>
    <p:sldLayoutId id="2147483965" r:id="rId3"/>
    <p:sldLayoutId id="2147483753" r:id="rId4"/>
    <p:sldLayoutId id="2147483908" r:id="rId5"/>
    <p:sldLayoutId id="2147483950" r:id="rId6"/>
    <p:sldLayoutId id="2147483757" r:id="rId7"/>
    <p:sldLayoutId id="2147483877" r:id="rId8"/>
    <p:sldLayoutId id="2147483761" r:id="rId9"/>
    <p:sldLayoutId id="2147483800" r:id="rId10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d Bar"/>
          <p:cNvSpPr/>
          <p:nvPr userDrawn="1"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C30C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0" name="Copyright" descr="©McGraw-Hill Education&#10;"/>
          <p:cNvSpPr txBox="1">
            <a:spLocks/>
          </p:cNvSpPr>
          <p:nvPr userDrawn="1"/>
        </p:nvSpPr>
        <p:spPr>
          <a:xfrm>
            <a:off x="0" y="6705600"/>
            <a:ext cx="164592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©2020 McGraw-Hill Education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8651557" y="6477000"/>
            <a:ext cx="492443" cy="1828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r"/>
            <a:r>
              <a:rPr lang="en-US" sz="1200" dirty="0"/>
              <a:t>8-</a:t>
            </a:r>
            <a:fld id="{D284030D-0224-4BD8-89C1-1614B36E06C2}" type="slidenum">
              <a:rPr lang="en-US" sz="1200" smtClean="0"/>
              <a:pPr algn="r"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8330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0" r:id="rId1"/>
    <p:sldLayoutId id="2147483951" r:id="rId2"/>
    <p:sldLayoutId id="2147483966" r:id="rId3"/>
    <p:sldLayoutId id="2147483969" r:id="rId4"/>
    <p:sldLayoutId id="2147483967" r:id="rId5"/>
    <p:sldLayoutId id="2147483968" r:id="rId6"/>
    <p:sldLayoutId id="2147483953" r:id="rId7"/>
    <p:sldLayoutId id="2147483954" r:id="rId8"/>
    <p:sldLayoutId id="2147483955" r:id="rId9"/>
    <p:sldLayoutId id="2147483956" r:id="rId10"/>
    <p:sldLayoutId id="2147483957" r:id="rId11"/>
    <p:sldLayoutId id="2147483958" r:id="rId12"/>
    <p:sldLayoutId id="2147483959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pyright" descr="©McGraw-Hill Education&#10;"/>
          <p:cNvSpPr txBox="1"/>
          <p:nvPr userDrawn="1"/>
        </p:nvSpPr>
        <p:spPr>
          <a:xfrm>
            <a:off x="0" y="6642556"/>
            <a:ext cx="1295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6A6A6A"/>
                </a:solidFill>
              </a:rPr>
              <a:t>©McGraw-Hill Education</a:t>
            </a:r>
          </a:p>
        </p:txBody>
      </p:sp>
    </p:spTree>
    <p:extLst>
      <p:ext uri="{BB962C8B-B14F-4D97-AF65-F5344CB8AC3E}">
        <p14:creationId xmlns:p14="http://schemas.microsoft.com/office/powerpoint/2010/main" val="857642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Vectipede Rg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d bar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C30C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5" name="Copyright" descr="©McGraw-Hill Education."/>
          <p:cNvSpPr txBox="1"/>
          <p:nvPr userDrawn="1"/>
        </p:nvSpPr>
        <p:spPr>
          <a:xfrm>
            <a:off x="0" y="6629400"/>
            <a:ext cx="1828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©McGraw-Hill Education</a:t>
            </a:r>
          </a:p>
        </p:txBody>
      </p:sp>
    </p:spTree>
    <p:extLst>
      <p:ext uri="{BB962C8B-B14F-4D97-AF65-F5344CB8AC3E}">
        <p14:creationId xmlns:p14="http://schemas.microsoft.com/office/powerpoint/2010/main" val="5201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Vectipede Rg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ckground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0707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MH BG Image"/>
          <p:cNvPicPr>
            <a:picLocks noChangeAspect="1"/>
          </p:cNvPicPr>
          <p:nvPr userDrawn="1"/>
        </p:nvPicPr>
        <p:blipFill rotWithShape="1">
          <a:blip r:embed="rId4" cstate="screen">
            <a:alphaModFix amt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28644" b="27282"/>
          <a:stretch/>
        </p:blipFill>
        <p:spPr>
          <a:xfrm>
            <a:off x="461821" y="1943668"/>
            <a:ext cx="8682180" cy="4914333"/>
          </a:xfrm>
          <a:prstGeom prst="rect">
            <a:avLst/>
          </a:prstGeom>
        </p:spPr>
      </p:pic>
      <p:sp>
        <p:nvSpPr>
          <p:cNvPr id="8" name="Copyright" descr="©McGraw-Hill Education"/>
          <p:cNvSpPr txBox="1"/>
          <p:nvPr userDrawn="1"/>
        </p:nvSpPr>
        <p:spPr>
          <a:xfrm>
            <a:off x="0" y="6629400"/>
            <a:ext cx="1828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©McGraw-Hill Education</a:t>
            </a:r>
          </a:p>
        </p:txBody>
      </p:sp>
    </p:spTree>
    <p:extLst>
      <p:ext uri="{BB962C8B-B14F-4D97-AF65-F5344CB8AC3E}">
        <p14:creationId xmlns:p14="http://schemas.microsoft.com/office/powerpoint/2010/main" val="263611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769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pyright" descr="©McGraw-Hill Education"/>
          <p:cNvSpPr txBox="1">
            <a:spLocks/>
          </p:cNvSpPr>
          <p:nvPr userDrawn="1"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rgbClr val="6A6A6A"/>
                </a:solidFill>
                <a:effectLst/>
                <a:latin typeface="+mn-lt"/>
                <a:ea typeface="+mn-ea"/>
                <a:cs typeface="+mn-cs"/>
              </a:rPr>
              <a:t>©McGraw-Hill Education</a:t>
            </a:r>
          </a:p>
        </p:txBody>
      </p:sp>
    </p:spTree>
    <p:extLst>
      <p:ext uri="{BB962C8B-B14F-4D97-AF65-F5344CB8AC3E}">
        <p14:creationId xmlns:p14="http://schemas.microsoft.com/office/powerpoint/2010/main" val="782738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6" r:id="rId2"/>
    <p:sldLayoutId id="2147483755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d Bar"/>
          <p:cNvSpPr/>
          <p:nvPr userDrawn="1"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C30C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1" name="Copyright" descr="©McGraw-Hill Education"/>
          <p:cNvSpPr txBox="1">
            <a:spLocks/>
          </p:cNvSpPr>
          <p:nvPr userDrawn="1"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©McGraw-Hill Education</a:t>
            </a:r>
          </a:p>
        </p:txBody>
      </p:sp>
    </p:spTree>
    <p:extLst>
      <p:ext uri="{BB962C8B-B14F-4D97-AF65-F5344CB8AC3E}">
        <p14:creationId xmlns:p14="http://schemas.microsoft.com/office/powerpoint/2010/main" val="2366522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1.xml"/><Relationship Id="rId4" Type="http://schemas.openxmlformats.org/officeDocument/2006/relationships/slide" Target="slide3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Avwst8FAuk&amp;list=PLc6EeKrKYKClN48ow3Irj_sO0zQEY-Vwu&amp;index=73" TargetMode="External"/><Relationship Id="rId1" Type="http://schemas.openxmlformats.org/officeDocument/2006/relationships/slideLayout" Target="../slideLayouts/slideLayout2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Collaboration Strategies</a:t>
            </a:r>
          </a:p>
        </p:txBody>
      </p:sp>
    </p:spTree>
    <p:extLst>
      <p:ext uri="{BB962C8B-B14F-4D97-AF65-F5344CB8AC3E}">
        <p14:creationId xmlns:p14="http://schemas.microsoft.com/office/powerpoint/2010/main" val="3022123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7F7109-DC3F-E642-85E1-658CDF901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1. Strategic alliances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CB38C9-1FEB-8741-826E-7DBEE6F41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447800"/>
            <a:ext cx="8458200" cy="4876800"/>
          </a:xfrm>
        </p:spPr>
        <p:txBody>
          <a:bodyPr/>
          <a:lstStyle/>
          <a:p>
            <a:pPr marL="114300" lvl="1" indent="0">
              <a:buNone/>
            </a:pPr>
            <a:r>
              <a:rPr lang="en-US" sz="2600" b="1" dirty="0"/>
              <a:t>Strategic alliances</a:t>
            </a:r>
            <a:r>
              <a:rPr lang="en-US" sz="2600" dirty="0"/>
              <a:t> require a significant investment in time and resources but in exchange firms </a:t>
            </a:r>
            <a:r>
              <a:rPr lang="en-US" sz="2600" b="1" dirty="0"/>
              <a:t>gain access to</a:t>
            </a:r>
            <a:r>
              <a:rPr lang="en-US" sz="2600" dirty="0"/>
              <a:t> </a:t>
            </a:r>
            <a:r>
              <a:rPr lang="en-US" sz="2600" b="1" dirty="0"/>
              <a:t>capabilities</a:t>
            </a:r>
            <a:r>
              <a:rPr lang="en-US" sz="2600" dirty="0"/>
              <a:t> not available in house, </a:t>
            </a:r>
            <a:r>
              <a:rPr lang="en-US" sz="2600" b="1" dirty="0"/>
              <a:t>leverage their capabilities by combining their efforts</a:t>
            </a:r>
            <a:r>
              <a:rPr lang="en-US" sz="2600" dirty="0"/>
              <a:t> with another firm, achieve innovation goals </a:t>
            </a:r>
            <a:r>
              <a:rPr lang="en-US" sz="2600" b="1" dirty="0"/>
              <a:t>faster</a:t>
            </a:r>
            <a:r>
              <a:rPr lang="en-US" sz="2600" dirty="0"/>
              <a:t>, at a </a:t>
            </a:r>
            <a:r>
              <a:rPr lang="en-US" sz="2600" b="1" dirty="0"/>
              <a:t>lower cost</a:t>
            </a:r>
            <a:r>
              <a:rPr lang="en-US" sz="2600" dirty="0"/>
              <a:t> and with </a:t>
            </a:r>
            <a:r>
              <a:rPr lang="en-US" sz="2600" b="1" dirty="0"/>
              <a:t>less risk. </a:t>
            </a:r>
          </a:p>
          <a:p>
            <a:pPr marL="114300" lvl="1" indent="0">
              <a:buNone/>
            </a:pPr>
            <a:r>
              <a:rPr lang="en-US" sz="2600" dirty="0"/>
              <a:t>Alliances can also provide a firm with the </a:t>
            </a:r>
            <a:r>
              <a:rPr lang="en-US" sz="2600" b="1" dirty="0"/>
              <a:t>flexibility</a:t>
            </a:r>
            <a:r>
              <a:rPr lang="en-US" sz="2600" dirty="0"/>
              <a:t> to pursue various opportunities for innovation or </a:t>
            </a:r>
            <a:r>
              <a:rPr lang="en-US" sz="2600" b="1" dirty="0"/>
              <a:t>access different types and scale of capabilities</a:t>
            </a:r>
            <a:r>
              <a:rPr lang="en-US" sz="2600" dirty="0"/>
              <a:t>, important in rapidly changing markets. </a:t>
            </a:r>
            <a:endParaRPr lang="it-IT" sz="2600" dirty="0"/>
          </a:p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0A29D3A-87C1-FC48-9723-1B78DD2BFB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51B9663-233F-8B48-97E4-B596361429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8189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7F7109-DC3F-E642-85E1-658CDF901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Strategic alliances: example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CB38C9-1FEB-8741-826E-7DBEE6F41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447800"/>
            <a:ext cx="8458200" cy="4876800"/>
          </a:xfrm>
        </p:spPr>
        <p:txBody>
          <a:bodyPr/>
          <a:lstStyle/>
          <a:p>
            <a:pPr lvl="2"/>
            <a:r>
              <a:rPr lang="en-US" sz="2600" dirty="0"/>
              <a:t>An alliance between a </a:t>
            </a:r>
            <a:r>
              <a:rPr lang="en-US" sz="2600" b="1" dirty="0"/>
              <a:t>large pharmaceutical company and a small biotechnology</a:t>
            </a:r>
            <a:r>
              <a:rPr lang="en-US" sz="2600" dirty="0"/>
              <a:t> firm provides the large firm access to drug discoveries and the smaller firm benefits from the capital resources, manufacturing, and distribution capabilities of the larger firm.  </a:t>
            </a:r>
            <a:endParaRPr lang="it-IT" sz="2600" dirty="0"/>
          </a:p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0A29D3A-87C1-FC48-9723-1B78DD2BFB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51B9663-233F-8B48-97E4-B596361429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6745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7F7109-DC3F-E642-85E1-658CDF901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Strategic alliances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CB38C9-1FEB-8741-826E-7DBEE6F41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447800"/>
            <a:ext cx="8458200" cy="4876800"/>
          </a:xfrm>
        </p:spPr>
        <p:txBody>
          <a:bodyPr/>
          <a:lstStyle/>
          <a:p>
            <a:pPr lvl="2"/>
            <a:r>
              <a:rPr lang="en-US" b="1" dirty="0" err="1"/>
              <a:t>Doz</a:t>
            </a:r>
            <a:r>
              <a:rPr lang="en-US" b="1" dirty="0"/>
              <a:t> &amp; Hamel</a:t>
            </a:r>
            <a:r>
              <a:rPr lang="en-US" dirty="0"/>
              <a:t> categorized alliance strategies along </a:t>
            </a:r>
            <a:r>
              <a:rPr lang="en-US" b="1" dirty="0"/>
              <a:t>two dimensions</a:t>
            </a:r>
            <a:r>
              <a:rPr lang="en-US" dirty="0"/>
              <a:t>:</a:t>
            </a:r>
            <a:endParaRPr lang="it-IT" dirty="0"/>
          </a:p>
          <a:p>
            <a:pPr lvl="3"/>
            <a:r>
              <a:rPr lang="en-US" sz="2600" dirty="0"/>
              <a:t>Whether the alliance pools or transfers capabilities from one firm to another, </a:t>
            </a:r>
            <a:endParaRPr lang="it-IT" sz="2600" dirty="0"/>
          </a:p>
          <a:p>
            <a:pPr lvl="3"/>
            <a:r>
              <a:rPr lang="en-US" sz="2600" dirty="0"/>
              <a:t>Whether the alliance is between two companies or three or more companies (i.e. collective network of alliances).</a:t>
            </a:r>
            <a:endParaRPr lang="it-IT" sz="2600" dirty="0"/>
          </a:p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0A29D3A-87C1-FC48-9723-1B78DD2BFB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51B9663-233F-8B48-97E4-B596361429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8086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dirty="0">
                <a:solidFill>
                  <a:schemeClr val="accent5"/>
                </a:solidFill>
              </a:rPr>
              <a:t>Types of Collaborative Arrangements </a:t>
            </a:r>
            <a:endParaRPr lang="en-US" sz="3200" b="1" dirty="0">
              <a:solidFill>
                <a:schemeClr val="accent5"/>
              </a:solidFill>
            </a:endParaRPr>
          </a:p>
        </p:txBody>
      </p:sp>
      <p:pic>
        <p:nvPicPr>
          <p:cNvPr id="7" name="Picture 4" descr="The different strategies for technological alliances between firms are depicted using a 2 × 2 matrix.">
            <a:extLst>
              <a:ext uri="{FF2B5EF4-FFF2-40B4-BE49-F238E27FC236}">
                <a16:creationId xmlns:a16="http://schemas.microsoft.com/office/drawing/2014/main" id="{28EFFA36-6610-424A-8AEE-49BEAAE0EF0E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2081151"/>
            <a:ext cx="4876800" cy="3381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963930"/>
            <a:ext cx="4038600" cy="5615940"/>
          </a:xfrm>
        </p:spPr>
        <p:txBody>
          <a:bodyPr/>
          <a:lstStyle/>
          <a:p>
            <a:pPr lvl="1">
              <a:buClrTx/>
            </a:pPr>
            <a:r>
              <a:rPr lang="en-US" altLang="en-US" sz="2400" dirty="0"/>
              <a:t>Doz and Hamel note that a </a:t>
            </a:r>
            <a:br>
              <a:rPr lang="en-US" altLang="en-US" sz="2400" dirty="0"/>
            </a:br>
            <a:r>
              <a:rPr lang="en-US" altLang="en-US" sz="2400" dirty="0"/>
              <a:t>firm’s alliance strategy </a:t>
            </a:r>
            <a:br>
              <a:rPr lang="en-US" altLang="en-US" sz="2400" dirty="0"/>
            </a:br>
            <a:r>
              <a:rPr lang="en-US" altLang="en-US" sz="2400" dirty="0"/>
              <a:t>might emphasize </a:t>
            </a:r>
            <a:br>
              <a:rPr lang="en-US" altLang="en-US" sz="2400" dirty="0"/>
            </a:br>
            <a:r>
              <a:rPr lang="en-US" altLang="en-US" sz="2400" b="1" dirty="0"/>
              <a:t>combining</a:t>
            </a:r>
            <a:r>
              <a:rPr lang="en-US" altLang="en-US" sz="2400" dirty="0"/>
              <a:t> </a:t>
            </a:r>
            <a:r>
              <a:rPr lang="en-US" altLang="en-US" sz="2400" b="1" dirty="0"/>
              <a:t>complementary </a:t>
            </a:r>
            <a:br>
              <a:rPr lang="en-US" altLang="en-US" sz="2400" b="1" dirty="0"/>
            </a:br>
            <a:r>
              <a:rPr lang="en-US" altLang="en-US" sz="2400" b="1" dirty="0"/>
              <a:t>capabilities</a:t>
            </a:r>
            <a:r>
              <a:rPr lang="en-US" altLang="en-US" sz="2400" dirty="0"/>
              <a:t> or </a:t>
            </a:r>
            <a:r>
              <a:rPr lang="en-US" altLang="en-US" sz="2400" b="1" dirty="0"/>
              <a:t>transferring </a:t>
            </a:r>
            <a:br>
              <a:rPr lang="en-US" altLang="en-US" sz="2400" b="1" dirty="0"/>
            </a:br>
            <a:r>
              <a:rPr lang="en-US" altLang="en-US" sz="2400" b="1" dirty="0"/>
              <a:t>capabilities</a:t>
            </a:r>
            <a:r>
              <a:rPr lang="en-US" altLang="en-US" sz="2400" dirty="0"/>
              <a:t>. </a:t>
            </a:r>
          </a:p>
          <a:p>
            <a:pPr lvl="1">
              <a:buClrTx/>
            </a:pPr>
            <a:r>
              <a:rPr lang="en-US" altLang="en-US" sz="2400" dirty="0"/>
              <a:t>It might also emphasize </a:t>
            </a:r>
            <a:r>
              <a:rPr lang="en-US" altLang="en-US" sz="2400" b="1" dirty="0"/>
              <a:t>individual alliances</a:t>
            </a:r>
            <a:r>
              <a:rPr lang="en-US" altLang="en-US" sz="2400" dirty="0"/>
              <a:t> or a </a:t>
            </a:r>
            <a:r>
              <a:rPr lang="en-US" altLang="en-US" sz="2400" b="1" dirty="0"/>
              <a:t>network of alliances</a:t>
            </a:r>
            <a:r>
              <a:rPr lang="en-US" altLang="en-US" sz="2400" dirty="0"/>
              <a:t>. </a:t>
            </a:r>
          </a:p>
        </p:txBody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7AD7BCCA-00B3-214E-B7F9-5809807DBB2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hlinkClick r:id="rId4" action="ppaction://hlinksldjump"/>
              </a:rPr>
              <a:t>Access the text alternative for these images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802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97280"/>
          </a:xfrm>
        </p:spPr>
        <p:txBody>
          <a:bodyPr/>
          <a:lstStyle/>
          <a:p>
            <a:r>
              <a:rPr lang="en-US" altLang="en-US" sz="3200" dirty="0"/>
              <a:t>Other Types of Collaborative Arrangements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20640"/>
          </a:xfrm>
        </p:spPr>
        <p:txBody>
          <a:bodyPr/>
          <a:lstStyle/>
          <a:p>
            <a:pPr marL="0" lvl="1" indent="0" defTabSz="809625">
              <a:buNone/>
            </a:pPr>
            <a:r>
              <a:rPr lang="en-US" altLang="en-US" sz="2400" b="1" dirty="0"/>
              <a:t>Joint Ventures</a:t>
            </a:r>
            <a:r>
              <a:rPr lang="en-US" altLang="en-US" sz="2400" dirty="0"/>
              <a:t>: A particular type of strategic alliance that entails significant equity investment and often establishes a new separate legal entity. </a:t>
            </a:r>
          </a:p>
          <a:p>
            <a:pPr marL="0" lvl="1" indent="0" defTabSz="809625">
              <a:buNone/>
            </a:pPr>
            <a:r>
              <a:rPr lang="en-US" altLang="en-US" sz="2400" b="1" dirty="0"/>
              <a:t>Licensing</a:t>
            </a:r>
            <a:r>
              <a:rPr lang="en-US" altLang="en-US" sz="2400" dirty="0"/>
              <a:t>: a contractual arrangement that gives an organization (or individual) the rights to use another’s intellectual property, typically in exchange for royalties.</a:t>
            </a:r>
          </a:p>
          <a:p>
            <a:pPr marL="0" lvl="1" indent="0" defTabSz="809625">
              <a:buNone/>
            </a:pPr>
            <a:r>
              <a:rPr lang="en-US" altLang="en-US" sz="2400" b="1" dirty="0"/>
              <a:t>Outsourcing</a:t>
            </a:r>
            <a:r>
              <a:rPr lang="en-US" altLang="en-US" sz="2400" dirty="0"/>
              <a:t>: When an organization (or individual) procures services or products from another rather than producing them in-house.</a:t>
            </a:r>
          </a:p>
          <a:p>
            <a:pPr marL="0" lvl="1" indent="0" defTabSz="809625">
              <a:buNone/>
            </a:pPr>
            <a:r>
              <a:rPr lang="en-US" altLang="en-US" sz="2400" b="1" dirty="0"/>
              <a:t>Collective Research Organizations</a:t>
            </a:r>
            <a:r>
              <a:rPr lang="en-US" altLang="en-US" sz="2400" dirty="0"/>
              <a:t>: Organizations formed to facilitate collaboration among a group of firms.</a:t>
            </a:r>
          </a:p>
        </p:txBody>
      </p:sp>
    </p:spTree>
    <p:extLst>
      <p:ext uri="{BB962C8B-B14F-4D97-AF65-F5344CB8AC3E}">
        <p14:creationId xmlns:p14="http://schemas.microsoft.com/office/powerpoint/2010/main" val="17513682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42B2F9-2DDF-4C44-9C4F-28EFEDD44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Choosing a Mode of Collaboration: Solo  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E3D92C-BBEF-754C-B39E-21590A826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b="1" dirty="0"/>
              <a:t>Solo internal development </a:t>
            </a:r>
            <a:r>
              <a:rPr lang="en-US" sz="2600" dirty="0"/>
              <a:t>is relatively </a:t>
            </a:r>
            <a:r>
              <a:rPr lang="en-US" sz="2600" b="1" dirty="0"/>
              <a:t>slow and expensive</a:t>
            </a:r>
            <a:r>
              <a:rPr lang="en-US" sz="2600" dirty="0"/>
              <a:t>, offers </a:t>
            </a:r>
            <a:r>
              <a:rPr lang="en-US" sz="2600" b="1" dirty="0"/>
              <a:t>little-to-no potential for accessing another firm’s competencies</a:t>
            </a:r>
            <a:r>
              <a:rPr lang="en-US" sz="2600" dirty="0"/>
              <a:t> but enables a firm to </a:t>
            </a:r>
            <a:r>
              <a:rPr lang="en-US" sz="2600" b="1" dirty="0"/>
              <a:t>retain control</a:t>
            </a:r>
            <a:r>
              <a:rPr lang="en-US" sz="2600" dirty="0"/>
              <a:t> over how the technology is developed and used and is most likely to contribute the </a:t>
            </a:r>
            <a:r>
              <a:rPr lang="en-US" sz="2600" b="1" dirty="0"/>
              <a:t>leveraging of existing competencies</a:t>
            </a:r>
            <a:r>
              <a:rPr lang="en-US" sz="2600" dirty="0"/>
              <a:t> and the development of new ones.</a:t>
            </a:r>
          </a:p>
          <a:p>
            <a:r>
              <a:rPr lang="en-US" sz="2600" dirty="0"/>
              <a:t> </a:t>
            </a:r>
            <a:r>
              <a:rPr lang="en-US" sz="2600" b="1" dirty="0">
                <a:solidFill>
                  <a:srgbClr val="FF0000"/>
                </a:solidFill>
              </a:rPr>
              <a:t>Solo internal development is appropriate when a firm has strong competencies related to the new technology, access to capital, and is not under great time pressure.</a:t>
            </a:r>
            <a:endParaRPr lang="it-IT" sz="2600" b="1" dirty="0">
              <a:solidFill>
                <a:srgbClr val="FF0000"/>
              </a:solidFill>
            </a:endParaRPr>
          </a:p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10295DC-862E-C149-89BE-4F28747CE32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388CA07-EE1B-B94B-8411-1C8FF82D58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21124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1F3E19-DAAB-C645-9E45-B33376703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Choosing a Mode of Collaboration: Strategic alliances </a:t>
            </a:r>
            <a:r>
              <a:rPr lang="en-US" altLang="en-US" dirty="0"/>
              <a:t>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EAFAC4-53FE-1842-99AA-023CC6FD4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7" indent="0">
              <a:buNone/>
            </a:pPr>
            <a:r>
              <a:rPr lang="en-US" sz="2600" b="1" dirty="0"/>
              <a:t>Strategic Alliances </a:t>
            </a:r>
            <a:r>
              <a:rPr lang="en-US" sz="2600" dirty="0"/>
              <a:t>enable firms to quickly gain </a:t>
            </a:r>
            <a:r>
              <a:rPr lang="en-US" sz="2600" b="1" dirty="0"/>
              <a:t>access to another firm’s technology</a:t>
            </a:r>
            <a:r>
              <a:rPr lang="en-US" sz="2600" dirty="0"/>
              <a:t>, or to </a:t>
            </a:r>
            <a:r>
              <a:rPr lang="en-US" sz="2600" b="1" dirty="0"/>
              <a:t>broader markets</a:t>
            </a:r>
            <a:r>
              <a:rPr lang="en-US" sz="2600" dirty="0"/>
              <a:t>, to </a:t>
            </a:r>
            <a:r>
              <a:rPr lang="en-US" sz="2600" b="1" dirty="0"/>
              <a:t>leverage existing competencies </a:t>
            </a:r>
            <a:r>
              <a:rPr lang="en-US" sz="2600" dirty="0"/>
              <a:t>or </a:t>
            </a:r>
            <a:r>
              <a:rPr lang="en-US" sz="2600" b="1" dirty="0"/>
              <a:t>develop new competencies </a:t>
            </a:r>
            <a:r>
              <a:rPr lang="en-US" sz="2600" dirty="0"/>
              <a:t>depending on the structure of the alliance. </a:t>
            </a:r>
            <a:endParaRPr lang="it-IT" sz="2600" dirty="0"/>
          </a:p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AED0B1B-472F-6F40-8AE8-4F633FA743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633CA86-5664-6F4B-A3E0-C8BBF1EDD9A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31950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1F3E19-DAAB-C645-9E45-B33376703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Choosing a Mode of Collaboration: Joint ventures</a:t>
            </a:r>
            <a:br>
              <a:rPr lang="en-US" altLang="en-US" sz="3200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EAFAC4-53FE-1842-99AA-023CC6FD4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lvl="1" indent="0">
              <a:buNone/>
            </a:pPr>
            <a:r>
              <a:rPr lang="en-US" sz="2600" b="1" dirty="0"/>
              <a:t>Joint Ventures</a:t>
            </a:r>
            <a:r>
              <a:rPr lang="en-US" sz="2600" dirty="0"/>
              <a:t> offer a </a:t>
            </a:r>
            <a:r>
              <a:rPr lang="en-US" sz="2600" b="1" dirty="0"/>
              <a:t>slight time advantage</a:t>
            </a:r>
            <a:r>
              <a:rPr lang="en-US" sz="2600" dirty="0"/>
              <a:t> over solo development efforts due to combined efforts of partners. </a:t>
            </a:r>
          </a:p>
          <a:p>
            <a:pPr marL="114300" lvl="1" indent="0">
              <a:buNone/>
            </a:pPr>
            <a:r>
              <a:rPr lang="en-US" sz="2600" dirty="0"/>
              <a:t>Joint ventures also offer </a:t>
            </a:r>
            <a:r>
              <a:rPr lang="en-US" sz="2600" b="1" dirty="0"/>
              <a:t>cost sharing</a:t>
            </a:r>
            <a:r>
              <a:rPr lang="en-US" sz="2600" dirty="0"/>
              <a:t>, the potential for </a:t>
            </a:r>
            <a:r>
              <a:rPr lang="en-US" sz="2600" b="1" dirty="0"/>
              <a:t>leveraging existing competencies</a:t>
            </a:r>
            <a:r>
              <a:rPr lang="en-US" sz="2600" dirty="0"/>
              <a:t> and </a:t>
            </a:r>
            <a:r>
              <a:rPr lang="en-US" sz="2600" b="1" dirty="0"/>
              <a:t>developing new competencies</a:t>
            </a:r>
            <a:r>
              <a:rPr lang="en-US" sz="2600" dirty="0"/>
              <a:t> and the opportunity to </a:t>
            </a:r>
            <a:r>
              <a:rPr lang="en-US" sz="2600" b="1" dirty="0"/>
              <a:t>access partners’ competencies</a:t>
            </a:r>
            <a:r>
              <a:rPr lang="en-US" sz="2600" dirty="0"/>
              <a:t>. </a:t>
            </a:r>
          </a:p>
          <a:p>
            <a:pPr marL="114300" lvl="1" indent="0">
              <a:buNone/>
            </a:pPr>
            <a:r>
              <a:rPr lang="en-US" sz="2600" dirty="0">
                <a:solidFill>
                  <a:srgbClr val="FF0000"/>
                </a:solidFill>
              </a:rPr>
              <a:t>Joint ventures are particularly desirable when a firm places value on access to other firms’ competencies.</a:t>
            </a:r>
            <a:endParaRPr lang="it-IT" sz="2600" dirty="0">
              <a:solidFill>
                <a:srgbClr val="FF0000"/>
              </a:solidFill>
            </a:endParaRPr>
          </a:p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AED0B1B-472F-6F40-8AE8-4F633FA743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633CA86-5664-6F4B-A3E0-C8BBF1EDD9A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41548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F46CBC-0D77-B849-A64E-EC1B96BD7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Choosing a Mode of Collaboration: Licensing in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01056C-31D8-4843-832F-2F6E6B19B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b="1" dirty="0"/>
              <a:t>Licensing in </a:t>
            </a:r>
            <a:r>
              <a:rPr lang="en-US" dirty="0"/>
              <a:t>is a </a:t>
            </a:r>
            <a:r>
              <a:rPr lang="en-US" b="1" dirty="0"/>
              <a:t>fast </a:t>
            </a:r>
            <a:r>
              <a:rPr lang="en-US" dirty="0"/>
              <a:t>and</a:t>
            </a:r>
            <a:r>
              <a:rPr lang="en-US" b="1" dirty="0"/>
              <a:t> moderately priced</a:t>
            </a:r>
            <a:r>
              <a:rPr lang="en-US" dirty="0"/>
              <a:t> way to access new technology.  Licensing also has the potential to leverage the firm’s existing competencies, develop new competencies and provide access to another firm’s existing competencies. </a:t>
            </a:r>
          </a:p>
          <a:p>
            <a:pPr lvl="1"/>
            <a:r>
              <a:rPr lang="en-US" dirty="0"/>
              <a:t>On the downside, licensing in offers limited use of a technology and a low degree of control.</a:t>
            </a:r>
            <a:endParaRPr lang="it-IT" dirty="0"/>
          </a:p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87D47FA-962E-3140-BB8D-24D01B83892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FEB6F42-80AD-614E-9E8E-2A2FFC860C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97650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F46CBC-0D77-B849-A64E-EC1B96BD7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Choosing a Mode of Collaboration: Licensing out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01056C-31D8-4843-832F-2F6E6B19B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Licensing out offers a </a:t>
            </a:r>
            <a:r>
              <a:rPr lang="en-US" b="1" dirty="0"/>
              <a:t>fast</a:t>
            </a:r>
            <a:r>
              <a:rPr lang="en-US" dirty="0"/>
              <a:t> and </a:t>
            </a:r>
            <a:r>
              <a:rPr lang="en-US" b="1" dirty="0"/>
              <a:t>low cost </a:t>
            </a:r>
            <a:r>
              <a:rPr lang="en-US" dirty="0"/>
              <a:t>way of expanding the use of a technology into new products or markets. It </a:t>
            </a:r>
            <a:r>
              <a:rPr lang="en-US" b="1" dirty="0"/>
              <a:t>leverages the firm’s existing competencies</a:t>
            </a:r>
            <a:r>
              <a:rPr lang="en-US" dirty="0"/>
              <a:t> and can enable it to </a:t>
            </a:r>
            <a:r>
              <a:rPr lang="en-US" b="1" dirty="0"/>
              <a:t>access other firm’s competencies</a:t>
            </a:r>
            <a:r>
              <a:rPr lang="en-US" dirty="0"/>
              <a:t> (for example, their superior knowledge of a particular market). </a:t>
            </a:r>
          </a:p>
          <a:p>
            <a:pPr lvl="1"/>
            <a:r>
              <a:rPr lang="en-US" dirty="0"/>
              <a:t>If offers </a:t>
            </a:r>
            <a:r>
              <a:rPr lang="en-US" b="1" dirty="0"/>
              <a:t>little opportunity for development of new competencies.</a:t>
            </a:r>
            <a:r>
              <a:rPr lang="en-US" dirty="0"/>
              <a:t> </a:t>
            </a:r>
            <a:endParaRPr lang="it-IT" dirty="0"/>
          </a:p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87D47FA-962E-3140-BB8D-24D01B83892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FEB6F42-80AD-614E-9E8E-2A2FFC860C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5491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97280"/>
          </a:xfrm>
        </p:spPr>
        <p:txBody>
          <a:bodyPr/>
          <a:lstStyle/>
          <a:p>
            <a:r>
              <a:rPr lang="en-US" sz="3200" dirty="0"/>
              <a:t>The question posed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lvl="1"/>
            <a:r>
              <a:rPr lang="en-US" sz="2600" b="1" dirty="0"/>
              <a:t>Whether to perform activities in house or with partners is a difficult decision</a:t>
            </a:r>
            <a:r>
              <a:rPr lang="en-US" sz="2600" dirty="0"/>
              <a:t> for firms but the reality is that a significant portion of innovation comes from the collaborative efforts of multiple individuals or organizations.  </a:t>
            </a:r>
            <a:endParaRPr lang="it-IT" sz="2600" dirty="0"/>
          </a:p>
          <a:p>
            <a:pPr lvl="1"/>
            <a:r>
              <a:rPr lang="en-US" sz="2600" dirty="0"/>
              <a:t>Collaboration requires the firm to </a:t>
            </a:r>
            <a:r>
              <a:rPr lang="en-US" sz="2600" b="1" dirty="0"/>
              <a:t>relinquish some degree of control</a:t>
            </a:r>
            <a:r>
              <a:rPr lang="en-US" sz="2600" dirty="0"/>
              <a:t> over a technology’s development, </a:t>
            </a:r>
            <a:r>
              <a:rPr lang="en-US" sz="2600" b="1" dirty="0"/>
              <a:t>share the financial returns</a:t>
            </a:r>
            <a:r>
              <a:rPr lang="en-US" sz="2600" dirty="0"/>
              <a:t> and exposes a firm to the possibility of </a:t>
            </a:r>
            <a:r>
              <a:rPr lang="en-US" sz="2600" b="1" dirty="0"/>
              <a:t>malfeasance by its partner</a:t>
            </a:r>
            <a:r>
              <a:rPr lang="en-US" sz="2600" dirty="0"/>
              <a:t>. On the upside, collaboration also </a:t>
            </a:r>
            <a:r>
              <a:rPr lang="en-US" sz="2600" b="1" dirty="0"/>
              <a:t>lowers the costs and risks</a:t>
            </a:r>
            <a:r>
              <a:rPr lang="en-US" sz="2600" dirty="0"/>
              <a:t> associated with the development of a new technology.   </a:t>
            </a:r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29840740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0714E8-49EE-9A48-BEB0-901F47FB0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example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3B5515-7495-2542-9BB8-2A3E2017A7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600" dirty="0"/>
              <a:t>Even if it is often stressed that a technology available for licence cannot be an important source of advantages </a:t>
            </a:r>
            <a:r>
              <a:rPr lang="en-GB" sz="2600" dirty="0" err="1"/>
              <a:t>Protcter</a:t>
            </a:r>
            <a:r>
              <a:rPr lang="en-GB" sz="2600" dirty="0"/>
              <a:t> &amp; Gamble’s (P&amp;G) tells another story</a:t>
            </a:r>
          </a:p>
          <a:p>
            <a:r>
              <a:rPr lang="en-GB" sz="2600" dirty="0"/>
              <a:t>Through its </a:t>
            </a:r>
            <a:r>
              <a:rPr lang="en-GB" sz="2600" i="1" dirty="0"/>
              <a:t>connect and develop program </a:t>
            </a:r>
            <a:r>
              <a:rPr lang="en-GB" sz="2600" dirty="0"/>
              <a:t>it focuses on sourcing ideas and technologies external to the firm that it can then add value to in its labs. </a:t>
            </a:r>
          </a:p>
          <a:p>
            <a:endParaRPr lang="it-IT" sz="2600" dirty="0"/>
          </a:p>
          <a:p>
            <a:r>
              <a:rPr lang="it-IT" sz="2600" dirty="0">
                <a:hlinkClick r:id="rId2"/>
              </a:rPr>
              <a:t>https://www.youtube.com/watch?v=SAvwst8FAuk&amp;list=PLc6EeKrKYKClN48ow3Irj_sO0zQEY-Vwu&amp;index=73</a:t>
            </a:r>
            <a:endParaRPr lang="it-IT" sz="2600" dirty="0"/>
          </a:p>
          <a:p>
            <a:endParaRPr lang="it-IT" sz="2600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089DE92-AE31-E846-B791-7748C0FCC0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BE0C950-2204-EB49-A8AC-8A9469F2EB2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622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91CE74-3F26-3143-B024-2300328EA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Choosing a Mode of Collaboration: outsourcing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CADC20C-C58F-0443-A39C-9B756B81D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lvl="1" indent="0">
              <a:buNone/>
            </a:pPr>
            <a:r>
              <a:rPr lang="en-US" sz="2600" b="1" dirty="0"/>
              <a:t>Outsourcing </a:t>
            </a:r>
            <a:r>
              <a:rPr lang="en-US" sz="2600" dirty="0"/>
              <a:t>affords</a:t>
            </a:r>
            <a:r>
              <a:rPr lang="en-US" sz="2600" b="1" dirty="0"/>
              <a:t> rapid access</a:t>
            </a:r>
            <a:r>
              <a:rPr lang="en-US" sz="2600" dirty="0"/>
              <a:t> </a:t>
            </a:r>
            <a:r>
              <a:rPr lang="en-US" sz="2600" b="1" dirty="0"/>
              <a:t>to another firm’s expertise</a:t>
            </a:r>
            <a:r>
              <a:rPr lang="en-US" sz="2600" dirty="0"/>
              <a:t> and lower costs and </a:t>
            </a:r>
            <a:r>
              <a:rPr lang="en-US" sz="2600" b="1" dirty="0"/>
              <a:t>leverages a firm’s existing competencies</a:t>
            </a:r>
            <a:r>
              <a:rPr lang="en-US" sz="2600" dirty="0"/>
              <a:t> by allowing it to focus on activities providing the greatest return. </a:t>
            </a:r>
          </a:p>
          <a:p>
            <a:pPr marL="114300" lvl="1" indent="0">
              <a:buNone/>
            </a:pPr>
            <a:r>
              <a:rPr lang="en-US" sz="2600" dirty="0"/>
              <a:t>On the downside, the firm has </a:t>
            </a:r>
            <a:r>
              <a:rPr lang="en-US" sz="2600" b="1" dirty="0"/>
              <a:t>little opportunity to build new competencies</a:t>
            </a:r>
            <a:r>
              <a:rPr lang="en-US" sz="2600" dirty="0"/>
              <a:t>.</a:t>
            </a:r>
          </a:p>
          <a:p>
            <a:pPr marL="114300" lvl="1" indent="0">
              <a:buNone/>
            </a:pPr>
            <a:endParaRPr lang="en-US" sz="2600" dirty="0"/>
          </a:p>
          <a:p>
            <a:pPr marL="114300" lvl="1" indent="0">
              <a:buNone/>
            </a:pPr>
            <a:r>
              <a:rPr lang="en-US" sz="2600" dirty="0"/>
              <a:t>(</a:t>
            </a:r>
            <a:r>
              <a:rPr lang="en-US" sz="2600" dirty="0" err="1"/>
              <a:t>e.g.manufacturing</a:t>
            </a:r>
            <a:r>
              <a:rPr lang="en-US" sz="2600" dirty="0"/>
              <a:t> contractors)</a:t>
            </a:r>
            <a:endParaRPr lang="it-IT" sz="2600" dirty="0"/>
          </a:p>
          <a:p>
            <a:r>
              <a:rPr lang="en-US" sz="2600" dirty="0"/>
              <a:t> </a:t>
            </a:r>
            <a:endParaRPr lang="it-IT" sz="2600" dirty="0"/>
          </a:p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6CD4D76-4264-1F4A-8D4D-A57FC70B7D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8786BB3-9B5B-E341-BCCF-EA69CD34764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83797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91CE74-3F26-3143-B024-2300328EA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Choosing a Mode of Collaboration: collective research organization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CADC20C-C58F-0443-A39C-9B756B81D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b="1" dirty="0"/>
              <a:t>Collective Research Organization </a:t>
            </a:r>
            <a:r>
              <a:rPr lang="en-US" sz="2600" dirty="0"/>
              <a:t>is a form of </a:t>
            </a:r>
            <a:r>
              <a:rPr lang="en-US" sz="2600" b="1" dirty="0"/>
              <a:t>long-term commitment</a:t>
            </a:r>
            <a:r>
              <a:rPr lang="en-US" sz="2600" dirty="0"/>
              <a:t> in which </a:t>
            </a:r>
            <a:r>
              <a:rPr lang="en-US" sz="2600" b="1" dirty="0"/>
              <a:t>costs and degree of control can vary</a:t>
            </a:r>
            <a:r>
              <a:rPr lang="en-US" sz="2600" dirty="0"/>
              <a:t> significantly. </a:t>
            </a:r>
          </a:p>
          <a:p>
            <a:r>
              <a:rPr lang="en-US" sz="2600" dirty="0"/>
              <a:t>These arrangements often enable a firm to </a:t>
            </a:r>
            <a:r>
              <a:rPr lang="en-US" sz="2600" b="1" dirty="0"/>
              <a:t>leverage and build upon its existing competencies</a:t>
            </a:r>
            <a:r>
              <a:rPr lang="en-US" sz="2600" dirty="0"/>
              <a:t> as well as to </a:t>
            </a:r>
            <a:r>
              <a:rPr lang="en-US" sz="2600" b="1" dirty="0"/>
              <a:t>learn from other participating organizations</a:t>
            </a:r>
            <a:r>
              <a:rPr lang="en-US" sz="2600" dirty="0"/>
              <a:t>. </a:t>
            </a:r>
          </a:p>
          <a:p>
            <a:r>
              <a:rPr lang="en-US" sz="2600" dirty="0"/>
              <a:t>These organizations are particularly useful in industries with complex technologies and/or industries that require considerable investments in basic science.</a:t>
            </a:r>
            <a:endParaRPr lang="it-IT" sz="2600" dirty="0"/>
          </a:p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6CD4D76-4264-1F4A-8D4D-A57FC70B7D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8786BB3-9B5B-E341-BCCF-EA69CD34764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38685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Choosing a Mode of Collaboration</a:t>
            </a:r>
            <a:r>
              <a:rPr lang="en-US" altLang="en-US" sz="1500" dirty="0"/>
              <a:t> 1</a:t>
            </a:r>
            <a:endParaRPr lang="en-US" sz="1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7200"/>
          </a:xfrm>
        </p:spPr>
        <p:txBody>
          <a:bodyPr/>
          <a:lstStyle/>
          <a:p>
            <a:pPr defTabSz="809625"/>
            <a:r>
              <a:rPr lang="en-US" altLang="en-US" sz="2000" dirty="0"/>
              <a:t>Firms should match the trade-offs of a collaboration mode to their needs.</a:t>
            </a:r>
          </a:p>
        </p:txBody>
      </p:sp>
      <p:graphicFrame>
        <p:nvGraphicFramePr>
          <p:cNvPr id="9" name="Table 3">
            <a:extLst>
              <a:ext uri="{FF2B5EF4-FFF2-40B4-BE49-F238E27FC236}">
                <a16:creationId xmlns:a16="http://schemas.microsoft.com/office/drawing/2014/main" id="{A84AF10D-D54B-44CE-B4D0-3C278561CFAE}"/>
              </a:ext>
            </a:extLst>
          </p:cNvPr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1367977523"/>
              </p:ext>
            </p:extLst>
          </p:nvPr>
        </p:nvGraphicFramePr>
        <p:xfrm>
          <a:off x="114300" y="2133600"/>
          <a:ext cx="8915400" cy="3753875"/>
        </p:xfrm>
        <a:graphic>
          <a:graphicData uri="http://schemas.openxmlformats.org/drawingml/2006/table">
            <a:tbl>
              <a:tblPr firstRow="1" bandRow="1"/>
              <a:tblGrid>
                <a:gridCol w="1485899">
                  <a:extLst>
                    <a:ext uri="{9D8B030D-6E8A-4147-A177-3AD203B41FA5}">
                      <a16:colId xmlns:a16="http://schemas.microsoft.com/office/drawing/2014/main" val="369177202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023009207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174141524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799072959"/>
                    </a:ext>
                  </a:extLst>
                </a:gridCol>
                <a:gridCol w="1524001">
                  <a:extLst>
                    <a:ext uri="{9D8B030D-6E8A-4147-A177-3AD203B41FA5}">
                      <a16:colId xmlns:a16="http://schemas.microsoft.com/office/drawing/2014/main" val="2467348624"/>
                    </a:ext>
                  </a:extLst>
                </a:gridCol>
                <a:gridCol w="1600201">
                  <a:extLst>
                    <a:ext uri="{9D8B030D-6E8A-4147-A177-3AD203B41FA5}">
                      <a16:colId xmlns:a16="http://schemas.microsoft.com/office/drawing/2014/main" val="1601574102"/>
                    </a:ext>
                  </a:extLst>
                </a:gridCol>
                <a:gridCol w="1562099">
                  <a:extLst>
                    <a:ext uri="{9D8B030D-6E8A-4147-A177-3AD203B41FA5}">
                      <a16:colId xmlns:a16="http://schemas.microsoft.com/office/drawing/2014/main" val="3249357920"/>
                    </a:ext>
                  </a:extLst>
                </a:gridCol>
              </a:tblGrid>
              <a:tr h="1188318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800" dirty="0"/>
                        <a:t>N</a:t>
                      </a:r>
                      <a:r>
                        <a:rPr lang="en-US" sz="100" dirty="0"/>
                        <a:t> </a:t>
                      </a:r>
                      <a:r>
                        <a:rPr lang="en-US" sz="1800" dirty="0"/>
                        <a:t>A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Speed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en-US" sz="1800" dirty="0"/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Cost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en-US" sz="1800" dirty="0"/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Control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en-US" sz="1800" dirty="0"/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Potential for Leveraging Existing Competencies </a:t>
                      </a:r>
                      <a:endParaRPr lang="en-US" sz="1800" b="0" i="0" u="none" strike="noStrike" kern="120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Potential for Developing New Competencies</a:t>
                      </a:r>
                      <a:endParaRPr lang="en-US" sz="1800" b="0" i="0" u="none" strike="noStrike" kern="120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Potential for Accessing Other Firms’ Competencies</a:t>
                      </a:r>
                      <a:endParaRPr lang="en-US" sz="1800" b="0" i="0" u="none" strike="noStrike" kern="120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2870"/>
                  </a:ext>
                </a:extLst>
              </a:tr>
              <a:tr h="91409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Solo Internal Development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Low 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/>
                        <a:t>High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/>
                        <a:t>High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/>
                        <a:t>Yes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/>
                        <a:t>Yes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/>
                        <a:t>No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6069863"/>
                  </a:ext>
                </a:extLst>
              </a:tr>
              <a:tr h="63986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Strategic Alliances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Varies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/>
                        <a:t>Varies 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/>
                        <a:t>Low 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/>
                        <a:t>Yes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/>
                        <a:t>Yes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/>
                        <a:t>Sometimes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192046"/>
                  </a:ext>
                </a:extLst>
              </a:tr>
              <a:tr h="63986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Joint Ventures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Low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/>
                        <a:t>Shared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/>
                        <a:t>Shared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/>
                        <a:t>Yes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/>
                        <a:t>Yes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/>
                        <a:t>Yes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550322"/>
                  </a:ext>
                </a:extLst>
              </a:tr>
              <a:tr h="370715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Licensing In </a:t>
                      </a:r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High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/>
                        <a:t>Medium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/>
                        <a:t>Low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/>
                        <a:t>Sometimes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/>
                        <a:t>Sometimes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/>
                        <a:t>Sometimes</a:t>
                      </a:r>
                    </a:p>
                  </a:txBody>
                  <a:tcPr marT="45705" marB="45705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271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77154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Choosing a Mode of Collaboration</a:t>
            </a:r>
            <a:r>
              <a:rPr lang="en-US" altLang="en-US" sz="1500" dirty="0"/>
              <a:t> 2</a:t>
            </a:r>
            <a:endParaRPr lang="en-US" sz="1500" dirty="0"/>
          </a:p>
        </p:txBody>
      </p:sp>
      <p:graphicFrame>
        <p:nvGraphicFramePr>
          <p:cNvPr id="11" name="Table 2">
            <a:extLst>
              <a:ext uri="{FF2B5EF4-FFF2-40B4-BE49-F238E27FC236}">
                <a16:creationId xmlns:a16="http://schemas.microsoft.com/office/drawing/2014/main" id="{57EA1F0C-9BE7-449C-A8DB-F08A33F696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9419304"/>
              </p:ext>
            </p:extLst>
          </p:nvPr>
        </p:nvGraphicFramePr>
        <p:xfrm>
          <a:off x="177800" y="1925537"/>
          <a:ext cx="8788400" cy="3484663"/>
        </p:xfrm>
        <a:graphic>
          <a:graphicData uri="http://schemas.openxmlformats.org/drawingml/2006/table">
            <a:tbl>
              <a:tblPr firstRow="1" bandRow="1"/>
              <a:tblGrid>
                <a:gridCol w="1463040">
                  <a:extLst>
                    <a:ext uri="{9D8B030D-6E8A-4147-A177-3AD203B41FA5}">
                      <a16:colId xmlns:a16="http://schemas.microsoft.com/office/drawing/2014/main" val="369177202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302300920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74141524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799072959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46734862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16015741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249357920"/>
                    </a:ext>
                  </a:extLst>
                </a:gridCol>
              </a:tblGrid>
              <a:tr h="1462907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800" dirty="0">
                          <a:latin typeface="+mj-lt"/>
                        </a:rPr>
                        <a:t>N A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Speed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en-US" sz="1800" dirty="0">
                        <a:latin typeface="+mj-lt"/>
                      </a:endParaRP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Cost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en-US" sz="1800" dirty="0">
                        <a:latin typeface="+mj-lt"/>
                      </a:endParaRP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Control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en-US" sz="1800" dirty="0">
                        <a:latin typeface="+mj-lt"/>
                      </a:endParaRP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Potential for Leveraging Existing Competencies </a:t>
                      </a:r>
                      <a:endParaRPr lang="en-US" sz="1800" b="0" i="0" u="none" strike="noStrike" kern="1200" baseline="0" dirty="0">
                        <a:solidFill>
                          <a:schemeClr val="l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Potential for Developing New Competencies</a:t>
                      </a:r>
                      <a:endParaRPr lang="en-US" sz="1800" b="0" i="0" u="none" strike="noStrike" kern="1200" baseline="0" dirty="0">
                        <a:solidFill>
                          <a:schemeClr val="l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Potential for Accessing Other Firms’ Competencies</a:t>
                      </a:r>
                      <a:endParaRPr lang="en-US" sz="1800" b="0" i="0" u="none" strike="noStrike" kern="1200" baseline="0" dirty="0">
                        <a:solidFill>
                          <a:schemeClr val="l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2870"/>
                  </a:ext>
                </a:extLst>
              </a:tr>
              <a:tr h="37080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Licensing Out</a:t>
                      </a:r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+mj-lt"/>
                        </a:rPr>
                        <a:t>High</a:t>
                      </a:r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>
                          <a:latin typeface="+mj-lt"/>
                        </a:rPr>
                        <a:t>Low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>
                          <a:latin typeface="+mj-lt"/>
                        </a:rPr>
                        <a:t>Medium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>
                          <a:latin typeface="+mj-lt"/>
                        </a:rPr>
                        <a:t>Yes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>
                          <a:latin typeface="+mj-lt"/>
                        </a:rPr>
                        <a:t>No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>
                          <a:latin typeface="+mj-lt"/>
                        </a:rPr>
                        <a:t>Sometimes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6069863"/>
                  </a:ext>
                </a:extLst>
              </a:tr>
              <a:tr h="64002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Outsourcing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Medium/High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>
                          <a:latin typeface="+mj-lt"/>
                        </a:rPr>
                        <a:t>Medium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>
                          <a:latin typeface="+mj-lt"/>
                        </a:rPr>
                        <a:t>Medium 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>
                          <a:latin typeface="+mj-lt"/>
                        </a:rPr>
                        <a:t>Sometimes 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>
                          <a:latin typeface="+mj-lt"/>
                        </a:rPr>
                        <a:t>No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>
                          <a:latin typeface="+mj-lt"/>
                        </a:rPr>
                        <a:t>Yes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192046"/>
                  </a:ext>
                </a:extLst>
              </a:tr>
              <a:tr h="64002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Collective Research</a:t>
                      </a:r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N A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>
                          <a:latin typeface="+mj-lt"/>
                        </a:rPr>
                        <a:t>N A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>
                          <a:latin typeface="+mj-lt"/>
                        </a:rPr>
                        <a:t>N A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>
                          <a:latin typeface="+mj-lt"/>
                        </a:rPr>
                        <a:t>N A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>
                          <a:latin typeface="+mj-lt"/>
                        </a:rPr>
                        <a:t>N A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>
                          <a:latin typeface="+mj-lt"/>
                        </a:rPr>
                        <a:t>N A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550322"/>
                  </a:ext>
                </a:extLst>
              </a:tr>
              <a:tr h="37080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Organizations</a:t>
                      </a:r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Low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>
                          <a:latin typeface="+mj-lt"/>
                        </a:rPr>
                        <a:t>Varies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>
                          <a:latin typeface="+mj-lt"/>
                        </a:rPr>
                        <a:t>Varies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>
                          <a:latin typeface="+mj-lt"/>
                        </a:rPr>
                        <a:t>Yes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>
                          <a:latin typeface="+mj-lt"/>
                        </a:rPr>
                        <a:t>Yes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dirty="0">
                          <a:latin typeface="+mj-lt"/>
                        </a:rPr>
                        <a:t>Yes</a:t>
                      </a:r>
                    </a:p>
                  </a:txBody>
                  <a:tcPr marL="45720" marR="45720" marT="45716" marB="45716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7B7E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271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5035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97280"/>
          </a:xfrm>
        </p:spPr>
        <p:txBody>
          <a:bodyPr/>
          <a:lstStyle/>
          <a:p>
            <a:r>
              <a:rPr lang="en-US" dirty="0"/>
              <a:t>Choosing and Monitoring Partners</a:t>
            </a:r>
            <a:r>
              <a:rPr lang="en-US" sz="15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12480" cy="5120640"/>
          </a:xfrm>
        </p:spPr>
        <p:txBody>
          <a:bodyPr/>
          <a:lstStyle/>
          <a:p>
            <a:pPr lvl="1"/>
            <a:r>
              <a:rPr lang="en-US" b="1" dirty="0"/>
              <a:t>Risks </a:t>
            </a:r>
            <a:r>
              <a:rPr lang="en-US" dirty="0"/>
              <a:t>of collaboration include difficulties in determining if the </a:t>
            </a:r>
            <a:r>
              <a:rPr lang="en-US" b="1" dirty="0"/>
              <a:t>resources provided by partner are a good fit</a:t>
            </a:r>
            <a:r>
              <a:rPr lang="en-US" dirty="0"/>
              <a:t>, the possibility that the </a:t>
            </a:r>
            <a:r>
              <a:rPr lang="en-US" b="1" dirty="0"/>
              <a:t>partner will exploit</a:t>
            </a:r>
            <a:r>
              <a:rPr lang="en-US" dirty="0"/>
              <a:t> the relationship by expropriating the company’s knowledge with little or no reciprocal contribution, and the possibility that managers will become overburdened by managing more collaborations than is reasonable. </a:t>
            </a:r>
          </a:p>
          <a:p>
            <a:pPr marL="114300" lvl="1" indent="0">
              <a:buNone/>
            </a:pPr>
            <a:r>
              <a:rPr lang="en-US" dirty="0"/>
              <a:t>→It is thus important to </a:t>
            </a:r>
            <a:r>
              <a:rPr lang="en-US" b="1" dirty="0"/>
              <a:t>limit collaborations</a:t>
            </a:r>
            <a:r>
              <a:rPr lang="en-US" dirty="0"/>
              <a:t>, </a:t>
            </a:r>
            <a:r>
              <a:rPr lang="en-US" b="1" dirty="0"/>
              <a:t>choose partners carefully</a:t>
            </a:r>
            <a:r>
              <a:rPr lang="en-US" dirty="0"/>
              <a:t> and </a:t>
            </a:r>
            <a:r>
              <a:rPr lang="en-US" b="1" dirty="0"/>
              <a:t>establish monitoring and governance</a:t>
            </a:r>
            <a:r>
              <a:rPr lang="en-US" dirty="0"/>
              <a:t> systems to </a:t>
            </a:r>
            <a:r>
              <a:rPr lang="en-US" b="1" dirty="0"/>
              <a:t>limit risks</a:t>
            </a:r>
            <a:r>
              <a:rPr lang="en-US" dirty="0"/>
              <a:t>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53595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97280"/>
          </a:xfrm>
        </p:spPr>
        <p:txBody>
          <a:bodyPr/>
          <a:lstStyle/>
          <a:p>
            <a:r>
              <a:rPr lang="en-US" sz="3200" dirty="0"/>
              <a:t>Choosing and Monitoring Partners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12480" cy="5120640"/>
          </a:xfrm>
        </p:spPr>
        <p:txBody>
          <a:bodyPr/>
          <a:lstStyle/>
          <a:p>
            <a:pPr marL="114300" lvl="1" indent="0">
              <a:buNone/>
            </a:pPr>
            <a:r>
              <a:rPr lang="en-US" b="1" dirty="0"/>
              <a:t>→ Partner selection is crucial to success</a:t>
            </a:r>
            <a:r>
              <a:rPr lang="en-US" dirty="0"/>
              <a:t>. Key factors fall into two dimensions: </a:t>
            </a:r>
          </a:p>
          <a:p>
            <a:pPr marL="114300" lvl="1" indent="0">
              <a:buNone/>
            </a:pPr>
            <a:r>
              <a:rPr lang="en-US" b="1" dirty="0"/>
              <a:t>- resource fit</a:t>
            </a:r>
            <a:r>
              <a:rPr lang="en-US" dirty="0"/>
              <a:t> (e.g. partner’s relative size and strength and complementarity of resources) and </a:t>
            </a:r>
          </a:p>
          <a:p>
            <a:pPr marL="114300" lvl="1" indent="0">
              <a:buNone/>
            </a:pPr>
            <a:r>
              <a:rPr lang="en-US" b="1" dirty="0"/>
              <a:t>- strategic fit </a:t>
            </a:r>
            <a:r>
              <a:rPr lang="en-US" dirty="0"/>
              <a:t>(e.g. alignment of objectives and similarity of values and culture).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646933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97280"/>
          </a:xfrm>
        </p:spPr>
        <p:txBody>
          <a:bodyPr/>
          <a:lstStyle/>
          <a:p>
            <a:r>
              <a:rPr lang="en-US" sz="3200" dirty="0"/>
              <a:t>Choosing and Monitoring Partners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12480" cy="5120640"/>
          </a:xfrm>
        </p:spPr>
        <p:txBody>
          <a:bodyPr/>
          <a:lstStyle/>
          <a:p>
            <a:pPr lvl="1" defTabSz="809625"/>
            <a:r>
              <a:rPr lang="en-US" altLang="en-US" sz="2000" b="1" dirty="0"/>
              <a:t>Resource fit: </a:t>
            </a:r>
            <a:r>
              <a:rPr lang="en-US" altLang="en-US" sz="2000" dirty="0"/>
              <a:t>How well does the potential partner fit the resource needs of the project? Are resources complementary or supplementary?</a:t>
            </a:r>
          </a:p>
          <a:p>
            <a:pPr lvl="1" defTabSz="809625"/>
            <a:r>
              <a:rPr lang="en-US" altLang="en-US" sz="2000" b="1" dirty="0"/>
              <a:t>Strategic fit: </a:t>
            </a:r>
            <a:r>
              <a:rPr lang="en-US" altLang="en-US" sz="2000" dirty="0"/>
              <a:t>Does the potential partner have compatible objectives and styles?</a:t>
            </a:r>
          </a:p>
          <a:p>
            <a:pPr lvl="1" defTabSz="809625"/>
            <a:r>
              <a:rPr lang="en-US" altLang="en-US" sz="2000" b="1" dirty="0"/>
              <a:t>Impact on Opportunities and Threats</a:t>
            </a:r>
            <a:r>
              <a:rPr lang="en-US" altLang="en-US" sz="2000" dirty="0"/>
              <a:t>: How would collaboration impact bargaining power of customers and suppliers, degree of rivalry, threat of entry or substitutes?</a:t>
            </a:r>
          </a:p>
          <a:p>
            <a:pPr lvl="1" defTabSz="809625"/>
            <a:r>
              <a:rPr lang="en-US" altLang="en-US" sz="2000" b="1" dirty="0"/>
              <a:t>Impact on Internal Strengths and Weaknesses</a:t>
            </a:r>
            <a:r>
              <a:rPr lang="en-US" altLang="en-US" sz="2000" dirty="0"/>
              <a:t>: Would collaboration enhance firm’s strengths? Overcome its weaknesses? Create a competitive advantage?</a:t>
            </a:r>
          </a:p>
          <a:p>
            <a:pPr lvl="1" defTabSz="809625"/>
            <a:r>
              <a:rPr lang="en-US" altLang="en-US" sz="2000" b="1" dirty="0"/>
              <a:t>Impact on Strategic Direction: </a:t>
            </a:r>
            <a:r>
              <a:rPr lang="en-US" altLang="en-US" sz="2000" dirty="0"/>
              <a:t>Would the collaboration help the firm achieve its strategic intent?</a:t>
            </a:r>
          </a:p>
        </p:txBody>
      </p:sp>
    </p:spTree>
    <p:extLst>
      <p:ext uri="{BB962C8B-B14F-4D97-AF65-F5344CB8AC3E}">
        <p14:creationId xmlns:p14="http://schemas.microsoft.com/office/powerpoint/2010/main" val="30000999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97280"/>
          </a:xfrm>
        </p:spPr>
        <p:txBody>
          <a:bodyPr/>
          <a:lstStyle/>
          <a:p>
            <a:r>
              <a:rPr lang="en-US" altLang="en-US" sz="3200" dirty="0"/>
              <a:t>Choosing and Monitoring Partners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20640"/>
          </a:xfrm>
        </p:spPr>
        <p:txBody>
          <a:bodyPr/>
          <a:lstStyle/>
          <a:p>
            <a:pPr marL="233363" indent="-233363" defTabSz="809625">
              <a:spcBef>
                <a:spcPts val="400"/>
              </a:spcBef>
              <a:spcAft>
                <a:spcPts val="400"/>
              </a:spcAft>
            </a:pPr>
            <a:r>
              <a:rPr lang="en-US" sz="2600" b="1" dirty="0"/>
              <a:t>Partner Monitoring and Governance</a:t>
            </a:r>
            <a:r>
              <a:rPr lang="en-US" sz="2600" dirty="0"/>
              <a:t> is as crucial to success as partner selection. </a:t>
            </a:r>
          </a:p>
          <a:p>
            <a:pPr marL="233363" indent="-233363" defTabSz="809625"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There are three main types of governance mechanisms used to manage collaborative relationships: </a:t>
            </a:r>
          </a:p>
          <a:p>
            <a:pPr marL="690563" lvl="1" indent="-233363" defTabSz="809625">
              <a:spcBef>
                <a:spcPts val="400"/>
              </a:spcBef>
              <a:spcAft>
                <a:spcPts val="400"/>
              </a:spcAft>
            </a:pPr>
            <a:r>
              <a:rPr lang="en-US" sz="2600" b="1" dirty="0"/>
              <a:t>1. Alliance contracts</a:t>
            </a:r>
          </a:p>
          <a:p>
            <a:pPr marL="690563" lvl="1" indent="-233363" defTabSz="809625">
              <a:spcBef>
                <a:spcPts val="400"/>
              </a:spcBef>
              <a:spcAft>
                <a:spcPts val="400"/>
              </a:spcAft>
            </a:pPr>
            <a:r>
              <a:rPr lang="en-US" sz="2600" b="1" dirty="0"/>
              <a:t>2. Equity ownership</a:t>
            </a:r>
          </a:p>
          <a:p>
            <a:pPr marL="690563" lvl="1" indent="-233363" defTabSz="809625">
              <a:spcBef>
                <a:spcPts val="400"/>
              </a:spcBef>
              <a:spcAft>
                <a:spcPts val="400"/>
              </a:spcAft>
            </a:pPr>
            <a:r>
              <a:rPr lang="en-US" sz="2600" b="1" dirty="0"/>
              <a:t>3. Relational governance</a:t>
            </a:r>
            <a:r>
              <a:rPr lang="en-US" sz="2600" dirty="0"/>
              <a:t>. </a:t>
            </a:r>
            <a:endParaRPr lang="en-US" altLang="en-US" sz="2600" dirty="0"/>
          </a:p>
        </p:txBody>
      </p:sp>
    </p:spTree>
    <p:extLst>
      <p:ext uri="{BB962C8B-B14F-4D97-AF65-F5344CB8AC3E}">
        <p14:creationId xmlns:p14="http://schemas.microsoft.com/office/powerpoint/2010/main" val="33590835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97280"/>
          </a:xfrm>
        </p:spPr>
        <p:txBody>
          <a:bodyPr/>
          <a:lstStyle/>
          <a:p>
            <a:r>
              <a:rPr lang="en-US" sz="3200" dirty="0"/>
              <a:t>1. Alliance contracts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577840"/>
          </a:xfrm>
        </p:spPr>
        <p:txBody>
          <a:bodyPr/>
          <a:lstStyle/>
          <a:p>
            <a:pPr marL="114300" lvl="1" indent="0">
              <a:buNone/>
            </a:pPr>
            <a:r>
              <a:rPr lang="en-US" sz="2600" b="1" dirty="0"/>
              <a:t>Alliance contracts</a:t>
            </a:r>
            <a:r>
              <a:rPr lang="en-US" sz="2600" dirty="0"/>
              <a:t> clarify partners’ rights and obligations and specify legal remedies in the case of a violation of the agreement.  Often included in the agreements are:</a:t>
            </a:r>
            <a:endParaRPr lang="it-IT" sz="2600" dirty="0"/>
          </a:p>
          <a:p>
            <a:pPr lvl="2"/>
            <a:r>
              <a:rPr lang="en-US" sz="2600" dirty="0"/>
              <a:t>What each partner is obligated to contribute to the collaboration.</a:t>
            </a:r>
            <a:endParaRPr lang="it-IT" sz="2600" dirty="0"/>
          </a:p>
          <a:p>
            <a:pPr lvl="2"/>
            <a:r>
              <a:rPr lang="en-US" sz="2600" dirty="0"/>
              <a:t>How much control each partner has in the collaboration.</a:t>
            </a:r>
            <a:endParaRPr lang="it-IT" sz="2600" dirty="0"/>
          </a:p>
          <a:p>
            <a:pPr lvl="2"/>
            <a:r>
              <a:rPr lang="en-US" sz="2600" dirty="0"/>
              <a:t>When and how proceeds of the project will be distributed.</a:t>
            </a:r>
            <a:endParaRPr lang="it-IT" sz="2600" dirty="0"/>
          </a:p>
          <a:p>
            <a:pPr lvl="2"/>
            <a:r>
              <a:rPr lang="en-US" sz="2600" dirty="0"/>
              <a:t>Mechanisms for monitoring each partner’s adherence to the agreement.</a:t>
            </a:r>
            <a:endParaRPr lang="it-IT" sz="2600" dirty="0"/>
          </a:p>
          <a:p>
            <a:pPr lvl="2"/>
            <a:r>
              <a:rPr lang="en-US" sz="2600" dirty="0"/>
              <a:t>Provisions for periodic auditing.</a:t>
            </a:r>
            <a:endParaRPr lang="it-IT" sz="2600" dirty="0"/>
          </a:p>
          <a:p>
            <a:pPr lvl="2"/>
            <a:r>
              <a:rPr lang="en-US" sz="2600" dirty="0"/>
              <a:t>Provisions for terminating the relationship.</a:t>
            </a:r>
            <a:endParaRPr lang="it-IT" sz="2600" dirty="0"/>
          </a:p>
          <a:p>
            <a:pPr lvl="3" defTabSz="809625">
              <a:spcBef>
                <a:spcPts val="400"/>
              </a:spcBef>
              <a:spcAft>
                <a:spcPts val="400"/>
              </a:spcAft>
              <a:buFontTx/>
              <a:buAutoNum type="arabicPeriod"/>
            </a:pP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120555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762000"/>
          </a:xfrm>
        </p:spPr>
        <p:txBody>
          <a:bodyPr/>
          <a:lstStyle/>
          <a:p>
            <a:r>
              <a:rPr lang="en-US" sz="3200" dirty="0"/>
              <a:t>Reasons for Going Solo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382000" cy="5943600"/>
          </a:xfrm>
        </p:spPr>
        <p:txBody>
          <a:bodyPr/>
          <a:lstStyle/>
          <a:p>
            <a:pPr defTabSz="809625"/>
            <a:r>
              <a:rPr lang="en-US" sz="2600" b="1" dirty="0"/>
              <a:t>Why would a firm develop a technology on its own instead of collaboration with a partner?</a:t>
            </a:r>
            <a:r>
              <a:rPr lang="en-US" sz="2600" dirty="0"/>
              <a:t> </a:t>
            </a:r>
          </a:p>
          <a:p>
            <a:pPr defTabSz="809625"/>
            <a:r>
              <a:rPr lang="en-US" sz="2600" dirty="0"/>
              <a:t>A firm may go solo if </a:t>
            </a:r>
          </a:p>
          <a:p>
            <a:pPr marL="457200" indent="-457200" defTabSz="809625">
              <a:buFontTx/>
              <a:buChar char="-"/>
            </a:pPr>
            <a:r>
              <a:rPr lang="en-US" sz="2600" dirty="0"/>
              <a:t>it </a:t>
            </a:r>
            <a:r>
              <a:rPr lang="en-US" sz="2600" b="1" dirty="0"/>
              <a:t>possesses all the capabilities</a:t>
            </a:r>
            <a:r>
              <a:rPr lang="en-US" sz="2600" dirty="0"/>
              <a:t> and resources in house that it needs, </a:t>
            </a:r>
          </a:p>
          <a:p>
            <a:pPr marL="457200" indent="-457200" defTabSz="809625">
              <a:buFontTx/>
              <a:buChar char="-"/>
            </a:pPr>
            <a:r>
              <a:rPr lang="en-US" sz="2600" dirty="0"/>
              <a:t>the development of the new technology is an opportunity to </a:t>
            </a:r>
            <a:r>
              <a:rPr lang="en-US" sz="2600" b="1" dirty="0"/>
              <a:t>develop new competencies</a:t>
            </a:r>
            <a:r>
              <a:rPr lang="en-US" sz="2600" dirty="0"/>
              <a:t>, </a:t>
            </a:r>
          </a:p>
          <a:p>
            <a:pPr marL="457200" indent="-457200" defTabSz="809625">
              <a:buFontTx/>
              <a:buChar char="-"/>
            </a:pPr>
            <a:r>
              <a:rPr lang="en-US" sz="2600" dirty="0"/>
              <a:t>the </a:t>
            </a:r>
            <a:r>
              <a:rPr lang="en-US" sz="2600" b="1" dirty="0"/>
              <a:t>risk of transferring knowledge</a:t>
            </a:r>
            <a:r>
              <a:rPr lang="en-US" sz="2600" dirty="0"/>
              <a:t> to a partner is too great, </a:t>
            </a:r>
          </a:p>
          <a:p>
            <a:pPr marL="457200" indent="-457200" defTabSz="809625">
              <a:buFontTx/>
              <a:buChar char="-"/>
            </a:pPr>
            <a:r>
              <a:rPr lang="en-US" sz="2600" dirty="0"/>
              <a:t>the firm wants to control the subsequent trajectory of the technology’s development, or </a:t>
            </a:r>
          </a:p>
          <a:p>
            <a:pPr marL="457200" indent="-457200" defTabSz="809625">
              <a:buFontTx/>
              <a:buChar char="-"/>
            </a:pPr>
            <a:r>
              <a:rPr lang="en-US" sz="2600" dirty="0"/>
              <a:t>if an </a:t>
            </a:r>
            <a:r>
              <a:rPr lang="en-US" sz="2600" b="1" dirty="0"/>
              <a:t>appropriate partner is not available</a:t>
            </a:r>
            <a:r>
              <a:rPr lang="en-US" sz="2600" dirty="0"/>
              <a:t>.</a:t>
            </a:r>
            <a:r>
              <a:rPr lang="it-IT" sz="2600" dirty="0"/>
              <a:t> </a:t>
            </a:r>
            <a:endParaRPr lang="en-US" altLang="en-US" sz="2600" dirty="0"/>
          </a:p>
        </p:txBody>
      </p:sp>
    </p:spTree>
    <p:extLst>
      <p:ext uri="{BB962C8B-B14F-4D97-AF65-F5344CB8AC3E}">
        <p14:creationId xmlns:p14="http://schemas.microsoft.com/office/powerpoint/2010/main" val="20856649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97280"/>
          </a:xfrm>
        </p:spPr>
        <p:txBody>
          <a:bodyPr/>
          <a:lstStyle/>
          <a:p>
            <a:r>
              <a:rPr lang="en-US" altLang="en-US" sz="3200" dirty="0"/>
              <a:t>2. equity ownership; 3. relational governance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lvl="2"/>
            <a:r>
              <a:rPr lang="en-US" altLang="en-US" dirty="0"/>
              <a:t>May also use shared </a:t>
            </a:r>
            <a:r>
              <a:rPr lang="en-US" altLang="en-US" b="1" dirty="0"/>
              <a:t>equity ownership </a:t>
            </a:r>
            <a:r>
              <a:rPr lang="en-US" altLang="en-US" dirty="0"/>
              <a:t>(that is, each partner contributes capital and owns a share of equity in the alliance).</a:t>
            </a:r>
          </a:p>
          <a:p>
            <a:pPr lvl="3"/>
            <a:r>
              <a:rPr lang="en-US" altLang="en-US" dirty="0"/>
              <a:t>Helps to align incentives and provide sense of ownership.</a:t>
            </a:r>
          </a:p>
          <a:p>
            <a:pPr lvl="2"/>
            <a:r>
              <a:rPr lang="en-US" altLang="en-US" dirty="0"/>
              <a:t>May rely on </a:t>
            </a:r>
            <a:r>
              <a:rPr lang="en-US" altLang="en-US" b="1" dirty="0"/>
              <a:t>relational governance </a:t>
            </a:r>
            <a:r>
              <a:rPr lang="en-US" altLang="en-US" dirty="0"/>
              <a:t>(self-enforcing governance based on the goodwill, trust, and reputation of partners).</a:t>
            </a:r>
          </a:p>
          <a:p>
            <a:pPr lvl="3"/>
            <a:r>
              <a:rPr lang="en-US" altLang="en-US" dirty="0"/>
              <a:t>Built over time.</a:t>
            </a:r>
          </a:p>
          <a:p>
            <a:pPr lvl="3"/>
            <a:r>
              <a:rPr lang="en-US" altLang="en-US" dirty="0"/>
              <a:t>Can facilitate more extensive cooperation, sharing, and learning by partners.</a:t>
            </a:r>
          </a:p>
        </p:txBody>
      </p:sp>
    </p:spTree>
    <p:extLst>
      <p:ext uri="{BB962C8B-B14F-4D97-AF65-F5344CB8AC3E}">
        <p14:creationId xmlns:p14="http://schemas.microsoft.com/office/powerpoint/2010/main" val="12630529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1F012C-24D5-4C4A-AF81-4327D2C46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kern="0" dirty="0"/>
              <a:t>Strategic Positions in Collaborative Networks</a:t>
            </a:r>
            <a:br>
              <a:rPr lang="en-US" sz="3200" kern="0" dirty="0"/>
            </a:b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7ECA6-371C-2D4E-8692-CAA6CBD5AE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/>
              <a:t>Firms should also think about how their alliances position them within the overall </a:t>
            </a:r>
            <a:r>
              <a:rPr lang="en-US" sz="2600" b="1" dirty="0"/>
              <a:t>collaborative network</a:t>
            </a:r>
            <a:r>
              <a:rPr lang="en-US" sz="2600" dirty="0"/>
              <a:t>. </a:t>
            </a:r>
          </a:p>
          <a:p>
            <a:r>
              <a:rPr lang="en-US" sz="2600" dirty="0"/>
              <a:t>Firms that occupy </a:t>
            </a:r>
            <a:r>
              <a:rPr lang="en-US" sz="2600" u="sng" dirty="0"/>
              <a:t>highly central positions </a:t>
            </a:r>
            <a:r>
              <a:rPr lang="en-US" sz="2600" dirty="0"/>
              <a:t>might have access to more information and be able to access that information more quickly. </a:t>
            </a:r>
          </a:p>
          <a:p>
            <a:r>
              <a:rPr lang="en-US" sz="2600" dirty="0"/>
              <a:t>Firms that occupy “</a:t>
            </a:r>
            <a:r>
              <a:rPr lang="en-US" sz="2600" b="1" dirty="0"/>
              <a:t>brokerage” positions </a:t>
            </a:r>
            <a:r>
              <a:rPr lang="en-US" sz="2600" dirty="0"/>
              <a:t>(by bridging groups of otherwise disconnected firms) might have opportunities </a:t>
            </a:r>
            <a:r>
              <a:rPr lang="en-US" sz="2600" u="sng" dirty="0"/>
              <a:t>to make unique and valuable combinations between heterogeneous types of information </a:t>
            </a:r>
            <a:r>
              <a:rPr lang="en-US" sz="2600" dirty="0"/>
              <a:t>and might also become valuable gatekeepers in the flow of information through the network.</a:t>
            </a:r>
            <a:endParaRPr lang="it-IT" sz="2600" dirty="0"/>
          </a:p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5862F90-EB82-1940-9F38-7607EBEB3B6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BC41875-0150-2943-86A4-9B2984915F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81234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/>
              <a:t>Global Technology collaboration network (1998)</a:t>
            </a:r>
            <a:endParaRPr lang="en-US" sz="3200" dirty="0"/>
          </a:p>
        </p:txBody>
      </p:sp>
      <p:pic>
        <p:nvPicPr>
          <p:cNvPr id="7" name="Picture 4" descr="The worldwide alliance network in the year 1998 is illustrated.">
            <a:extLst>
              <a:ext uri="{FF2B5EF4-FFF2-40B4-BE49-F238E27FC236}">
                <a16:creationId xmlns:a16="http://schemas.microsoft.com/office/drawing/2014/main" id="{169171F7-B80F-420B-B4E1-38172810E7EA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1934648"/>
            <a:ext cx="4038600" cy="3576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en-US" sz="2000" dirty="0"/>
              <a:t>A firm’s position within a collaborative network influences its access to information and other resources, and its influence over desired outcomes. Some of the key aspects of a firm’s position include </a:t>
            </a:r>
            <a:r>
              <a:rPr lang="en-US" altLang="en-US" sz="2000" b="1" i="1" dirty="0"/>
              <a:t>centrality</a:t>
            </a:r>
            <a:r>
              <a:rPr lang="en-US" altLang="en-US" sz="2000" b="1" dirty="0"/>
              <a:t> </a:t>
            </a:r>
            <a:r>
              <a:rPr lang="en-US" altLang="en-US" sz="2000" dirty="0"/>
              <a:t>and opportunities for </a:t>
            </a:r>
            <a:r>
              <a:rPr lang="en-US" altLang="en-US" sz="2000" b="1" i="1" dirty="0"/>
              <a:t>brokerage</a:t>
            </a:r>
            <a:r>
              <a:rPr lang="en-US" altLang="en-US" sz="2000" dirty="0"/>
              <a:t>.</a:t>
            </a:r>
          </a:p>
          <a:p>
            <a:r>
              <a:rPr lang="en-US" altLang="en-US" sz="2000" dirty="0"/>
              <a:t>For example, in this graph, though P</a:t>
            </a:r>
            <a:r>
              <a:rPr lang="en-US" altLang="en-US" sz="100" dirty="0"/>
              <a:t> </a:t>
            </a:r>
            <a:r>
              <a:rPr lang="en-US" altLang="en-US" sz="2000" dirty="0"/>
              <a:t>P</a:t>
            </a:r>
            <a:r>
              <a:rPr lang="en-US" altLang="en-US" sz="100" dirty="0"/>
              <a:t> </a:t>
            </a:r>
            <a:r>
              <a:rPr lang="en-US" altLang="en-US" sz="2000" dirty="0"/>
              <a:t>D Inc. has only three alliances, it serves as an important bridge between the two lobes of the network, which should give it important opportunities for brokerage.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D27D6BC-3AB7-9340-8B20-60D1492347A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>
                <a:hlinkClick r:id="" action="ppaction://noaction"/>
              </a:rPr>
              <a:t>Access the text alternative for these images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386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3937AB-B831-B037-FDE7-3DCFC44F6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NOW IT’S YOUR TURN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CD143D-F518-15CC-9F4B-DEA911124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Focus on Two products: e.g. Remarkable and Amazon Alexa</a:t>
            </a:r>
          </a:p>
          <a:p>
            <a:endParaRPr lang="en-GB" dirty="0"/>
          </a:p>
          <a:p>
            <a:r>
              <a:rPr lang="en-GB" dirty="0"/>
              <a:t>Focus on Two companies: e.g. IKEA and Meta (Facebook)</a:t>
            </a:r>
          </a:p>
          <a:p>
            <a:endParaRPr lang="en-GB" dirty="0"/>
          </a:p>
          <a:p>
            <a:r>
              <a:rPr lang="en-GB" dirty="0"/>
              <a:t>Think out of the box what type of collaborations, pros and cons, antecedents and consequences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9707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1097280"/>
          </a:xfrm>
        </p:spPr>
        <p:txBody>
          <a:bodyPr/>
          <a:lstStyle/>
          <a:p>
            <a:r>
              <a:rPr lang="en-US" sz="3200" dirty="0"/>
              <a:t>Reasons for Going Solo: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809625"/>
            <a:r>
              <a:rPr lang="en-US" sz="2600" dirty="0"/>
              <a:t>For example, </a:t>
            </a:r>
            <a:r>
              <a:rPr lang="en-US" sz="2600" b="1" dirty="0"/>
              <a:t>Monsanto</a:t>
            </a:r>
            <a:r>
              <a:rPr lang="en-US" sz="2600" dirty="0"/>
              <a:t> developed </a:t>
            </a:r>
            <a:r>
              <a:rPr lang="en-US" sz="2600" b="1" dirty="0"/>
              <a:t>on its own</a:t>
            </a:r>
            <a:r>
              <a:rPr lang="en-US" sz="2600" dirty="0"/>
              <a:t> a genetically modified soybean seed that could be used in conjunction with </a:t>
            </a:r>
            <a:r>
              <a:rPr lang="en-US" sz="2600" b="1" i="1" dirty="0"/>
              <a:t>Roundup</a:t>
            </a:r>
            <a:r>
              <a:rPr lang="en-US" sz="2600" dirty="0"/>
              <a:t>, an herbicide. </a:t>
            </a:r>
          </a:p>
          <a:p>
            <a:pPr defTabSz="809625"/>
            <a:r>
              <a:rPr lang="en-US" sz="2600" dirty="0"/>
              <a:t>They had to go solo because </a:t>
            </a:r>
            <a:r>
              <a:rPr lang="en-US" sz="2600" u="sng" dirty="0"/>
              <a:t>the biotechnology industry was in its infancy</a:t>
            </a:r>
            <a:r>
              <a:rPr lang="en-US" sz="2600" dirty="0"/>
              <a:t>; there were no appropriate partners to supply the technology.  Monsanto turned the need to develop this capability in house into an opportunity to make </a:t>
            </a:r>
            <a:r>
              <a:rPr lang="en-US" sz="2600" b="1" dirty="0"/>
              <a:t>biotechnology its strategic focus</a:t>
            </a:r>
            <a:r>
              <a:rPr lang="en-US" dirty="0"/>
              <a:t>. </a:t>
            </a:r>
            <a:endParaRPr lang="en-US" altLang="en-US" sz="2600" dirty="0"/>
          </a:p>
        </p:txBody>
      </p:sp>
    </p:spTree>
    <p:extLst>
      <p:ext uri="{BB962C8B-B14F-4D97-AF65-F5344CB8AC3E}">
        <p14:creationId xmlns:p14="http://schemas.microsoft.com/office/powerpoint/2010/main" val="1839920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1097280"/>
          </a:xfrm>
        </p:spPr>
        <p:txBody>
          <a:bodyPr/>
          <a:lstStyle/>
          <a:p>
            <a:r>
              <a:rPr lang="en-US" sz="3200" dirty="0"/>
              <a:t>Reasons for Going Solo: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2" indent="0">
              <a:buNone/>
            </a:pPr>
            <a:r>
              <a:rPr lang="en-US" sz="2600" b="1" dirty="0"/>
              <a:t>Honda Motors did not join the </a:t>
            </a:r>
            <a:r>
              <a:rPr lang="en-US" sz="2600" dirty="0"/>
              <a:t>Alliance of Automobile Manufacturers when developing its Honda Insight hybrid electric vehicle because it wanted to </a:t>
            </a:r>
            <a:r>
              <a:rPr lang="en-US" sz="2600" b="1" dirty="0"/>
              <a:t>retain control over the development process</a:t>
            </a:r>
            <a:r>
              <a:rPr lang="en-US" sz="2600" dirty="0"/>
              <a:t> (and the profits) and because the company’s </a:t>
            </a:r>
            <a:r>
              <a:rPr lang="en-US" sz="2600" b="1" dirty="0"/>
              <a:t>culture emphasizes independence and self-reliance</a:t>
            </a:r>
            <a:r>
              <a:rPr lang="en-US" sz="2600" dirty="0"/>
              <a:t>. </a:t>
            </a:r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1863950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6404"/>
            <a:ext cx="8382000" cy="1097280"/>
          </a:xfrm>
        </p:spPr>
        <p:txBody>
          <a:bodyPr/>
          <a:lstStyle/>
          <a:p>
            <a:pPr lvl="0"/>
            <a:r>
              <a:rPr lang="en-US" sz="3200" dirty="0"/>
              <a:t>Advantages of Collaborating</a:t>
            </a:r>
            <a:endParaRPr lang="it-I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8650" lvl="1" indent="-514350">
              <a:buFont typeface="+mj-lt"/>
              <a:buAutoNum type="arabicPeriod"/>
            </a:pPr>
            <a:r>
              <a:rPr lang="en-US" dirty="0"/>
              <a:t>Collaborating can provide a firm with the needed skills or resources</a:t>
            </a:r>
            <a:r>
              <a:rPr lang="en-US" b="1" dirty="0"/>
              <a:t> faster</a:t>
            </a:r>
            <a:r>
              <a:rPr lang="en-US" dirty="0"/>
              <a:t> than developing them on their own.  </a:t>
            </a:r>
            <a:endParaRPr lang="it-IT" b="1" dirty="0"/>
          </a:p>
          <a:p>
            <a:pPr marL="628650" lvl="1" indent="-514350">
              <a:buFont typeface="+mj-lt"/>
              <a:buAutoNum type="arabicPeriod"/>
            </a:pPr>
            <a:r>
              <a:rPr lang="en-US" dirty="0"/>
              <a:t>Using the skills or resources of a partner can help a firm </a:t>
            </a:r>
            <a:r>
              <a:rPr lang="en-US" b="1" dirty="0"/>
              <a:t>reduce its asset commitment</a:t>
            </a:r>
            <a:r>
              <a:rPr lang="en-US" dirty="0"/>
              <a:t> (and avoid a large investment in a technology that may become obsolete quickly) and </a:t>
            </a:r>
            <a:r>
              <a:rPr lang="en-US" b="1" dirty="0"/>
              <a:t>enable it to be more flexible</a:t>
            </a:r>
            <a:r>
              <a:rPr lang="en-US" dirty="0"/>
              <a:t>; an especially important feature in markets characterized by rapid technological change.  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981476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6404"/>
            <a:ext cx="8305800" cy="1097280"/>
          </a:xfrm>
        </p:spPr>
        <p:txBody>
          <a:bodyPr/>
          <a:lstStyle/>
          <a:p>
            <a:pPr lvl="0"/>
            <a:r>
              <a:rPr lang="en-US" sz="3200" dirty="0"/>
              <a:t>Advantages of Collaborating</a:t>
            </a:r>
            <a:endParaRPr lang="it-I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lvl="1" indent="0">
              <a:buNone/>
            </a:pPr>
            <a:r>
              <a:rPr lang="en-US" dirty="0"/>
              <a:t>3. Collaboration can also be an important opportunity for the firm to </a:t>
            </a:r>
            <a:r>
              <a:rPr lang="en-US" b="1" dirty="0"/>
              <a:t>acquire new knowledge</a:t>
            </a:r>
            <a:r>
              <a:rPr lang="en-US" dirty="0"/>
              <a:t>, either through the transfer of knowledge between development partners or the more efficient creation of new knowledge as a result of the collaborative efforts.</a:t>
            </a:r>
            <a:endParaRPr lang="it-IT" dirty="0"/>
          </a:p>
          <a:p>
            <a:r>
              <a:rPr lang="en-US" sz="2600" dirty="0"/>
              <a:t>4. Collaboration may also be advantageous if it results in the creation of a </a:t>
            </a:r>
            <a:r>
              <a:rPr lang="en-US" sz="2600" b="1" dirty="0"/>
              <a:t>shared standard</a:t>
            </a:r>
            <a:r>
              <a:rPr lang="en-US" sz="2600" dirty="0"/>
              <a:t>.  Where compatibility and complementary goods are important to the commercialization efforts of a new technology, collaboration at the development stage can bring about </a:t>
            </a:r>
            <a:r>
              <a:rPr lang="en-US" sz="2600" b="1" dirty="0"/>
              <a:t>cooperation at the commercial stage</a:t>
            </a:r>
            <a:r>
              <a:rPr lang="it-IT" sz="2600" dirty="0"/>
              <a:t> </a:t>
            </a:r>
            <a:endParaRPr lang="it-IT" sz="2600" b="1" dirty="0"/>
          </a:p>
        </p:txBody>
      </p:sp>
    </p:spTree>
    <p:extLst>
      <p:ext uri="{BB962C8B-B14F-4D97-AF65-F5344CB8AC3E}">
        <p14:creationId xmlns:p14="http://schemas.microsoft.com/office/powerpoint/2010/main" val="262226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8FDFD3-CFBC-2041-AF9C-C58AA4997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Collaboration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F10C4C-54E8-6C4D-933A-FA0A2FD45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47800"/>
            <a:ext cx="8686800" cy="5212080"/>
          </a:xfrm>
        </p:spPr>
        <p:txBody>
          <a:bodyPr/>
          <a:lstStyle/>
          <a:p>
            <a:pPr lvl="1"/>
            <a:r>
              <a:rPr lang="en-US" dirty="0"/>
              <a:t>Collaboration can </a:t>
            </a:r>
            <a:r>
              <a:rPr lang="en-US" b="1" dirty="0"/>
              <a:t>take many forms</a:t>
            </a:r>
            <a:r>
              <a:rPr lang="en-US" dirty="0"/>
              <a:t> and can be formed to accomplish almost any business function.  </a:t>
            </a:r>
            <a:endParaRPr lang="it-IT" dirty="0"/>
          </a:p>
          <a:p>
            <a:pPr lvl="2"/>
            <a:r>
              <a:rPr lang="en-US" dirty="0"/>
              <a:t>Potential </a:t>
            </a:r>
            <a:r>
              <a:rPr lang="en-US" b="1" dirty="0"/>
              <a:t>partners include suppliers, customers, competitors, and complementors, organizations</a:t>
            </a:r>
            <a:r>
              <a:rPr lang="en-US" dirty="0"/>
              <a:t> </a:t>
            </a:r>
            <a:r>
              <a:rPr lang="en-US" b="1" dirty="0"/>
              <a:t>that offer similar products in different markets or offer different products in similar markets</a:t>
            </a:r>
            <a:r>
              <a:rPr lang="en-US" dirty="0"/>
              <a:t>, </a:t>
            </a:r>
            <a:r>
              <a:rPr lang="en-US" b="1" dirty="0"/>
              <a:t>non-profit organizations</a:t>
            </a:r>
            <a:r>
              <a:rPr lang="en-US" dirty="0"/>
              <a:t>, </a:t>
            </a:r>
            <a:r>
              <a:rPr lang="en-US" b="1" dirty="0"/>
              <a:t>government organizations</a:t>
            </a:r>
            <a:r>
              <a:rPr lang="en-US" dirty="0"/>
              <a:t> and </a:t>
            </a:r>
            <a:r>
              <a:rPr lang="en-US" b="1" dirty="0"/>
              <a:t>universities</a:t>
            </a:r>
            <a:r>
              <a:rPr lang="en-US" dirty="0"/>
              <a:t> among others. </a:t>
            </a:r>
            <a:endParaRPr lang="it-IT" dirty="0"/>
          </a:p>
          <a:p>
            <a:pPr lvl="2"/>
            <a:r>
              <a:rPr lang="en-US" dirty="0"/>
              <a:t>Firms may choose to collaborate in the areas of </a:t>
            </a:r>
            <a:r>
              <a:rPr lang="en-US" b="1" dirty="0"/>
              <a:t>manufacturing, services, marketing, or technology-based objectives</a:t>
            </a:r>
            <a:r>
              <a:rPr lang="en-US" dirty="0"/>
              <a:t>. Collaboration for the purpose of </a:t>
            </a:r>
            <a:r>
              <a:rPr lang="en-US" b="1" dirty="0"/>
              <a:t>research and development ranks high among the reasons</a:t>
            </a:r>
            <a:r>
              <a:rPr lang="en-US" dirty="0"/>
              <a:t> partners join efforts, particularly in North America.</a:t>
            </a:r>
            <a:endParaRPr lang="it-IT" dirty="0"/>
          </a:p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CD43EC0-6298-7A43-8A7B-03BF042231A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C8964A7-6E42-614A-A623-17E743C1001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8871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8FDFD3-CFBC-2041-AF9C-C58AA4997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altLang="en-US" sz="3200" dirty="0"/>
              <a:t>Types of Collaborative Arrangements </a:t>
            </a:r>
            <a:r>
              <a:rPr lang="it-IT" sz="3200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F10C4C-54E8-6C4D-933A-FA0A2FD45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686800" cy="5257800"/>
          </a:xfrm>
        </p:spPr>
        <p:txBody>
          <a:bodyPr/>
          <a:lstStyle/>
          <a:p>
            <a:pPr lvl="1"/>
            <a:r>
              <a:rPr lang="en-US" dirty="0"/>
              <a:t>Collaboration arrangements range from </a:t>
            </a:r>
            <a:r>
              <a:rPr lang="en-US" b="1" dirty="0"/>
              <a:t>very informal alliances</a:t>
            </a:r>
            <a:r>
              <a:rPr lang="en-US" dirty="0"/>
              <a:t> to highly </a:t>
            </a:r>
            <a:r>
              <a:rPr lang="en-US" b="1" dirty="0"/>
              <a:t>structured joint ventures or technology exchange agreements</a:t>
            </a:r>
            <a:r>
              <a:rPr lang="en-US" dirty="0"/>
              <a:t> (licensing). The most common forms of collaboration in technological innovation are </a:t>
            </a:r>
          </a:p>
          <a:p>
            <a:pPr lvl="1"/>
            <a:r>
              <a:rPr lang="en-US" dirty="0"/>
              <a:t>1. strategic alliances, </a:t>
            </a:r>
          </a:p>
          <a:p>
            <a:pPr lvl="1"/>
            <a:r>
              <a:rPr lang="en-US" dirty="0"/>
              <a:t>2 joint ventures, </a:t>
            </a:r>
          </a:p>
          <a:p>
            <a:pPr lvl="1"/>
            <a:r>
              <a:rPr lang="en-US" dirty="0"/>
              <a:t>3 licensing, </a:t>
            </a:r>
          </a:p>
          <a:p>
            <a:pPr lvl="1"/>
            <a:r>
              <a:rPr lang="en-US" dirty="0"/>
              <a:t>4 outsourcing, and </a:t>
            </a:r>
          </a:p>
          <a:p>
            <a:pPr lvl="1"/>
            <a:r>
              <a:rPr lang="en-US" dirty="0"/>
              <a:t>5 collective research organizations</a:t>
            </a:r>
            <a:r>
              <a:rPr lang="it-IT" dirty="0"/>
              <a:t> 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CD43EC0-6298-7A43-8A7B-03BF042231A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C8964A7-6E42-614A-A623-17E743C1001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6312408"/>
      </p:ext>
    </p:extLst>
  </p:cSld>
  <p:clrMapOvr>
    <a:masterClrMapping/>
  </p:clrMapOvr>
</p:sld>
</file>

<file path=ppt/theme/theme1.xml><?xml version="1.0" encoding="utf-8"?>
<a:theme xmlns:a="http://schemas.openxmlformats.org/drawingml/2006/main" name="FIRST, BREAK, LAST slides 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lternate FIRST, BREAK, LAST slides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Plain BODY/MAIN CONTENT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Red bar footer BODY/MAIN CONTENT">
  <a:themeElements>
    <a:clrScheme name="Custom 38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214E91"/>
      </a:hlink>
      <a:folHlink>
        <a:srgbClr val="214E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PLAIN Section Divider, Quotes, Callouts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RED FOOTER Section Divider, Quotes, Callouts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BLUE Section Divider, Quotes, Callouts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Plain_APPENDIX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Red Bar Footer_APPENDIX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MHHE_Accessible_PPT_Template-v4</Template>
  <TotalTime>3834</TotalTime>
  <Words>2288</Words>
  <Application>Microsoft Office PowerPoint</Application>
  <PresentationFormat>On-screen Show (4:3)</PresentationFormat>
  <Paragraphs>221</Paragraphs>
  <Slides>33</Slides>
  <Notes>19</Notes>
  <HiddenSlides>3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33</vt:i4>
      </vt:variant>
    </vt:vector>
  </HeadingPairs>
  <TitlesOfParts>
    <vt:vector size="49" baseType="lpstr">
      <vt:lpstr>Arial</vt:lpstr>
      <vt:lpstr>ArumSans Bd</vt:lpstr>
      <vt:lpstr>ArumSans Bold</vt:lpstr>
      <vt:lpstr>ArumSans Regular</vt:lpstr>
      <vt:lpstr>Calibri</vt:lpstr>
      <vt:lpstr>Vectipede Rg</vt:lpstr>
      <vt:lpstr>Verdana</vt:lpstr>
      <vt:lpstr>FIRST, BREAK, LAST slides </vt:lpstr>
      <vt:lpstr>Alternate FIRST, BREAK, LAST slides</vt:lpstr>
      <vt:lpstr>Plain BODY/MAIN CONTENT</vt:lpstr>
      <vt:lpstr>Red bar footer BODY/MAIN CONTENT</vt:lpstr>
      <vt:lpstr>PLAIN Section Divider, Quotes, Callouts</vt:lpstr>
      <vt:lpstr>RED FOOTER Section Divider, Quotes, Callouts</vt:lpstr>
      <vt:lpstr>BLUE Section Divider, Quotes, Callouts</vt:lpstr>
      <vt:lpstr>Plain_APPENDIX</vt:lpstr>
      <vt:lpstr>Red Bar Footer_APPENDIX</vt:lpstr>
      <vt:lpstr>PowerPoint Presentation</vt:lpstr>
      <vt:lpstr>The question posed </vt:lpstr>
      <vt:lpstr>Reasons for Going Solo</vt:lpstr>
      <vt:lpstr>Reasons for Going Solo: example</vt:lpstr>
      <vt:lpstr>Reasons for Going Solo: example</vt:lpstr>
      <vt:lpstr>Advantages of Collaborating</vt:lpstr>
      <vt:lpstr>Advantages of Collaborating</vt:lpstr>
      <vt:lpstr>Collaboration </vt:lpstr>
      <vt:lpstr>Types of Collaborative Arrangements  </vt:lpstr>
      <vt:lpstr>1. Strategic alliances</vt:lpstr>
      <vt:lpstr>Strategic alliances: example</vt:lpstr>
      <vt:lpstr>Strategic alliances</vt:lpstr>
      <vt:lpstr>Types of Collaborative Arrangements </vt:lpstr>
      <vt:lpstr>Other Types of Collaborative Arrangements </vt:lpstr>
      <vt:lpstr>Choosing a Mode of Collaboration: Solo  </vt:lpstr>
      <vt:lpstr>Choosing a Mode of Collaboration: Strategic alliances  </vt:lpstr>
      <vt:lpstr>Choosing a Mode of Collaboration: Joint ventures </vt:lpstr>
      <vt:lpstr>Choosing a Mode of Collaboration: Licensing in</vt:lpstr>
      <vt:lpstr>Choosing a Mode of Collaboration: Licensing out</vt:lpstr>
      <vt:lpstr>example</vt:lpstr>
      <vt:lpstr>Choosing a Mode of Collaboration: outsourcing</vt:lpstr>
      <vt:lpstr>Choosing a Mode of Collaboration: collective research organization</vt:lpstr>
      <vt:lpstr>Choosing a Mode of Collaboration 1</vt:lpstr>
      <vt:lpstr>Choosing a Mode of Collaboration 2</vt:lpstr>
      <vt:lpstr>Choosing and Monitoring Partners </vt:lpstr>
      <vt:lpstr>Choosing and Monitoring Partners </vt:lpstr>
      <vt:lpstr>Choosing and Monitoring Partners </vt:lpstr>
      <vt:lpstr>Choosing and Monitoring Partners </vt:lpstr>
      <vt:lpstr>1. Alliance contracts</vt:lpstr>
      <vt:lpstr>2. equity ownership; 3. relational governance </vt:lpstr>
      <vt:lpstr>Strategic Positions in Collaborative Networks </vt:lpstr>
      <vt:lpstr>Global Technology collaboration network (1998)</vt:lpstr>
      <vt:lpstr>NOW IT’S YOUR TURN</vt:lpstr>
    </vt:vector>
  </TitlesOfParts>
  <Company>The McGraw-Hill Companies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 With 1 of These Slides</dc:title>
  <dc:creator>Hahn, Sandra</dc:creator>
  <cp:lastModifiedBy>Mazzoni Leonardo</cp:lastModifiedBy>
  <cp:revision>440</cp:revision>
  <dcterms:created xsi:type="dcterms:W3CDTF">2017-12-05T17:18:18Z</dcterms:created>
  <dcterms:modified xsi:type="dcterms:W3CDTF">2022-11-11T10:46:08Z</dcterms:modified>
</cp:coreProperties>
</file>