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6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859" r:id="rId2"/>
    <p:sldMasterId id="2147483744" r:id="rId3"/>
    <p:sldMasterId id="2147483780" r:id="rId4"/>
    <p:sldMasterId id="2147483838" r:id="rId5"/>
    <p:sldMasterId id="2147483713" r:id="rId6"/>
    <p:sldMasterId id="2147483674" r:id="rId7"/>
    <p:sldMasterId id="2147483897" r:id="rId8"/>
    <p:sldMasterId id="2147483960" r:id="rId9"/>
  </p:sldMasterIdLst>
  <p:notesMasterIdLst>
    <p:notesMasterId r:id="rId43"/>
  </p:notesMasterIdLst>
  <p:handoutMasterIdLst>
    <p:handoutMasterId r:id="rId44"/>
  </p:handoutMasterIdLst>
  <p:sldIdLst>
    <p:sldId id="275" r:id="rId10"/>
    <p:sldId id="487" r:id="rId11"/>
    <p:sldId id="488" r:id="rId12"/>
    <p:sldId id="501" r:id="rId13"/>
    <p:sldId id="502" r:id="rId14"/>
    <p:sldId id="503" r:id="rId15"/>
    <p:sldId id="504" r:id="rId16"/>
    <p:sldId id="505" r:id="rId17"/>
    <p:sldId id="506" r:id="rId18"/>
    <p:sldId id="507" r:id="rId19"/>
    <p:sldId id="508" r:id="rId20"/>
    <p:sldId id="509" r:id="rId21"/>
    <p:sldId id="489" r:id="rId22"/>
    <p:sldId id="490" r:id="rId23"/>
    <p:sldId id="510" r:id="rId24"/>
    <p:sldId id="511" r:id="rId25"/>
    <p:sldId id="514" r:id="rId26"/>
    <p:sldId id="512" r:id="rId27"/>
    <p:sldId id="515" r:id="rId28"/>
    <p:sldId id="517" r:id="rId29"/>
    <p:sldId id="513" r:id="rId30"/>
    <p:sldId id="516" r:id="rId31"/>
    <p:sldId id="491" r:id="rId32"/>
    <p:sldId id="497" r:id="rId33"/>
    <p:sldId id="492" r:id="rId34"/>
    <p:sldId id="519" r:id="rId35"/>
    <p:sldId id="518" r:id="rId36"/>
    <p:sldId id="493" r:id="rId37"/>
    <p:sldId id="520" r:id="rId38"/>
    <p:sldId id="494" r:id="rId39"/>
    <p:sldId id="521" r:id="rId40"/>
    <p:sldId id="495" r:id="rId41"/>
    <p:sldId id="52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Content" id="{9681A7BF-63C5-4734-8D20-736118F8D9C8}">
          <p14:sldIdLst>
            <p14:sldId id="275"/>
            <p14:sldId id="487"/>
            <p14:sldId id="488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489"/>
            <p14:sldId id="490"/>
            <p14:sldId id="510"/>
            <p14:sldId id="511"/>
            <p14:sldId id="514"/>
            <p14:sldId id="512"/>
            <p14:sldId id="515"/>
            <p14:sldId id="517"/>
            <p14:sldId id="513"/>
            <p14:sldId id="516"/>
            <p14:sldId id="491"/>
            <p14:sldId id="497"/>
            <p14:sldId id="492"/>
            <p14:sldId id="519"/>
            <p14:sldId id="518"/>
            <p14:sldId id="493"/>
            <p14:sldId id="520"/>
            <p14:sldId id="494"/>
            <p14:sldId id="521"/>
            <p14:sldId id="495"/>
            <p14:sldId id="522"/>
          </p14:sldIdLst>
        </p14:section>
        <p14:section name="Appendix: Image Descriptions for Unsighted Students" id="{88094BCA-E793-4F1E-8C51-729E8292E41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600">
          <p15:clr>
            <a:srgbClr val="A4A3A4"/>
          </p15:clr>
        </p15:guide>
        <p15:guide id="3" orient="horz" pos="912" userDrawn="1">
          <p15:clr>
            <a:srgbClr val="A4A3A4"/>
          </p15:clr>
        </p15:guide>
        <p15:guide id="4" orient="horz" pos="3360">
          <p15:clr>
            <a:srgbClr val="A4A3A4"/>
          </p15:clr>
        </p15:guide>
        <p15:guide id="5" pos="5616">
          <p15:clr>
            <a:srgbClr val="A4A3A4"/>
          </p15:clr>
        </p15:guide>
        <p15:guide id="6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B"/>
    <a:srgbClr val="ECE0E2"/>
    <a:srgbClr val="005C74"/>
    <a:srgbClr val="CACACA"/>
    <a:srgbClr val="B60000"/>
    <a:srgbClr val="0000FF"/>
    <a:srgbClr val="214E91"/>
    <a:srgbClr val="CCCCCC"/>
    <a:srgbClr val="B70000"/>
    <a:srgbClr val="52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 autoAdjust="0"/>
    <p:restoredTop sz="95100" autoAdjust="0"/>
  </p:normalViewPr>
  <p:slideViewPr>
    <p:cSldViewPr>
      <p:cViewPr varScale="1">
        <p:scale>
          <a:sx n="57" d="100"/>
          <a:sy n="57" d="100"/>
        </p:scale>
        <p:origin x="66" y="282"/>
      </p:cViewPr>
      <p:guideLst>
        <p:guide orient="horz" pos="3408"/>
        <p:guide orient="horz" pos="3600"/>
        <p:guide orient="horz" pos="912"/>
        <p:guide orient="horz" pos="3360"/>
        <p:guide pos="5616"/>
        <p:guide pos="4320"/>
      </p:guideLst>
    </p:cSldViewPr>
  </p:slideViewPr>
  <p:outlineViewPr>
    <p:cViewPr>
      <p:scale>
        <a:sx n="33" d="100"/>
        <a:sy n="33" d="100"/>
      </p:scale>
      <p:origin x="0" y="-18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99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viewProps" Target="viewProps.xml"/><Relationship Id="rId20" Type="http://schemas.openxmlformats.org/officeDocument/2006/relationships/slide" Target="slides/slide11.xml"/><Relationship Id="rId41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CCBF-31CF-4FCA-A5B4-50142834420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95618-5249-4F12-80E4-2F3A0FD18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10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4B720-C9F6-4BFC-BC5C-B1B8D70204D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03D02-7E89-4EBF-B123-9C334E1BF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0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46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10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60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94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8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59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09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28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67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31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8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5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9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66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57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00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75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30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4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429000"/>
            <a:ext cx="561594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" y="4114800"/>
            <a:ext cx="5615940" cy="685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560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581400"/>
            <a:ext cx="561594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00200" indent="-22860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6056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80104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Six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533400" y="1066800"/>
            <a:ext cx="8153400" cy="83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011680"/>
            <a:ext cx="8153400" cy="76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2880360"/>
            <a:ext cx="8153400" cy="6858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533400" y="3672840"/>
            <a:ext cx="8153400" cy="83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4617720"/>
            <a:ext cx="8153400" cy="9144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533400" y="5638800"/>
            <a:ext cx="8153400" cy="76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56202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12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159416" y="10668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159416" y="19812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159416" y="28956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159416" y="38100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159416" y="47244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159416" y="56388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8"/>
          </p:nvPr>
        </p:nvSpPr>
        <p:spPr>
          <a:xfrm>
            <a:off x="4800600" y="10668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 dirty="0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9" name="Content Placeholder 8"/>
          <p:cNvSpPr>
            <a:spLocks noGrp="1"/>
          </p:cNvSpPr>
          <p:nvPr>
            <p:ph sz="quarter" idx="19"/>
          </p:nvPr>
        </p:nvSpPr>
        <p:spPr>
          <a:xfrm>
            <a:off x="4800600" y="19812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1" name="Content Placeholder 9"/>
          <p:cNvSpPr>
            <a:spLocks noGrp="1"/>
          </p:cNvSpPr>
          <p:nvPr>
            <p:ph sz="quarter" idx="20"/>
          </p:nvPr>
        </p:nvSpPr>
        <p:spPr>
          <a:xfrm>
            <a:off x="4800600" y="28956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3" name="Content Placeholder 10"/>
          <p:cNvSpPr>
            <a:spLocks noGrp="1"/>
          </p:cNvSpPr>
          <p:nvPr>
            <p:ph sz="quarter" idx="21"/>
          </p:nvPr>
        </p:nvSpPr>
        <p:spPr>
          <a:xfrm>
            <a:off x="4800600" y="38100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5" name="Content Placeholder 11"/>
          <p:cNvSpPr>
            <a:spLocks noGrp="1"/>
          </p:cNvSpPr>
          <p:nvPr>
            <p:ph sz="quarter" idx="22"/>
          </p:nvPr>
        </p:nvSpPr>
        <p:spPr>
          <a:xfrm>
            <a:off x="4800600" y="47244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7" name="Content Placeholder 12"/>
          <p:cNvSpPr>
            <a:spLocks noGrp="1"/>
          </p:cNvSpPr>
          <p:nvPr>
            <p:ph sz="quarter" idx="23"/>
          </p:nvPr>
        </p:nvSpPr>
        <p:spPr>
          <a:xfrm>
            <a:off x="4800600" y="56388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7512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980540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118797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5612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2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87407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124200" y="3429000"/>
            <a:ext cx="6019800" cy="1752600"/>
          </a:xfrm>
          <a:prstGeom prst="rect">
            <a:avLst/>
          </a:prstGeom>
          <a:solidFill>
            <a:srgbClr val="52525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276600" y="3505200"/>
            <a:ext cx="569976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76600" y="4190999"/>
            <a:ext cx="5699760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2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2pPr>
            <a:lvl3pPr marL="9144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3pPr>
            <a:lvl4pPr marL="13716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4pPr>
            <a:lvl5pPr marL="1828800" indent="0" algn="r">
              <a:buNone/>
              <a:defRPr sz="2400" b="0">
                <a:solidFill>
                  <a:schemeClr val="bg1"/>
                </a:solidFill>
                <a:latin typeface="ArumSans Bd" panose="020B0B04010000020C00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3"/>
          </p:nvPr>
        </p:nvSpPr>
        <p:spPr>
          <a:xfrm>
            <a:off x="0" y="6771640"/>
            <a:ext cx="9144000" cy="91440"/>
          </a:xfrm>
          <a:prstGeom prst="rect">
            <a:avLst/>
          </a:prstGeom>
        </p:spPr>
        <p:txBody>
          <a:bodyPr lIns="45720" rIns="45720" anchor="ctr"/>
          <a:lstStyle>
            <a:lvl1pPr algn="l">
              <a:defRPr sz="80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686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0198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587377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Jump Link"/>
          <p:cNvSpPr>
            <a:spLocks noGrp="1"/>
          </p:cNvSpPr>
          <p:nvPr>
            <p:ph type="body" sz="quarter" idx="13" hasCustomPrompt="1"/>
          </p:nvPr>
        </p:nvSpPr>
        <p:spPr>
          <a:xfrm>
            <a:off x="4999894" y="6488875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8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975049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1908587" y="6488875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91004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357063" y="510540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32661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1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Video Credit"/>
          <p:cNvSpPr>
            <a:spLocks noGrp="1"/>
          </p:cNvSpPr>
          <p:nvPr>
            <p:ph type="body" sz="quarter" idx="12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Video Credit Here</a:t>
            </a:r>
          </a:p>
        </p:txBody>
      </p:sp>
    </p:spTree>
    <p:extLst>
      <p:ext uri="{BB962C8B-B14F-4D97-AF65-F5344CB8AC3E}">
        <p14:creationId xmlns:p14="http://schemas.microsoft.com/office/powerpoint/2010/main" val="198741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1950720"/>
            <a:ext cx="8229600" cy="1097280"/>
          </a:xfrm>
          <a:prstGeom prst="rect">
            <a:avLst/>
          </a:prstGeom>
        </p:spPr>
        <p:txBody>
          <a:bodyPr anchor="ctr"/>
          <a:lstStyle>
            <a:lvl1pPr>
              <a:defRPr sz="4800" b="1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7432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4000" b="1">
                <a:solidFill>
                  <a:srgbClr val="005C7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817427" y="6303818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298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005C7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467512" y="6477000"/>
            <a:ext cx="2208976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8626553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005C7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4688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4008120"/>
            <a:ext cx="8229600" cy="2316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043018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005C7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3931920" cy="487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754880" y="1447800"/>
            <a:ext cx="3931920" cy="487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3206766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005C7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0972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641600"/>
            <a:ext cx="8229600" cy="11887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926840"/>
            <a:ext cx="8229600" cy="11887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5212080"/>
            <a:ext cx="8229600" cy="11887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11800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581400"/>
            <a:ext cx="561594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3682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005C7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30124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15468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400812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486156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57200" y="5715000"/>
            <a:ext cx="82296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7432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5448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3463640" y="6477000"/>
            <a:ext cx="2212848" cy="18288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06411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35706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194019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27324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2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505567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357063" y="59960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207924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502643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8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853900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190858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9164351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467512" y="50816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1579501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Video Credit"/>
          <p:cNvSpPr>
            <a:spLocks noGrp="1"/>
          </p:cNvSpPr>
          <p:nvPr>
            <p:ph type="body" sz="quarter" idx="12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Video Credit Here</a:t>
            </a:r>
          </a:p>
        </p:txBody>
      </p:sp>
    </p:spTree>
    <p:extLst>
      <p:ext uri="{BB962C8B-B14F-4D97-AF65-F5344CB8AC3E}">
        <p14:creationId xmlns:p14="http://schemas.microsoft.com/office/powerpoint/2010/main" val="246929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8335032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20000" cy="109728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rgbClr val="B600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48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 algn="l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 descr="©McGraw-Hill Education. All rights reserved. Authorized only for instructor use in the classroom.  No reproduction or further distribution permitted without the prior written consent of McGraw-Hill Education.&#10;"/>
          <p:cNvSpPr txBox="1">
            <a:spLocks/>
          </p:cNvSpPr>
          <p:nvPr userDrawn="1"/>
        </p:nvSpPr>
        <p:spPr>
          <a:xfrm>
            <a:off x="0" y="6721325"/>
            <a:ext cx="9144000" cy="171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A6A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©McGraw-Hill Education. All rights reserved. Authorized </a:t>
            </a: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only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6A6A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instructor use in the classroom.  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859920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lide 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1066800" y="1524000"/>
            <a:ext cx="7048500" cy="1470025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87237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lue Slide 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722313" y="2643186"/>
            <a:ext cx="7202487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722313" y="1143000"/>
            <a:ext cx="72024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53150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0668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6294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70175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40386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1179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8200" y="1600200"/>
            <a:ext cx="41148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9492145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48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48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6562608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990600"/>
            <a:ext cx="8229600" cy="5410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36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40386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1179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8200" y="1600200"/>
            <a:ext cx="41148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3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10997478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48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6576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42672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6576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48200" y="42672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11237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7556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2514600" y="152400"/>
            <a:ext cx="6400800" cy="1447800"/>
          </a:xfrm>
          <a:prstGeom prst="rect">
            <a:avLst/>
          </a:prstGeom>
        </p:spPr>
        <p:txBody>
          <a:bodyPr anchor="t" anchorCtr="0"/>
          <a:lstStyle>
            <a:lvl1pPr algn="r">
              <a:spcBef>
                <a:spcPts val="480"/>
              </a:spcBef>
              <a:defRPr sz="4400" b="1" cap="none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4526280" y="3810000"/>
            <a:ext cx="4389120" cy="5334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2800" b="1">
                <a:solidFill>
                  <a:srgbClr val="214E9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0" y="6771640"/>
            <a:ext cx="9144000" cy="91440"/>
          </a:xfrm>
          <a:prstGeom prst="rect">
            <a:avLst/>
          </a:prstGeom>
        </p:spPr>
        <p:txBody>
          <a:bodyPr lIns="45720" rIns="45720" anchor="ctr"/>
          <a:lstStyle>
            <a:lvl1pPr algn="l">
              <a:defRPr sz="80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812800"/>
            <a:ext cx="4375470" cy="539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41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429000"/>
            <a:ext cx="561594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" y="4114800"/>
            <a:ext cx="561594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36620" y="4260273"/>
            <a:ext cx="569976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H Logo" descr="Logo: McGraw-Hill Educatio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sp>
        <p:nvSpPr>
          <p:cNvPr id="13" name="Red Bar"/>
          <p:cNvSpPr/>
          <p:nvPr userDrawn="1"/>
        </p:nvSpPr>
        <p:spPr>
          <a:xfrm>
            <a:off x="0" y="6248400"/>
            <a:ext cx="9144000" cy="503767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2" name="MH Tagline" descr="Tagline: Because learning changes everything.™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1" y="6351925"/>
            <a:ext cx="3223119" cy="27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3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33" r:id="rId5"/>
    <p:sldLayoutId id="2147483734" r:id="rId6"/>
    <p:sldLayoutId id="2147483914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H Logo" descr="Logo: McGraw-Hill Educatio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pic>
        <p:nvPicPr>
          <p:cNvPr id="2" name="MH Tagline" descr="Tag line: Because learning changes everything™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775"/>
            <a:ext cx="33718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5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119257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896" r:id="rId2"/>
    <p:sldLayoutId id="2147483965" r:id="rId3"/>
    <p:sldLayoutId id="2147483753" r:id="rId4"/>
    <p:sldLayoutId id="2147483908" r:id="rId5"/>
    <p:sldLayoutId id="2147483950" r:id="rId6"/>
    <p:sldLayoutId id="2147483757" r:id="rId7"/>
    <p:sldLayoutId id="2147483877" r:id="rId8"/>
    <p:sldLayoutId id="2147483761" r:id="rId9"/>
    <p:sldLayoutId id="214748380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Copyright" descr="©McGraw-Hill Education&#10;"/>
          <p:cNvSpPr txBox="1">
            <a:spLocks/>
          </p:cNvSpPr>
          <p:nvPr userDrawn="1"/>
        </p:nvSpPr>
        <p:spPr>
          <a:xfrm>
            <a:off x="0" y="6705600"/>
            <a:ext cx="164592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©2020 McGraw-Hill Education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651557" y="6477000"/>
            <a:ext cx="492443" cy="182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200" dirty="0"/>
              <a:t>8-</a:t>
            </a:r>
            <a:fld id="{D284030D-0224-4BD8-89C1-1614B36E06C2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33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51" r:id="rId2"/>
    <p:sldLayoutId id="2147483966" r:id="rId3"/>
    <p:sldLayoutId id="2147483969" r:id="rId4"/>
    <p:sldLayoutId id="2147483967" r:id="rId5"/>
    <p:sldLayoutId id="2147483968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pyright" descr="©McGraw-Hill Education&#10;"/>
          <p:cNvSpPr txBox="1"/>
          <p:nvPr userDrawn="1"/>
        </p:nvSpPr>
        <p:spPr>
          <a:xfrm>
            <a:off x="0" y="6642556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6A6A6A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85764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 bar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Copyright" descr="©McGraw-Hill Education."/>
          <p:cNvSpPr txBox="1"/>
          <p:nvPr userDrawn="1"/>
        </p:nvSpPr>
        <p:spPr>
          <a:xfrm>
            <a:off x="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5201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070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MH BG Image"/>
          <p:cNvPicPr>
            <a:picLocks noChangeAspect="1"/>
          </p:cNvPicPr>
          <p:nvPr userDrawn="1"/>
        </p:nvPicPr>
        <p:blipFill rotWithShape="1">
          <a:blip r:embed="rId4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8644" b="27282"/>
          <a:stretch/>
        </p:blipFill>
        <p:spPr>
          <a:xfrm>
            <a:off x="461821" y="1943668"/>
            <a:ext cx="8682180" cy="4914333"/>
          </a:xfrm>
          <a:prstGeom prst="rect">
            <a:avLst/>
          </a:prstGeom>
        </p:spPr>
      </p:pic>
      <p:sp>
        <p:nvSpPr>
          <p:cNvPr id="8" name="Copyright" descr="©McGraw-Hill Education"/>
          <p:cNvSpPr txBox="1"/>
          <p:nvPr userDrawn="1"/>
        </p:nvSpPr>
        <p:spPr>
          <a:xfrm>
            <a:off x="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263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6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78273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6" r:id="rId2"/>
    <p:sldLayoutId id="21474837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236652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Relationship Id="rId4" Type="http://schemas.openxmlformats.org/officeDocument/2006/relationships/slide" Target="slide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Avwst8FAuk&amp;list=PLc6EeKrKYKClN48ow3Irj_sO0zQEY-Vwu&amp;index=73" TargetMode="Externa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Collaboration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3022123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7F7109-DC3F-E642-85E1-658CDF90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1. Strategic alliances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CB38C9-1FEB-8741-826E-7DBEE6F41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76800"/>
          </a:xfrm>
        </p:spPr>
        <p:txBody>
          <a:bodyPr/>
          <a:lstStyle/>
          <a:p>
            <a:pPr marL="114300" lvl="1" indent="0">
              <a:buNone/>
            </a:pPr>
            <a:r>
              <a:rPr lang="en-US" sz="2600" b="1" dirty="0"/>
              <a:t>Strategic alliances</a:t>
            </a:r>
            <a:r>
              <a:rPr lang="en-US" sz="2600" dirty="0"/>
              <a:t> require a significant investment in time and resources but in exchange firms </a:t>
            </a:r>
            <a:r>
              <a:rPr lang="en-US" sz="2600" b="1" dirty="0"/>
              <a:t>gain access to</a:t>
            </a:r>
            <a:r>
              <a:rPr lang="en-US" sz="2600" dirty="0"/>
              <a:t> </a:t>
            </a:r>
            <a:r>
              <a:rPr lang="en-US" sz="2600" b="1" dirty="0"/>
              <a:t>capabilities</a:t>
            </a:r>
            <a:r>
              <a:rPr lang="en-US" sz="2600" dirty="0"/>
              <a:t> not available in house, </a:t>
            </a:r>
            <a:r>
              <a:rPr lang="en-US" sz="2600" b="1" dirty="0"/>
              <a:t>leverage their capabilities by combining their efforts</a:t>
            </a:r>
            <a:r>
              <a:rPr lang="en-US" sz="2600" dirty="0"/>
              <a:t> with another firm, achieve innovation goals </a:t>
            </a:r>
            <a:r>
              <a:rPr lang="en-US" sz="2600" b="1" dirty="0"/>
              <a:t>faster</a:t>
            </a:r>
            <a:r>
              <a:rPr lang="en-US" sz="2600" dirty="0"/>
              <a:t>, at a </a:t>
            </a:r>
            <a:r>
              <a:rPr lang="en-US" sz="2600" b="1" dirty="0"/>
              <a:t>lower cost</a:t>
            </a:r>
            <a:r>
              <a:rPr lang="en-US" sz="2600" dirty="0"/>
              <a:t> and with </a:t>
            </a:r>
            <a:r>
              <a:rPr lang="en-US" sz="2600" b="1" dirty="0"/>
              <a:t>less risk. </a:t>
            </a:r>
          </a:p>
          <a:p>
            <a:pPr marL="114300" lvl="1" indent="0">
              <a:buNone/>
            </a:pPr>
            <a:r>
              <a:rPr lang="en-US" sz="2600" dirty="0"/>
              <a:t>Alliances can also provide a firm with the </a:t>
            </a:r>
            <a:r>
              <a:rPr lang="en-US" sz="2600" b="1" dirty="0"/>
              <a:t>flexibility</a:t>
            </a:r>
            <a:r>
              <a:rPr lang="en-US" sz="2600" dirty="0"/>
              <a:t> to pursue various opportunities for innovation or </a:t>
            </a:r>
            <a:r>
              <a:rPr lang="en-US" sz="2600" b="1" dirty="0"/>
              <a:t>access different types and scale of capabilities</a:t>
            </a:r>
            <a:r>
              <a:rPr lang="en-US" sz="2600" dirty="0"/>
              <a:t>, important in rapidly changing markets. </a:t>
            </a:r>
            <a:endParaRPr lang="it-IT" sz="2600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A29D3A-87C1-FC48-9723-1B78DD2BFB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51B9663-233F-8B48-97E4-B596361429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18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7F7109-DC3F-E642-85E1-658CDF90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Strategic alliances: example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CB38C9-1FEB-8741-826E-7DBEE6F41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76800"/>
          </a:xfrm>
        </p:spPr>
        <p:txBody>
          <a:bodyPr/>
          <a:lstStyle/>
          <a:p>
            <a:pPr lvl="2"/>
            <a:r>
              <a:rPr lang="en-US" sz="2600" dirty="0"/>
              <a:t>An alliance between a </a:t>
            </a:r>
            <a:r>
              <a:rPr lang="en-US" sz="2600" b="1" dirty="0"/>
              <a:t>large pharmaceutical company and a small biotechnology</a:t>
            </a:r>
            <a:r>
              <a:rPr lang="en-US" sz="2600" dirty="0"/>
              <a:t> firm provides the large firm access to drug discoveries and the smaller firm benefits from the capital resources, manufacturing, and distribution capabilities of the larger firm.  </a:t>
            </a:r>
            <a:endParaRPr lang="it-IT" sz="2600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A29D3A-87C1-FC48-9723-1B78DD2BFB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51B9663-233F-8B48-97E4-B596361429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745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7F7109-DC3F-E642-85E1-658CDF90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Strategic alliances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CB38C9-1FEB-8741-826E-7DBEE6F41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76800"/>
          </a:xfrm>
        </p:spPr>
        <p:txBody>
          <a:bodyPr/>
          <a:lstStyle/>
          <a:p>
            <a:pPr lvl="2"/>
            <a:r>
              <a:rPr lang="en-US" b="1" dirty="0" err="1"/>
              <a:t>Doz</a:t>
            </a:r>
            <a:r>
              <a:rPr lang="en-US" b="1" dirty="0"/>
              <a:t> &amp; Hamel</a:t>
            </a:r>
            <a:r>
              <a:rPr lang="en-US" dirty="0"/>
              <a:t> categorized alliance strategies along </a:t>
            </a:r>
            <a:r>
              <a:rPr lang="en-US" b="1" dirty="0"/>
              <a:t>two dimensions</a:t>
            </a:r>
            <a:r>
              <a:rPr lang="en-US" dirty="0"/>
              <a:t>:</a:t>
            </a:r>
            <a:endParaRPr lang="it-IT" dirty="0"/>
          </a:p>
          <a:p>
            <a:pPr lvl="3"/>
            <a:r>
              <a:rPr lang="en-US" sz="2600" dirty="0"/>
              <a:t>Whether the alliance pools or transfers capabilities from one firm to another, </a:t>
            </a:r>
            <a:endParaRPr lang="it-IT" sz="2600" dirty="0"/>
          </a:p>
          <a:p>
            <a:pPr lvl="3"/>
            <a:r>
              <a:rPr lang="en-US" sz="2600" dirty="0"/>
              <a:t>Whether the alliance is between two companies or three or more companies (i.e. collective network of alliances).</a:t>
            </a:r>
            <a:endParaRPr lang="it-IT" sz="2600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A29D3A-87C1-FC48-9723-1B78DD2BFB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51B9663-233F-8B48-97E4-B596361429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086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chemeClr val="accent5"/>
                </a:solidFill>
              </a:rPr>
              <a:t>Types of Collaborative Arrangements 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pic>
        <p:nvPicPr>
          <p:cNvPr id="7" name="Picture 4" descr="The different strategies for technological alliances between firms are depicted using a 2 × 2 matrix.">
            <a:extLst>
              <a:ext uri="{FF2B5EF4-FFF2-40B4-BE49-F238E27FC236}">
                <a16:creationId xmlns:a16="http://schemas.microsoft.com/office/drawing/2014/main" id="{28EFFA36-6610-424A-8AEE-49BEAAE0EF0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081151"/>
            <a:ext cx="4876800" cy="3381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963930"/>
            <a:ext cx="4038600" cy="5615940"/>
          </a:xfrm>
        </p:spPr>
        <p:txBody>
          <a:bodyPr/>
          <a:lstStyle/>
          <a:p>
            <a:pPr lvl="1">
              <a:buClrTx/>
            </a:pPr>
            <a:r>
              <a:rPr lang="en-US" altLang="en-US" sz="2400" dirty="0"/>
              <a:t>Doz and Hamel note that a </a:t>
            </a:r>
            <a:br>
              <a:rPr lang="en-US" altLang="en-US" sz="2400" dirty="0"/>
            </a:br>
            <a:r>
              <a:rPr lang="en-US" altLang="en-US" sz="2400" dirty="0"/>
              <a:t>firm’s alliance strategy </a:t>
            </a:r>
            <a:br>
              <a:rPr lang="en-US" altLang="en-US" sz="2400" dirty="0"/>
            </a:br>
            <a:r>
              <a:rPr lang="en-US" altLang="en-US" sz="2400" dirty="0"/>
              <a:t>might emphasize </a:t>
            </a:r>
            <a:br>
              <a:rPr lang="en-US" altLang="en-US" sz="2400" dirty="0"/>
            </a:br>
            <a:r>
              <a:rPr lang="en-US" altLang="en-US" sz="2400" b="1" dirty="0"/>
              <a:t>combining</a:t>
            </a:r>
            <a:r>
              <a:rPr lang="en-US" altLang="en-US" sz="2400" dirty="0"/>
              <a:t> </a:t>
            </a:r>
            <a:r>
              <a:rPr lang="en-US" altLang="en-US" sz="2400" b="1" dirty="0"/>
              <a:t>complementary </a:t>
            </a:r>
            <a:br>
              <a:rPr lang="en-US" altLang="en-US" sz="2400" b="1" dirty="0"/>
            </a:br>
            <a:r>
              <a:rPr lang="en-US" altLang="en-US" sz="2400" b="1" dirty="0"/>
              <a:t>capabilities</a:t>
            </a:r>
            <a:r>
              <a:rPr lang="en-US" altLang="en-US" sz="2400" dirty="0"/>
              <a:t> or </a:t>
            </a:r>
            <a:r>
              <a:rPr lang="en-US" altLang="en-US" sz="2400" b="1" dirty="0"/>
              <a:t>transferring </a:t>
            </a:r>
            <a:br>
              <a:rPr lang="en-US" altLang="en-US" sz="2400" b="1" dirty="0"/>
            </a:br>
            <a:r>
              <a:rPr lang="en-US" altLang="en-US" sz="2400" b="1" dirty="0"/>
              <a:t>capabilities</a:t>
            </a:r>
            <a:r>
              <a:rPr lang="en-US" altLang="en-US" sz="2400" dirty="0"/>
              <a:t>. </a:t>
            </a:r>
          </a:p>
          <a:p>
            <a:pPr lvl="1">
              <a:buClrTx/>
            </a:pPr>
            <a:r>
              <a:rPr lang="en-US" altLang="en-US" sz="2400" dirty="0"/>
              <a:t>It might also emphasize </a:t>
            </a:r>
            <a:r>
              <a:rPr lang="en-US" altLang="en-US" sz="2400" b="1" dirty="0"/>
              <a:t>individual alliances</a:t>
            </a:r>
            <a:r>
              <a:rPr lang="en-US" altLang="en-US" sz="2400" dirty="0"/>
              <a:t> or a </a:t>
            </a:r>
            <a:r>
              <a:rPr lang="en-US" altLang="en-US" sz="2400" b="1" dirty="0"/>
              <a:t>network of alliances</a:t>
            </a:r>
            <a:r>
              <a:rPr lang="en-US" altLang="en-US" sz="2400" dirty="0"/>
              <a:t>. 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7AD7BCCA-00B3-214E-B7F9-5809807DBB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hlinkClick r:id="rId4" action="ppaction://hlinksldjump"/>
              </a:rPr>
              <a:t>Access the text alternative for these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02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</p:spPr>
        <p:txBody>
          <a:bodyPr/>
          <a:lstStyle/>
          <a:p>
            <a:r>
              <a:rPr lang="en-US" altLang="en-US" sz="3200" dirty="0"/>
              <a:t>Other Types of Collaborative Arrangements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0640"/>
          </a:xfrm>
        </p:spPr>
        <p:txBody>
          <a:bodyPr/>
          <a:lstStyle/>
          <a:p>
            <a:pPr marL="0" lvl="1" indent="0" defTabSz="809625">
              <a:buNone/>
            </a:pPr>
            <a:r>
              <a:rPr lang="en-US" altLang="en-US" sz="2400" b="1" dirty="0"/>
              <a:t>Joint Ventures</a:t>
            </a:r>
            <a:r>
              <a:rPr lang="en-US" altLang="en-US" sz="2400" dirty="0"/>
              <a:t>: A particular type of strategic alliance that entails significant equity investment and often establishes a new separate legal entity. </a:t>
            </a:r>
          </a:p>
          <a:p>
            <a:pPr marL="0" lvl="1" indent="0" defTabSz="809625">
              <a:buNone/>
            </a:pPr>
            <a:r>
              <a:rPr lang="en-US" altLang="en-US" sz="2400" b="1" dirty="0"/>
              <a:t>Licensing</a:t>
            </a:r>
            <a:r>
              <a:rPr lang="en-US" altLang="en-US" sz="2400" dirty="0"/>
              <a:t>: a contractual arrangement that gives an organization (or individual) the rights to use another’s intellectual property, typically in exchange for royalties.</a:t>
            </a:r>
          </a:p>
          <a:p>
            <a:pPr marL="0" lvl="1" indent="0" defTabSz="809625">
              <a:buNone/>
            </a:pPr>
            <a:r>
              <a:rPr lang="en-US" altLang="en-US" sz="2400" b="1" dirty="0"/>
              <a:t>Outsourcing</a:t>
            </a:r>
            <a:r>
              <a:rPr lang="en-US" altLang="en-US" sz="2400" dirty="0"/>
              <a:t>: When an organization (or individual) procures services or products from another rather than producing them in-house.</a:t>
            </a:r>
          </a:p>
          <a:p>
            <a:pPr marL="0" lvl="1" indent="0" defTabSz="809625">
              <a:buNone/>
            </a:pPr>
            <a:r>
              <a:rPr lang="en-US" altLang="en-US" sz="2400" b="1" dirty="0"/>
              <a:t>Collective Research Organizations</a:t>
            </a:r>
            <a:r>
              <a:rPr lang="en-US" altLang="en-US" sz="2400" dirty="0"/>
              <a:t>: Organizations formed to facilitate collaboration among a group of firms.</a:t>
            </a:r>
          </a:p>
        </p:txBody>
      </p:sp>
    </p:spTree>
    <p:extLst>
      <p:ext uri="{BB962C8B-B14F-4D97-AF65-F5344CB8AC3E}">
        <p14:creationId xmlns:p14="http://schemas.microsoft.com/office/powerpoint/2010/main" val="1751368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42B2F9-2DDF-4C44-9C4F-28EFEDD44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Choosing a Mode of Collaboration: Solo  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E3D92C-BBEF-754C-B39E-21590A826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/>
              <a:t>Solo internal development </a:t>
            </a:r>
            <a:r>
              <a:rPr lang="en-US" sz="2600" dirty="0"/>
              <a:t>is relatively </a:t>
            </a:r>
            <a:r>
              <a:rPr lang="en-US" sz="2600" b="1" dirty="0"/>
              <a:t>slow and expensive</a:t>
            </a:r>
            <a:r>
              <a:rPr lang="en-US" sz="2600" dirty="0"/>
              <a:t>, offers </a:t>
            </a:r>
            <a:r>
              <a:rPr lang="en-US" sz="2600" b="1" dirty="0"/>
              <a:t>little-to-no potential for accessing another firm’s competencies</a:t>
            </a:r>
            <a:r>
              <a:rPr lang="en-US" sz="2600" dirty="0"/>
              <a:t> but enables a firm to </a:t>
            </a:r>
            <a:r>
              <a:rPr lang="en-US" sz="2600" b="1" dirty="0"/>
              <a:t>retain control</a:t>
            </a:r>
            <a:r>
              <a:rPr lang="en-US" sz="2600" dirty="0"/>
              <a:t> over how the technology is developed and used and is most likely to contribute the </a:t>
            </a:r>
            <a:r>
              <a:rPr lang="en-US" sz="2600" b="1" dirty="0"/>
              <a:t>leveraging of existing competencies</a:t>
            </a:r>
            <a:r>
              <a:rPr lang="en-US" sz="2600" dirty="0"/>
              <a:t> and the development of new ones.</a:t>
            </a:r>
          </a:p>
          <a:p>
            <a:r>
              <a:rPr lang="en-US" sz="2600" dirty="0"/>
              <a:t> </a:t>
            </a:r>
            <a:r>
              <a:rPr lang="en-US" sz="2600" b="1" dirty="0">
                <a:solidFill>
                  <a:srgbClr val="FF0000"/>
                </a:solidFill>
              </a:rPr>
              <a:t>Solo internal development is appropriate when a firm has strong competencies related to the new technology, access to capital, and is not under great time pressure.</a:t>
            </a:r>
            <a:endParaRPr lang="it-IT" sz="2600" b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0295DC-862E-C149-89BE-4F28747CE3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388CA07-EE1B-B94B-8411-1C8FF82D58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112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1F3E19-DAAB-C645-9E45-B33376703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Choosing a Mode of Collaboration: Strategic alliances </a:t>
            </a:r>
            <a:r>
              <a:rPr lang="en-US" altLang="en-US" dirty="0"/>
              <a:t>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EAFAC4-53FE-1842-99AA-023CC6FD4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7" indent="0">
              <a:buNone/>
            </a:pPr>
            <a:r>
              <a:rPr lang="en-US" sz="2600" b="1" dirty="0"/>
              <a:t>Strategic Alliances </a:t>
            </a:r>
            <a:r>
              <a:rPr lang="en-US" sz="2600" dirty="0"/>
              <a:t>enable firms to quickly gain </a:t>
            </a:r>
            <a:r>
              <a:rPr lang="en-US" sz="2600" b="1" dirty="0"/>
              <a:t>access to another firm’s technology</a:t>
            </a:r>
            <a:r>
              <a:rPr lang="en-US" sz="2600" dirty="0"/>
              <a:t>, or to </a:t>
            </a:r>
            <a:r>
              <a:rPr lang="en-US" sz="2600" b="1" dirty="0"/>
              <a:t>broader markets</a:t>
            </a:r>
            <a:r>
              <a:rPr lang="en-US" sz="2600" dirty="0"/>
              <a:t>, to </a:t>
            </a:r>
            <a:r>
              <a:rPr lang="en-US" sz="2600" b="1" dirty="0"/>
              <a:t>leverage existing competencies </a:t>
            </a:r>
            <a:r>
              <a:rPr lang="en-US" sz="2600" dirty="0"/>
              <a:t>or </a:t>
            </a:r>
            <a:r>
              <a:rPr lang="en-US" sz="2600" b="1" dirty="0"/>
              <a:t>develop new competencies </a:t>
            </a:r>
            <a:r>
              <a:rPr lang="en-US" sz="2600" dirty="0"/>
              <a:t>depending on the structure of the alliance. </a:t>
            </a:r>
            <a:endParaRPr lang="it-IT" sz="2600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AED0B1B-472F-6F40-8AE8-4F633FA743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633CA86-5664-6F4B-A3E0-C8BBF1EDD9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195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1F3E19-DAAB-C645-9E45-B33376703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Choosing a Mode of Collaboration: Joint ventures</a:t>
            </a:r>
            <a:br>
              <a:rPr lang="en-US" altLang="en-US" sz="3200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EAFAC4-53FE-1842-99AA-023CC6FD4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1" indent="0">
              <a:buNone/>
            </a:pPr>
            <a:r>
              <a:rPr lang="en-US" sz="2600" b="1" dirty="0"/>
              <a:t>Joint Ventures</a:t>
            </a:r>
            <a:r>
              <a:rPr lang="en-US" sz="2600" dirty="0"/>
              <a:t> offer a </a:t>
            </a:r>
            <a:r>
              <a:rPr lang="en-US" sz="2600" b="1" dirty="0"/>
              <a:t>slight time advantage</a:t>
            </a:r>
            <a:r>
              <a:rPr lang="en-US" sz="2600" dirty="0"/>
              <a:t> over solo development efforts due to combined efforts of partners. </a:t>
            </a:r>
          </a:p>
          <a:p>
            <a:pPr marL="114300" lvl="1" indent="0">
              <a:buNone/>
            </a:pPr>
            <a:r>
              <a:rPr lang="en-US" sz="2600" dirty="0"/>
              <a:t>Joint ventures also offer </a:t>
            </a:r>
            <a:r>
              <a:rPr lang="en-US" sz="2600" b="1" dirty="0"/>
              <a:t>cost sharing</a:t>
            </a:r>
            <a:r>
              <a:rPr lang="en-US" sz="2600" dirty="0"/>
              <a:t>, the potential for </a:t>
            </a:r>
            <a:r>
              <a:rPr lang="en-US" sz="2600" b="1" dirty="0"/>
              <a:t>leveraging existing competencies</a:t>
            </a:r>
            <a:r>
              <a:rPr lang="en-US" sz="2600" dirty="0"/>
              <a:t> and </a:t>
            </a:r>
            <a:r>
              <a:rPr lang="en-US" sz="2600" b="1" dirty="0"/>
              <a:t>developing new competencies</a:t>
            </a:r>
            <a:r>
              <a:rPr lang="en-US" sz="2600" dirty="0"/>
              <a:t> and the opportunity to </a:t>
            </a:r>
            <a:r>
              <a:rPr lang="en-US" sz="2600" b="1" dirty="0"/>
              <a:t>access partners’ competencies</a:t>
            </a:r>
            <a:r>
              <a:rPr lang="en-US" sz="2600" dirty="0"/>
              <a:t>. </a:t>
            </a:r>
          </a:p>
          <a:p>
            <a:pPr marL="114300" lvl="1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Joint ventures are particularly desirable when a firm places value on access to other firms’ competencies.</a:t>
            </a:r>
            <a:endParaRPr lang="it-IT" sz="26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AED0B1B-472F-6F40-8AE8-4F633FA743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633CA86-5664-6F4B-A3E0-C8BBF1EDD9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154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F46CBC-0D77-B849-A64E-EC1B96BD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Choosing a Mode of Collaboration: Licensing in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01056C-31D8-4843-832F-2F6E6B19B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Licensing in </a:t>
            </a:r>
            <a:r>
              <a:rPr lang="en-US" dirty="0"/>
              <a:t>is a </a:t>
            </a:r>
            <a:r>
              <a:rPr lang="en-US" b="1" dirty="0"/>
              <a:t>fast </a:t>
            </a:r>
            <a:r>
              <a:rPr lang="en-US" dirty="0"/>
              <a:t>and</a:t>
            </a:r>
            <a:r>
              <a:rPr lang="en-US" b="1" dirty="0"/>
              <a:t> moderately priced</a:t>
            </a:r>
            <a:r>
              <a:rPr lang="en-US" dirty="0"/>
              <a:t> way to access new technology.  Licensing also has the potential to leverage the firm’s existing competencies, develop new competencies and provide access to another firm’s existing competencies. </a:t>
            </a:r>
          </a:p>
          <a:p>
            <a:pPr lvl="1"/>
            <a:r>
              <a:rPr lang="en-US" dirty="0"/>
              <a:t>On the downside, licensing in offers limited use of a technology and a low degree of control.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87D47FA-962E-3140-BB8D-24D01B8389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EB6F42-80AD-614E-9E8E-2A2FFC860C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765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F46CBC-0D77-B849-A64E-EC1B96BD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Choosing a Mode of Collaboration: Licensing out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01056C-31D8-4843-832F-2F6E6B19B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Licensing out offers a </a:t>
            </a:r>
            <a:r>
              <a:rPr lang="en-US" b="1" dirty="0"/>
              <a:t>fast</a:t>
            </a:r>
            <a:r>
              <a:rPr lang="en-US" dirty="0"/>
              <a:t> and </a:t>
            </a:r>
            <a:r>
              <a:rPr lang="en-US" b="1" dirty="0"/>
              <a:t>low cost </a:t>
            </a:r>
            <a:r>
              <a:rPr lang="en-US" dirty="0"/>
              <a:t>way of expanding the use of a technology into new products or markets. It </a:t>
            </a:r>
            <a:r>
              <a:rPr lang="en-US" b="1" dirty="0"/>
              <a:t>leverages the firm’s existing competencies</a:t>
            </a:r>
            <a:r>
              <a:rPr lang="en-US" dirty="0"/>
              <a:t> and can enable it to </a:t>
            </a:r>
            <a:r>
              <a:rPr lang="en-US" b="1" dirty="0"/>
              <a:t>access other firm’s competencies</a:t>
            </a:r>
            <a:r>
              <a:rPr lang="en-US" dirty="0"/>
              <a:t> (for example, their superior knowledge of a particular market). </a:t>
            </a:r>
          </a:p>
          <a:p>
            <a:pPr lvl="1"/>
            <a:r>
              <a:rPr lang="en-US" dirty="0"/>
              <a:t>If offers </a:t>
            </a:r>
            <a:r>
              <a:rPr lang="en-US" b="1" dirty="0"/>
              <a:t>little opportunity for development of new competencies.</a:t>
            </a:r>
            <a:r>
              <a:rPr lang="en-US" dirty="0"/>
              <a:t> 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87D47FA-962E-3140-BB8D-24D01B8389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EB6F42-80AD-614E-9E8E-2A2FFC860C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49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</p:spPr>
        <p:txBody>
          <a:bodyPr/>
          <a:lstStyle/>
          <a:p>
            <a:r>
              <a:rPr lang="en-US" sz="3200" dirty="0"/>
              <a:t>The question posed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lvl="1"/>
            <a:r>
              <a:rPr lang="en-US" sz="2600" b="1" dirty="0"/>
              <a:t>Whether to perform activities in house or with partners is a difficult decision</a:t>
            </a:r>
            <a:r>
              <a:rPr lang="en-US" sz="2600" dirty="0"/>
              <a:t> for firms but the reality is that a significant portion of innovation comes from the collaborative efforts of multiple individuals or organizations.  </a:t>
            </a:r>
            <a:endParaRPr lang="it-IT" sz="2600" dirty="0"/>
          </a:p>
          <a:p>
            <a:pPr lvl="1"/>
            <a:r>
              <a:rPr lang="en-US" sz="2600" dirty="0"/>
              <a:t>Collaboration requires the firm to </a:t>
            </a:r>
            <a:r>
              <a:rPr lang="en-US" sz="2600" b="1" dirty="0"/>
              <a:t>relinquish some degree of control</a:t>
            </a:r>
            <a:r>
              <a:rPr lang="en-US" sz="2600" dirty="0"/>
              <a:t> over a technology’s development, </a:t>
            </a:r>
            <a:r>
              <a:rPr lang="en-US" sz="2600" b="1" dirty="0"/>
              <a:t>share the financial returns</a:t>
            </a:r>
            <a:r>
              <a:rPr lang="en-US" sz="2600" dirty="0"/>
              <a:t> and exposes a firm to the possibility of </a:t>
            </a:r>
            <a:r>
              <a:rPr lang="en-US" sz="2600" b="1" dirty="0"/>
              <a:t>malfeasance by its partner</a:t>
            </a:r>
            <a:r>
              <a:rPr lang="en-US" sz="2600" dirty="0"/>
              <a:t>. On the upside, collaboration also </a:t>
            </a:r>
            <a:r>
              <a:rPr lang="en-US" sz="2600" b="1" dirty="0"/>
              <a:t>lowers the costs and risks</a:t>
            </a:r>
            <a:r>
              <a:rPr lang="en-US" sz="2600" dirty="0"/>
              <a:t> associated with the development of a new technology.   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984074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0714E8-49EE-9A48-BEB0-901F47FB0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example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3B5515-7495-2542-9BB8-2A3E2017A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/>
              <a:t>Even if it is often stressed that a technology available for licence cannot be an important source of advantages </a:t>
            </a:r>
            <a:r>
              <a:rPr lang="en-GB" sz="2600" dirty="0" err="1"/>
              <a:t>Protcter</a:t>
            </a:r>
            <a:r>
              <a:rPr lang="en-GB" sz="2600" dirty="0"/>
              <a:t> &amp; Gamble’s (P&amp;G) tells another story</a:t>
            </a:r>
          </a:p>
          <a:p>
            <a:r>
              <a:rPr lang="en-GB" sz="2600" dirty="0"/>
              <a:t>Through its </a:t>
            </a:r>
            <a:r>
              <a:rPr lang="en-GB" sz="2600" i="1" dirty="0"/>
              <a:t>connect and develop program </a:t>
            </a:r>
            <a:r>
              <a:rPr lang="en-GB" sz="2600" dirty="0"/>
              <a:t>it focuses on sourcing ideas and technologies external to the firm that it can then add value to in its labs. </a:t>
            </a:r>
          </a:p>
          <a:p>
            <a:endParaRPr lang="it-IT" sz="2600" dirty="0"/>
          </a:p>
          <a:p>
            <a:r>
              <a:rPr lang="it-IT" sz="2600" dirty="0">
                <a:hlinkClick r:id="rId2"/>
              </a:rPr>
              <a:t>https://www.youtube.com/watch?v=SAvwst8FAuk&amp;list=PLc6EeKrKYKClN48ow3Irj_sO0zQEY-Vwu&amp;index=73</a:t>
            </a:r>
            <a:endParaRPr lang="it-IT" sz="2600" dirty="0"/>
          </a:p>
          <a:p>
            <a:endParaRPr lang="it-IT" sz="260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089DE92-AE31-E846-B791-7748C0FCC0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BE0C950-2204-EB49-A8AC-8A9469F2EB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2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91CE74-3F26-3143-B024-2300328E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Choosing a Mode of Collaboration: outsourcing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ADC20C-C58F-0443-A39C-9B756B81D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1" indent="0">
              <a:buNone/>
            </a:pPr>
            <a:r>
              <a:rPr lang="en-US" sz="2600" b="1" dirty="0"/>
              <a:t>Outsourcing </a:t>
            </a:r>
            <a:r>
              <a:rPr lang="en-US" sz="2600" dirty="0"/>
              <a:t>affords</a:t>
            </a:r>
            <a:r>
              <a:rPr lang="en-US" sz="2600" b="1" dirty="0"/>
              <a:t> rapid access</a:t>
            </a:r>
            <a:r>
              <a:rPr lang="en-US" sz="2600" dirty="0"/>
              <a:t> </a:t>
            </a:r>
            <a:r>
              <a:rPr lang="en-US" sz="2600" b="1" dirty="0"/>
              <a:t>to another firm’s expertise</a:t>
            </a:r>
            <a:r>
              <a:rPr lang="en-US" sz="2600" dirty="0"/>
              <a:t> and lower costs and </a:t>
            </a:r>
            <a:r>
              <a:rPr lang="en-US" sz="2600" b="1" dirty="0"/>
              <a:t>leverages a firm’s existing competencies</a:t>
            </a:r>
            <a:r>
              <a:rPr lang="en-US" sz="2600" dirty="0"/>
              <a:t> by allowing it to focus on activities providing the greatest return. </a:t>
            </a:r>
          </a:p>
          <a:p>
            <a:pPr marL="114300" lvl="1" indent="0">
              <a:buNone/>
            </a:pPr>
            <a:r>
              <a:rPr lang="en-US" sz="2600" dirty="0"/>
              <a:t>On the downside, the firm has </a:t>
            </a:r>
            <a:r>
              <a:rPr lang="en-US" sz="2600" b="1" dirty="0"/>
              <a:t>little opportunity to build new competencies</a:t>
            </a:r>
            <a:r>
              <a:rPr lang="en-US" sz="2600" dirty="0"/>
              <a:t>.</a:t>
            </a:r>
          </a:p>
          <a:p>
            <a:pPr marL="114300" lvl="1" indent="0">
              <a:buNone/>
            </a:pPr>
            <a:endParaRPr lang="en-US" sz="2600" dirty="0"/>
          </a:p>
          <a:p>
            <a:pPr marL="114300" lvl="1" indent="0">
              <a:buNone/>
            </a:pPr>
            <a:r>
              <a:rPr lang="en-US" sz="2600" dirty="0"/>
              <a:t>(</a:t>
            </a:r>
            <a:r>
              <a:rPr lang="en-US" sz="2600" dirty="0" err="1"/>
              <a:t>e.g.manufacturing</a:t>
            </a:r>
            <a:r>
              <a:rPr lang="en-US" sz="2600" dirty="0"/>
              <a:t> contractors)</a:t>
            </a:r>
            <a:endParaRPr lang="it-IT" sz="2600" dirty="0"/>
          </a:p>
          <a:p>
            <a:r>
              <a:rPr lang="en-US" sz="2600" dirty="0"/>
              <a:t> </a:t>
            </a:r>
            <a:endParaRPr lang="it-IT" sz="2600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CD4D76-4264-1F4A-8D4D-A57FC70B7D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8786BB3-9B5B-E341-BCCF-EA69CD3476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379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91CE74-3F26-3143-B024-2300328E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Choosing a Mode of Collaboration: collective research organization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ADC20C-C58F-0443-A39C-9B756B81D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/>
              <a:t>Collective Research Organization </a:t>
            </a:r>
            <a:r>
              <a:rPr lang="en-US" sz="2600" dirty="0"/>
              <a:t>is a form of </a:t>
            </a:r>
            <a:r>
              <a:rPr lang="en-US" sz="2600" b="1" dirty="0"/>
              <a:t>long-term commitment</a:t>
            </a:r>
            <a:r>
              <a:rPr lang="en-US" sz="2600" dirty="0"/>
              <a:t> in which </a:t>
            </a:r>
            <a:r>
              <a:rPr lang="en-US" sz="2600" b="1" dirty="0"/>
              <a:t>costs and degree of control can vary</a:t>
            </a:r>
            <a:r>
              <a:rPr lang="en-US" sz="2600" dirty="0"/>
              <a:t> significantly. </a:t>
            </a:r>
          </a:p>
          <a:p>
            <a:r>
              <a:rPr lang="en-US" sz="2600" dirty="0"/>
              <a:t>These arrangements often enable a firm to </a:t>
            </a:r>
            <a:r>
              <a:rPr lang="en-US" sz="2600" b="1" dirty="0"/>
              <a:t>leverage and build upon its existing competencies</a:t>
            </a:r>
            <a:r>
              <a:rPr lang="en-US" sz="2600" dirty="0"/>
              <a:t> as well as to </a:t>
            </a:r>
            <a:r>
              <a:rPr lang="en-US" sz="2600" b="1" dirty="0"/>
              <a:t>learn from other participating organizations</a:t>
            </a:r>
            <a:r>
              <a:rPr lang="en-US" sz="2600" dirty="0"/>
              <a:t>. </a:t>
            </a:r>
          </a:p>
          <a:p>
            <a:r>
              <a:rPr lang="en-US" sz="2600" dirty="0"/>
              <a:t>These organizations are particularly useful in industries with complex technologies and/or industries that require considerable investments in basic science.</a:t>
            </a:r>
            <a:endParaRPr lang="it-IT" sz="2600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CD4D76-4264-1F4A-8D4D-A57FC70B7D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8786BB3-9B5B-E341-BCCF-EA69CD3476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868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Choosing a Mode of Collaboration</a:t>
            </a:r>
            <a:r>
              <a:rPr lang="en-US" altLang="en-US" sz="1500" dirty="0"/>
              <a:t> 1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"/>
          </a:xfrm>
        </p:spPr>
        <p:txBody>
          <a:bodyPr/>
          <a:lstStyle/>
          <a:p>
            <a:pPr defTabSz="809625"/>
            <a:r>
              <a:rPr lang="en-US" altLang="en-US" sz="2000" dirty="0"/>
              <a:t>Firms should match the trade-offs of a collaboration mode to their needs.</a:t>
            </a:r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A84AF10D-D54B-44CE-B4D0-3C278561CFAE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367977523"/>
              </p:ext>
            </p:extLst>
          </p:nvPr>
        </p:nvGraphicFramePr>
        <p:xfrm>
          <a:off x="114300" y="2133600"/>
          <a:ext cx="8915400" cy="3753875"/>
        </p:xfrm>
        <a:graphic>
          <a:graphicData uri="http://schemas.openxmlformats.org/drawingml/2006/table">
            <a:tbl>
              <a:tblPr firstRow="1" bandRow="1"/>
              <a:tblGrid>
                <a:gridCol w="1485899">
                  <a:extLst>
                    <a:ext uri="{9D8B030D-6E8A-4147-A177-3AD203B41FA5}">
                      <a16:colId xmlns:a16="http://schemas.microsoft.com/office/drawing/2014/main" val="369177202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0230092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74141524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99072959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467348624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1601574102"/>
                    </a:ext>
                  </a:extLst>
                </a:gridCol>
                <a:gridCol w="1562099">
                  <a:extLst>
                    <a:ext uri="{9D8B030D-6E8A-4147-A177-3AD203B41FA5}">
                      <a16:colId xmlns:a16="http://schemas.microsoft.com/office/drawing/2014/main" val="3249357920"/>
                    </a:ext>
                  </a:extLst>
                </a:gridCol>
              </a:tblGrid>
              <a:tr h="11883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N</a:t>
                      </a:r>
                      <a:r>
                        <a:rPr lang="en-US" sz="100" dirty="0"/>
                        <a:t> </a:t>
                      </a:r>
                      <a:r>
                        <a:rPr lang="en-US" sz="1800" dirty="0"/>
                        <a:t>A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Speed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800" dirty="0"/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Cost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800" dirty="0"/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Control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800" dirty="0"/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 for Leveraging Existing Competencies </a:t>
                      </a:r>
                      <a:endParaRPr lang="en-US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 for Developing New Competencies</a:t>
                      </a:r>
                      <a:endParaRPr lang="en-US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Potential for Accessing Other Firms’ Competencies</a:t>
                      </a:r>
                      <a:endParaRPr lang="en-US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2870"/>
                  </a:ext>
                </a:extLst>
              </a:tr>
              <a:tr h="91409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Solo Internal Development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High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High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Yes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Yes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No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069863"/>
                  </a:ext>
                </a:extLst>
              </a:tr>
              <a:tr h="6398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Strategic Alliances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Varies 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Low 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Yes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Yes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Sometimes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192046"/>
                  </a:ext>
                </a:extLst>
              </a:tr>
              <a:tr h="6398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Joint Ventures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Shared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Shared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Yes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Yes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Yes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50322"/>
                  </a:ext>
                </a:extLst>
              </a:tr>
              <a:tr h="37071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Licensing In 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Medium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Low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Sometimes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Sometimes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/>
                        <a:t>Sometimes</a:t>
                      </a:r>
                    </a:p>
                  </a:txBody>
                  <a:tcPr marT="45705" marB="4570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271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715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Choosing a Mode of Collaboration</a:t>
            </a:r>
            <a:r>
              <a:rPr lang="en-US" altLang="en-US" sz="1500" dirty="0"/>
              <a:t> 2</a:t>
            </a:r>
            <a:endParaRPr lang="en-US" sz="1500" dirty="0"/>
          </a:p>
        </p:txBody>
      </p:sp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57EA1F0C-9BE7-449C-A8DB-F08A33F696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419304"/>
              </p:ext>
            </p:extLst>
          </p:nvPr>
        </p:nvGraphicFramePr>
        <p:xfrm>
          <a:off x="177800" y="1925537"/>
          <a:ext cx="8788400" cy="3484663"/>
        </p:xfrm>
        <a:graphic>
          <a:graphicData uri="http://schemas.openxmlformats.org/drawingml/2006/table">
            <a:tbl>
              <a:tblPr firstRow="1" bandRow="1"/>
              <a:tblGrid>
                <a:gridCol w="1463040">
                  <a:extLst>
                    <a:ext uri="{9D8B030D-6E8A-4147-A177-3AD203B41FA5}">
                      <a16:colId xmlns:a16="http://schemas.microsoft.com/office/drawing/2014/main" val="369177202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0230092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4141524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9907295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46734862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6015741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249357920"/>
                    </a:ext>
                  </a:extLst>
                </a:gridCol>
              </a:tblGrid>
              <a:tr h="146290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N A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Speed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800" dirty="0">
                        <a:latin typeface="+mj-lt"/>
                      </a:endParaRP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Cost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800" dirty="0">
                        <a:latin typeface="+mj-lt"/>
                      </a:endParaRP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Control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800" dirty="0">
                        <a:latin typeface="+mj-lt"/>
                      </a:endParaRP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Potential for Leveraging Existing Competencies </a:t>
                      </a:r>
                      <a:endParaRPr lang="en-US" sz="1800" b="0" i="0" u="none" strike="noStrike" kern="1200" baseline="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Potential for Developing New Competencies</a:t>
                      </a:r>
                      <a:endParaRPr lang="en-US" sz="1800" b="0" i="0" u="none" strike="noStrike" kern="1200" baseline="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Potential for Accessing Other Firms’ Competencies</a:t>
                      </a:r>
                      <a:endParaRPr lang="en-US" sz="1800" b="0" i="0" u="none" strike="noStrike" kern="1200" baseline="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2870"/>
                  </a:ext>
                </a:extLst>
              </a:tr>
              <a:tr h="3708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Licensing Out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j-lt"/>
                        </a:rPr>
                        <a:t>High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Low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Medium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Yes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No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Sometimes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069863"/>
                  </a:ext>
                </a:extLst>
              </a:tr>
              <a:tr h="64002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Outsourcing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Medium/High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Medium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Medium 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Sometimes 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No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Yes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192046"/>
                  </a:ext>
                </a:extLst>
              </a:tr>
              <a:tr h="64002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Collective Research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 A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N A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N A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N A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N A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N A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50322"/>
                  </a:ext>
                </a:extLst>
              </a:tr>
              <a:tr h="3708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Organizations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Low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Varies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Varies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Yes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Yes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dirty="0">
                          <a:latin typeface="+mj-lt"/>
                        </a:rPr>
                        <a:t>Yes</a:t>
                      </a:r>
                    </a:p>
                  </a:txBody>
                  <a:tcPr marL="45720" marR="45720" marT="45716" marB="45716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7B7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271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0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</p:spPr>
        <p:txBody>
          <a:bodyPr/>
          <a:lstStyle/>
          <a:p>
            <a:r>
              <a:rPr lang="en-US" dirty="0"/>
              <a:t>Choosing and Monitoring Partners</a:t>
            </a:r>
            <a:r>
              <a:rPr lang="en-US" sz="15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12480" cy="5120640"/>
          </a:xfrm>
        </p:spPr>
        <p:txBody>
          <a:bodyPr/>
          <a:lstStyle/>
          <a:p>
            <a:pPr lvl="1"/>
            <a:r>
              <a:rPr lang="en-US" b="1" dirty="0"/>
              <a:t>Risks </a:t>
            </a:r>
            <a:r>
              <a:rPr lang="en-US" dirty="0"/>
              <a:t>of collaboration include difficulties in determining if the </a:t>
            </a:r>
            <a:r>
              <a:rPr lang="en-US" b="1" dirty="0"/>
              <a:t>resources provided by partner are a good fit</a:t>
            </a:r>
            <a:r>
              <a:rPr lang="en-US" dirty="0"/>
              <a:t>, the possibility that the </a:t>
            </a:r>
            <a:r>
              <a:rPr lang="en-US" b="1" dirty="0"/>
              <a:t>partner will exploit</a:t>
            </a:r>
            <a:r>
              <a:rPr lang="en-US" dirty="0"/>
              <a:t> the relationship by expropriating the company’s knowledge with little or no reciprocal contribution, and the possibility that managers will become overburdened by managing more collaborations than is reasonable. </a:t>
            </a:r>
          </a:p>
          <a:p>
            <a:pPr marL="114300" lvl="1" indent="0">
              <a:buNone/>
            </a:pPr>
            <a:r>
              <a:rPr lang="en-US" dirty="0"/>
              <a:t>→It is thus important to </a:t>
            </a:r>
            <a:r>
              <a:rPr lang="en-US" b="1" dirty="0"/>
              <a:t>limit collaborations</a:t>
            </a:r>
            <a:r>
              <a:rPr lang="en-US" dirty="0"/>
              <a:t>, </a:t>
            </a:r>
            <a:r>
              <a:rPr lang="en-US" b="1" dirty="0"/>
              <a:t>choose partners carefully</a:t>
            </a:r>
            <a:r>
              <a:rPr lang="en-US" dirty="0"/>
              <a:t> and </a:t>
            </a:r>
            <a:r>
              <a:rPr lang="en-US" b="1" dirty="0"/>
              <a:t>establish monitoring and governance</a:t>
            </a:r>
            <a:r>
              <a:rPr lang="en-US" dirty="0"/>
              <a:t> systems to </a:t>
            </a:r>
            <a:r>
              <a:rPr lang="en-US" b="1" dirty="0"/>
              <a:t>limit risks</a:t>
            </a:r>
            <a:r>
              <a:rPr lang="en-US" dirty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359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</p:spPr>
        <p:txBody>
          <a:bodyPr/>
          <a:lstStyle/>
          <a:p>
            <a:r>
              <a:rPr lang="en-US" sz="3200" dirty="0"/>
              <a:t>Choosing and Monitoring Partners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12480" cy="5120640"/>
          </a:xfrm>
        </p:spPr>
        <p:txBody>
          <a:bodyPr/>
          <a:lstStyle/>
          <a:p>
            <a:pPr marL="114300" lvl="1" indent="0">
              <a:buNone/>
            </a:pPr>
            <a:r>
              <a:rPr lang="en-US" b="1" dirty="0"/>
              <a:t>→ Partner selection is crucial to success</a:t>
            </a:r>
            <a:r>
              <a:rPr lang="en-US" dirty="0"/>
              <a:t>. Key factors fall into two dimensions: </a:t>
            </a:r>
          </a:p>
          <a:p>
            <a:pPr marL="114300" lvl="1" indent="0">
              <a:buNone/>
            </a:pPr>
            <a:r>
              <a:rPr lang="en-US" b="1" dirty="0"/>
              <a:t>- resource fit</a:t>
            </a:r>
            <a:r>
              <a:rPr lang="en-US" dirty="0"/>
              <a:t> (e.g. partner’s relative size and strength and complementarity of resources) and </a:t>
            </a:r>
          </a:p>
          <a:p>
            <a:pPr marL="114300" lvl="1" indent="0">
              <a:buNone/>
            </a:pPr>
            <a:r>
              <a:rPr lang="en-US" b="1" dirty="0"/>
              <a:t>- strategic fit </a:t>
            </a:r>
            <a:r>
              <a:rPr lang="en-US" dirty="0"/>
              <a:t>(e.g. alignment of objectives and similarity of values and culture).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693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</p:spPr>
        <p:txBody>
          <a:bodyPr/>
          <a:lstStyle/>
          <a:p>
            <a:r>
              <a:rPr lang="en-US" sz="3200" dirty="0"/>
              <a:t>Choosing and Monitoring Partners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12480" cy="5120640"/>
          </a:xfrm>
        </p:spPr>
        <p:txBody>
          <a:bodyPr/>
          <a:lstStyle/>
          <a:p>
            <a:pPr lvl="1" defTabSz="809625"/>
            <a:r>
              <a:rPr lang="en-US" altLang="en-US" sz="2000" b="1" dirty="0"/>
              <a:t>Resource fit: </a:t>
            </a:r>
            <a:r>
              <a:rPr lang="en-US" altLang="en-US" sz="2000" dirty="0"/>
              <a:t>How well does the potential partner fit the resource needs of the project? Are resources complementary or supplementary?</a:t>
            </a:r>
          </a:p>
          <a:p>
            <a:pPr lvl="1" defTabSz="809625"/>
            <a:r>
              <a:rPr lang="en-US" altLang="en-US" sz="2000" b="1" dirty="0"/>
              <a:t>Strategic fit: </a:t>
            </a:r>
            <a:r>
              <a:rPr lang="en-US" altLang="en-US" sz="2000" dirty="0"/>
              <a:t>Does the potential partner have compatible objectives and styles?</a:t>
            </a:r>
          </a:p>
          <a:p>
            <a:pPr lvl="1" defTabSz="809625"/>
            <a:r>
              <a:rPr lang="en-US" altLang="en-US" sz="2000" b="1" dirty="0"/>
              <a:t>Impact on Opportunities and Threats</a:t>
            </a:r>
            <a:r>
              <a:rPr lang="en-US" altLang="en-US" sz="2000" dirty="0"/>
              <a:t>: How would collaboration impact bargaining power of customers and suppliers, degree of rivalry, threat of entry or substitutes?</a:t>
            </a:r>
          </a:p>
          <a:p>
            <a:pPr lvl="1" defTabSz="809625"/>
            <a:r>
              <a:rPr lang="en-US" altLang="en-US" sz="2000" b="1" dirty="0"/>
              <a:t>Impact on Internal Strengths and Weaknesses</a:t>
            </a:r>
            <a:r>
              <a:rPr lang="en-US" altLang="en-US" sz="2000" dirty="0"/>
              <a:t>: Would collaboration enhance firm’s strengths? Overcome its weaknesses? Create a competitive advantage?</a:t>
            </a:r>
          </a:p>
          <a:p>
            <a:pPr lvl="1" defTabSz="809625"/>
            <a:r>
              <a:rPr lang="en-US" altLang="en-US" sz="2000" b="1" dirty="0"/>
              <a:t>Impact on Strategic Direction: </a:t>
            </a:r>
            <a:r>
              <a:rPr lang="en-US" altLang="en-US" sz="2000" dirty="0"/>
              <a:t>Would the collaboration help the firm achieve its strategic intent?</a:t>
            </a:r>
          </a:p>
        </p:txBody>
      </p:sp>
    </p:spTree>
    <p:extLst>
      <p:ext uri="{BB962C8B-B14F-4D97-AF65-F5344CB8AC3E}">
        <p14:creationId xmlns:p14="http://schemas.microsoft.com/office/powerpoint/2010/main" val="3000099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</p:spPr>
        <p:txBody>
          <a:bodyPr/>
          <a:lstStyle/>
          <a:p>
            <a:r>
              <a:rPr lang="en-US" altLang="en-US" sz="3200" dirty="0"/>
              <a:t>Choosing and Monitoring Partners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0640"/>
          </a:xfrm>
        </p:spPr>
        <p:txBody>
          <a:bodyPr/>
          <a:lstStyle/>
          <a:p>
            <a:pPr marL="233363" indent="-233363" defTabSz="809625">
              <a:spcBef>
                <a:spcPts val="400"/>
              </a:spcBef>
              <a:spcAft>
                <a:spcPts val="400"/>
              </a:spcAft>
            </a:pPr>
            <a:r>
              <a:rPr lang="en-US" sz="2600" b="1" dirty="0"/>
              <a:t>Partner Monitoring and Governance</a:t>
            </a:r>
            <a:r>
              <a:rPr lang="en-US" sz="2600" dirty="0"/>
              <a:t> is as crucial to success as partner selection. </a:t>
            </a:r>
          </a:p>
          <a:p>
            <a:pPr marL="233363" indent="-233363" defTabSz="809625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There are three main types of governance mechanisms used to manage collaborative relationships: </a:t>
            </a:r>
          </a:p>
          <a:p>
            <a:pPr marL="690563" lvl="1" indent="-233363" defTabSz="809625">
              <a:spcBef>
                <a:spcPts val="400"/>
              </a:spcBef>
              <a:spcAft>
                <a:spcPts val="400"/>
              </a:spcAft>
            </a:pPr>
            <a:r>
              <a:rPr lang="en-US" sz="2600" b="1" dirty="0"/>
              <a:t>1. Alliance contracts</a:t>
            </a:r>
          </a:p>
          <a:p>
            <a:pPr marL="690563" lvl="1" indent="-233363" defTabSz="809625">
              <a:spcBef>
                <a:spcPts val="400"/>
              </a:spcBef>
              <a:spcAft>
                <a:spcPts val="400"/>
              </a:spcAft>
            </a:pPr>
            <a:r>
              <a:rPr lang="en-US" sz="2600" b="1" dirty="0"/>
              <a:t>2. Equity ownership</a:t>
            </a:r>
          </a:p>
          <a:p>
            <a:pPr marL="690563" lvl="1" indent="-233363" defTabSz="809625">
              <a:spcBef>
                <a:spcPts val="400"/>
              </a:spcBef>
              <a:spcAft>
                <a:spcPts val="400"/>
              </a:spcAft>
            </a:pPr>
            <a:r>
              <a:rPr lang="en-US" sz="2600" b="1" dirty="0"/>
              <a:t>3. Relational governance</a:t>
            </a:r>
            <a:r>
              <a:rPr lang="en-US" sz="2600" dirty="0"/>
              <a:t>. 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359083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</p:spPr>
        <p:txBody>
          <a:bodyPr/>
          <a:lstStyle/>
          <a:p>
            <a:r>
              <a:rPr lang="en-US" sz="3200" dirty="0"/>
              <a:t>1. Alliance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77840"/>
          </a:xfrm>
        </p:spPr>
        <p:txBody>
          <a:bodyPr/>
          <a:lstStyle/>
          <a:p>
            <a:pPr marL="114300" lvl="1" indent="0">
              <a:buNone/>
            </a:pPr>
            <a:r>
              <a:rPr lang="en-US" sz="2600" b="1" dirty="0"/>
              <a:t>Alliance contracts</a:t>
            </a:r>
            <a:r>
              <a:rPr lang="en-US" sz="2600" dirty="0"/>
              <a:t> clarify partners’ rights and obligations and specify legal remedies in the case of a violation of the agreement.  Often included in the agreements are:</a:t>
            </a:r>
            <a:endParaRPr lang="it-IT" sz="2600" dirty="0"/>
          </a:p>
          <a:p>
            <a:pPr lvl="2"/>
            <a:r>
              <a:rPr lang="en-US" sz="2600" dirty="0"/>
              <a:t>What each partner is obligated to contribute to the collaboration.</a:t>
            </a:r>
            <a:endParaRPr lang="it-IT" sz="2600" dirty="0"/>
          </a:p>
          <a:p>
            <a:pPr lvl="2"/>
            <a:r>
              <a:rPr lang="en-US" sz="2600" dirty="0"/>
              <a:t>How much control each partner has in the collaboration.</a:t>
            </a:r>
            <a:endParaRPr lang="it-IT" sz="2600" dirty="0"/>
          </a:p>
          <a:p>
            <a:pPr lvl="2"/>
            <a:r>
              <a:rPr lang="en-US" sz="2600" dirty="0"/>
              <a:t>When and how proceeds of the project will be distributed.</a:t>
            </a:r>
            <a:endParaRPr lang="it-IT" sz="2600" dirty="0"/>
          </a:p>
          <a:p>
            <a:pPr lvl="2"/>
            <a:r>
              <a:rPr lang="en-US" sz="2600" dirty="0"/>
              <a:t>Mechanisms for monitoring each partner’s adherence to the agreement.</a:t>
            </a:r>
            <a:endParaRPr lang="it-IT" sz="2600" dirty="0"/>
          </a:p>
          <a:p>
            <a:pPr lvl="2"/>
            <a:r>
              <a:rPr lang="en-US" sz="2600" dirty="0"/>
              <a:t>Provisions for periodic auditing.</a:t>
            </a:r>
            <a:endParaRPr lang="it-IT" sz="2600" dirty="0"/>
          </a:p>
          <a:p>
            <a:pPr lvl="2"/>
            <a:r>
              <a:rPr lang="en-US" sz="2600" dirty="0"/>
              <a:t>Provisions for terminating the relationship.</a:t>
            </a:r>
            <a:endParaRPr lang="it-IT" sz="2600" dirty="0"/>
          </a:p>
          <a:p>
            <a:pPr lvl="3" defTabSz="809625">
              <a:spcBef>
                <a:spcPts val="400"/>
              </a:spcBef>
              <a:spcAft>
                <a:spcPts val="400"/>
              </a:spcAft>
              <a:buFontTx/>
              <a:buAutoNum type="arabicPeriod"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2055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62000"/>
          </a:xfrm>
        </p:spPr>
        <p:txBody>
          <a:bodyPr/>
          <a:lstStyle/>
          <a:p>
            <a:r>
              <a:rPr lang="en-US" sz="3200" dirty="0"/>
              <a:t>Reasons for Going Solo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943600"/>
          </a:xfrm>
        </p:spPr>
        <p:txBody>
          <a:bodyPr/>
          <a:lstStyle/>
          <a:p>
            <a:pPr defTabSz="809625"/>
            <a:r>
              <a:rPr lang="en-US" sz="2600" b="1" dirty="0"/>
              <a:t>Why would a firm develop a technology on its own instead of collaboration with a partner?</a:t>
            </a:r>
            <a:r>
              <a:rPr lang="en-US" sz="2600" dirty="0"/>
              <a:t> </a:t>
            </a:r>
          </a:p>
          <a:p>
            <a:pPr defTabSz="809625"/>
            <a:r>
              <a:rPr lang="en-US" sz="2600" dirty="0"/>
              <a:t>A firm may go solo if </a:t>
            </a:r>
          </a:p>
          <a:p>
            <a:pPr marL="457200" indent="-457200" defTabSz="809625">
              <a:buFontTx/>
              <a:buChar char="-"/>
            </a:pPr>
            <a:r>
              <a:rPr lang="en-US" sz="2600" dirty="0"/>
              <a:t>it </a:t>
            </a:r>
            <a:r>
              <a:rPr lang="en-US" sz="2600" b="1" dirty="0"/>
              <a:t>possesses all the capabilities</a:t>
            </a:r>
            <a:r>
              <a:rPr lang="en-US" sz="2600" dirty="0"/>
              <a:t> and resources in house that it needs, </a:t>
            </a:r>
          </a:p>
          <a:p>
            <a:pPr marL="457200" indent="-457200" defTabSz="809625">
              <a:buFontTx/>
              <a:buChar char="-"/>
            </a:pPr>
            <a:r>
              <a:rPr lang="en-US" sz="2600" dirty="0"/>
              <a:t>the development of the new technology is an opportunity to </a:t>
            </a:r>
            <a:r>
              <a:rPr lang="en-US" sz="2600" b="1" dirty="0"/>
              <a:t>develop new competencies</a:t>
            </a:r>
            <a:r>
              <a:rPr lang="en-US" sz="2600" dirty="0"/>
              <a:t>, </a:t>
            </a:r>
          </a:p>
          <a:p>
            <a:pPr marL="457200" indent="-457200" defTabSz="809625">
              <a:buFontTx/>
              <a:buChar char="-"/>
            </a:pPr>
            <a:r>
              <a:rPr lang="en-US" sz="2600" dirty="0"/>
              <a:t>the </a:t>
            </a:r>
            <a:r>
              <a:rPr lang="en-US" sz="2600" b="1" dirty="0"/>
              <a:t>risk of transferring knowledge</a:t>
            </a:r>
            <a:r>
              <a:rPr lang="en-US" sz="2600" dirty="0"/>
              <a:t> to a partner is too great, </a:t>
            </a:r>
          </a:p>
          <a:p>
            <a:pPr marL="457200" indent="-457200" defTabSz="809625">
              <a:buFontTx/>
              <a:buChar char="-"/>
            </a:pPr>
            <a:r>
              <a:rPr lang="en-US" sz="2600" dirty="0"/>
              <a:t>the firm wants to control the subsequent trajectory of the technology’s development, or </a:t>
            </a:r>
          </a:p>
          <a:p>
            <a:pPr marL="457200" indent="-457200" defTabSz="809625">
              <a:buFontTx/>
              <a:buChar char="-"/>
            </a:pPr>
            <a:r>
              <a:rPr lang="en-US" sz="2600" dirty="0"/>
              <a:t>if an </a:t>
            </a:r>
            <a:r>
              <a:rPr lang="en-US" sz="2600" b="1" dirty="0"/>
              <a:t>appropriate partner is not available</a:t>
            </a:r>
            <a:r>
              <a:rPr lang="en-US" sz="2600" dirty="0"/>
              <a:t>.</a:t>
            </a:r>
            <a:r>
              <a:rPr lang="it-IT" sz="2600" dirty="0"/>
              <a:t> 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085664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7280"/>
          </a:xfrm>
        </p:spPr>
        <p:txBody>
          <a:bodyPr/>
          <a:lstStyle/>
          <a:p>
            <a:r>
              <a:rPr lang="en-US" altLang="en-US" sz="3200" dirty="0"/>
              <a:t>2. equity ownership; 3. relational governance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lvl="2"/>
            <a:r>
              <a:rPr lang="en-US" altLang="en-US" dirty="0"/>
              <a:t>May also use shared </a:t>
            </a:r>
            <a:r>
              <a:rPr lang="en-US" altLang="en-US" b="1" dirty="0"/>
              <a:t>equity ownership </a:t>
            </a:r>
            <a:r>
              <a:rPr lang="en-US" altLang="en-US" dirty="0"/>
              <a:t>(that is, each partner contributes capital and owns a share of equity in the alliance).</a:t>
            </a:r>
          </a:p>
          <a:p>
            <a:pPr lvl="3"/>
            <a:r>
              <a:rPr lang="en-US" altLang="en-US" dirty="0"/>
              <a:t>Helps to align incentives and provide sense of ownership.</a:t>
            </a:r>
          </a:p>
          <a:p>
            <a:pPr lvl="2"/>
            <a:r>
              <a:rPr lang="en-US" altLang="en-US" dirty="0"/>
              <a:t>May rely on </a:t>
            </a:r>
            <a:r>
              <a:rPr lang="en-US" altLang="en-US" b="1" dirty="0"/>
              <a:t>relational governance </a:t>
            </a:r>
            <a:r>
              <a:rPr lang="en-US" altLang="en-US" dirty="0"/>
              <a:t>(self-enforcing governance based on the goodwill, trust, and reputation of partners).</a:t>
            </a:r>
          </a:p>
          <a:p>
            <a:pPr lvl="3"/>
            <a:r>
              <a:rPr lang="en-US" altLang="en-US" dirty="0"/>
              <a:t>Built over time.</a:t>
            </a:r>
          </a:p>
          <a:p>
            <a:pPr lvl="3"/>
            <a:r>
              <a:rPr lang="en-US" altLang="en-US" dirty="0"/>
              <a:t>Can facilitate more extensive cooperation, sharing, and learning by partners.</a:t>
            </a:r>
          </a:p>
        </p:txBody>
      </p:sp>
    </p:spTree>
    <p:extLst>
      <p:ext uri="{BB962C8B-B14F-4D97-AF65-F5344CB8AC3E}">
        <p14:creationId xmlns:p14="http://schemas.microsoft.com/office/powerpoint/2010/main" val="1263052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1F012C-24D5-4C4A-AF81-4327D2C46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kern="0" dirty="0"/>
              <a:t>Strategic Positions in Collaborative Networks</a:t>
            </a:r>
            <a:br>
              <a:rPr lang="en-US" sz="3200" kern="0" dirty="0"/>
            </a:b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7ECA6-371C-2D4E-8692-CAA6CBD5A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Firms should also think about how their alliances position them within the overall </a:t>
            </a:r>
            <a:r>
              <a:rPr lang="en-US" sz="2600" b="1" dirty="0"/>
              <a:t>collaborative network</a:t>
            </a:r>
            <a:r>
              <a:rPr lang="en-US" sz="2600" dirty="0"/>
              <a:t>. </a:t>
            </a:r>
          </a:p>
          <a:p>
            <a:r>
              <a:rPr lang="en-US" sz="2600" dirty="0"/>
              <a:t>Firms that occupy </a:t>
            </a:r>
            <a:r>
              <a:rPr lang="en-US" sz="2600" u="sng" dirty="0"/>
              <a:t>highly central positions </a:t>
            </a:r>
            <a:r>
              <a:rPr lang="en-US" sz="2600" dirty="0"/>
              <a:t>might have access to more information and be able to access that information more quickly. </a:t>
            </a:r>
          </a:p>
          <a:p>
            <a:r>
              <a:rPr lang="en-US" sz="2600" dirty="0"/>
              <a:t>Firms that occupy “</a:t>
            </a:r>
            <a:r>
              <a:rPr lang="en-US" sz="2600" b="1" dirty="0"/>
              <a:t>brokerage” positions </a:t>
            </a:r>
            <a:r>
              <a:rPr lang="en-US" sz="2600" dirty="0"/>
              <a:t>(by bridging groups of otherwise disconnected firms) might have opportunities </a:t>
            </a:r>
            <a:r>
              <a:rPr lang="en-US" sz="2600" u="sng" dirty="0"/>
              <a:t>to make unique and valuable combinations between heterogeneous types of information </a:t>
            </a:r>
            <a:r>
              <a:rPr lang="en-US" sz="2600" dirty="0"/>
              <a:t>and might also become valuable gatekeepers in the flow of information through the network.</a:t>
            </a:r>
            <a:endParaRPr lang="it-IT" sz="2600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5862F90-EB82-1940-9F38-7607EBEB3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BC41875-0150-2943-86A4-9B2984915F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123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Global Technology collaboration network (1998)</a:t>
            </a:r>
            <a:endParaRPr lang="en-US" sz="3200" dirty="0"/>
          </a:p>
        </p:txBody>
      </p:sp>
      <p:pic>
        <p:nvPicPr>
          <p:cNvPr id="7" name="Picture 4" descr="The worldwide alliance network in the year 1998 is illustrated.">
            <a:extLst>
              <a:ext uri="{FF2B5EF4-FFF2-40B4-BE49-F238E27FC236}">
                <a16:creationId xmlns:a16="http://schemas.microsoft.com/office/drawing/2014/main" id="{169171F7-B80F-420B-B4E1-38172810E7E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934648"/>
            <a:ext cx="4038600" cy="357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000" dirty="0"/>
              <a:t>A firm’s position within a collaborative network influences its access to information and other resources, and its influence over desired outcomes. Some of the key aspects of a firm’s position include </a:t>
            </a:r>
            <a:r>
              <a:rPr lang="en-US" altLang="en-US" sz="2000" b="1" i="1" dirty="0"/>
              <a:t>centrality</a:t>
            </a:r>
            <a:r>
              <a:rPr lang="en-US" altLang="en-US" sz="2000" b="1" dirty="0"/>
              <a:t> </a:t>
            </a:r>
            <a:r>
              <a:rPr lang="en-US" altLang="en-US" sz="2000" dirty="0"/>
              <a:t>and opportunities for </a:t>
            </a:r>
            <a:r>
              <a:rPr lang="en-US" altLang="en-US" sz="2000" b="1" i="1" dirty="0"/>
              <a:t>brokerage</a:t>
            </a:r>
            <a:r>
              <a:rPr lang="en-US" altLang="en-US" sz="2000" dirty="0"/>
              <a:t>.</a:t>
            </a:r>
          </a:p>
          <a:p>
            <a:r>
              <a:rPr lang="en-US" altLang="en-US" sz="2000" dirty="0"/>
              <a:t>For example, in this graph, though P</a:t>
            </a:r>
            <a:r>
              <a:rPr lang="en-US" altLang="en-US" sz="100" dirty="0"/>
              <a:t> </a:t>
            </a:r>
            <a:r>
              <a:rPr lang="en-US" altLang="en-US" sz="2000" dirty="0"/>
              <a:t>P</a:t>
            </a:r>
            <a:r>
              <a:rPr lang="en-US" altLang="en-US" sz="100" dirty="0"/>
              <a:t> </a:t>
            </a:r>
            <a:r>
              <a:rPr lang="en-US" altLang="en-US" sz="2000" dirty="0"/>
              <a:t>D Inc. has only three alliances, it serves as an important bridge between the two lobes of the network, which should give it important opportunities for brokerage.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27D6BC-3AB7-9340-8B20-60D1492347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hlinkClick r:id="" action="ppaction://noaction"/>
              </a:rPr>
              <a:t>Access the text alternative for these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8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3937AB-B831-B037-FDE7-3DCFC44F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IT’S YOUR TURN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CD143D-F518-15CC-9F4B-DEA911124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Focus on Two products: e.g. Remarkable and Amazon Alexa</a:t>
            </a:r>
          </a:p>
          <a:p>
            <a:endParaRPr lang="en-GB" dirty="0"/>
          </a:p>
          <a:p>
            <a:r>
              <a:rPr lang="en-GB" dirty="0"/>
              <a:t>Focus on Two companies: e.g. IKEA and Meta (Facebook)</a:t>
            </a:r>
          </a:p>
          <a:p>
            <a:endParaRPr lang="en-GB" dirty="0"/>
          </a:p>
          <a:p>
            <a:r>
              <a:rPr lang="en-GB" dirty="0"/>
              <a:t>Think out of the box what type of collaborations, pros and cons, antecedents and consequences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70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97280"/>
          </a:xfrm>
        </p:spPr>
        <p:txBody>
          <a:bodyPr/>
          <a:lstStyle/>
          <a:p>
            <a:r>
              <a:rPr lang="en-US" sz="3200" dirty="0"/>
              <a:t>Reasons for Going Solo: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809625"/>
            <a:r>
              <a:rPr lang="en-US" sz="2600" dirty="0"/>
              <a:t>For example, </a:t>
            </a:r>
            <a:r>
              <a:rPr lang="en-US" sz="2600" b="1" dirty="0"/>
              <a:t>Monsanto</a:t>
            </a:r>
            <a:r>
              <a:rPr lang="en-US" sz="2600" dirty="0"/>
              <a:t> developed </a:t>
            </a:r>
            <a:r>
              <a:rPr lang="en-US" sz="2600" b="1" dirty="0"/>
              <a:t>on its own</a:t>
            </a:r>
            <a:r>
              <a:rPr lang="en-US" sz="2600" dirty="0"/>
              <a:t> a genetically modified soybean seed that could be used in conjunction with </a:t>
            </a:r>
            <a:r>
              <a:rPr lang="en-US" sz="2600" b="1" i="1" dirty="0"/>
              <a:t>Roundup</a:t>
            </a:r>
            <a:r>
              <a:rPr lang="en-US" sz="2600" dirty="0"/>
              <a:t>, an herbicide. </a:t>
            </a:r>
          </a:p>
          <a:p>
            <a:pPr defTabSz="809625"/>
            <a:r>
              <a:rPr lang="en-US" sz="2600" dirty="0"/>
              <a:t>They had to go solo because </a:t>
            </a:r>
            <a:r>
              <a:rPr lang="en-US" sz="2600" u="sng" dirty="0"/>
              <a:t>the biotechnology industry was in its infancy</a:t>
            </a:r>
            <a:r>
              <a:rPr lang="en-US" sz="2600" dirty="0"/>
              <a:t>; there were no appropriate partners to supply the technology.  Monsanto turned the need to develop this capability in house into an opportunity to make </a:t>
            </a:r>
            <a:r>
              <a:rPr lang="en-US" sz="2600" b="1" dirty="0"/>
              <a:t>biotechnology its strategic focus</a:t>
            </a:r>
            <a:r>
              <a:rPr lang="en-US" dirty="0"/>
              <a:t>. 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839920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97280"/>
          </a:xfrm>
        </p:spPr>
        <p:txBody>
          <a:bodyPr/>
          <a:lstStyle/>
          <a:p>
            <a:r>
              <a:rPr lang="en-US" sz="3200" dirty="0"/>
              <a:t>Reasons for Going Solo: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en-US" sz="2600" b="1" dirty="0"/>
              <a:t>Honda Motors did not join the </a:t>
            </a:r>
            <a:r>
              <a:rPr lang="en-US" sz="2600" dirty="0"/>
              <a:t>Alliance of Automobile Manufacturers when developing its Honda Insight hybrid electric vehicle because it wanted to </a:t>
            </a:r>
            <a:r>
              <a:rPr lang="en-US" sz="2600" b="1" dirty="0"/>
              <a:t>retain control over the development process</a:t>
            </a:r>
            <a:r>
              <a:rPr lang="en-US" sz="2600" dirty="0"/>
              <a:t> (and the profits) and because the company’s </a:t>
            </a:r>
            <a:r>
              <a:rPr lang="en-US" sz="2600" b="1" dirty="0"/>
              <a:t>culture emphasizes independence and self-reliance</a:t>
            </a:r>
            <a:r>
              <a:rPr lang="en-US" sz="2600" dirty="0"/>
              <a:t>. 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86395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6404"/>
            <a:ext cx="8382000" cy="1097280"/>
          </a:xfrm>
        </p:spPr>
        <p:txBody>
          <a:bodyPr/>
          <a:lstStyle/>
          <a:p>
            <a:pPr lvl="0"/>
            <a:r>
              <a:rPr lang="en-US" sz="3200" dirty="0"/>
              <a:t>Advantages of Collaborating</a:t>
            </a:r>
            <a:endParaRPr lang="it-I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lvl="1" indent="-514350">
              <a:buFont typeface="+mj-lt"/>
              <a:buAutoNum type="arabicPeriod"/>
            </a:pPr>
            <a:r>
              <a:rPr lang="en-US" dirty="0"/>
              <a:t>Collaborating can provide a firm with the needed skills or resources</a:t>
            </a:r>
            <a:r>
              <a:rPr lang="en-US" b="1" dirty="0"/>
              <a:t> faster</a:t>
            </a:r>
            <a:r>
              <a:rPr lang="en-US" dirty="0"/>
              <a:t> than developing them on their own.  </a:t>
            </a:r>
            <a:endParaRPr lang="it-IT" b="1" dirty="0"/>
          </a:p>
          <a:p>
            <a:pPr marL="628650" lvl="1" indent="-514350">
              <a:buFont typeface="+mj-lt"/>
              <a:buAutoNum type="arabicPeriod"/>
            </a:pPr>
            <a:r>
              <a:rPr lang="en-US" dirty="0"/>
              <a:t>Using the skills or resources of a partner can help a firm </a:t>
            </a:r>
            <a:r>
              <a:rPr lang="en-US" b="1" dirty="0"/>
              <a:t>reduce its asset commitment</a:t>
            </a:r>
            <a:r>
              <a:rPr lang="en-US" dirty="0"/>
              <a:t> (and avoid a large investment in a technology that may become obsolete quickly) and </a:t>
            </a:r>
            <a:r>
              <a:rPr lang="en-US" b="1" dirty="0"/>
              <a:t>enable it to be more flexible</a:t>
            </a:r>
            <a:r>
              <a:rPr lang="en-US" dirty="0"/>
              <a:t>; an especially important feature in markets characterized by rapid technological change. 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98147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404"/>
            <a:ext cx="8305800" cy="1097280"/>
          </a:xfrm>
        </p:spPr>
        <p:txBody>
          <a:bodyPr/>
          <a:lstStyle/>
          <a:p>
            <a:pPr lvl="0"/>
            <a:r>
              <a:rPr lang="en-US" sz="3200" dirty="0"/>
              <a:t>Advantages of Collaborating</a:t>
            </a:r>
            <a:endParaRPr lang="it-I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1" indent="0">
              <a:buNone/>
            </a:pPr>
            <a:r>
              <a:rPr lang="en-US" dirty="0"/>
              <a:t>3. Collaboration can also be an important opportunity for the firm to </a:t>
            </a:r>
            <a:r>
              <a:rPr lang="en-US" b="1" dirty="0"/>
              <a:t>acquire new knowledge</a:t>
            </a:r>
            <a:r>
              <a:rPr lang="en-US" dirty="0"/>
              <a:t>, either through the transfer of knowledge between development partners or the more efficient creation of new knowledge as a result of the collaborative efforts.</a:t>
            </a:r>
            <a:endParaRPr lang="it-IT" dirty="0"/>
          </a:p>
          <a:p>
            <a:r>
              <a:rPr lang="en-US" sz="2600" dirty="0"/>
              <a:t>4. Collaboration may also be advantageous if it results in the creation of a </a:t>
            </a:r>
            <a:r>
              <a:rPr lang="en-US" sz="2600" b="1" dirty="0"/>
              <a:t>shared standard</a:t>
            </a:r>
            <a:r>
              <a:rPr lang="en-US" sz="2600" dirty="0"/>
              <a:t>.  Where compatibility and complementary goods are important to the commercialization efforts of a new technology, collaboration at the development stage can bring about </a:t>
            </a:r>
            <a:r>
              <a:rPr lang="en-US" sz="2600" b="1" dirty="0"/>
              <a:t>cooperation at the commercial stage</a:t>
            </a:r>
            <a:r>
              <a:rPr lang="it-IT" sz="2600" dirty="0"/>
              <a:t> </a:t>
            </a:r>
            <a:endParaRPr lang="it-IT" sz="2600" b="1" dirty="0"/>
          </a:p>
        </p:txBody>
      </p:sp>
    </p:spTree>
    <p:extLst>
      <p:ext uri="{BB962C8B-B14F-4D97-AF65-F5344CB8AC3E}">
        <p14:creationId xmlns:p14="http://schemas.microsoft.com/office/powerpoint/2010/main" val="26222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8FDFD3-CFBC-2041-AF9C-C58AA4997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Collaboration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F10C4C-54E8-6C4D-933A-FA0A2FD45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5212080"/>
          </a:xfrm>
        </p:spPr>
        <p:txBody>
          <a:bodyPr/>
          <a:lstStyle/>
          <a:p>
            <a:pPr lvl="1"/>
            <a:r>
              <a:rPr lang="en-US" dirty="0"/>
              <a:t>Collaboration can </a:t>
            </a:r>
            <a:r>
              <a:rPr lang="en-US" b="1" dirty="0"/>
              <a:t>take many forms</a:t>
            </a:r>
            <a:r>
              <a:rPr lang="en-US" dirty="0"/>
              <a:t> and can be formed to accomplish almost any business function.  </a:t>
            </a:r>
            <a:endParaRPr lang="it-IT" dirty="0"/>
          </a:p>
          <a:p>
            <a:pPr lvl="2"/>
            <a:r>
              <a:rPr lang="en-US" dirty="0"/>
              <a:t>Potential </a:t>
            </a:r>
            <a:r>
              <a:rPr lang="en-US" b="1" dirty="0"/>
              <a:t>partners include suppliers, customers, competitors, and complementors, organizations</a:t>
            </a:r>
            <a:r>
              <a:rPr lang="en-US" dirty="0"/>
              <a:t> </a:t>
            </a:r>
            <a:r>
              <a:rPr lang="en-US" b="1" dirty="0"/>
              <a:t>that offer similar products in different markets or offer different products in similar markets</a:t>
            </a:r>
            <a:r>
              <a:rPr lang="en-US" dirty="0"/>
              <a:t>, </a:t>
            </a:r>
            <a:r>
              <a:rPr lang="en-US" b="1" dirty="0"/>
              <a:t>non-profit organizations</a:t>
            </a:r>
            <a:r>
              <a:rPr lang="en-US" dirty="0"/>
              <a:t>, </a:t>
            </a:r>
            <a:r>
              <a:rPr lang="en-US" b="1" dirty="0"/>
              <a:t>government organizations</a:t>
            </a:r>
            <a:r>
              <a:rPr lang="en-US" dirty="0"/>
              <a:t> and </a:t>
            </a:r>
            <a:r>
              <a:rPr lang="en-US" b="1" dirty="0"/>
              <a:t>universities</a:t>
            </a:r>
            <a:r>
              <a:rPr lang="en-US" dirty="0"/>
              <a:t> among others. </a:t>
            </a:r>
            <a:endParaRPr lang="it-IT" dirty="0"/>
          </a:p>
          <a:p>
            <a:pPr lvl="2"/>
            <a:r>
              <a:rPr lang="en-US" dirty="0"/>
              <a:t>Firms may choose to collaborate in the areas of </a:t>
            </a:r>
            <a:r>
              <a:rPr lang="en-US" b="1" dirty="0"/>
              <a:t>manufacturing, services, marketing, or technology-based objectives</a:t>
            </a:r>
            <a:r>
              <a:rPr lang="en-US" dirty="0"/>
              <a:t>. Collaboration for the purpose of </a:t>
            </a:r>
            <a:r>
              <a:rPr lang="en-US" b="1" dirty="0"/>
              <a:t>research and development ranks high among the reasons</a:t>
            </a:r>
            <a:r>
              <a:rPr lang="en-US" dirty="0"/>
              <a:t> partners join efforts, particularly in North America.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D43EC0-6298-7A43-8A7B-03BF042231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8964A7-6E42-614A-A623-17E743C100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87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8FDFD3-CFBC-2041-AF9C-C58AA4997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200" dirty="0"/>
              <a:t>Types of Collaborative Arrangements </a:t>
            </a:r>
            <a:r>
              <a:rPr lang="it-IT" sz="3200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F10C4C-54E8-6C4D-933A-FA0A2FD45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257800"/>
          </a:xfrm>
        </p:spPr>
        <p:txBody>
          <a:bodyPr/>
          <a:lstStyle/>
          <a:p>
            <a:pPr lvl="1"/>
            <a:r>
              <a:rPr lang="en-US" dirty="0"/>
              <a:t>Collaboration arrangements range from </a:t>
            </a:r>
            <a:r>
              <a:rPr lang="en-US" b="1" dirty="0"/>
              <a:t>very informal alliances</a:t>
            </a:r>
            <a:r>
              <a:rPr lang="en-US" dirty="0"/>
              <a:t> to highly </a:t>
            </a:r>
            <a:r>
              <a:rPr lang="en-US" b="1" dirty="0"/>
              <a:t>structured joint ventures or technology exchange agreements</a:t>
            </a:r>
            <a:r>
              <a:rPr lang="en-US" dirty="0"/>
              <a:t> (licensing). The most common forms of collaboration in technological innovation are </a:t>
            </a:r>
          </a:p>
          <a:p>
            <a:pPr lvl="1"/>
            <a:r>
              <a:rPr lang="en-US" dirty="0"/>
              <a:t>1. strategic alliances, </a:t>
            </a:r>
          </a:p>
          <a:p>
            <a:pPr lvl="1"/>
            <a:r>
              <a:rPr lang="en-US" dirty="0"/>
              <a:t>2 joint ventures, </a:t>
            </a:r>
          </a:p>
          <a:p>
            <a:pPr lvl="1"/>
            <a:r>
              <a:rPr lang="en-US" dirty="0"/>
              <a:t>3 licensing, </a:t>
            </a:r>
          </a:p>
          <a:p>
            <a:pPr lvl="1"/>
            <a:r>
              <a:rPr lang="en-US" dirty="0"/>
              <a:t>4 outsourcing, and </a:t>
            </a:r>
          </a:p>
          <a:p>
            <a:pPr lvl="1"/>
            <a:r>
              <a:rPr lang="en-US" dirty="0"/>
              <a:t>5 collective research organizations</a:t>
            </a:r>
            <a:r>
              <a:rPr lang="it-IT" dirty="0"/>
              <a:t> 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D43EC0-6298-7A43-8A7B-03BF042231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8964A7-6E42-614A-A623-17E743C100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312408"/>
      </p:ext>
    </p:extLst>
  </p:cSld>
  <p:clrMapOvr>
    <a:masterClrMapping/>
  </p:clrMapOvr>
</p:sld>
</file>

<file path=ppt/theme/theme1.xml><?xml version="1.0" encoding="utf-8"?>
<a:theme xmlns:a="http://schemas.openxmlformats.org/drawingml/2006/main" name="FIRST, BREAK, LAST slides 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ternate FIRST, BREAK, LAST slide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lain BODY/MAIN CONTENT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Red bar footer BODY/MAIN CONTENT">
  <a:themeElements>
    <a:clrScheme name="Custom 38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214E91"/>
      </a:hlink>
      <a:folHlink>
        <a:srgbClr val="214E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LAIN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RED FOOTER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UE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Plain_APPENDIX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Red Bar Footer_APPENDIX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MHHE_Accessible_PPT_Template-v4</Template>
  <TotalTime>3834</TotalTime>
  <Words>2288</Words>
  <Application>Microsoft Office PowerPoint</Application>
  <PresentationFormat>On-screen Show (4:3)</PresentationFormat>
  <Paragraphs>221</Paragraphs>
  <Slides>33</Slides>
  <Notes>19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33</vt:i4>
      </vt:variant>
    </vt:vector>
  </HeadingPairs>
  <TitlesOfParts>
    <vt:vector size="49" baseType="lpstr">
      <vt:lpstr>Arial</vt:lpstr>
      <vt:lpstr>ArumSans Bd</vt:lpstr>
      <vt:lpstr>ArumSans Bold</vt:lpstr>
      <vt:lpstr>ArumSans Regular</vt:lpstr>
      <vt:lpstr>Calibri</vt:lpstr>
      <vt:lpstr>Vectipede Rg</vt:lpstr>
      <vt:lpstr>Verdana</vt:lpstr>
      <vt:lpstr>FIRST, BREAK, LAST slides </vt:lpstr>
      <vt:lpstr>Alternate FIRST, BREAK, LAST slides</vt:lpstr>
      <vt:lpstr>Plain BODY/MAIN CONTENT</vt:lpstr>
      <vt:lpstr>Red bar footer BODY/MAIN CONTENT</vt:lpstr>
      <vt:lpstr>PLAIN Section Divider, Quotes, Callouts</vt:lpstr>
      <vt:lpstr>RED FOOTER Section Divider, Quotes, Callouts</vt:lpstr>
      <vt:lpstr>BLUE Section Divider, Quotes, Callouts</vt:lpstr>
      <vt:lpstr>Plain_APPENDIX</vt:lpstr>
      <vt:lpstr>Red Bar Footer_APPENDIX</vt:lpstr>
      <vt:lpstr>PowerPoint Presentation</vt:lpstr>
      <vt:lpstr>The question posed </vt:lpstr>
      <vt:lpstr>Reasons for Going Solo</vt:lpstr>
      <vt:lpstr>Reasons for Going Solo: example</vt:lpstr>
      <vt:lpstr>Reasons for Going Solo: example</vt:lpstr>
      <vt:lpstr>Advantages of Collaborating</vt:lpstr>
      <vt:lpstr>Advantages of Collaborating</vt:lpstr>
      <vt:lpstr>Collaboration </vt:lpstr>
      <vt:lpstr>Types of Collaborative Arrangements  </vt:lpstr>
      <vt:lpstr>1. Strategic alliances</vt:lpstr>
      <vt:lpstr>Strategic alliances: example</vt:lpstr>
      <vt:lpstr>Strategic alliances</vt:lpstr>
      <vt:lpstr>Types of Collaborative Arrangements </vt:lpstr>
      <vt:lpstr>Other Types of Collaborative Arrangements </vt:lpstr>
      <vt:lpstr>Choosing a Mode of Collaboration: Solo  </vt:lpstr>
      <vt:lpstr>Choosing a Mode of Collaboration: Strategic alliances  </vt:lpstr>
      <vt:lpstr>Choosing a Mode of Collaboration: Joint ventures </vt:lpstr>
      <vt:lpstr>Choosing a Mode of Collaboration: Licensing in</vt:lpstr>
      <vt:lpstr>Choosing a Mode of Collaboration: Licensing out</vt:lpstr>
      <vt:lpstr>example</vt:lpstr>
      <vt:lpstr>Choosing a Mode of Collaboration: outsourcing</vt:lpstr>
      <vt:lpstr>Choosing a Mode of Collaboration: collective research organization</vt:lpstr>
      <vt:lpstr>Choosing a Mode of Collaboration 1</vt:lpstr>
      <vt:lpstr>Choosing a Mode of Collaboration 2</vt:lpstr>
      <vt:lpstr>Choosing and Monitoring Partners </vt:lpstr>
      <vt:lpstr>Choosing and Monitoring Partners </vt:lpstr>
      <vt:lpstr>Choosing and Monitoring Partners </vt:lpstr>
      <vt:lpstr>Choosing and Monitoring Partners </vt:lpstr>
      <vt:lpstr>1. Alliance contracts</vt:lpstr>
      <vt:lpstr>2. equity ownership; 3. relational governance </vt:lpstr>
      <vt:lpstr>Strategic Positions in Collaborative Networks </vt:lpstr>
      <vt:lpstr>Global Technology collaboration network (1998)</vt:lpstr>
      <vt:lpstr>NOW IT’S YOUR TURN</vt:lpstr>
    </vt:vector>
  </TitlesOfParts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With 1 of These Slides</dc:title>
  <dc:creator>Hahn, Sandra</dc:creator>
  <cp:lastModifiedBy>Mazzoni Leonardo</cp:lastModifiedBy>
  <cp:revision>440</cp:revision>
  <dcterms:created xsi:type="dcterms:W3CDTF">2017-12-05T17:18:18Z</dcterms:created>
  <dcterms:modified xsi:type="dcterms:W3CDTF">2022-11-11T10:46:08Z</dcterms:modified>
</cp:coreProperties>
</file>