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7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/>
    <p:restoredTop sz="94697"/>
  </p:normalViewPr>
  <p:slideViewPr>
    <p:cSldViewPr snapToGrid="0" snapToObjects="1">
      <p:cViewPr>
        <p:scale>
          <a:sx n="77" d="100"/>
          <a:sy n="77" d="100"/>
        </p:scale>
        <p:origin x="18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08936-7753-D24A-956B-5E5F7ABEC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C856C-1A07-5F4A-AA8A-3827D2A6D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E89E0-5422-3C4A-88C7-43EFEC95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A88BE-C2A6-584C-A3CA-C3945586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47C06-7A1E-134E-B7AB-855BE0B6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7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E76EF-1C4E-6940-B450-ECD2BA99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5332C0-FF5F-3C41-B793-7FAC7C654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026D31-617A-B846-A5CA-9B10CA18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F37877-324D-6145-A337-A2E9AEE7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E4DA6-5CCB-5E47-BEF5-A2F81EA8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5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D74696-C57A-6C47-AE2E-13FA26B8E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CF986A-4056-3B44-B42F-9F36CB611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035EC3-B89D-164B-BE51-96264DFD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A2BF1-8529-5D48-B532-832E2B65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A28B2-967C-8043-B79F-E74C190D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2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20831-4EAF-BC41-AE63-E5251569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5C7439-CADF-F84F-A665-F56CB044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8DAE0-83B1-A54F-91C1-FD65F256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18D494-AB87-FF45-8CF9-8E595A7A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66962-9B35-BF46-B408-F4A8900D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2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345C4-0D8A-F943-9039-E2BAD72D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0151F7-BFBD-454E-B739-89EA9AAC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6F9B6F-945F-5A4E-83D0-DB5EED6A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C2B894-82AB-8945-8876-E5156417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D0B5B-03A3-874F-9E4B-2E235329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3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7A288-DF25-A046-B4ED-287D2CA0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F1F416-AB99-D049-98A5-5ACBEBDF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85960A-1D74-A14E-BF1C-CF794405A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6326E2-72CA-0F40-AC6B-0A403C4A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63F4B6-FDCB-B845-81CB-B746A466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A10792-9A99-A64F-B5E1-738DDC42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5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AA5A9-DE67-C447-854A-224A7CBD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0D363D-1812-8248-AEEE-7155A0008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521FD3-8725-7943-BA38-CA82C212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892CDC-959E-8746-9FB7-F18864605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D7A039-0825-E344-AA57-2FDB81457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3D50CE-CD8D-C640-A5A9-C89F7E2D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C12E1D-FF4F-354A-A4D7-6818DCB6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F34225-011A-D348-AC2B-E4824C0D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5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BF036-6ADD-EA45-BA40-5964A8D3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EA7F32-66D2-1541-AAB2-7F91F3AF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406BAD-0EE5-584F-A321-8F97C83D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6D335-A82D-3144-B80E-E6018860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7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66D3E2-A526-DC44-AE6E-6427B45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6CFC3B-439A-6042-8EF3-ABDB7462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7DF766-164D-104C-BD3B-7D0CA10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7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E8DF7-95BA-4C47-9791-FD97E301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ADA2B-9281-2C4F-A757-DF31175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545BBD-5ACD-6F4D-9DF1-2CD08AB77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D6527C-658B-5947-96C0-21122342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30F0FE-8159-4342-B9E6-BF57F8B6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4C390B-1230-334B-BBC3-A87EE38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8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C812B-19BF-3C42-8838-B483AE49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ABEB32-8FEF-4C4F-A436-B0F30D852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983518-CA8D-DB49-911E-BD15935FD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4DE51F-47B9-7F45-AF55-5029317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4B2462-DE95-E343-8D63-3D9EB0CF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F70B3-5DDC-AB44-AC96-0F8A42DE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20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B9C361-9B84-FD4D-A03D-9EEC54EB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8E6E24-1BB6-4749-B4E0-A45F2E94F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FCD65-0747-6E48-BB73-523EE8023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6B7F-1AED-644B-9491-22ACC08064B3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0FF99-8557-9145-A5FC-8E1F46277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20812-C405-4E4D-9C58-99A41B79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FBCC-F08C-7244-B77F-E39A2ABFD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9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788F00-AFD8-314E-838E-1D0CDCA24EFE}"/>
              </a:ext>
            </a:extLst>
          </p:cNvPr>
          <p:cNvSpPr txBox="1"/>
          <p:nvPr/>
        </p:nvSpPr>
        <p:spPr>
          <a:xfrm>
            <a:off x="1956390" y="2179674"/>
            <a:ext cx="8601739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/>
              <a:t>Valutazione dell’espressione e del rilascio di IL-1</a:t>
            </a:r>
            <a:r>
              <a:rPr lang="it-IT" sz="3200" b="1" dirty="0">
                <a:latin typeface="Symbol" pitchFamily="2" charset="2"/>
              </a:rPr>
              <a:t>b</a:t>
            </a:r>
            <a:r>
              <a:rPr lang="it-IT" sz="3200" b="1" dirty="0"/>
              <a:t> in PBMC trattati con LPS mediante western </a:t>
            </a:r>
            <a:r>
              <a:rPr lang="it-IT" sz="3200" b="1" dirty="0" err="1"/>
              <a:t>blot</a:t>
            </a:r>
            <a:r>
              <a:rPr lang="it-IT" sz="3200" b="1" dirty="0"/>
              <a:t> e saggio ELISA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EC63500-E17C-F04E-87B5-27E1247C4C6D}"/>
              </a:ext>
            </a:extLst>
          </p:cNvPr>
          <p:cNvSpPr/>
          <p:nvPr/>
        </p:nvSpPr>
        <p:spPr>
          <a:xfrm>
            <a:off x="1169581" y="1509823"/>
            <a:ext cx="10377377" cy="3965944"/>
          </a:xfrm>
          <a:prstGeom prst="rect">
            <a:avLst/>
          </a:prstGeom>
          <a:noFill/>
          <a:ln w="3810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9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0"/>
    </mc:Choice>
    <mc:Fallback xmlns="">
      <p:transition spd="slow" advTm="123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31EC05-527F-3244-B0BD-A413721E60C7}"/>
              </a:ext>
            </a:extLst>
          </p:cNvPr>
          <p:cNvSpPr txBox="1"/>
          <p:nvPr/>
        </p:nvSpPr>
        <p:spPr>
          <a:xfrm>
            <a:off x="345989" y="518983"/>
            <a:ext cx="692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PBMC</a:t>
            </a:r>
            <a:r>
              <a:rPr lang="it-IT" dirty="0"/>
              <a:t>: </a:t>
            </a:r>
            <a:r>
              <a:rPr lang="it-IT" b="1" dirty="0" err="1"/>
              <a:t>P</a:t>
            </a:r>
            <a:r>
              <a:rPr lang="it-IT" dirty="0" err="1"/>
              <a:t>eriferal</a:t>
            </a:r>
            <a:r>
              <a:rPr lang="it-IT" dirty="0"/>
              <a:t> </a:t>
            </a:r>
            <a:r>
              <a:rPr lang="it-IT" b="1" dirty="0"/>
              <a:t>B</a:t>
            </a:r>
            <a:r>
              <a:rPr lang="it-IT" dirty="0"/>
              <a:t>lood </a:t>
            </a:r>
            <a:r>
              <a:rPr lang="it-IT" b="1" dirty="0" err="1"/>
              <a:t>M</a:t>
            </a:r>
            <a:r>
              <a:rPr lang="it-IT" dirty="0" err="1"/>
              <a:t>ononuclear</a:t>
            </a:r>
            <a:r>
              <a:rPr lang="it-IT" dirty="0"/>
              <a:t> </a:t>
            </a:r>
            <a:r>
              <a:rPr lang="it-IT" b="1" dirty="0" err="1"/>
              <a:t>C</a:t>
            </a:r>
            <a:r>
              <a:rPr lang="it-IT" dirty="0" err="1"/>
              <a:t>ells</a:t>
            </a:r>
            <a:r>
              <a:rPr lang="it-IT" dirty="0"/>
              <a:t> (</a:t>
            </a:r>
            <a:r>
              <a:rPr lang="it-IT" dirty="0" err="1"/>
              <a:t>monocytes</a:t>
            </a:r>
            <a:r>
              <a:rPr lang="it-IT" dirty="0"/>
              <a:t> and </a:t>
            </a:r>
            <a:r>
              <a:rPr lang="it-IT" dirty="0" err="1"/>
              <a:t>lymphocytes</a:t>
            </a:r>
            <a:r>
              <a:rPr lang="it-IT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7656A4-0E5C-7946-90CD-50B3C8F2710E}"/>
              </a:ext>
            </a:extLst>
          </p:cNvPr>
          <p:cNvSpPr txBox="1"/>
          <p:nvPr/>
        </p:nvSpPr>
        <p:spPr>
          <a:xfrm>
            <a:off x="2755556" y="1649945"/>
            <a:ext cx="749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Monocytes</a:t>
            </a:r>
            <a:r>
              <a:rPr lang="it-IT" sz="2400" dirty="0"/>
              <a:t> express </a:t>
            </a:r>
            <a:r>
              <a:rPr lang="it-IT" sz="2400" b="1" dirty="0"/>
              <a:t>PRR</a:t>
            </a:r>
            <a:r>
              <a:rPr lang="it-IT" sz="2400" dirty="0"/>
              <a:t> (</a:t>
            </a:r>
            <a:r>
              <a:rPr lang="it-IT" sz="2400" b="1" dirty="0" err="1"/>
              <a:t>P</a:t>
            </a:r>
            <a:r>
              <a:rPr lang="it-IT" sz="2400" dirty="0" err="1"/>
              <a:t>athogen</a:t>
            </a:r>
            <a:r>
              <a:rPr lang="it-IT" sz="2400" dirty="0"/>
              <a:t> </a:t>
            </a:r>
            <a:r>
              <a:rPr lang="it-IT" sz="2400" b="1" dirty="0" err="1"/>
              <a:t>R</a:t>
            </a:r>
            <a:r>
              <a:rPr lang="it-IT" sz="2400" dirty="0" err="1"/>
              <a:t>ecognition</a:t>
            </a:r>
            <a:r>
              <a:rPr lang="it-IT" sz="2400" dirty="0"/>
              <a:t> </a:t>
            </a:r>
            <a:r>
              <a:rPr lang="it-IT" sz="2400" b="1" dirty="0" err="1"/>
              <a:t>R</a:t>
            </a:r>
            <a:r>
              <a:rPr lang="it-IT" sz="2400" dirty="0" err="1"/>
              <a:t>eceptors</a:t>
            </a:r>
            <a:r>
              <a:rPr lang="it-IT" sz="2400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E5B819-FBB9-6340-9644-22C9A0B85971}"/>
              </a:ext>
            </a:extLst>
          </p:cNvPr>
          <p:cNvSpPr txBox="1"/>
          <p:nvPr/>
        </p:nvSpPr>
        <p:spPr>
          <a:xfrm>
            <a:off x="8445607" y="2551836"/>
            <a:ext cx="361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C-</a:t>
            </a:r>
            <a:r>
              <a:rPr lang="it-IT" sz="2400" dirty="0" err="1"/>
              <a:t>type</a:t>
            </a:r>
            <a:r>
              <a:rPr lang="it-IT" sz="2400" dirty="0"/>
              <a:t> </a:t>
            </a:r>
            <a:r>
              <a:rPr lang="it-IT" sz="2400" dirty="0" err="1"/>
              <a:t>lectin</a:t>
            </a:r>
            <a:r>
              <a:rPr lang="it-IT" sz="2400" dirty="0"/>
              <a:t> </a:t>
            </a:r>
            <a:r>
              <a:rPr lang="it-IT" sz="2400" dirty="0" err="1"/>
              <a:t>receptor</a:t>
            </a:r>
            <a:r>
              <a:rPr lang="it-IT" sz="2400" dirty="0"/>
              <a:t> (CLR)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68E717-505E-3A4C-91D1-57B36F6710E5}"/>
              </a:ext>
            </a:extLst>
          </p:cNvPr>
          <p:cNvSpPr txBox="1"/>
          <p:nvPr/>
        </p:nvSpPr>
        <p:spPr>
          <a:xfrm>
            <a:off x="132463" y="2598003"/>
            <a:ext cx="308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Toll-like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receptors</a:t>
            </a:r>
            <a:r>
              <a:rPr lang="it-IT" sz="2400" dirty="0">
                <a:solidFill>
                  <a:srgbClr val="FF0000"/>
                </a:solidFill>
              </a:rPr>
              <a:t> (TLR)</a:t>
            </a:r>
          </a:p>
          <a:p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C03E21-CF10-DB44-8311-AD0227E7F7DB}"/>
              </a:ext>
            </a:extLst>
          </p:cNvPr>
          <p:cNvSpPr txBox="1"/>
          <p:nvPr/>
        </p:nvSpPr>
        <p:spPr>
          <a:xfrm>
            <a:off x="4300154" y="2611074"/>
            <a:ext cx="329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NOD-</a:t>
            </a:r>
            <a:r>
              <a:rPr lang="it-IT" sz="2400" dirty="0" err="1">
                <a:solidFill>
                  <a:srgbClr val="0070C0"/>
                </a:solidFill>
              </a:rPr>
              <a:t>like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receptors</a:t>
            </a:r>
            <a:r>
              <a:rPr lang="it-IT" sz="2400" dirty="0">
                <a:solidFill>
                  <a:srgbClr val="0070C0"/>
                </a:solidFill>
              </a:rPr>
              <a:t> (NLR)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9CE243-C563-4E4C-83E3-C51141006C1B}"/>
              </a:ext>
            </a:extLst>
          </p:cNvPr>
          <p:cNvSpPr txBox="1"/>
          <p:nvPr/>
        </p:nvSpPr>
        <p:spPr>
          <a:xfrm>
            <a:off x="241146" y="4218534"/>
            <a:ext cx="2869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PAMPs</a:t>
            </a:r>
            <a:endParaRPr lang="it-IT" sz="2400" b="1" dirty="0">
              <a:solidFill>
                <a:srgbClr val="FF0000"/>
              </a:solidFill>
            </a:endParaRPr>
          </a:p>
          <a:p>
            <a:pPr algn="ctr"/>
            <a:r>
              <a:rPr lang="it-IT" sz="2400" dirty="0" err="1"/>
              <a:t>Pathogen-Associated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 err="1"/>
              <a:t>Molecular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2F5AF5-BE60-DC47-8F7D-E81589B2ED3A}"/>
              </a:ext>
            </a:extLst>
          </p:cNvPr>
          <p:cNvSpPr txBox="1"/>
          <p:nvPr/>
        </p:nvSpPr>
        <p:spPr>
          <a:xfrm>
            <a:off x="4805518" y="4274734"/>
            <a:ext cx="2580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0070C0"/>
                </a:solidFill>
              </a:rPr>
              <a:t>DAMPs</a:t>
            </a:r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dirty="0" err="1"/>
              <a:t>Danger-Associated</a:t>
            </a:r>
            <a:r>
              <a:rPr lang="it-IT" sz="2400" dirty="0"/>
              <a:t> </a:t>
            </a:r>
          </a:p>
          <a:p>
            <a:pPr algn="ctr"/>
            <a:r>
              <a:rPr lang="it-IT" sz="2400" dirty="0" err="1"/>
              <a:t>Molecular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0F3037-91F5-374F-AEC6-C9A0E00D732C}"/>
              </a:ext>
            </a:extLst>
          </p:cNvPr>
          <p:cNvSpPr txBox="1"/>
          <p:nvPr/>
        </p:nvSpPr>
        <p:spPr>
          <a:xfrm>
            <a:off x="8190730" y="4274734"/>
            <a:ext cx="386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/>
              <a:t>PAMPs</a:t>
            </a:r>
            <a:endParaRPr lang="it-IT" sz="2400" dirty="0"/>
          </a:p>
          <a:p>
            <a:pPr algn="ctr"/>
            <a:r>
              <a:rPr lang="it-IT" sz="2400" dirty="0" err="1"/>
              <a:t>Expressed</a:t>
            </a:r>
            <a:r>
              <a:rPr lang="it-IT" sz="2400" dirty="0"/>
              <a:t> on </a:t>
            </a:r>
            <a:r>
              <a:rPr lang="it-IT" sz="2400" dirty="0" err="1"/>
              <a:t>fungal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walls</a:t>
            </a:r>
            <a:endParaRPr lang="it-IT" sz="24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CB7E45-DDED-7046-80B7-7DB151F47E5F}"/>
              </a:ext>
            </a:extLst>
          </p:cNvPr>
          <p:cNvCxnSpPr/>
          <p:nvPr/>
        </p:nvCxnSpPr>
        <p:spPr>
          <a:xfrm>
            <a:off x="1675673" y="3429000"/>
            <a:ext cx="0" cy="6171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B7380CB-AE27-0746-9E04-E8F8497051FC}"/>
              </a:ext>
            </a:extLst>
          </p:cNvPr>
          <p:cNvCxnSpPr/>
          <p:nvPr/>
        </p:nvCxnSpPr>
        <p:spPr>
          <a:xfrm>
            <a:off x="6095273" y="3429000"/>
            <a:ext cx="0" cy="617134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39698DA-E0DF-AA40-B35B-76B0FB4CC79B}"/>
              </a:ext>
            </a:extLst>
          </p:cNvPr>
          <p:cNvCxnSpPr/>
          <p:nvPr/>
        </p:nvCxnSpPr>
        <p:spPr>
          <a:xfrm>
            <a:off x="10123994" y="3476016"/>
            <a:ext cx="0" cy="617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028C5CA2-A14B-E346-A37B-65261611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6" y="751022"/>
            <a:ext cx="6648407" cy="61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505E81-0927-1347-BFD7-A668C15E5846}"/>
              </a:ext>
            </a:extLst>
          </p:cNvPr>
          <p:cNvSpPr txBox="1"/>
          <p:nvPr/>
        </p:nvSpPr>
        <p:spPr>
          <a:xfrm>
            <a:off x="4046551" y="166247"/>
            <a:ext cx="4317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rgbClr val="0070C0"/>
                </a:solidFill>
              </a:rPr>
              <a:t>Toll-like</a:t>
            </a:r>
            <a:r>
              <a:rPr lang="it-IT" sz="3200" b="1" dirty="0">
                <a:solidFill>
                  <a:srgbClr val="0070C0"/>
                </a:solidFill>
              </a:rPr>
              <a:t> </a:t>
            </a:r>
            <a:r>
              <a:rPr lang="it-IT" sz="3200" b="1" dirty="0" err="1">
                <a:solidFill>
                  <a:srgbClr val="0070C0"/>
                </a:solidFill>
              </a:rPr>
              <a:t>receptors</a:t>
            </a:r>
            <a:r>
              <a:rPr lang="it-IT" sz="3200" b="1" dirty="0">
                <a:solidFill>
                  <a:srgbClr val="0070C0"/>
                </a:solidFill>
              </a:rPr>
              <a:t> (</a:t>
            </a:r>
            <a:r>
              <a:rPr lang="it-IT" sz="3200" b="1" dirty="0" err="1">
                <a:solidFill>
                  <a:srgbClr val="0070C0"/>
                </a:solidFill>
              </a:rPr>
              <a:t>TLRs</a:t>
            </a:r>
            <a:r>
              <a:rPr lang="it-IT" sz="32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605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30C747-C6A6-3742-8B98-ACFF8B7E2AC7}"/>
              </a:ext>
            </a:extLst>
          </p:cNvPr>
          <p:cNvSpPr txBox="1"/>
          <p:nvPr/>
        </p:nvSpPr>
        <p:spPr>
          <a:xfrm>
            <a:off x="3142784" y="155615"/>
            <a:ext cx="460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NOD-</a:t>
            </a:r>
            <a:r>
              <a:rPr lang="it-IT" sz="3200" b="1" dirty="0" err="1">
                <a:solidFill>
                  <a:srgbClr val="0070C0"/>
                </a:solidFill>
              </a:rPr>
              <a:t>like</a:t>
            </a:r>
            <a:r>
              <a:rPr lang="it-IT" sz="3200" b="1" dirty="0">
                <a:solidFill>
                  <a:srgbClr val="0070C0"/>
                </a:solidFill>
              </a:rPr>
              <a:t> </a:t>
            </a:r>
            <a:r>
              <a:rPr lang="it-IT" sz="3200" b="1" dirty="0" err="1">
                <a:solidFill>
                  <a:srgbClr val="0070C0"/>
                </a:solidFill>
              </a:rPr>
              <a:t>receptors</a:t>
            </a:r>
            <a:r>
              <a:rPr lang="it-IT" sz="3200" b="1" dirty="0">
                <a:solidFill>
                  <a:srgbClr val="0070C0"/>
                </a:solidFill>
              </a:rPr>
              <a:t> (</a:t>
            </a:r>
            <a:r>
              <a:rPr lang="it-IT" sz="3200" b="1" dirty="0" err="1">
                <a:solidFill>
                  <a:srgbClr val="0070C0"/>
                </a:solidFill>
              </a:rPr>
              <a:t>NLRs</a:t>
            </a:r>
            <a:r>
              <a:rPr lang="it-IT" sz="32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9A59F0-750C-574A-9517-D24B7C94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29" y="945905"/>
            <a:ext cx="5312486" cy="55293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44ED1B-DDCA-0D4F-941C-F83139E34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4" t="18369" r="22883" b="49528"/>
          <a:stretch/>
        </p:blipFill>
        <p:spPr>
          <a:xfrm>
            <a:off x="6391207" y="3508744"/>
            <a:ext cx="4875764" cy="13662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DF9AD1-3139-CA43-A476-A02DC2FBA396}"/>
              </a:ext>
            </a:extLst>
          </p:cNvPr>
          <p:cNvSpPr txBox="1"/>
          <p:nvPr/>
        </p:nvSpPr>
        <p:spPr>
          <a:xfrm flipH="1">
            <a:off x="8477338" y="2828261"/>
            <a:ext cx="181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NLRP3</a:t>
            </a:r>
          </a:p>
        </p:txBody>
      </p:sp>
    </p:spTree>
    <p:extLst>
      <p:ext uri="{BB962C8B-B14F-4D97-AF65-F5344CB8AC3E}">
        <p14:creationId xmlns:p14="http://schemas.microsoft.com/office/powerpoint/2010/main" val="105763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9F4D1B-D361-F244-962F-8780DED0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15" y="263965"/>
            <a:ext cx="9424770" cy="63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BC8572-691E-0E41-9F8F-833DAD689FE9}"/>
              </a:ext>
            </a:extLst>
          </p:cNvPr>
          <p:cNvSpPr txBox="1"/>
          <p:nvPr/>
        </p:nvSpPr>
        <p:spPr>
          <a:xfrm>
            <a:off x="583217" y="355424"/>
            <a:ext cx="1129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rgbClr val="0070C0"/>
                </a:solidFill>
              </a:rPr>
              <a:t>Inflammasome</a:t>
            </a:r>
            <a:r>
              <a:rPr lang="it-IT" sz="3200" b="1" dirty="0">
                <a:solidFill>
                  <a:srgbClr val="0070C0"/>
                </a:solidFill>
              </a:rPr>
              <a:t> </a:t>
            </a:r>
            <a:r>
              <a:rPr lang="it-IT" sz="3200" b="1" dirty="0" err="1">
                <a:solidFill>
                  <a:srgbClr val="0070C0"/>
                </a:solidFill>
              </a:rPr>
              <a:t>activation</a:t>
            </a:r>
            <a:r>
              <a:rPr lang="it-IT" sz="3200" b="1" dirty="0">
                <a:solidFill>
                  <a:srgbClr val="0070C0"/>
                </a:solidFill>
              </a:rPr>
              <a:t> in innate immune </a:t>
            </a:r>
            <a:r>
              <a:rPr lang="it-IT" sz="3200" b="1" dirty="0" err="1">
                <a:solidFill>
                  <a:srgbClr val="0070C0"/>
                </a:solidFill>
              </a:rPr>
              <a:t>cells</a:t>
            </a:r>
            <a:r>
              <a:rPr lang="it-IT" sz="3200" b="1" dirty="0">
                <a:solidFill>
                  <a:srgbClr val="0070C0"/>
                </a:solidFill>
              </a:rPr>
              <a:t> (i.e. </a:t>
            </a:r>
            <a:r>
              <a:rPr lang="it-IT" sz="3200" b="1" dirty="0" err="1">
                <a:solidFill>
                  <a:srgbClr val="0070C0"/>
                </a:solidFill>
              </a:rPr>
              <a:t>monocytes</a:t>
            </a:r>
            <a:r>
              <a:rPr lang="it-IT" sz="32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3F97273-28E1-4941-971E-35125612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558" y="1005652"/>
            <a:ext cx="8036084" cy="550911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62947D2-7673-D843-BCF2-64651A7267EE}"/>
              </a:ext>
            </a:extLst>
          </p:cNvPr>
          <p:cNvSpPr/>
          <p:nvPr/>
        </p:nvSpPr>
        <p:spPr>
          <a:xfrm>
            <a:off x="7219508" y="1088966"/>
            <a:ext cx="667265" cy="62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F4AB58-2B9B-4141-9F3E-3FCB584151C3}"/>
              </a:ext>
            </a:extLst>
          </p:cNvPr>
          <p:cNvSpPr/>
          <p:nvPr/>
        </p:nvSpPr>
        <p:spPr>
          <a:xfrm>
            <a:off x="6515652" y="4259535"/>
            <a:ext cx="1022832" cy="500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42CE4C-A8A3-A340-8686-697B5B80E10D}"/>
              </a:ext>
            </a:extLst>
          </p:cNvPr>
          <p:cNvSpPr/>
          <p:nvPr/>
        </p:nvSpPr>
        <p:spPr>
          <a:xfrm>
            <a:off x="5762367" y="2952831"/>
            <a:ext cx="667265" cy="640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640BDE-CBB0-9E48-82AE-4BE7C56097FE}"/>
              </a:ext>
            </a:extLst>
          </p:cNvPr>
          <p:cNvSpPr/>
          <p:nvPr/>
        </p:nvSpPr>
        <p:spPr>
          <a:xfrm>
            <a:off x="3182200" y="1914385"/>
            <a:ext cx="667265" cy="640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DF94437-6E90-A24E-9839-7E3BEA26F22F}"/>
              </a:ext>
            </a:extLst>
          </p:cNvPr>
          <p:cNvSpPr/>
          <p:nvPr/>
        </p:nvSpPr>
        <p:spPr>
          <a:xfrm>
            <a:off x="4431670" y="3429000"/>
            <a:ext cx="1022832" cy="1228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ED14AC9-9039-D741-A97E-1D0ACC688E2A}"/>
              </a:ext>
            </a:extLst>
          </p:cNvPr>
          <p:cNvSpPr/>
          <p:nvPr/>
        </p:nvSpPr>
        <p:spPr>
          <a:xfrm>
            <a:off x="6921317" y="4965725"/>
            <a:ext cx="667265" cy="640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6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DBFBF2-D5A7-D749-A193-F49B3B7BCEDE}"/>
              </a:ext>
            </a:extLst>
          </p:cNvPr>
          <p:cNvSpPr txBox="1"/>
          <p:nvPr/>
        </p:nvSpPr>
        <p:spPr>
          <a:xfrm>
            <a:off x="584790" y="3429000"/>
            <a:ext cx="4019107" cy="113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err="1"/>
              <a:t>Intracellular</a:t>
            </a:r>
            <a:r>
              <a:rPr lang="it-IT" sz="2400" dirty="0"/>
              <a:t> </a:t>
            </a:r>
            <a:r>
              <a:rPr lang="it-IT" sz="2400" dirty="0" err="1"/>
              <a:t>detection</a:t>
            </a:r>
            <a:r>
              <a:rPr lang="it-IT" sz="2400" dirty="0"/>
              <a:t> of pro-IL1-</a:t>
            </a:r>
            <a:r>
              <a:rPr lang="it-IT" sz="2400" dirty="0">
                <a:latin typeface="Symbol" pitchFamily="2" charset="2"/>
              </a:rPr>
              <a:t>b</a:t>
            </a:r>
            <a:r>
              <a:rPr lang="it-IT" sz="2400" dirty="0"/>
              <a:t> by western </a:t>
            </a:r>
            <a:r>
              <a:rPr lang="it-IT" sz="2400" dirty="0" err="1"/>
              <a:t>blot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3BFF6C-21ED-284C-A8F0-A91911BE8844}"/>
              </a:ext>
            </a:extLst>
          </p:cNvPr>
          <p:cNvSpPr txBox="1"/>
          <p:nvPr/>
        </p:nvSpPr>
        <p:spPr>
          <a:xfrm>
            <a:off x="7110682" y="3450451"/>
            <a:ext cx="401910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Evaluation of IL1-</a:t>
            </a:r>
            <a:r>
              <a:rPr lang="it-IT" sz="2400" dirty="0">
                <a:latin typeface="Symbol" pitchFamily="2" charset="2"/>
              </a:rPr>
              <a:t>b</a:t>
            </a:r>
            <a:r>
              <a:rPr lang="it-IT" sz="2400" dirty="0"/>
              <a:t> </a:t>
            </a:r>
            <a:r>
              <a:rPr lang="it-IT" sz="2400" dirty="0" err="1"/>
              <a:t>active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 by ELISA </a:t>
            </a:r>
            <a:r>
              <a:rPr lang="it-IT" sz="2400" dirty="0" err="1"/>
              <a:t>assay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392FD9-0CCA-A843-A8E9-1F1AC342E7C1}"/>
              </a:ext>
            </a:extLst>
          </p:cNvPr>
          <p:cNvSpPr txBox="1"/>
          <p:nvPr/>
        </p:nvSpPr>
        <p:spPr>
          <a:xfrm>
            <a:off x="3237406" y="520997"/>
            <a:ext cx="5882829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/>
              <a:t>Evaluation of IL-1</a:t>
            </a:r>
            <a:r>
              <a:rPr lang="it-IT" sz="2800" b="1" dirty="0">
                <a:latin typeface="Symbol" pitchFamily="2" charset="2"/>
              </a:rPr>
              <a:t>b</a:t>
            </a:r>
            <a:r>
              <a:rPr lang="it-IT" sz="2800" b="1" dirty="0"/>
              <a:t> production in </a:t>
            </a:r>
          </a:p>
          <a:p>
            <a:pPr algn="ctr">
              <a:lnSpc>
                <a:spcPct val="150000"/>
              </a:lnSpc>
            </a:pPr>
            <a:r>
              <a:rPr lang="it-IT" sz="2800" b="1" dirty="0" err="1"/>
              <a:t>PBMCs</a:t>
            </a:r>
            <a:r>
              <a:rPr lang="it-IT" sz="2800" b="1" dirty="0"/>
              <a:t> </a:t>
            </a:r>
            <a:r>
              <a:rPr lang="it-IT" sz="2800" b="1" dirty="0" err="1"/>
              <a:t>stimulated</a:t>
            </a:r>
            <a:r>
              <a:rPr lang="it-IT" sz="2800" b="1" dirty="0"/>
              <a:t> or </a:t>
            </a:r>
            <a:r>
              <a:rPr lang="it-IT" sz="2800" b="1" dirty="0" err="1"/>
              <a:t>not</a:t>
            </a:r>
            <a:r>
              <a:rPr lang="it-IT" sz="2800" b="1" dirty="0"/>
              <a:t> with LPS 24h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CCC71BA-A14A-CB45-BBE7-3773BFF2473E}"/>
              </a:ext>
            </a:extLst>
          </p:cNvPr>
          <p:cNvCxnSpPr/>
          <p:nvPr/>
        </p:nvCxnSpPr>
        <p:spPr>
          <a:xfrm flipH="1">
            <a:off x="3795823" y="2126512"/>
            <a:ext cx="808074" cy="10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5F5129C4-78D5-4E44-A99E-DC6B90C839D6}"/>
              </a:ext>
            </a:extLst>
          </p:cNvPr>
          <p:cNvCxnSpPr>
            <a:cxnSpLocks/>
          </p:cNvCxnSpPr>
          <p:nvPr/>
        </p:nvCxnSpPr>
        <p:spPr>
          <a:xfrm>
            <a:off x="7291435" y="2126512"/>
            <a:ext cx="853105" cy="1105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B3704A-269D-E647-9628-76566112BB9B}"/>
              </a:ext>
            </a:extLst>
          </p:cNvPr>
          <p:cNvSpPr txBox="1"/>
          <p:nvPr/>
        </p:nvSpPr>
        <p:spPr>
          <a:xfrm>
            <a:off x="584790" y="5082363"/>
            <a:ext cx="377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TLR4 engagement and </a:t>
            </a:r>
            <a:r>
              <a:rPr lang="it-IT" dirty="0" err="1"/>
              <a:t>NF</a:t>
            </a:r>
            <a:r>
              <a:rPr lang="it-IT" dirty="0" err="1">
                <a:latin typeface="Symbol" pitchFamily="2" charset="2"/>
              </a:rPr>
              <a:t>k</a:t>
            </a:r>
            <a:r>
              <a:rPr lang="it-IT" dirty="0" err="1"/>
              <a:t>B</a:t>
            </a:r>
            <a:r>
              <a:rPr lang="it-IT" dirty="0"/>
              <a:t> </a:t>
            </a:r>
            <a:r>
              <a:rPr lang="it-IT" dirty="0" err="1"/>
              <a:t>activation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2614D8-84F8-2D41-ABDB-8619B3A6A6AB}"/>
              </a:ext>
            </a:extLst>
          </p:cNvPr>
          <p:cNvSpPr txBox="1"/>
          <p:nvPr/>
        </p:nvSpPr>
        <p:spPr>
          <a:xfrm>
            <a:off x="6932429" y="5082363"/>
            <a:ext cx="458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NLRP3 </a:t>
            </a:r>
            <a:r>
              <a:rPr lang="it-IT" dirty="0" err="1"/>
              <a:t>inflammasome</a:t>
            </a:r>
            <a:r>
              <a:rPr lang="it-IT" dirty="0"/>
              <a:t> and </a:t>
            </a:r>
            <a:r>
              <a:rPr lang="it-IT" dirty="0" err="1"/>
              <a:t>caspase</a:t>
            </a:r>
            <a:r>
              <a:rPr lang="it-IT" dirty="0"/>
              <a:t> 1 </a:t>
            </a:r>
            <a:r>
              <a:rPr lang="it-IT" dirty="0" err="1"/>
              <a:t>activation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32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AE78619-5937-EC46-8BDB-AF02249C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9" t="53969" r="40476" b="38571"/>
          <a:stretch/>
        </p:blipFill>
        <p:spPr>
          <a:xfrm>
            <a:off x="5040084" y="3494311"/>
            <a:ext cx="1055916" cy="511631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0BFC5-9AC0-E945-87C0-C10BBB126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5" t="31746" r="35820" b="60794"/>
          <a:stretch/>
        </p:blipFill>
        <p:spPr>
          <a:xfrm>
            <a:off x="5040085" y="2917370"/>
            <a:ext cx="1055915" cy="5116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D042DE1-7F04-8D4C-BE7A-7CFAE1737647}"/>
              </a:ext>
            </a:extLst>
          </p:cNvPr>
          <p:cNvSpPr/>
          <p:nvPr/>
        </p:nvSpPr>
        <p:spPr>
          <a:xfrm>
            <a:off x="5029196" y="2917370"/>
            <a:ext cx="1055915" cy="511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88A06DA-B7A7-1546-BF30-8AB382407BF6}"/>
              </a:ext>
            </a:extLst>
          </p:cNvPr>
          <p:cNvSpPr/>
          <p:nvPr/>
        </p:nvSpPr>
        <p:spPr>
          <a:xfrm>
            <a:off x="5029195" y="3494311"/>
            <a:ext cx="1055915" cy="511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F28921-DA64-BF4E-AC57-F5079134723A}"/>
              </a:ext>
            </a:extLst>
          </p:cNvPr>
          <p:cNvSpPr txBox="1"/>
          <p:nvPr/>
        </p:nvSpPr>
        <p:spPr>
          <a:xfrm>
            <a:off x="6281056" y="291737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Vinculina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67D9DD-51CA-6941-856B-6BCC00783F26}"/>
              </a:ext>
            </a:extLst>
          </p:cNvPr>
          <p:cNvSpPr txBox="1"/>
          <p:nvPr/>
        </p:nvSpPr>
        <p:spPr>
          <a:xfrm>
            <a:off x="6281056" y="3429000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Pro-IL1</a:t>
            </a:r>
            <a:r>
              <a:rPr lang="el-GR" dirty="0"/>
              <a:t>β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F0E320-0FCC-2245-A39D-22A6A4797667}"/>
              </a:ext>
            </a:extLst>
          </p:cNvPr>
          <p:cNvSpPr txBox="1"/>
          <p:nvPr/>
        </p:nvSpPr>
        <p:spPr>
          <a:xfrm>
            <a:off x="3800340" y="290648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125 </a:t>
            </a:r>
            <a:r>
              <a:rPr lang="it-IT" dirty="0" err="1"/>
              <a:t>KDa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3D7C27-F41A-6D4D-B87A-74BD944F0E8B}"/>
              </a:ext>
            </a:extLst>
          </p:cNvPr>
          <p:cNvSpPr txBox="1"/>
          <p:nvPr/>
        </p:nvSpPr>
        <p:spPr>
          <a:xfrm>
            <a:off x="3869735" y="338079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35 </a:t>
            </a:r>
            <a:r>
              <a:rPr lang="it-IT" dirty="0" err="1"/>
              <a:t>KDa</a:t>
            </a:r>
            <a:endParaRPr lang="it-IT" dirty="0"/>
          </a:p>
        </p:txBody>
      </p:sp>
      <p:cxnSp>
        <p:nvCxnSpPr>
          <p:cNvPr id="10" name="Connettore diritto 16">
            <a:extLst>
              <a:ext uri="{FF2B5EF4-FFF2-40B4-BE49-F238E27FC236}">
                <a16:creationId xmlns:a16="http://schemas.microsoft.com/office/drawing/2014/main" id="{9FFDC134-A4C5-914E-BD28-16EC4D881315}"/>
              </a:ext>
            </a:extLst>
          </p:cNvPr>
          <p:cNvCxnSpPr>
            <a:cxnSpLocks/>
          </p:cNvCxnSpPr>
          <p:nvPr/>
        </p:nvCxnSpPr>
        <p:spPr>
          <a:xfrm>
            <a:off x="4714838" y="3102036"/>
            <a:ext cx="314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7">
            <a:extLst>
              <a:ext uri="{FF2B5EF4-FFF2-40B4-BE49-F238E27FC236}">
                <a16:creationId xmlns:a16="http://schemas.microsoft.com/office/drawing/2014/main" id="{02DAC5CD-F298-1E45-9E5D-08AF014EDF88}"/>
              </a:ext>
            </a:extLst>
          </p:cNvPr>
          <p:cNvCxnSpPr/>
          <p:nvPr/>
        </p:nvCxnSpPr>
        <p:spPr>
          <a:xfrm>
            <a:off x="4703953" y="3613664"/>
            <a:ext cx="314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2F59B7-F628-C946-B646-4EEF342D29B7}"/>
              </a:ext>
            </a:extLst>
          </p:cNvPr>
          <p:cNvSpPr txBox="1"/>
          <p:nvPr/>
        </p:nvSpPr>
        <p:spPr>
          <a:xfrm rot="18194778">
            <a:off x="5001086" y="226423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PBMC NT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D73499-898B-EE40-879E-09C137E3B989}"/>
              </a:ext>
            </a:extLst>
          </p:cNvPr>
          <p:cNvSpPr txBox="1"/>
          <p:nvPr/>
        </p:nvSpPr>
        <p:spPr>
          <a:xfrm rot="18194778">
            <a:off x="5449829" y="222557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PBMC + LPS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A03D29-1BFE-F278-62D8-4CA266D09B6A}"/>
              </a:ext>
            </a:extLst>
          </p:cNvPr>
          <p:cNvSpPr txBox="1"/>
          <p:nvPr/>
        </p:nvSpPr>
        <p:spPr>
          <a:xfrm>
            <a:off x="3869734" y="363660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28 </a:t>
            </a:r>
            <a:r>
              <a:rPr lang="it-IT" dirty="0" err="1"/>
              <a:t>KDa</a:t>
            </a:r>
            <a:endParaRPr lang="it-IT" dirty="0"/>
          </a:p>
        </p:txBody>
      </p:sp>
      <p:cxnSp>
        <p:nvCxnSpPr>
          <p:cNvPr id="15" name="Connettore diritto 17">
            <a:extLst>
              <a:ext uri="{FF2B5EF4-FFF2-40B4-BE49-F238E27FC236}">
                <a16:creationId xmlns:a16="http://schemas.microsoft.com/office/drawing/2014/main" id="{2617FA87-82E8-869B-F3B4-7DF0DDE490F1}"/>
              </a:ext>
            </a:extLst>
          </p:cNvPr>
          <p:cNvCxnSpPr/>
          <p:nvPr/>
        </p:nvCxnSpPr>
        <p:spPr>
          <a:xfrm>
            <a:off x="4709210" y="3892187"/>
            <a:ext cx="314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33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143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Codolo Gaia</dc:creator>
  <cp:lastModifiedBy>De Bernard Marina</cp:lastModifiedBy>
  <cp:revision>28</cp:revision>
  <dcterms:created xsi:type="dcterms:W3CDTF">2020-10-05T13:08:20Z</dcterms:created>
  <dcterms:modified xsi:type="dcterms:W3CDTF">2025-11-23T17:04:40Z</dcterms:modified>
</cp:coreProperties>
</file>