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7" r:id="rId2"/>
    <p:sldId id="258"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74"/>
    <p:restoredTop sz="94737"/>
  </p:normalViewPr>
  <p:slideViewPr>
    <p:cSldViewPr snapToGrid="0">
      <p:cViewPr varScale="1">
        <p:scale>
          <a:sx n="106" d="100"/>
          <a:sy n="106" d="100"/>
        </p:scale>
        <p:origin x="20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BD2A2-A5FD-784B-A3CF-D788264D7CA2}" type="datetimeFigureOut">
              <a:rPr lang="it-IT" smtClean="0"/>
              <a:t>15/05/24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B2E81-D396-AF4C-8A15-284C018E1862}" type="slidenum">
              <a:rPr lang="it-IT" smtClean="0"/>
              <a:t>‹N›</a:t>
            </a:fld>
            <a:endParaRPr lang="it-IT"/>
          </a:p>
        </p:txBody>
      </p:sp>
    </p:spTree>
    <p:extLst>
      <p:ext uri="{BB962C8B-B14F-4D97-AF65-F5344CB8AC3E}">
        <p14:creationId xmlns:p14="http://schemas.microsoft.com/office/powerpoint/2010/main" val="178244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FB2E81-D396-AF4C-8A15-284C018E1862}" type="slidenum">
              <a:rPr lang="it-IT" smtClean="0"/>
              <a:t>3</a:t>
            </a:fld>
            <a:endParaRPr lang="it-IT"/>
          </a:p>
        </p:txBody>
      </p:sp>
    </p:spTree>
    <p:extLst>
      <p:ext uri="{BB962C8B-B14F-4D97-AF65-F5344CB8AC3E}">
        <p14:creationId xmlns:p14="http://schemas.microsoft.com/office/powerpoint/2010/main" val="3407144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FB2E81-D396-AF4C-8A15-284C018E1862}" type="slidenum">
              <a:rPr lang="it-IT" smtClean="0"/>
              <a:t>13</a:t>
            </a:fld>
            <a:endParaRPr lang="it-IT"/>
          </a:p>
        </p:txBody>
      </p:sp>
    </p:spTree>
    <p:extLst>
      <p:ext uri="{BB962C8B-B14F-4D97-AF65-F5344CB8AC3E}">
        <p14:creationId xmlns:p14="http://schemas.microsoft.com/office/powerpoint/2010/main" val="57772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FB2E81-D396-AF4C-8A15-284C018E1862}" type="slidenum">
              <a:rPr lang="it-IT" smtClean="0"/>
              <a:t>4</a:t>
            </a:fld>
            <a:endParaRPr lang="it-IT"/>
          </a:p>
        </p:txBody>
      </p:sp>
    </p:spTree>
    <p:extLst>
      <p:ext uri="{BB962C8B-B14F-4D97-AF65-F5344CB8AC3E}">
        <p14:creationId xmlns:p14="http://schemas.microsoft.com/office/powerpoint/2010/main" val="1499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FB2E81-D396-AF4C-8A15-284C018E1862}" type="slidenum">
              <a:rPr lang="it-IT" smtClean="0"/>
              <a:t>5</a:t>
            </a:fld>
            <a:endParaRPr lang="it-IT"/>
          </a:p>
        </p:txBody>
      </p:sp>
    </p:spTree>
    <p:extLst>
      <p:ext uri="{BB962C8B-B14F-4D97-AF65-F5344CB8AC3E}">
        <p14:creationId xmlns:p14="http://schemas.microsoft.com/office/powerpoint/2010/main" val="114718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FB2E81-D396-AF4C-8A15-284C018E1862}" type="slidenum">
              <a:rPr lang="it-IT" smtClean="0"/>
              <a:t>6</a:t>
            </a:fld>
            <a:endParaRPr lang="it-IT"/>
          </a:p>
        </p:txBody>
      </p:sp>
    </p:spTree>
    <p:extLst>
      <p:ext uri="{BB962C8B-B14F-4D97-AF65-F5344CB8AC3E}">
        <p14:creationId xmlns:p14="http://schemas.microsoft.com/office/powerpoint/2010/main" val="273952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FB2E81-D396-AF4C-8A15-284C018E1862}" type="slidenum">
              <a:rPr lang="it-IT" smtClean="0"/>
              <a:t>7</a:t>
            </a:fld>
            <a:endParaRPr lang="it-IT"/>
          </a:p>
        </p:txBody>
      </p:sp>
    </p:spTree>
    <p:extLst>
      <p:ext uri="{BB962C8B-B14F-4D97-AF65-F5344CB8AC3E}">
        <p14:creationId xmlns:p14="http://schemas.microsoft.com/office/powerpoint/2010/main" val="29037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FB2E81-D396-AF4C-8A15-284C018E1862}" type="slidenum">
              <a:rPr lang="it-IT" smtClean="0"/>
              <a:t>8</a:t>
            </a:fld>
            <a:endParaRPr lang="it-IT"/>
          </a:p>
        </p:txBody>
      </p:sp>
    </p:spTree>
    <p:extLst>
      <p:ext uri="{BB962C8B-B14F-4D97-AF65-F5344CB8AC3E}">
        <p14:creationId xmlns:p14="http://schemas.microsoft.com/office/powerpoint/2010/main" val="278955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FB2E81-D396-AF4C-8A15-284C018E1862}" type="slidenum">
              <a:rPr lang="it-IT" smtClean="0"/>
              <a:t>9</a:t>
            </a:fld>
            <a:endParaRPr lang="it-IT"/>
          </a:p>
        </p:txBody>
      </p:sp>
    </p:spTree>
    <p:extLst>
      <p:ext uri="{BB962C8B-B14F-4D97-AF65-F5344CB8AC3E}">
        <p14:creationId xmlns:p14="http://schemas.microsoft.com/office/powerpoint/2010/main" val="218446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FB2E81-D396-AF4C-8A15-284C018E1862}" type="slidenum">
              <a:rPr lang="it-IT" smtClean="0"/>
              <a:t>11</a:t>
            </a:fld>
            <a:endParaRPr lang="it-IT"/>
          </a:p>
        </p:txBody>
      </p:sp>
    </p:spTree>
    <p:extLst>
      <p:ext uri="{BB962C8B-B14F-4D97-AF65-F5344CB8AC3E}">
        <p14:creationId xmlns:p14="http://schemas.microsoft.com/office/powerpoint/2010/main" val="32983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8FB2E81-D396-AF4C-8A15-284C018E1862}" type="slidenum">
              <a:rPr lang="it-IT" smtClean="0"/>
              <a:t>12</a:t>
            </a:fld>
            <a:endParaRPr lang="it-IT"/>
          </a:p>
        </p:txBody>
      </p:sp>
    </p:spTree>
    <p:extLst>
      <p:ext uri="{BB962C8B-B14F-4D97-AF65-F5344CB8AC3E}">
        <p14:creationId xmlns:p14="http://schemas.microsoft.com/office/powerpoint/2010/main" val="70769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9919640-76F1-B94F-8348-29F36787282F}" type="datetimeFigureOut">
              <a:rPr lang="it-IT" smtClean="0"/>
              <a:t>15/05/24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401801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919640-76F1-B94F-8348-29F36787282F}" type="datetimeFigureOut">
              <a:rPr lang="it-IT" smtClean="0"/>
              <a:t>15/05/24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21831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919640-76F1-B94F-8348-29F36787282F}" type="datetimeFigureOut">
              <a:rPr lang="it-IT" smtClean="0"/>
              <a:t>15/05/24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302031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919640-76F1-B94F-8348-29F36787282F}" type="datetimeFigureOut">
              <a:rPr lang="it-IT" smtClean="0"/>
              <a:t>15/05/24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40976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9919640-76F1-B94F-8348-29F36787282F}" type="datetimeFigureOut">
              <a:rPr lang="it-IT" smtClean="0"/>
              <a:t>15/05/24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154443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9919640-76F1-B94F-8348-29F36787282F}" type="datetimeFigureOut">
              <a:rPr lang="it-IT" smtClean="0"/>
              <a:t>15/05/24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367067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9919640-76F1-B94F-8348-29F36787282F}" type="datetimeFigureOut">
              <a:rPr lang="it-IT" smtClean="0"/>
              <a:t>15/05/24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363325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919640-76F1-B94F-8348-29F36787282F}" type="datetimeFigureOut">
              <a:rPr lang="it-IT" smtClean="0"/>
              <a:t>15/05/24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374794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19640-76F1-B94F-8348-29F36787282F}" type="datetimeFigureOut">
              <a:rPr lang="it-IT" smtClean="0"/>
              <a:t>15/05/24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296680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9919640-76F1-B94F-8348-29F36787282F}" type="datetimeFigureOut">
              <a:rPr lang="it-IT" smtClean="0"/>
              <a:t>15/05/24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173871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9919640-76F1-B94F-8348-29F36787282F}" type="datetimeFigureOut">
              <a:rPr lang="it-IT" smtClean="0"/>
              <a:t>15/05/24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A97642-0FD8-B043-BA53-D8283FCB03DA}" type="slidenum">
              <a:rPr lang="it-IT" smtClean="0"/>
              <a:t>‹N›</a:t>
            </a:fld>
            <a:endParaRPr lang="it-IT"/>
          </a:p>
        </p:txBody>
      </p:sp>
    </p:spTree>
    <p:extLst>
      <p:ext uri="{BB962C8B-B14F-4D97-AF65-F5344CB8AC3E}">
        <p14:creationId xmlns:p14="http://schemas.microsoft.com/office/powerpoint/2010/main" val="420101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09919640-76F1-B94F-8348-29F36787282F}" type="datetimeFigureOut">
              <a:rPr lang="it-IT" smtClean="0"/>
              <a:t>15/05/24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57A97642-0FD8-B043-BA53-D8283FCB03DA}" type="slidenum">
              <a:rPr lang="it-IT" smtClean="0"/>
              <a:t>‹N›</a:t>
            </a:fld>
            <a:endParaRPr lang="it-IT"/>
          </a:p>
        </p:txBody>
      </p:sp>
    </p:spTree>
    <p:extLst>
      <p:ext uri="{BB962C8B-B14F-4D97-AF65-F5344CB8AC3E}">
        <p14:creationId xmlns:p14="http://schemas.microsoft.com/office/powerpoint/2010/main" val="34883664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E92CFD7-14E3-7F13-64AB-86C9F216976A}"/>
              </a:ext>
            </a:extLst>
          </p:cNvPr>
          <p:cNvPicPr>
            <a:picLocks noChangeAspect="1"/>
          </p:cNvPicPr>
          <p:nvPr/>
        </p:nvPicPr>
        <p:blipFill rotWithShape="1">
          <a:blip r:embed="rId2">
            <a:alphaModFix/>
          </a:blip>
          <a:srcRect/>
          <a:stretch/>
        </p:blipFill>
        <p:spPr>
          <a:xfrm>
            <a:off x="3061854" y="0"/>
            <a:ext cx="9144000" cy="6858000"/>
          </a:xfrm>
          <a:prstGeom prst="rect">
            <a:avLst/>
          </a:prstGeom>
        </p:spPr>
      </p:pic>
      <p:sp>
        <p:nvSpPr>
          <p:cNvPr id="2" name="Titolo 1">
            <a:extLst>
              <a:ext uri="{FF2B5EF4-FFF2-40B4-BE49-F238E27FC236}">
                <a16:creationId xmlns:a16="http://schemas.microsoft.com/office/drawing/2014/main" id="{B88713B0-1EF9-1A0C-1C4A-9EDBD2068E94}"/>
              </a:ext>
            </a:extLst>
          </p:cNvPr>
          <p:cNvSpPr>
            <a:spLocks noGrp="1"/>
          </p:cNvSpPr>
          <p:nvPr>
            <p:ph type="ctrTitle"/>
          </p:nvPr>
        </p:nvSpPr>
        <p:spPr>
          <a:xfrm>
            <a:off x="522356" y="1313329"/>
            <a:ext cx="6741775" cy="4231342"/>
          </a:xfrm>
        </p:spPr>
        <p:txBody>
          <a:bodyPr anchor="b">
            <a:noAutofit/>
          </a:bodyPr>
          <a:lstStyle/>
          <a:p>
            <a:r>
              <a:rPr lang="it-IT" b="1" i="0" u="none" strike="noStrike" dirty="0" err="1">
                <a:effectLst/>
                <a:latin typeface="FUTURA MEDIUM" panose="020B0602020204020303" pitchFamily="34" charset="-79"/>
                <a:cs typeface="FUTURA MEDIUM" panose="020B0602020204020303" pitchFamily="34" charset="-79"/>
              </a:rPr>
              <a:t>Superconductive</a:t>
            </a:r>
            <a:r>
              <a:rPr lang="it-IT" b="1" i="0" u="none" strike="noStrike" dirty="0">
                <a:effectLst/>
                <a:latin typeface="FUTURA MEDIUM" panose="020B0602020204020303" pitchFamily="34" charset="-79"/>
                <a:cs typeface="FUTURA MEDIUM" panose="020B0602020204020303" pitchFamily="34" charset="-79"/>
              </a:rPr>
              <a:t> Quantum Bits</a:t>
            </a:r>
            <a:br>
              <a:rPr lang="it-IT" b="1" i="0" u="none" strike="noStrike" dirty="0">
                <a:effectLst/>
                <a:latin typeface="FUTURA MEDIUM" panose="020B0602020204020303" pitchFamily="34" charset="-79"/>
                <a:cs typeface="FUTURA MEDIUM" panose="020B0602020204020303" pitchFamily="34" charset="-79"/>
              </a:rPr>
            </a:br>
            <a:r>
              <a:rPr lang="it-IT" sz="2400" b="1" i="0" u="none" strike="noStrike" dirty="0">
                <a:solidFill>
                  <a:schemeClr val="bg1"/>
                </a:solidFill>
                <a:effectLst/>
                <a:latin typeface="FUTURA MEDIUM" panose="020B0602020204020303" pitchFamily="34" charset="-79"/>
                <a:cs typeface="FUTURA MEDIUM" panose="020B0602020204020303" pitchFamily="34" charset="-79"/>
              </a:rPr>
              <a:t>h</a:t>
            </a:r>
            <a:br>
              <a:rPr lang="it-IT" b="1" i="0" u="none" strike="noStrike" dirty="0">
                <a:effectLst/>
                <a:latin typeface="FUTURA MEDIUM" panose="020B0602020204020303" pitchFamily="34" charset="-79"/>
                <a:cs typeface="FUTURA MEDIUM" panose="020B0602020204020303" pitchFamily="34" charset="-79"/>
              </a:rPr>
            </a:br>
            <a:r>
              <a:rPr lang="it-IT" sz="4000" b="1" i="0" u="none" strike="noStrike" dirty="0">
                <a:effectLst/>
                <a:latin typeface="FUTURA MEDIUM" panose="020B0602020204020303" pitchFamily="34" charset="-79"/>
                <a:cs typeface="FUTURA MEDIUM" panose="020B0602020204020303" pitchFamily="34" charset="-79"/>
              </a:rPr>
              <a:t>"</a:t>
            </a:r>
            <a:r>
              <a:rPr lang="it-IT" sz="4000" b="1" i="0" u="none" strike="noStrike" dirty="0" err="1">
                <a:effectLst/>
                <a:latin typeface="FUTURA MEDIUM" panose="020B0602020204020303" pitchFamily="34" charset="-79"/>
                <a:cs typeface="FUTURA MEDIUM" panose="020B0602020204020303" pitchFamily="34" charset="-79"/>
              </a:rPr>
              <a:t>Artificial</a:t>
            </a:r>
            <a:r>
              <a:rPr lang="it-IT" sz="4000" b="1" i="0" u="none" strike="noStrike" dirty="0">
                <a:effectLst/>
                <a:latin typeface="FUTURA MEDIUM" panose="020B0602020204020303" pitchFamily="34" charset="-79"/>
                <a:cs typeface="FUTURA MEDIUM" panose="020B0602020204020303" pitchFamily="34" charset="-79"/>
              </a:rPr>
              <a:t> </a:t>
            </a:r>
            <a:r>
              <a:rPr lang="it-IT" sz="4000" b="1" i="0" u="none" strike="noStrike" dirty="0" err="1">
                <a:effectLst/>
                <a:latin typeface="FUTURA MEDIUM" panose="020B0602020204020303" pitchFamily="34" charset="-79"/>
                <a:cs typeface="FUTURA MEDIUM" panose="020B0602020204020303" pitchFamily="34" charset="-79"/>
              </a:rPr>
              <a:t>Atoms</a:t>
            </a:r>
            <a:r>
              <a:rPr lang="it-IT" sz="4000" b="1" i="0" u="none" strike="noStrike" dirty="0">
                <a:effectLst/>
                <a:latin typeface="FUTURA MEDIUM" panose="020B0602020204020303" pitchFamily="34" charset="-79"/>
                <a:cs typeface="FUTURA MEDIUM" panose="020B0602020204020303" pitchFamily="34" charset="-79"/>
              </a:rPr>
              <a:t>"</a:t>
            </a:r>
            <a:br>
              <a:rPr lang="it-IT" b="1" i="0" u="none" strike="noStrike" dirty="0">
                <a:effectLst/>
                <a:latin typeface="FUTURA MEDIUM" panose="020B0602020204020303" pitchFamily="34" charset="-79"/>
                <a:cs typeface="FUTURA MEDIUM" panose="020B0602020204020303" pitchFamily="34" charset="-79"/>
              </a:rPr>
            </a:br>
            <a:endParaRPr lang="it-IT" b="1" dirty="0">
              <a:latin typeface="FUTURA MEDIUM" panose="020B0602020204020303" pitchFamily="34" charset="-79"/>
              <a:cs typeface="FUTURA MEDIUM" panose="020B0602020204020303" pitchFamily="34" charset="-79"/>
            </a:endParaRPr>
          </a:p>
        </p:txBody>
      </p:sp>
      <p:sp>
        <p:nvSpPr>
          <p:cNvPr id="4" name="CasellaDiTesto 3">
            <a:extLst>
              <a:ext uri="{FF2B5EF4-FFF2-40B4-BE49-F238E27FC236}">
                <a16:creationId xmlns:a16="http://schemas.microsoft.com/office/drawing/2014/main" id="{5A123418-71FC-2953-C4C7-EC649C7B2C60}"/>
              </a:ext>
            </a:extLst>
          </p:cNvPr>
          <p:cNvSpPr txBox="1"/>
          <p:nvPr/>
        </p:nvSpPr>
        <p:spPr>
          <a:xfrm>
            <a:off x="337625" y="-801858"/>
            <a:ext cx="184731"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254608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4FD91-CBFB-0E6B-BCBE-034777E48777}"/>
              </a:ext>
            </a:extLst>
          </p:cNvPr>
          <p:cNvSpPr>
            <a:spLocks noGrp="1"/>
          </p:cNvSpPr>
          <p:nvPr>
            <p:ph type="title"/>
          </p:nvPr>
        </p:nvSpPr>
        <p:spPr>
          <a:xfrm>
            <a:off x="838200" y="2766218"/>
            <a:ext cx="10515600" cy="1325563"/>
          </a:xfrm>
        </p:spPr>
        <p:txBody>
          <a:bodyPr>
            <a:noAutofit/>
          </a:bodyPr>
          <a:lstStyle/>
          <a:p>
            <a:pPr algn="ctr"/>
            <a:r>
              <a:rPr lang="it-IT" sz="5400" dirty="0">
                <a:latin typeface="Futura Medium" panose="020B0602020204020303" pitchFamily="34" charset="-79"/>
                <a:cs typeface="Futura Medium" panose="020B0602020204020303" pitchFamily="34" charset="-79"/>
              </a:rPr>
              <a:t>HOW SUPERCONDUCTING QUBITS ARE MADE?</a:t>
            </a:r>
          </a:p>
        </p:txBody>
      </p:sp>
    </p:spTree>
    <p:extLst>
      <p:ext uri="{BB962C8B-B14F-4D97-AF65-F5344CB8AC3E}">
        <p14:creationId xmlns:p14="http://schemas.microsoft.com/office/powerpoint/2010/main" val="110506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0A961-C3F2-9F16-E3A2-0C32C05FBF3C}"/>
              </a:ext>
            </a:extLst>
          </p:cNvPr>
          <p:cNvSpPr>
            <a:spLocks noGrp="1"/>
          </p:cNvSpPr>
          <p:nvPr>
            <p:ph type="title"/>
          </p:nvPr>
        </p:nvSpPr>
        <p:spPr/>
        <p:txBody>
          <a:bodyPr/>
          <a:lstStyle/>
          <a:p>
            <a:r>
              <a:rPr lang="it-IT" dirty="0">
                <a:latin typeface="Futura Medium" panose="020B0602020204020303" pitchFamily="34" charset="-79"/>
                <a:cs typeface="Futura Medium" panose="020B0602020204020303" pitchFamily="34" charset="-79"/>
              </a:rPr>
              <a:t>1.  HARMONIC OSCILLATOR</a:t>
            </a:r>
          </a:p>
        </p:txBody>
      </p:sp>
      <p:pic>
        <p:nvPicPr>
          <p:cNvPr id="3" name="Immagine 2" descr="Immagine che contiene testo, diagramma, linea, Piano&#10;&#10;Descrizione generata automaticamente">
            <a:extLst>
              <a:ext uri="{FF2B5EF4-FFF2-40B4-BE49-F238E27FC236}">
                <a16:creationId xmlns:a16="http://schemas.microsoft.com/office/drawing/2014/main" id="{BC01D7E0-19C4-FED9-07EE-E4CCBA445A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7710816" y="1443465"/>
            <a:ext cx="3293205" cy="4959895"/>
          </a:xfrm>
          <a:prstGeom prst="rect">
            <a:avLst/>
          </a:prstGeom>
        </p:spPr>
      </p:pic>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198CE0EB-C6A3-ED2A-9453-02DBC7C3208E}"/>
                  </a:ext>
                </a:extLst>
              </p:cNvPr>
              <p:cNvSpPr txBox="1"/>
              <p:nvPr/>
            </p:nvSpPr>
            <p:spPr>
              <a:xfrm>
                <a:off x="709388" y="2535735"/>
                <a:ext cx="6098720" cy="10985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3200" i="1" smtClean="0">
                              <a:solidFill>
                                <a:srgbClr val="836967"/>
                              </a:solidFill>
                              <a:latin typeface="Cambria Math" panose="02040503050406030204" pitchFamily="18" charset="0"/>
                            </a:rPr>
                          </m:ctrlPr>
                        </m:accPr>
                        <m:e>
                          <m:r>
                            <a:rPr lang="it-IT" sz="3200" i="1">
                              <a:latin typeface="Cambria Math" panose="02040503050406030204" pitchFamily="18" charset="0"/>
                            </a:rPr>
                            <m:t>𝐻</m:t>
                          </m:r>
                        </m:e>
                      </m:acc>
                      <m:r>
                        <a:rPr lang="it-IT" sz="3200" i="0">
                          <a:latin typeface="Cambria Math" panose="02040503050406030204" pitchFamily="18" charset="0"/>
                        </a:rPr>
                        <m:t>= </m:t>
                      </m:r>
                      <m:f>
                        <m:fPr>
                          <m:ctrlPr>
                            <a:rPr lang="it-IT" sz="3200" i="1">
                              <a:solidFill>
                                <a:srgbClr val="836967"/>
                              </a:solidFill>
                              <a:latin typeface="Cambria Math" panose="02040503050406030204" pitchFamily="18" charset="0"/>
                            </a:rPr>
                          </m:ctrlPr>
                        </m:fPr>
                        <m:num>
                          <m:sSup>
                            <m:sSupPr>
                              <m:ctrlPr>
                                <a:rPr lang="it-IT" sz="3200" i="1">
                                  <a:solidFill>
                                    <a:srgbClr val="836967"/>
                                  </a:solidFill>
                                  <a:latin typeface="Cambria Math" panose="02040503050406030204" pitchFamily="18" charset="0"/>
                                </a:rPr>
                              </m:ctrlPr>
                            </m:sSupPr>
                            <m:e>
                              <m:acc>
                                <m:accPr>
                                  <m:chr m:val="̂"/>
                                  <m:ctrlPr>
                                    <a:rPr lang="it-IT" sz="3200" i="1">
                                      <a:solidFill>
                                        <a:srgbClr val="836967"/>
                                      </a:solidFill>
                                      <a:latin typeface="Cambria Math" panose="02040503050406030204" pitchFamily="18" charset="0"/>
                                    </a:rPr>
                                  </m:ctrlPr>
                                </m:accPr>
                                <m:e>
                                  <m:r>
                                    <a:rPr lang="it-IT" sz="3200" i="1">
                                      <a:latin typeface="Cambria Math" panose="02040503050406030204" pitchFamily="18" charset="0"/>
                                    </a:rPr>
                                    <m:t>𝑄</m:t>
                                  </m:r>
                                </m:e>
                              </m:acc>
                            </m:e>
                            <m:sup>
                              <m:r>
                                <a:rPr lang="it-IT" sz="3200" i="0">
                                  <a:latin typeface="Cambria Math" panose="02040503050406030204" pitchFamily="18" charset="0"/>
                                </a:rPr>
                                <m:t>2</m:t>
                              </m:r>
                            </m:sup>
                          </m:sSup>
                        </m:num>
                        <m:den>
                          <m:r>
                            <a:rPr lang="it-IT" sz="3200" i="0">
                              <a:latin typeface="Cambria Math" panose="02040503050406030204" pitchFamily="18" charset="0"/>
                            </a:rPr>
                            <m:t>2</m:t>
                          </m:r>
                          <m:r>
                            <a:rPr lang="it-IT" sz="3200" i="1">
                              <a:latin typeface="Cambria Math" panose="02040503050406030204" pitchFamily="18" charset="0"/>
                            </a:rPr>
                            <m:t>𝐶</m:t>
                          </m:r>
                        </m:den>
                      </m:f>
                      <m:r>
                        <a:rPr lang="it-IT" sz="3200" i="0">
                          <a:latin typeface="Cambria Math" panose="02040503050406030204" pitchFamily="18" charset="0"/>
                        </a:rPr>
                        <m:t>+</m:t>
                      </m:r>
                      <m:f>
                        <m:fPr>
                          <m:ctrlPr>
                            <a:rPr lang="it-IT" sz="3200" i="1">
                              <a:solidFill>
                                <a:srgbClr val="836967"/>
                              </a:solidFill>
                              <a:latin typeface="Cambria Math" panose="02040503050406030204" pitchFamily="18" charset="0"/>
                            </a:rPr>
                          </m:ctrlPr>
                        </m:fPr>
                        <m:num>
                          <m:sSup>
                            <m:sSupPr>
                              <m:ctrlPr>
                                <a:rPr lang="it-IT" sz="3200" i="1">
                                  <a:solidFill>
                                    <a:srgbClr val="836967"/>
                                  </a:solidFill>
                                  <a:latin typeface="Cambria Math" panose="02040503050406030204" pitchFamily="18" charset="0"/>
                                </a:rPr>
                              </m:ctrlPr>
                            </m:sSupPr>
                            <m:e>
                              <m:acc>
                                <m:accPr>
                                  <m:chr m:val="̂"/>
                                  <m:ctrlPr>
                                    <a:rPr lang="it-IT" sz="3200" i="1">
                                      <a:solidFill>
                                        <a:srgbClr val="836967"/>
                                      </a:solidFill>
                                      <a:latin typeface="Cambria Math" panose="02040503050406030204" pitchFamily="18" charset="0"/>
                                    </a:rPr>
                                  </m:ctrlPr>
                                </m:accPr>
                                <m:e>
                                  <m:r>
                                    <m:rPr>
                                      <m:sty m:val="p"/>
                                    </m:rPr>
                                    <a:rPr lang="it-IT" sz="3200" i="0">
                                      <a:latin typeface="Cambria Math" panose="02040503050406030204" pitchFamily="18" charset="0"/>
                                    </a:rPr>
                                    <m:t>Φ</m:t>
                                  </m:r>
                                </m:e>
                              </m:acc>
                            </m:e>
                            <m:sup>
                              <m:r>
                                <a:rPr lang="it-IT" sz="3200" i="0">
                                  <a:latin typeface="Cambria Math" panose="02040503050406030204" pitchFamily="18" charset="0"/>
                                </a:rPr>
                                <m:t>2</m:t>
                              </m:r>
                            </m:sup>
                          </m:sSup>
                        </m:num>
                        <m:den>
                          <m:r>
                            <a:rPr lang="it-IT" sz="3200" i="0">
                              <a:latin typeface="Cambria Math" panose="02040503050406030204" pitchFamily="18" charset="0"/>
                            </a:rPr>
                            <m:t>2</m:t>
                          </m:r>
                          <m:r>
                            <a:rPr lang="it-IT" sz="3200" i="1">
                              <a:latin typeface="Cambria Math" panose="02040503050406030204" pitchFamily="18" charset="0"/>
                            </a:rPr>
                            <m:t>𝐿</m:t>
                          </m:r>
                        </m:den>
                      </m:f>
                    </m:oMath>
                  </m:oMathPara>
                </a14:m>
                <a:endParaRPr lang="it-IT" sz="3200" dirty="0"/>
              </a:p>
            </p:txBody>
          </p:sp>
        </mc:Choice>
        <mc:Fallback xmlns="">
          <p:sp>
            <p:nvSpPr>
              <p:cNvPr id="4" name="CasellaDiTesto 3">
                <a:extLst>
                  <a:ext uri="{FF2B5EF4-FFF2-40B4-BE49-F238E27FC236}">
                    <a16:creationId xmlns:a16="http://schemas.microsoft.com/office/drawing/2014/main" id="{198CE0EB-C6A3-ED2A-9453-02DBC7C3208E}"/>
                  </a:ext>
                </a:extLst>
              </p:cNvPr>
              <p:cNvSpPr txBox="1">
                <a:spLocks noRot="1" noChangeAspect="1" noMove="1" noResize="1" noEditPoints="1" noAdjustHandles="1" noChangeArrowheads="1" noChangeShapeType="1" noTextEdit="1"/>
              </p:cNvSpPr>
              <p:nvPr/>
            </p:nvSpPr>
            <p:spPr>
              <a:xfrm>
                <a:off x="709388" y="2535735"/>
                <a:ext cx="6098720" cy="1098506"/>
              </a:xfrm>
              <a:prstGeom prst="rect">
                <a:avLst/>
              </a:prstGeom>
              <a:blipFill>
                <a:blip r:embed="rId4"/>
                <a:stretch>
                  <a:fillRect t="-4545" b="-68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6D20AD08-FBE9-2C7C-01D8-24586C90F544}"/>
                  </a:ext>
                </a:extLst>
              </p:cNvPr>
              <p:cNvSpPr txBox="1"/>
              <p:nvPr/>
            </p:nvSpPr>
            <p:spPr>
              <a:xfrm>
                <a:off x="1187979" y="4642851"/>
                <a:ext cx="6098720" cy="10307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3200" i="1" smtClean="0">
                              <a:solidFill>
                                <a:srgbClr val="836967"/>
                              </a:solidFill>
                              <a:latin typeface="Cambria Math" panose="02040503050406030204" pitchFamily="18" charset="0"/>
                            </a:rPr>
                          </m:ctrlPr>
                        </m:accPr>
                        <m:e>
                          <m:r>
                            <a:rPr lang="it-IT" sz="3200" i="1">
                              <a:latin typeface="Cambria Math" panose="02040503050406030204" pitchFamily="18" charset="0"/>
                            </a:rPr>
                            <m:t>𝐻</m:t>
                          </m:r>
                        </m:e>
                      </m:acc>
                      <m:r>
                        <a:rPr lang="it-IT" sz="3200" i="0">
                          <a:latin typeface="Cambria Math" panose="02040503050406030204" pitchFamily="18" charset="0"/>
                        </a:rPr>
                        <m:t> </m:t>
                      </m:r>
                      <m:d>
                        <m:dPr>
                          <m:begChr m:val="|"/>
                          <m:endChr m:val="|"/>
                          <m:ctrlPr>
                            <a:rPr lang="it-IT" sz="3200" i="1">
                              <a:latin typeface="Cambria Math" panose="02040503050406030204" pitchFamily="18" charset="0"/>
                            </a:rPr>
                          </m:ctrlPr>
                        </m:dPr>
                        <m:e>
                          <m:r>
                            <a:rPr lang="it-IT" sz="3200" i="1">
                              <a:latin typeface="Cambria Math" panose="02040503050406030204" pitchFamily="18" charset="0"/>
                            </a:rPr>
                            <m:t>𝑛</m:t>
                          </m:r>
                          <m:r>
                            <a:rPr lang="it-IT" sz="3200" i="0">
                              <a:latin typeface="Cambria Math" panose="02040503050406030204" pitchFamily="18" charset="0"/>
                            </a:rPr>
                            <m:t>&gt; =ℏ</m:t>
                          </m:r>
                          <m:sSub>
                            <m:sSubPr>
                              <m:ctrlPr>
                                <a:rPr lang="it-IT" sz="3200" i="1">
                                  <a:solidFill>
                                    <a:srgbClr val="836967"/>
                                  </a:solidFill>
                                  <a:latin typeface="Cambria Math" panose="02040503050406030204" pitchFamily="18" charset="0"/>
                                </a:rPr>
                              </m:ctrlPr>
                            </m:sSubPr>
                            <m:e>
                              <m:r>
                                <a:rPr lang="it-IT" sz="3200" i="1">
                                  <a:latin typeface="Cambria Math" panose="02040503050406030204" pitchFamily="18" charset="0"/>
                                </a:rPr>
                                <m:t>𝜔</m:t>
                              </m:r>
                            </m:e>
                            <m:sub>
                              <m:r>
                                <a:rPr lang="it-IT" sz="3200" i="0">
                                  <a:latin typeface="Cambria Math" panose="02040503050406030204" pitchFamily="18" charset="0"/>
                                </a:rPr>
                                <m:t>0</m:t>
                              </m:r>
                            </m:sub>
                          </m:sSub>
                          <m:d>
                            <m:dPr>
                              <m:ctrlPr>
                                <a:rPr lang="it-IT" sz="3200" i="1">
                                  <a:solidFill>
                                    <a:srgbClr val="836967"/>
                                  </a:solidFill>
                                  <a:latin typeface="Cambria Math" panose="02040503050406030204" pitchFamily="18" charset="0"/>
                                </a:rPr>
                              </m:ctrlPr>
                            </m:dPr>
                            <m:e>
                              <m:r>
                                <a:rPr lang="it-IT" sz="3200" i="1">
                                  <a:latin typeface="Cambria Math" panose="02040503050406030204" pitchFamily="18" charset="0"/>
                                </a:rPr>
                                <m:t>𝑛</m:t>
                              </m:r>
                              <m:r>
                                <a:rPr lang="it-IT" sz="3200" i="0">
                                  <a:latin typeface="Cambria Math" panose="02040503050406030204" pitchFamily="18" charset="0"/>
                                </a:rPr>
                                <m:t>+</m:t>
                              </m:r>
                              <m:f>
                                <m:fPr>
                                  <m:ctrlPr>
                                    <a:rPr lang="it-IT" sz="3200" i="1">
                                      <a:solidFill>
                                        <a:srgbClr val="836967"/>
                                      </a:solidFill>
                                      <a:latin typeface="Cambria Math" panose="02040503050406030204" pitchFamily="18" charset="0"/>
                                    </a:rPr>
                                  </m:ctrlPr>
                                </m:fPr>
                                <m:num>
                                  <m:r>
                                    <a:rPr lang="it-IT" sz="3200" i="0">
                                      <a:latin typeface="Cambria Math" panose="02040503050406030204" pitchFamily="18" charset="0"/>
                                    </a:rPr>
                                    <m:t>1</m:t>
                                  </m:r>
                                </m:num>
                                <m:den>
                                  <m:r>
                                    <a:rPr lang="it-IT" sz="3200" i="0">
                                      <a:latin typeface="Cambria Math" panose="02040503050406030204" pitchFamily="18" charset="0"/>
                                    </a:rPr>
                                    <m:t>2</m:t>
                                  </m:r>
                                </m:den>
                              </m:f>
                            </m:e>
                          </m:d>
                        </m:e>
                      </m:d>
                      <m:r>
                        <a:rPr lang="it-IT" sz="3200" i="1">
                          <a:latin typeface="Cambria Math" panose="02040503050406030204" pitchFamily="18" charset="0"/>
                        </a:rPr>
                        <m:t>𝑛</m:t>
                      </m:r>
                      <m:r>
                        <a:rPr lang="it-IT" sz="3200" i="0">
                          <a:latin typeface="Cambria Math" panose="02040503050406030204" pitchFamily="18" charset="0"/>
                        </a:rPr>
                        <m:t>&gt; </m:t>
                      </m:r>
                    </m:oMath>
                  </m:oMathPara>
                </a14:m>
                <a:endParaRPr lang="it-IT" sz="3200" dirty="0"/>
              </a:p>
            </p:txBody>
          </p:sp>
        </mc:Choice>
        <mc:Fallback xmlns="">
          <p:sp>
            <p:nvSpPr>
              <p:cNvPr id="5" name="CasellaDiTesto 4">
                <a:extLst>
                  <a:ext uri="{FF2B5EF4-FFF2-40B4-BE49-F238E27FC236}">
                    <a16:creationId xmlns:a16="http://schemas.microsoft.com/office/drawing/2014/main" id="{6D20AD08-FBE9-2C7C-01D8-24586C90F544}"/>
                  </a:ext>
                </a:extLst>
              </p:cNvPr>
              <p:cNvSpPr txBox="1">
                <a:spLocks noRot="1" noChangeAspect="1" noMove="1" noResize="1" noEditPoints="1" noAdjustHandles="1" noChangeArrowheads="1" noChangeShapeType="1" noTextEdit="1"/>
              </p:cNvSpPr>
              <p:nvPr/>
            </p:nvSpPr>
            <p:spPr>
              <a:xfrm>
                <a:off x="1187979" y="4642851"/>
                <a:ext cx="6098720" cy="1030795"/>
              </a:xfrm>
              <a:prstGeom prst="rect">
                <a:avLst/>
              </a:prstGeom>
              <a:blipFill>
                <a:blip r:embed="rId5"/>
                <a:stretch>
                  <a:fillRect b="-6098"/>
                </a:stretch>
              </a:blipFill>
            </p:spPr>
            <p:txBody>
              <a:bodyPr/>
              <a:lstStyle/>
              <a:p>
                <a:r>
                  <a:rPr lang="it-IT">
                    <a:noFill/>
                  </a:rPr>
                  <a:t> </a:t>
                </a:r>
              </a:p>
            </p:txBody>
          </p:sp>
        </mc:Fallback>
      </mc:AlternateContent>
      <p:sp>
        <p:nvSpPr>
          <p:cNvPr id="6" name="CasellaDiTesto 5">
            <a:extLst>
              <a:ext uri="{FF2B5EF4-FFF2-40B4-BE49-F238E27FC236}">
                <a16:creationId xmlns:a16="http://schemas.microsoft.com/office/drawing/2014/main" id="{3051B365-B6A6-2628-58BD-6AD3FF6E18AE}"/>
              </a:ext>
            </a:extLst>
          </p:cNvPr>
          <p:cNvSpPr txBox="1"/>
          <p:nvPr/>
        </p:nvSpPr>
        <p:spPr>
          <a:xfrm>
            <a:off x="1347071" y="1814630"/>
            <a:ext cx="6098720" cy="584775"/>
          </a:xfrm>
          <a:prstGeom prst="rect">
            <a:avLst/>
          </a:prstGeom>
          <a:noFill/>
        </p:spPr>
        <p:txBody>
          <a:bodyPr wrap="square">
            <a:spAutoFit/>
          </a:bodyPr>
          <a:lstStyle/>
          <a:p>
            <a:r>
              <a:rPr lang="it-IT" sz="3200" dirty="0" err="1"/>
              <a:t>Hamiltonian</a:t>
            </a:r>
            <a:r>
              <a:rPr lang="it-IT" sz="3200" dirty="0"/>
              <a:t>:</a:t>
            </a:r>
          </a:p>
        </p:txBody>
      </p:sp>
      <p:sp>
        <p:nvSpPr>
          <p:cNvPr id="8" name="CasellaDiTesto 7">
            <a:extLst>
              <a:ext uri="{FF2B5EF4-FFF2-40B4-BE49-F238E27FC236}">
                <a16:creationId xmlns:a16="http://schemas.microsoft.com/office/drawing/2014/main" id="{80F18BBC-BEB3-F353-2B34-03CBD7481844}"/>
              </a:ext>
            </a:extLst>
          </p:cNvPr>
          <p:cNvSpPr txBox="1"/>
          <p:nvPr/>
        </p:nvSpPr>
        <p:spPr>
          <a:xfrm>
            <a:off x="1347071" y="3923413"/>
            <a:ext cx="6098720" cy="584775"/>
          </a:xfrm>
          <a:prstGeom prst="rect">
            <a:avLst/>
          </a:prstGeom>
          <a:noFill/>
        </p:spPr>
        <p:txBody>
          <a:bodyPr wrap="square">
            <a:spAutoFit/>
          </a:bodyPr>
          <a:lstStyle/>
          <a:p>
            <a:r>
              <a:rPr lang="it-IT" sz="3200" dirty="0"/>
              <a:t>Energies:</a:t>
            </a:r>
          </a:p>
        </p:txBody>
      </p:sp>
    </p:spTree>
    <p:extLst>
      <p:ext uri="{BB962C8B-B14F-4D97-AF65-F5344CB8AC3E}">
        <p14:creationId xmlns:p14="http://schemas.microsoft.com/office/powerpoint/2010/main" val="102533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0A961-C3F2-9F16-E3A2-0C32C05FBF3C}"/>
              </a:ext>
            </a:extLst>
          </p:cNvPr>
          <p:cNvSpPr>
            <a:spLocks noGrp="1"/>
          </p:cNvSpPr>
          <p:nvPr>
            <p:ph type="title"/>
          </p:nvPr>
        </p:nvSpPr>
        <p:spPr/>
        <p:txBody>
          <a:bodyPr/>
          <a:lstStyle/>
          <a:p>
            <a:r>
              <a:rPr lang="it-IT" dirty="0">
                <a:latin typeface="Futura Medium" panose="020B0602020204020303" pitchFamily="34" charset="-79"/>
                <a:cs typeface="Futura Medium" panose="020B0602020204020303" pitchFamily="34" charset="-79"/>
              </a:rPr>
              <a:t>2.  ANHARMONIC OSCILLATOR</a:t>
            </a:r>
          </a:p>
        </p:txBody>
      </p:sp>
      <p:pic>
        <p:nvPicPr>
          <p:cNvPr id="3" name="Immagine 2" descr="Immagine che contiene testo, diagramma, linea, Piano&#10;&#10;Descrizione generata automaticamente">
            <a:extLst>
              <a:ext uri="{FF2B5EF4-FFF2-40B4-BE49-F238E27FC236}">
                <a16:creationId xmlns:a16="http://schemas.microsoft.com/office/drawing/2014/main" id="{BC01D7E0-19C4-FED9-07EE-E4CCBA445A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7710816" y="1443465"/>
            <a:ext cx="3293205" cy="4959895"/>
          </a:xfrm>
          <a:prstGeom prst="rect">
            <a:avLst/>
          </a:prstGeom>
        </p:spPr>
      </p:pic>
      <p:pic>
        <p:nvPicPr>
          <p:cNvPr id="7" name="Immagine 6" descr="Immagine che contiene testo, diagramma, linea, Piano&#10;&#10;Descrizione generata automaticamente">
            <a:extLst>
              <a:ext uri="{FF2B5EF4-FFF2-40B4-BE49-F238E27FC236}">
                <a16:creationId xmlns:a16="http://schemas.microsoft.com/office/drawing/2014/main" id="{2CF83008-ABC2-2569-A5B6-89BC605F1D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7710816" y="1445368"/>
            <a:ext cx="3246702" cy="4889857"/>
          </a:xfrm>
          <a:prstGeom prst="rect">
            <a:avLst/>
          </a:prstGeom>
        </p:spPr>
      </p:pic>
      <p:sp>
        <p:nvSpPr>
          <p:cNvPr id="9" name="CasellaDiTesto 8">
            <a:extLst>
              <a:ext uri="{FF2B5EF4-FFF2-40B4-BE49-F238E27FC236}">
                <a16:creationId xmlns:a16="http://schemas.microsoft.com/office/drawing/2014/main" id="{FB8D16F2-6383-4A7D-AD1D-8D2E5328FC00}"/>
              </a:ext>
            </a:extLst>
          </p:cNvPr>
          <p:cNvSpPr txBox="1"/>
          <p:nvPr/>
        </p:nvSpPr>
        <p:spPr>
          <a:xfrm>
            <a:off x="978743" y="2341683"/>
            <a:ext cx="6584817" cy="1015663"/>
          </a:xfrm>
          <a:prstGeom prst="rect">
            <a:avLst/>
          </a:prstGeom>
          <a:noFill/>
        </p:spPr>
        <p:txBody>
          <a:bodyPr wrap="square">
            <a:spAutoFit/>
          </a:bodyPr>
          <a:lstStyle/>
          <a:p>
            <a:r>
              <a:rPr lang="en-US" sz="2000" dirty="0">
                <a:latin typeface="Futura Medium" panose="020B0602020204020303" pitchFamily="34" charset="-79"/>
                <a:ea typeface="Aptos" panose="020B0004020202020204" pitchFamily="34" charset="0"/>
                <a:cs typeface="Futura Medium" panose="020B0602020204020303" pitchFamily="34" charset="-79"/>
              </a:rPr>
              <a:t>I</a:t>
            </a:r>
            <a:r>
              <a:rPr lang="en-US" sz="2000" dirty="0">
                <a:effectLst/>
                <a:latin typeface="Futura Medium" panose="020B0602020204020303" pitchFamily="34" charset="-79"/>
                <a:ea typeface="Aptos" panose="020B0004020202020204" pitchFamily="34" charset="0"/>
                <a:cs typeface="Futura Medium" panose="020B0602020204020303" pitchFamily="34" charset="-79"/>
              </a:rPr>
              <a:t>t is necessary to introduce anharmonicity into the system. This can be done using a nonlinear and non-dissipative inductance: the Josephson Junction</a:t>
            </a:r>
            <a:r>
              <a:rPr lang="it-IT" sz="2000" dirty="0">
                <a:effectLst/>
                <a:latin typeface="Futura Medium" panose="020B0602020204020303" pitchFamily="34" charset="-79"/>
                <a:cs typeface="Futura Medium" panose="020B0602020204020303" pitchFamily="34" charset="-79"/>
              </a:rPr>
              <a:t> </a:t>
            </a:r>
            <a:endParaRPr lang="it-IT" sz="2000" dirty="0">
              <a:latin typeface="Futura Medium" panose="020B0602020204020303" pitchFamily="34" charset="-79"/>
              <a:cs typeface="Futura Medium" panose="020B0602020204020303" pitchFamily="34" charset="-79"/>
            </a:endParaRPr>
          </a:p>
        </p:txBody>
      </p:sp>
      <p:pic>
        <p:nvPicPr>
          <p:cNvPr id="10" name="Immagine 9" descr="Immagine che contiene testo, schermata, Carattere, Proprietà materiale&#10;&#10;Descrizione generata automaticamente">
            <a:extLst>
              <a:ext uri="{FF2B5EF4-FFF2-40B4-BE49-F238E27FC236}">
                <a16:creationId xmlns:a16="http://schemas.microsoft.com/office/drawing/2014/main" id="{D52249CA-C920-47DE-5731-FDAF1753B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43" y="4008342"/>
            <a:ext cx="6073954" cy="2248950"/>
          </a:xfrm>
          <a:prstGeom prst="rect">
            <a:avLst/>
          </a:prstGeom>
        </p:spPr>
      </p:pic>
    </p:spTree>
    <p:extLst>
      <p:ext uri="{BB962C8B-B14F-4D97-AF65-F5344CB8AC3E}">
        <p14:creationId xmlns:p14="http://schemas.microsoft.com/office/powerpoint/2010/main" val="168516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0A961-C3F2-9F16-E3A2-0C32C05FBF3C}"/>
              </a:ext>
            </a:extLst>
          </p:cNvPr>
          <p:cNvSpPr>
            <a:spLocks noGrp="1"/>
          </p:cNvSpPr>
          <p:nvPr>
            <p:ph type="title"/>
          </p:nvPr>
        </p:nvSpPr>
        <p:spPr/>
        <p:txBody>
          <a:bodyPr/>
          <a:lstStyle/>
          <a:p>
            <a:r>
              <a:rPr lang="it-IT" dirty="0">
                <a:latin typeface="Futura Medium" panose="020B0602020204020303" pitchFamily="34" charset="-79"/>
                <a:cs typeface="Futura Medium" panose="020B0602020204020303" pitchFamily="34" charset="-79"/>
              </a:rPr>
              <a:t>2.  ANHARMONIC OSCILLATOR</a:t>
            </a:r>
          </a:p>
        </p:txBody>
      </p:sp>
      <p:pic>
        <p:nvPicPr>
          <p:cNvPr id="4" name="Immagine 3" descr="Immagine che contiene testo, Carattere, design&#10;&#10;Descrizione generata automaticamente">
            <a:extLst>
              <a:ext uri="{FF2B5EF4-FFF2-40B4-BE49-F238E27FC236}">
                <a16:creationId xmlns:a16="http://schemas.microsoft.com/office/drawing/2014/main" id="{31127594-A0B3-BD9F-5F8A-DF9B30AB6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042" y="1624374"/>
            <a:ext cx="4805797" cy="2382583"/>
          </a:xfrm>
          <a:prstGeom prst="rect">
            <a:avLst/>
          </a:prstGeom>
        </p:spPr>
      </p:pic>
      <p:sp>
        <p:nvSpPr>
          <p:cNvPr id="5" name="CasellaDiTesto 4">
            <a:extLst>
              <a:ext uri="{FF2B5EF4-FFF2-40B4-BE49-F238E27FC236}">
                <a16:creationId xmlns:a16="http://schemas.microsoft.com/office/drawing/2014/main" id="{27E44069-B9CA-6682-E220-BBA0F668ABDB}"/>
              </a:ext>
            </a:extLst>
          </p:cNvPr>
          <p:cNvSpPr txBox="1"/>
          <p:nvPr/>
        </p:nvSpPr>
        <p:spPr>
          <a:xfrm>
            <a:off x="988901" y="3317529"/>
            <a:ext cx="6098720" cy="461665"/>
          </a:xfrm>
          <a:prstGeom prst="rect">
            <a:avLst/>
          </a:prstGeom>
          <a:noFill/>
        </p:spPr>
        <p:txBody>
          <a:bodyPr wrap="square">
            <a:spAutoFit/>
          </a:bodyPr>
          <a:lstStyle/>
          <a:p>
            <a:r>
              <a:rPr lang="it-IT" sz="2400" dirty="0" err="1"/>
              <a:t>Superconductive</a:t>
            </a:r>
            <a:r>
              <a:rPr lang="it-IT" sz="2400" dirty="0"/>
              <a:t> </a:t>
            </a:r>
            <a:r>
              <a:rPr lang="it-IT" sz="2400" dirty="0" err="1"/>
              <a:t>current</a:t>
            </a:r>
            <a:r>
              <a:rPr lang="it-IT" sz="2400" dirty="0"/>
              <a:t>:</a:t>
            </a:r>
          </a:p>
        </p:txBody>
      </p:sp>
      <p:sp>
        <p:nvSpPr>
          <p:cNvPr id="6" name="CasellaDiTesto 5">
            <a:extLst>
              <a:ext uri="{FF2B5EF4-FFF2-40B4-BE49-F238E27FC236}">
                <a16:creationId xmlns:a16="http://schemas.microsoft.com/office/drawing/2014/main" id="{FFEBA677-B549-B758-55C1-589CC2367088}"/>
              </a:ext>
            </a:extLst>
          </p:cNvPr>
          <p:cNvSpPr txBox="1"/>
          <p:nvPr/>
        </p:nvSpPr>
        <p:spPr>
          <a:xfrm>
            <a:off x="842568" y="1624325"/>
            <a:ext cx="5583474" cy="830997"/>
          </a:xfrm>
          <a:prstGeom prst="rect">
            <a:avLst/>
          </a:prstGeom>
          <a:noFill/>
        </p:spPr>
        <p:txBody>
          <a:bodyPr wrap="square">
            <a:spAutoFit/>
          </a:bodyPr>
          <a:lstStyle/>
          <a:p>
            <a:r>
              <a:rPr lang="it-IT" sz="2400" dirty="0" err="1"/>
              <a:t>Superconductive</a:t>
            </a:r>
            <a:r>
              <a:rPr lang="it-IT" sz="2400" dirty="0"/>
              <a:t> </a:t>
            </a:r>
            <a:r>
              <a:rPr lang="it-IT" sz="2400" dirty="0" err="1"/>
              <a:t>phase</a:t>
            </a:r>
            <a:r>
              <a:rPr lang="it-IT" sz="2400" dirty="0"/>
              <a:t> </a:t>
            </a:r>
            <a:r>
              <a:rPr lang="it-IT" sz="2400" dirty="0" err="1"/>
              <a:t>difference</a:t>
            </a:r>
            <a:r>
              <a:rPr lang="it-IT" sz="2400" dirty="0"/>
              <a:t> </a:t>
            </a:r>
            <a:r>
              <a:rPr lang="it-IT" sz="2400" dirty="0" err="1"/>
              <a:t>trought</a:t>
            </a:r>
            <a:r>
              <a:rPr lang="it-IT" sz="2400" dirty="0"/>
              <a:t> the </a:t>
            </a:r>
            <a:r>
              <a:rPr lang="it-IT" sz="2400" dirty="0" err="1"/>
              <a:t>junctiuon</a:t>
            </a:r>
            <a:r>
              <a:rPr lang="it-IT" sz="2400" dirty="0"/>
              <a:t>:</a:t>
            </a:r>
          </a:p>
        </p:txBody>
      </p:sp>
      <p:sp>
        <p:nvSpPr>
          <p:cNvPr id="8" name="CasellaDiTesto 7">
            <a:extLst>
              <a:ext uri="{FF2B5EF4-FFF2-40B4-BE49-F238E27FC236}">
                <a16:creationId xmlns:a16="http://schemas.microsoft.com/office/drawing/2014/main" id="{B276EA4A-ECAC-6461-3EE8-228BE13E6C97}"/>
              </a:ext>
            </a:extLst>
          </p:cNvPr>
          <p:cNvSpPr txBox="1"/>
          <p:nvPr/>
        </p:nvSpPr>
        <p:spPr>
          <a:xfrm>
            <a:off x="1037132" y="4666460"/>
            <a:ext cx="6098720" cy="461665"/>
          </a:xfrm>
          <a:prstGeom prst="rect">
            <a:avLst/>
          </a:prstGeom>
          <a:noFill/>
        </p:spPr>
        <p:txBody>
          <a:bodyPr wrap="square">
            <a:spAutoFit/>
          </a:bodyPr>
          <a:lstStyle/>
          <a:p>
            <a:r>
              <a:rPr lang="it-IT" sz="2400" dirty="0" err="1"/>
              <a:t>Potential</a:t>
            </a:r>
            <a:r>
              <a:rPr lang="it-IT" sz="2400" dirty="0"/>
              <a:t> </a:t>
            </a:r>
            <a:r>
              <a:rPr lang="it-IT" sz="2400" dirty="0" err="1"/>
              <a:t>difference</a:t>
            </a:r>
            <a:r>
              <a:rPr lang="it-IT" sz="2400" dirty="0"/>
              <a:t>:</a:t>
            </a:r>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499F6BEA-7575-EB35-801E-C275272FE1E4}"/>
                  </a:ext>
                </a:extLst>
              </p:cNvPr>
              <p:cNvSpPr txBox="1"/>
              <p:nvPr/>
            </p:nvSpPr>
            <p:spPr>
              <a:xfrm>
                <a:off x="1003626" y="3886042"/>
                <a:ext cx="6103088"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3200" i="1" kern="100" smtClean="0">
                          <a:effectLst/>
                          <a:latin typeface="Cambria Math" panose="02040503050406030204" pitchFamily="18" charset="0"/>
                          <a:ea typeface="Times New Roman" panose="02020603050405020304" pitchFamily="18" charset="0"/>
                          <a:cs typeface="Times New Roman" panose="02020603050405020304" pitchFamily="18" charset="0"/>
                        </a:rPr>
                        <m:t>𝐼</m:t>
                      </m:r>
                      <m:r>
                        <a:rPr lang="it-IT" sz="320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32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3200" i="1" kern="100">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it-IT" sz="3200" i="1" kern="100">
                              <a:effectLst/>
                              <a:latin typeface="Cambria Math" panose="02040503050406030204" pitchFamily="18" charset="0"/>
                              <a:ea typeface="Times New Roman" panose="02020603050405020304" pitchFamily="18" charset="0"/>
                              <a:cs typeface="Times New Roman" panose="02020603050405020304" pitchFamily="18" charset="0"/>
                            </a:rPr>
                            <m:t>𝐶</m:t>
                          </m:r>
                        </m:sub>
                      </m:sSub>
                      <m:r>
                        <a:rPr lang="it-IT" sz="3200" kern="1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it-IT" sz="3200" kern="100">
                          <a:effectLst/>
                          <a:latin typeface="Cambria Math" panose="02040503050406030204" pitchFamily="18" charset="0"/>
                          <a:ea typeface="Times New Roman" panose="02020603050405020304" pitchFamily="18" charset="0"/>
                          <a:cs typeface="Times New Roman" panose="02020603050405020304" pitchFamily="18" charset="0"/>
                        </a:rPr>
                        <m:t>sin</m:t>
                      </m:r>
                      <m:r>
                        <a:rPr lang="it-IT" sz="3200" kern="100">
                          <a:effectLst/>
                          <a:latin typeface="Cambria Math" panose="02040503050406030204" pitchFamily="18" charset="0"/>
                          <a:ea typeface="Times New Roman" panose="02020603050405020304" pitchFamily="18" charset="0"/>
                          <a:cs typeface="Times New Roman" panose="02020603050405020304" pitchFamily="18" charset="0"/>
                        </a:rPr>
                        <m:t>⁡</m:t>
                      </m:r>
                      <m:r>
                        <a:rPr lang="it-IT" sz="32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it-IT" sz="3200" i="1" kern="100">
                          <a:effectLst/>
                          <a:latin typeface="Cambria Math" panose="02040503050406030204" pitchFamily="18" charset="0"/>
                          <a:ea typeface="Times New Roman" panose="02020603050405020304" pitchFamily="18" charset="0"/>
                          <a:cs typeface="Times New Roman" panose="02020603050405020304" pitchFamily="18" charset="0"/>
                        </a:rPr>
                        <m:t>𝜙</m:t>
                      </m:r>
                      <m:r>
                        <a:rPr lang="it-IT" sz="32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it-IT" sz="3200" kern="10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it-IT" sz="3200" dirty="0"/>
              </a:p>
            </p:txBody>
          </p:sp>
        </mc:Choice>
        <mc:Fallback xmlns="">
          <p:sp>
            <p:nvSpPr>
              <p:cNvPr id="12" name="CasellaDiTesto 11">
                <a:extLst>
                  <a:ext uri="{FF2B5EF4-FFF2-40B4-BE49-F238E27FC236}">
                    <a16:creationId xmlns:a16="http://schemas.microsoft.com/office/drawing/2014/main" id="{499F6BEA-7575-EB35-801E-C275272FE1E4}"/>
                  </a:ext>
                </a:extLst>
              </p:cNvPr>
              <p:cNvSpPr txBox="1">
                <a:spLocks noRot="1" noChangeAspect="1" noMove="1" noResize="1" noEditPoints="1" noAdjustHandles="1" noChangeArrowheads="1" noChangeShapeType="1" noTextEdit="1"/>
              </p:cNvSpPr>
              <p:nvPr/>
            </p:nvSpPr>
            <p:spPr>
              <a:xfrm>
                <a:off x="1003626" y="3886042"/>
                <a:ext cx="6103088" cy="584775"/>
              </a:xfrm>
              <a:prstGeom prst="rect">
                <a:avLst/>
              </a:prstGeom>
              <a:blipFill>
                <a:blip r:embed="rId4"/>
                <a:stretch>
                  <a:fillRect b="-2340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10547520-E75C-D3D2-71DB-5A8BD580BB62}"/>
                  </a:ext>
                </a:extLst>
              </p:cNvPr>
              <p:cNvSpPr txBox="1"/>
              <p:nvPr/>
            </p:nvSpPr>
            <p:spPr>
              <a:xfrm>
                <a:off x="2772234" y="2537829"/>
                <a:ext cx="7923439" cy="598177"/>
              </a:xfrm>
              <a:prstGeom prst="rect">
                <a:avLst/>
              </a:prstGeom>
              <a:noFill/>
            </p:spPr>
            <p:txBody>
              <a:bodyPr wrap="square">
                <a:spAutoFit/>
              </a:bodyPr>
              <a:lstStyle/>
              <a:p>
                <a:r>
                  <a:rPr lang="it-IT" sz="32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𝜙</m:t>
                    </m:r>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3200" i="1">
                            <a:effectLst/>
                            <a:latin typeface="Cambria Math" panose="02040503050406030204" pitchFamily="18" charset="0"/>
                            <a:ea typeface="Times New Roman" panose="02020603050405020304" pitchFamily="18" charset="0"/>
                          </a:rPr>
                        </m:ctrlPr>
                      </m:sSubPr>
                      <m:e>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𝜙</m:t>
                        </m:r>
                      </m:e>
                      <m: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3200" i="1">
                            <a:effectLst/>
                            <a:latin typeface="Cambria Math" panose="02040503050406030204" pitchFamily="18" charset="0"/>
                            <a:ea typeface="Times New Roman" panose="02020603050405020304" pitchFamily="18" charset="0"/>
                          </a:rPr>
                        </m:ctrlPr>
                      </m:sSubPr>
                      <m:e>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𝜙</m:t>
                        </m:r>
                      </m:e>
                      <m:sub>
                        <m:r>
                          <a:rPr lang="it-IT" sz="32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endParaRPr lang="it-IT" sz="3200" dirty="0"/>
              </a:p>
            </p:txBody>
          </p:sp>
        </mc:Choice>
        <mc:Fallback xmlns="">
          <p:sp>
            <p:nvSpPr>
              <p:cNvPr id="14" name="CasellaDiTesto 13">
                <a:extLst>
                  <a:ext uri="{FF2B5EF4-FFF2-40B4-BE49-F238E27FC236}">
                    <a16:creationId xmlns:a16="http://schemas.microsoft.com/office/drawing/2014/main" id="{10547520-E75C-D3D2-71DB-5A8BD580BB62}"/>
                  </a:ext>
                </a:extLst>
              </p:cNvPr>
              <p:cNvSpPr txBox="1">
                <a:spLocks noRot="1" noChangeAspect="1" noMove="1" noResize="1" noEditPoints="1" noAdjustHandles="1" noChangeArrowheads="1" noChangeShapeType="1" noTextEdit="1"/>
              </p:cNvSpPr>
              <p:nvPr/>
            </p:nvSpPr>
            <p:spPr>
              <a:xfrm>
                <a:off x="2772234" y="2537829"/>
                <a:ext cx="7923439" cy="598177"/>
              </a:xfrm>
              <a:prstGeom prst="rect">
                <a:avLst/>
              </a:prstGeom>
              <a:blipFill>
                <a:blip r:embed="rId5"/>
                <a:stretch>
                  <a:fillRect l="-160" b="-1875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21DC106A-AAC4-70F0-52B6-9A3BD6272642}"/>
                  </a:ext>
                </a:extLst>
              </p:cNvPr>
              <p:cNvSpPr txBox="1"/>
              <p:nvPr/>
            </p:nvSpPr>
            <p:spPr>
              <a:xfrm>
                <a:off x="838200" y="5356679"/>
                <a:ext cx="6103088" cy="10273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3200" i="1" kern="100" smtClean="0">
                          <a:effectLst/>
                          <a:latin typeface="Cambria Math" panose="02040503050406030204" pitchFamily="18" charset="0"/>
                          <a:ea typeface="Times New Roman" panose="02020603050405020304" pitchFamily="18" charset="0"/>
                          <a:cs typeface="Times New Roman" panose="02020603050405020304" pitchFamily="18" charset="0"/>
                        </a:rPr>
                        <m:t>𝑉</m:t>
                      </m:r>
                      <m:r>
                        <a:rPr lang="it-IT" sz="320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3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it-IT" sz="3200" kern="100">
                                  <a:effectLst/>
                                  <a:latin typeface="Cambria Math" panose="02040503050406030204" pitchFamily="18" charset="0"/>
                                  <a:ea typeface="Calibri" panose="020F0502020204030204" pitchFamily="34" charset="0"/>
                                  <a:cs typeface="Times New Roman" panose="02020603050405020304" pitchFamily="18" charset="0"/>
                                </a:rPr>
                                <m:t>Φ</m:t>
                              </m:r>
                            </m:e>
                            <m:sub>
                              <m:r>
                                <a:rPr lang="it-IT" sz="3200" i="1"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it-IT" sz="32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it-IT" sz="3200" i="1" kern="100">
                              <a:effectLst/>
                              <a:latin typeface="Cambria Math" panose="02040503050406030204" pitchFamily="18" charset="0"/>
                              <a:ea typeface="Calibri" panose="020F0502020204030204" pitchFamily="34" charset="0"/>
                              <a:cs typeface="Times New Roman" panose="02020603050405020304" pitchFamily="18" charset="0"/>
                            </a:rPr>
                            <m:t>𝑑</m:t>
                          </m:r>
                          <m:r>
                            <a:rPr lang="it-IT" sz="3200" i="1" kern="100">
                              <a:effectLst/>
                              <a:latin typeface="Cambria Math" panose="02040503050406030204" pitchFamily="18" charset="0"/>
                              <a:ea typeface="Times New Roman" panose="02020603050405020304" pitchFamily="18" charset="0"/>
                              <a:cs typeface="Times New Roman" panose="02020603050405020304" pitchFamily="18" charset="0"/>
                            </a:rPr>
                            <m:t>𝜙</m:t>
                          </m:r>
                        </m:num>
                        <m:den>
                          <m:r>
                            <a:rPr lang="it-IT" sz="3200" i="1" kern="100">
                              <a:effectLst/>
                              <a:latin typeface="Cambria Math" panose="02040503050406030204" pitchFamily="18" charset="0"/>
                              <a:ea typeface="Times New Roman" panose="02020603050405020304" pitchFamily="18" charset="0"/>
                              <a:cs typeface="Times New Roman" panose="02020603050405020304" pitchFamily="18" charset="0"/>
                            </a:rPr>
                            <m:t>𝑑𝑡</m:t>
                          </m:r>
                        </m:den>
                      </m:f>
                    </m:oMath>
                  </m:oMathPara>
                </a14:m>
                <a:endParaRPr lang="it-IT" sz="3200" dirty="0"/>
              </a:p>
            </p:txBody>
          </p:sp>
        </mc:Choice>
        <mc:Fallback xmlns="">
          <p:sp>
            <p:nvSpPr>
              <p:cNvPr id="16" name="CasellaDiTesto 15">
                <a:extLst>
                  <a:ext uri="{FF2B5EF4-FFF2-40B4-BE49-F238E27FC236}">
                    <a16:creationId xmlns:a16="http://schemas.microsoft.com/office/drawing/2014/main" id="{21DC106A-AAC4-70F0-52B6-9A3BD6272642}"/>
                  </a:ext>
                </a:extLst>
              </p:cNvPr>
              <p:cNvSpPr txBox="1">
                <a:spLocks noRot="1" noChangeAspect="1" noMove="1" noResize="1" noEditPoints="1" noAdjustHandles="1" noChangeArrowheads="1" noChangeShapeType="1" noTextEdit="1"/>
              </p:cNvSpPr>
              <p:nvPr/>
            </p:nvSpPr>
            <p:spPr>
              <a:xfrm>
                <a:off x="838200" y="5356679"/>
                <a:ext cx="6103088" cy="1027333"/>
              </a:xfrm>
              <a:prstGeom prst="rect">
                <a:avLst/>
              </a:prstGeom>
              <a:blipFill>
                <a:blip r:embed="rId6"/>
                <a:stretch>
                  <a:fillRect t="-2439" b="-8537"/>
                </a:stretch>
              </a:blipFill>
            </p:spPr>
            <p:txBody>
              <a:bodyPr/>
              <a:lstStyle/>
              <a:p>
                <a:r>
                  <a:rPr lang="it-IT">
                    <a:noFill/>
                  </a:rPr>
                  <a:t> </a:t>
                </a:r>
              </a:p>
            </p:txBody>
          </p:sp>
        </mc:Fallback>
      </mc:AlternateContent>
      <p:cxnSp>
        <p:nvCxnSpPr>
          <p:cNvPr id="18" name="Connettore 2 17">
            <a:extLst>
              <a:ext uri="{FF2B5EF4-FFF2-40B4-BE49-F238E27FC236}">
                <a16:creationId xmlns:a16="http://schemas.microsoft.com/office/drawing/2014/main" id="{0CAF5FEE-8E2B-F8E9-5500-734B44309917}"/>
              </a:ext>
            </a:extLst>
          </p:cNvPr>
          <p:cNvCxnSpPr/>
          <p:nvPr/>
        </p:nvCxnSpPr>
        <p:spPr>
          <a:xfrm>
            <a:off x="5675215" y="5873123"/>
            <a:ext cx="1460637"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F8E8CC40-FBB4-C465-C9B0-D56E3F174E4F}"/>
                  </a:ext>
                </a:extLst>
              </p:cNvPr>
              <p:cNvSpPr txBox="1"/>
              <p:nvPr/>
            </p:nvSpPr>
            <p:spPr>
              <a:xfrm>
                <a:off x="3322149" y="5134701"/>
                <a:ext cx="6098146" cy="6241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800" i="1" kern="100" smtClean="0">
                          <a:effectLst/>
                          <a:latin typeface="Cambria Math" panose="02040503050406030204" pitchFamily="18" charset="0"/>
                          <a:ea typeface="Times New Roman" panose="02020603050405020304" pitchFamily="18" charset="0"/>
                          <a:cs typeface="Times New Roman" panose="02020603050405020304" pitchFamily="18" charset="0"/>
                        </a:rPr>
                        <m:t>𝑉</m:t>
                      </m:r>
                      <m:r>
                        <a:rPr lang="it-IT" sz="180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kern="100" smtClean="0">
                          <a:effectLst/>
                          <a:latin typeface="Cambria Math" panose="02040503050406030204" pitchFamily="18" charset="0"/>
                          <a:ea typeface="Times New Roman" panose="02020603050405020304" pitchFamily="18" charset="0"/>
                          <a:cs typeface="Times New Roman" panose="02020603050405020304" pitchFamily="18" charset="0"/>
                        </a:rPr>
                        <m:t>𝐿</m:t>
                      </m:r>
                      <m:d>
                        <m:dPr>
                          <m:ctrlPr>
                            <a:rPr lang="it-IT" sz="18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it-IT" sz="18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800" i="1" kern="100">
                                  <a:effectLst/>
                                  <a:latin typeface="Cambria Math" panose="02040503050406030204" pitchFamily="18" charset="0"/>
                                  <a:ea typeface="Times New Roman" panose="02020603050405020304" pitchFamily="18" charset="0"/>
                                  <a:cs typeface="Times New Roman" panose="02020603050405020304" pitchFamily="18" charset="0"/>
                                </a:rPr>
                                <m:t>𝑑𝐼</m:t>
                              </m:r>
                            </m:num>
                            <m:den>
                              <m:r>
                                <a:rPr lang="it-IT" sz="1800" i="1" kern="100">
                                  <a:effectLst/>
                                  <a:latin typeface="Cambria Math" panose="02040503050406030204" pitchFamily="18" charset="0"/>
                                  <a:ea typeface="Times New Roman" panose="02020603050405020304" pitchFamily="18" charset="0"/>
                                  <a:cs typeface="Times New Roman" panose="02020603050405020304" pitchFamily="18" charset="0"/>
                                </a:rPr>
                                <m:t>𝑑𝑡</m:t>
                              </m:r>
                            </m:den>
                          </m:f>
                        </m:e>
                      </m:d>
                    </m:oMath>
                  </m:oMathPara>
                </a14:m>
                <a:endParaRPr lang="it-IT" dirty="0"/>
              </a:p>
            </p:txBody>
          </p:sp>
        </mc:Choice>
        <mc:Fallback xmlns="">
          <p:sp>
            <p:nvSpPr>
              <p:cNvPr id="20" name="CasellaDiTesto 19">
                <a:extLst>
                  <a:ext uri="{FF2B5EF4-FFF2-40B4-BE49-F238E27FC236}">
                    <a16:creationId xmlns:a16="http://schemas.microsoft.com/office/drawing/2014/main" id="{F8E8CC40-FBB4-C465-C9B0-D56E3F174E4F}"/>
                  </a:ext>
                </a:extLst>
              </p:cNvPr>
              <p:cNvSpPr txBox="1">
                <a:spLocks noRot="1" noChangeAspect="1" noMove="1" noResize="1" noEditPoints="1" noAdjustHandles="1" noChangeArrowheads="1" noChangeShapeType="1" noTextEdit="1"/>
              </p:cNvSpPr>
              <p:nvPr/>
            </p:nvSpPr>
            <p:spPr>
              <a:xfrm>
                <a:off x="3322149" y="5134701"/>
                <a:ext cx="6098146" cy="624145"/>
              </a:xfrm>
              <a:prstGeom prst="rect">
                <a:avLst/>
              </a:prstGeom>
              <a:blipFill>
                <a:blip r:embed="rId7"/>
                <a:stretch>
                  <a:fillRect b="-4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08794B0B-D05C-0C4C-3931-24007494F7DC}"/>
                  </a:ext>
                </a:extLst>
              </p:cNvPr>
              <p:cNvSpPr txBox="1"/>
              <p:nvPr/>
            </p:nvSpPr>
            <p:spPr>
              <a:xfrm>
                <a:off x="6096000" y="4434434"/>
                <a:ext cx="6213137" cy="1781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3600" i="1">
                              <a:latin typeface="Cambria Math" panose="02040503050406030204" pitchFamily="18" charset="0"/>
                            </a:rPr>
                          </m:ctrlPr>
                        </m:sSubPr>
                        <m:e>
                          <m:r>
                            <a:rPr lang="it-IT" sz="3600" i="1">
                              <a:latin typeface="Cambria Math" panose="02040503050406030204" pitchFamily="18" charset="0"/>
                            </a:rPr>
                            <m:t>𝐿</m:t>
                          </m:r>
                        </m:e>
                        <m:sub>
                          <m:r>
                            <a:rPr lang="it-IT" sz="3600" i="1">
                              <a:latin typeface="Cambria Math" panose="02040503050406030204" pitchFamily="18" charset="0"/>
                            </a:rPr>
                            <m:t>𝐽</m:t>
                          </m:r>
                        </m:sub>
                      </m:sSub>
                      <m:r>
                        <a:rPr lang="it-IT" sz="3600" i="1">
                          <a:latin typeface="Cambria Math" panose="02040503050406030204" pitchFamily="18" charset="0"/>
                        </a:rPr>
                        <m:t>=</m:t>
                      </m:r>
                      <m:f>
                        <m:fPr>
                          <m:ctrlPr>
                            <a:rPr lang="it-IT" sz="3600" i="1">
                              <a:latin typeface="Cambria Math" panose="02040503050406030204" pitchFamily="18" charset="0"/>
                            </a:rPr>
                          </m:ctrlPr>
                        </m:fPr>
                        <m:num>
                          <m:sSub>
                            <m:sSubPr>
                              <m:ctrlPr>
                                <a:rPr lang="it-IT" sz="3600" i="1">
                                  <a:latin typeface="Cambria Math" panose="02040503050406030204" pitchFamily="18" charset="0"/>
                                </a:rPr>
                              </m:ctrlPr>
                            </m:sSubPr>
                            <m:e>
                              <m:r>
                                <m:rPr>
                                  <m:sty m:val="p"/>
                                </m:rPr>
                                <a:rPr lang="it-IT" sz="3600">
                                  <a:latin typeface="Cambria Math" panose="02040503050406030204" pitchFamily="18" charset="0"/>
                                </a:rPr>
                                <m:t>Φ</m:t>
                              </m:r>
                            </m:e>
                            <m:sub>
                              <m:r>
                                <a:rPr lang="it-IT" sz="3600" i="1">
                                  <a:latin typeface="Cambria Math" panose="02040503050406030204" pitchFamily="18" charset="0"/>
                                </a:rPr>
                                <m:t>0</m:t>
                              </m:r>
                            </m:sub>
                          </m:sSub>
                        </m:num>
                        <m:den>
                          <m:sSub>
                            <m:sSubPr>
                              <m:ctrlPr>
                                <a:rPr lang="it-IT" sz="3600" i="1">
                                  <a:latin typeface="Cambria Math" panose="02040503050406030204" pitchFamily="18" charset="0"/>
                                </a:rPr>
                              </m:ctrlPr>
                            </m:sSubPr>
                            <m:e>
                              <m:r>
                                <a:rPr lang="it-IT" sz="3600" i="1">
                                  <a:latin typeface="Cambria Math" panose="02040503050406030204" pitchFamily="18" charset="0"/>
                                </a:rPr>
                                <m:t>𝐼</m:t>
                              </m:r>
                            </m:e>
                            <m:sub>
                              <m:r>
                                <a:rPr lang="it-IT" sz="3600" i="1">
                                  <a:latin typeface="Cambria Math" panose="02040503050406030204" pitchFamily="18" charset="0"/>
                                </a:rPr>
                                <m:t>𝐶</m:t>
                              </m:r>
                            </m:sub>
                          </m:sSub>
                          <m:r>
                            <a:rPr lang="it-IT" sz="3600">
                              <a:latin typeface="Cambria Math" panose="02040503050406030204" pitchFamily="18" charset="0"/>
                            </a:rPr>
                            <m:t> </m:t>
                          </m:r>
                          <m:r>
                            <m:rPr>
                              <m:sty m:val="p"/>
                            </m:rPr>
                            <a:rPr lang="it-IT" sz="3600">
                              <a:latin typeface="Cambria Math" panose="02040503050406030204" pitchFamily="18" charset="0"/>
                            </a:rPr>
                            <m:t>cos</m:t>
                          </m:r>
                          <m:r>
                            <a:rPr lang="it-IT" sz="3600" i="1">
                              <a:latin typeface="Cambria Math" panose="02040503050406030204" pitchFamily="18" charset="0"/>
                            </a:rPr>
                            <m:t>(</m:t>
                          </m:r>
                          <m:r>
                            <a:rPr lang="it-IT" sz="3600" i="1">
                              <a:latin typeface="Cambria Math" panose="02040503050406030204" pitchFamily="18" charset="0"/>
                            </a:rPr>
                            <m:t>𝜙</m:t>
                          </m:r>
                          <m:r>
                            <a:rPr lang="it-IT" sz="3600" i="1">
                              <a:latin typeface="Cambria Math" panose="02040503050406030204" pitchFamily="18" charset="0"/>
                            </a:rPr>
                            <m:t>)</m:t>
                          </m:r>
                        </m:den>
                      </m:f>
                      <m:r>
                        <a:rPr lang="it-IT" sz="3600" i="1">
                          <a:latin typeface="Cambria Math" panose="02040503050406030204" pitchFamily="18" charset="0"/>
                        </a:rPr>
                        <m:t> </m:t>
                      </m:r>
                    </m:oMath>
                  </m:oMathPara>
                </a14:m>
                <a:endParaRPr lang="it-IT" sz="3600" dirty="0"/>
              </a:p>
              <a:p>
                <a:endParaRPr lang="it-IT" sz="3600" dirty="0"/>
              </a:p>
            </p:txBody>
          </p:sp>
        </mc:Choice>
        <mc:Fallback xmlns="">
          <p:sp>
            <p:nvSpPr>
              <p:cNvPr id="21" name="CasellaDiTesto 20">
                <a:extLst>
                  <a:ext uri="{FF2B5EF4-FFF2-40B4-BE49-F238E27FC236}">
                    <a16:creationId xmlns:a16="http://schemas.microsoft.com/office/drawing/2014/main" id="{08794B0B-D05C-0C4C-3931-24007494F7DC}"/>
                  </a:ext>
                </a:extLst>
              </p:cNvPr>
              <p:cNvSpPr txBox="1">
                <a:spLocks noRot="1" noChangeAspect="1" noMove="1" noResize="1" noEditPoints="1" noAdjustHandles="1" noChangeArrowheads="1" noChangeShapeType="1" noTextEdit="1"/>
              </p:cNvSpPr>
              <p:nvPr/>
            </p:nvSpPr>
            <p:spPr>
              <a:xfrm>
                <a:off x="6096000" y="4434434"/>
                <a:ext cx="6213137" cy="1781770"/>
              </a:xfrm>
              <a:prstGeom prst="rect">
                <a:avLst/>
              </a:prstGeom>
              <a:blipFill>
                <a:blip r:embed="rId8"/>
                <a:stretch>
                  <a:fillRect/>
                </a:stretch>
              </a:blipFill>
            </p:spPr>
            <p:txBody>
              <a:bodyPr/>
              <a:lstStyle/>
              <a:p>
                <a:r>
                  <a:rPr lang="it-IT">
                    <a:noFill/>
                  </a:rPr>
                  <a:t> </a:t>
                </a:r>
              </a:p>
            </p:txBody>
          </p:sp>
        </mc:Fallback>
      </mc:AlternateContent>
      <p:sp>
        <p:nvSpPr>
          <p:cNvPr id="22" name="CasellaDiTesto 21">
            <a:extLst>
              <a:ext uri="{FF2B5EF4-FFF2-40B4-BE49-F238E27FC236}">
                <a16:creationId xmlns:a16="http://schemas.microsoft.com/office/drawing/2014/main" id="{CBD14145-0274-415D-C871-A4746E78643D}"/>
              </a:ext>
            </a:extLst>
          </p:cNvPr>
          <p:cNvSpPr txBox="1"/>
          <p:nvPr/>
        </p:nvSpPr>
        <p:spPr>
          <a:xfrm>
            <a:off x="7646313" y="5818235"/>
            <a:ext cx="6098720" cy="523220"/>
          </a:xfrm>
          <a:prstGeom prst="rect">
            <a:avLst/>
          </a:prstGeom>
          <a:noFill/>
        </p:spPr>
        <p:txBody>
          <a:bodyPr wrap="square">
            <a:spAutoFit/>
          </a:bodyPr>
          <a:lstStyle/>
          <a:p>
            <a:r>
              <a:rPr lang="it-IT" sz="2800" b="1" dirty="0" err="1"/>
              <a:t>Junctiuon</a:t>
            </a:r>
            <a:r>
              <a:rPr lang="it-IT" sz="2800" b="1" dirty="0"/>
              <a:t> </a:t>
            </a:r>
            <a:r>
              <a:rPr lang="it-IT" sz="2800" b="1" dirty="0" err="1"/>
              <a:t>Induction</a:t>
            </a:r>
            <a:endParaRPr lang="it-IT" sz="2800" b="1" dirty="0"/>
          </a:p>
        </p:txBody>
      </p:sp>
      <p:sp>
        <p:nvSpPr>
          <p:cNvPr id="23" name="Rettangolo 22">
            <a:extLst>
              <a:ext uri="{FF2B5EF4-FFF2-40B4-BE49-F238E27FC236}">
                <a16:creationId xmlns:a16="http://schemas.microsoft.com/office/drawing/2014/main" id="{C4726C9C-A60B-B65D-95B4-270AB29414C1}"/>
              </a:ext>
            </a:extLst>
          </p:cNvPr>
          <p:cNvSpPr/>
          <p:nvPr/>
        </p:nvSpPr>
        <p:spPr>
          <a:xfrm>
            <a:off x="7525491" y="4233970"/>
            <a:ext cx="3629377" cy="238974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0571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schermata, design, Rettangolo&#10;&#10;Descrizione generata automaticamente">
            <a:extLst>
              <a:ext uri="{FF2B5EF4-FFF2-40B4-BE49-F238E27FC236}">
                <a16:creationId xmlns:a16="http://schemas.microsoft.com/office/drawing/2014/main" id="{D1B402FF-4CE2-5F4C-8A76-059ADDBAE9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09" t="9744" r="4053" b="2121"/>
          <a:stretch/>
        </p:blipFill>
        <p:spPr bwMode="auto">
          <a:xfrm>
            <a:off x="1546121" y="1061553"/>
            <a:ext cx="9099758" cy="4734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572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biglietto da visita, schermata, design&#10;&#10;Descrizione generata automaticamente">
            <a:extLst>
              <a:ext uri="{FF2B5EF4-FFF2-40B4-BE49-F238E27FC236}">
                <a16:creationId xmlns:a16="http://schemas.microsoft.com/office/drawing/2014/main" id="{FE1F942E-CBF1-9F26-DF7C-D50AE36154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1586" y="671730"/>
            <a:ext cx="9348828" cy="5514540"/>
          </a:xfrm>
          <a:prstGeom prst="rect">
            <a:avLst/>
          </a:prstGeom>
        </p:spPr>
      </p:pic>
    </p:spTree>
    <p:extLst>
      <p:ext uri="{BB962C8B-B14F-4D97-AF65-F5344CB8AC3E}">
        <p14:creationId xmlns:p14="http://schemas.microsoft.com/office/powerpoint/2010/main" val="302979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7F76128-BBBD-9A15-1EB5-9064F3998C13}"/>
              </a:ext>
            </a:extLst>
          </p:cNvPr>
          <p:cNvSpPr>
            <a:spLocks noGrp="1"/>
          </p:cNvSpPr>
          <p:nvPr>
            <p:ph type="title"/>
          </p:nvPr>
        </p:nvSpPr>
        <p:spPr>
          <a:xfrm>
            <a:off x="464434" y="424611"/>
            <a:ext cx="7735428" cy="1628970"/>
          </a:xfrm>
        </p:spPr>
        <p:txBody>
          <a:bodyPr anchor="ctr">
            <a:normAutofit/>
          </a:bodyPr>
          <a:lstStyle/>
          <a:p>
            <a:r>
              <a:rPr lang="it-IT" sz="3700" b="1" dirty="0">
                <a:latin typeface="FUTURA MEDIUM" panose="020B0602020204020303" pitchFamily="34" charset="-79"/>
                <a:cs typeface="FUTURA MEDIUM" panose="020B0602020204020303" pitchFamily="34" charset="-79"/>
              </a:rPr>
              <a:t>Key </a:t>
            </a:r>
            <a:r>
              <a:rPr lang="it-IT" sz="3700" b="1" dirty="0" err="1">
                <a:latin typeface="FUTURA MEDIUM" panose="020B0602020204020303" pitchFamily="34" charset="-79"/>
                <a:cs typeface="FUTURA MEDIUM" panose="020B0602020204020303" pitchFamily="34" charset="-79"/>
              </a:rPr>
              <a:t>ingredients</a:t>
            </a:r>
            <a:r>
              <a:rPr lang="it-IT" sz="3700" b="1" dirty="0">
                <a:latin typeface="FUTURA MEDIUM" panose="020B0602020204020303" pitchFamily="34" charset="-79"/>
                <a:cs typeface="FUTURA MEDIUM" panose="020B0602020204020303" pitchFamily="34" charset="-79"/>
              </a:rPr>
              <a:t> for </a:t>
            </a:r>
            <a:r>
              <a:rPr lang="it-IT" sz="3700" b="1" dirty="0" err="1">
                <a:latin typeface="FUTURA MEDIUM" panose="020B0602020204020303" pitchFamily="34" charset="-79"/>
                <a:cs typeface="FUTURA MEDIUM" panose="020B0602020204020303" pitchFamily="34" charset="-79"/>
              </a:rPr>
              <a:t>implementing</a:t>
            </a:r>
            <a:r>
              <a:rPr lang="it-IT" sz="3700" b="1" dirty="0">
                <a:latin typeface="FUTURA MEDIUM" panose="020B0602020204020303" pitchFamily="34" charset="-79"/>
                <a:cs typeface="FUTURA MEDIUM" panose="020B0602020204020303" pitchFamily="34" charset="-79"/>
              </a:rPr>
              <a:t> a quantum computer:</a:t>
            </a:r>
          </a:p>
        </p:txBody>
      </p:sp>
      <p:sp>
        <p:nvSpPr>
          <p:cNvPr id="3" name="Segnaposto contenuto 2">
            <a:extLst>
              <a:ext uri="{FF2B5EF4-FFF2-40B4-BE49-F238E27FC236}">
                <a16:creationId xmlns:a16="http://schemas.microsoft.com/office/drawing/2014/main" id="{B027F271-AC57-EC33-E65A-1113D4AC0484}"/>
              </a:ext>
            </a:extLst>
          </p:cNvPr>
          <p:cNvSpPr>
            <a:spLocks noGrp="1"/>
          </p:cNvSpPr>
          <p:nvPr>
            <p:ph idx="1"/>
          </p:nvPr>
        </p:nvSpPr>
        <p:spPr>
          <a:xfrm>
            <a:off x="1010843" y="2087030"/>
            <a:ext cx="6642609" cy="3374137"/>
          </a:xfrm>
        </p:spPr>
        <p:txBody>
          <a:bodyPr anchor="ctr">
            <a:noAutofit/>
          </a:bodyPr>
          <a:lstStyle/>
          <a:p>
            <a:pPr marL="0" indent="0">
              <a:buNone/>
            </a:pPr>
            <a:r>
              <a:rPr lang="it-IT" b="1" dirty="0">
                <a:latin typeface="FUTURA MEDIUM" panose="020B0602020204020303" pitchFamily="34" charset="-79"/>
                <a:cs typeface="FUTURA MEDIUM" panose="020B0602020204020303" pitchFamily="34" charset="-79"/>
              </a:rPr>
              <a:t>1. </a:t>
            </a:r>
            <a:r>
              <a:rPr lang="en-US" b="1" dirty="0">
                <a:effectLst/>
                <a:latin typeface="FUTURA MEDIUM" panose="020B0602020204020303" pitchFamily="34" charset="-79"/>
                <a:ea typeface="Aptos" panose="020B0004020202020204" pitchFamily="34" charset="0"/>
                <a:cs typeface="FUTURA MEDIUM" panose="020B0602020204020303" pitchFamily="34" charset="-79"/>
              </a:rPr>
              <a:t>UNIT OF INFORMATION: QUBIT</a:t>
            </a:r>
            <a:endParaRPr lang="it-IT" b="1" dirty="0">
              <a:latin typeface="FUTURA MEDIUM" panose="020B0602020204020303" pitchFamily="34" charset="-79"/>
              <a:cs typeface="FUTURA MEDIUM" panose="020B0602020204020303" pitchFamily="34" charset="-79"/>
            </a:endParaRPr>
          </a:p>
          <a:p>
            <a:pPr marL="0" indent="0">
              <a:buNone/>
            </a:pPr>
            <a:r>
              <a:rPr lang="it-IT" dirty="0">
                <a:latin typeface="Futura Medium" panose="020B0602020204020303" pitchFamily="34" charset="-79"/>
                <a:cs typeface="Futura Medium" panose="020B0602020204020303" pitchFamily="34" charset="-79"/>
              </a:rPr>
              <a:t>2. </a:t>
            </a:r>
            <a:r>
              <a:rPr lang="en-US" b="1" kern="100" dirty="0">
                <a:effectLst/>
                <a:latin typeface="FUTURA MEDIUM" panose="020B0602020204020303" pitchFamily="34" charset="-79"/>
                <a:ea typeface="Times New Roman" panose="02020603050405020304" pitchFamily="18" charset="0"/>
                <a:cs typeface="FUTURA MEDIUM" panose="020B0602020204020303" pitchFamily="34" charset="-79"/>
              </a:rPr>
              <a:t>MANIPULATING INFORMATION</a:t>
            </a:r>
            <a:endParaRPr lang="it-IT" kern="100" dirty="0">
              <a:latin typeface="Futura Medium" panose="020B0602020204020303" pitchFamily="34" charset="-79"/>
              <a:ea typeface="Times New Roman" panose="02020603050405020304" pitchFamily="18" charset="0"/>
              <a:cs typeface="Futura Medium" panose="020B0602020204020303" pitchFamily="34" charset="-79"/>
            </a:endParaRPr>
          </a:p>
          <a:p>
            <a:pPr marL="0" indent="0">
              <a:buNone/>
            </a:pPr>
            <a:r>
              <a:rPr lang="it-IT" b="1" kern="100" dirty="0">
                <a:effectLst/>
                <a:latin typeface="FUTURA MEDIUM" panose="020B0602020204020303" pitchFamily="34" charset="-79"/>
                <a:ea typeface="Times New Roman" panose="02020603050405020304" pitchFamily="18" charset="0"/>
                <a:cs typeface="FUTURA MEDIUM" panose="020B0602020204020303" pitchFamily="34" charset="-79"/>
              </a:rPr>
              <a:t>3. </a:t>
            </a:r>
            <a:r>
              <a:rPr lang="en-US" b="1" kern="100" dirty="0">
                <a:effectLst/>
                <a:latin typeface="FUTURA MEDIUM" panose="020B0602020204020303" pitchFamily="34" charset="-79"/>
                <a:ea typeface="Times New Roman" panose="02020603050405020304" pitchFamily="18" charset="0"/>
                <a:cs typeface="FUTURA MEDIUM" panose="020B0602020204020303" pitchFamily="34" charset="-79"/>
              </a:rPr>
              <a:t>READ OUT </a:t>
            </a:r>
            <a:endParaRPr lang="it-IT" kern="100" dirty="0">
              <a:latin typeface="Futura Medium" panose="020B0602020204020303" pitchFamily="34" charset="-79"/>
              <a:ea typeface="Times New Roman" panose="02020603050405020304" pitchFamily="18" charset="0"/>
              <a:cs typeface="Futura Medium" panose="020B0602020204020303" pitchFamily="34" charset="-79"/>
            </a:endParaRPr>
          </a:p>
          <a:p>
            <a:pPr marL="0" indent="0">
              <a:buNone/>
            </a:pPr>
            <a:r>
              <a:rPr lang="it-IT" b="1" kern="100" dirty="0">
                <a:effectLst/>
                <a:latin typeface="FUTURA MEDIUM" panose="020B0602020204020303" pitchFamily="34" charset="-79"/>
                <a:ea typeface="Times New Roman" panose="02020603050405020304" pitchFamily="18" charset="0"/>
                <a:cs typeface="FUTURA MEDIUM" panose="020B0602020204020303" pitchFamily="34" charset="-79"/>
              </a:rPr>
              <a:t>4. </a:t>
            </a:r>
            <a:r>
              <a:rPr lang="en-US" b="1" kern="100" dirty="0">
                <a:effectLst/>
                <a:latin typeface="FUTURA MEDIUM" panose="020B0602020204020303" pitchFamily="34" charset="-79"/>
                <a:ea typeface="Times New Roman" panose="02020603050405020304" pitchFamily="18" charset="0"/>
                <a:cs typeface="FUTURA MEDIUM" panose="020B0602020204020303" pitchFamily="34" charset="-79"/>
              </a:rPr>
              <a:t>COHERENCE TIMES</a:t>
            </a:r>
            <a:endParaRPr lang="it-IT" dirty="0">
              <a:latin typeface="Futura Medium" panose="020B0602020204020303" pitchFamily="34" charset="-79"/>
              <a:cs typeface="Futura Medium" panose="020B0602020204020303" pitchFamily="34" charset="-79"/>
            </a:endParaRPr>
          </a:p>
        </p:txBody>
      </p:sp>
      <p:pic>
        <p:nvPicPr>
          <p:cNvPr id="6" name="Immagine 5">
            <a:extLst>
              <a:ext uri="{FF2B5EF4-FFF2-40B4-BE49-F238E27FC236}">
                <a16:creationId xmlns:a16="http://schemas.microsoft.com/office/drawing/2014/main" id="{A8787929-2189-5574-E1FE-72E1C197A933}"/>
              </a:ext>
            </a:extLst>
          </p:cNvPr>
          <p:cNvPicPr>
            <a:picLocks noChangeAspect="1"/>
          </p:cNvPicPr>
          <p:nvPr/>
        </p:nvPicPr>
        <p:blipFill rotWithShape="1">
          <a:blip r:embed="rId2"/>
          <a:srcRect l="28471" r="32721"/>
          <a:stretch/>
        </p:blipFill>
        <p:spPr>
          <a:xfrm>
            <a:off x="8214530" y="0"/>
            <a:ext cx="3992138" cy="6858000"/>
          </a:xfrm>
          <a:prstGeom prst="rect">
            <a:avLst/>
          </a:prstGeom>
        </p:spPr>
      </p:pic>
    </p:spTree>
    <p:extLst>
      <p:ext uri="{BB962C8B-B14F-4D97-AF65-F5344CB8AC3E}">
        <p14:creationId xmlns:p14="http://schemas.microsoft.com/office/powerpoint/2010/main" val="201461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0A961-C3F2-9F16-E3A2-0C32C05FBF3C}"/>
              </a:ext>
            </a:extLst>
          </p:cNvPr>
          <p:cNvSpPr>
            <a:spLocks noGrp="1"/>
          </p:cNvSpPr>
          <p:nvPr>
            <p:ph type="title"/>
          </p:nvPr>
        </p:nvSpPr>
        <p:spPr/>
        <p:txBody>
          <a:bodyPr/>
          <a:lstStyle/>
          <a:p>
            <a:r>
              <a:rPr lang="it-IT" dirty="0">
                <a:latin typeface="Futura Medium" panose="020B0602020204020303" pitchFamily="34" charset="-79"/>
                <a:cs typeface="Futura Medium" panose="020B0602020204020303" pitchFamily="34" charset="-79"/>
              </a:rPr>
              <a:t>1.  UNIT OF INFORMATION: QUBIT</a:t>
            </a:r>
          </a:p>
        </p:txBody>
      </p:sp>
      <p:pic>
        <p:nvPicPr>
          <p:cNvPr id="4" name="Segnaposto contenuto 3" descr="Immagine che contiene schizzo, diagramma, Carattere, design&#10;&#10;Descrizione generata automaticamente">
            <a:extLst>
              <a:ext uri="{FF2B5EF4-FFF2-40B4-BE49-F238E27FC236}">
                <a16:creationId xmlns:a16="http://schemas.microsoft.com/office/drawing/2014/main" id="{FA3D2426-07FF-7326-8E71-F5A190B4267B}"/>
              </a:ext>
            </a:extLst>
          </p:cNvPr>
          <p:cNvPicPr>
            <a:picLocks noGrp="1" noChangeAspect="1"/>
          </p:cNvPicPr>
          <p:nvPr>
            <p:ph idx="1"/>
          </p:nvPr>
        </p:nvPicPr>
        <p:blipFill>
          <a:blip r:embed="rId3"/>
          <a:stretch>
            <a:fillRect/>
          </a:stretch>
        </p:blipFill>
        <p:spPr>
          <a:xfrm>
            <a:off x="1355935" y="2226503"/>
            <a:ext cx="2933855" cy="3328323"/>
          </a:xfrm>
          <a:prstGeom prst="rect">
            <a:avLst/>
          </a:prstGeom>
        </p:spPr>
      </p:pic>
      <p:sp>
        <p:nvSpPr>
          <p:cNvPr id="6" name="Segnaposto contenuto 2">
            <a:extLst>
              <a:ext uri="{FF2B5EF4-FFF2-40B4-BE49-F238E27FC236}">
                <a16:creationId xmlns:a16="http://schemas.microsoft.com/office/drawing/2014/main" id="{FD89DA21-FAAB-8A1F-8418-C38DF836E79A}"/>
              </a:ext>
            </a:extLst>
          </p:cNvPr>
          <p:cNvSpPr txBox="1">
            <a:spLocks/>
          </p:cNvSpPr>
          <p:nvPr/>
        </p:nvSpPr>
        <p:spPr>
          <a:xfrm>
            <a:off x="4993932" y="2226503"/>
            <a:ext cx="6647940" cy="337413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b="1" dirty="0">
                <a:latin typeface="FUTURA MEDIUM" panose="020B0602020204020303" pitchFamily="34" charset="-79"/>
                <a:cs typeface="FUTURA MEDIUM" panose="020B0602020204020303" pitchFamily="34" charset="-79"/>
              </a:rPr>
              <a:t>A </a:t>
            </a:r>
            <a:r>
              <a:rPr lang="it-IT" sz="3200" b="1" dirty="0" err="1">
                <a:latin typeface="FUTURA MEDIUM" panose="020B0602020204020303" pitchFamily="34" charset="-79"/>
                <a:cs typeface="FUTURA MEDIUM" panose="020B0602020204020303" pitchFamily="34" charset="-79"/>
              </a:rPr>
              <a:t>Qubit</a:t>
            </a:r>
            <a:r>
              <a:rPr lang="it-IT" sz="3200" b="1" dirty="0">
                <a:latin typeface="FUTURA MEDIUM" panose="020B0602020204020303" pitchFamily="34" charset="-79"/>
                <a:cs typeface="FUTURA MEDIUM" panose="020B0602020204020303" pitchFamily="34" charset="-79"/>
              </a:rPr>
              <a:t> </a:t>
            </a:r>
            <a:r>
              <a:rPr lang="it-IT" sz="3200" b="1" dirty="0" err="1">
                <a:latin typeface="FUTURA MEDIUM" panose="020B0602020204020303" pitchFamily="34" charset="-79"/>
                <a:cs typeface="FUTURA MEDIUM" panose="020B0602020204020303" pitchFamily="34" charset="-79"/>
              </a:rPr>
              <a:t>is</a:t>
            </a:r>
            <a:r>
              <a:rPr lang="it-IT" sz="3200" b="1" dirty="0">
                <a:latin typeface="FUTURA MEDIUM" panose="020B0602020204020303" pitchFamily="34" charset="-79"/>
                <a:cs typeface="FUTURA MEDIUM" panose="020B0602020204020303" pitchFamily="34" charset="-79"/>
              </a:rPr>
              <a:t> a </a:t>
            </a:r>
            <a:r>
              <a:rPr lang="it-IT" sz="3200" b="1" dirty="0" err="1">
                <a:latin typeface="FUTURA MEDIUM" panose="020B0602020204020303" pitchFamily="34" charset="-79"/>
                <a:cs typeface="FUTURA MEDIUM" panose="020B0602020204020303" pitchFamily="34" charset="-79"/>
              </a:rPr>
              <a:t>two</a:t>
            </a:r>
            <a:r>
              <a:rPr lang="it-IT" sz="3200" b="1" dirty="0">
                <a:latin typeface="FUTURA MEDIUM" panose="020B0602020204020303" pitchFamily="34" charset="-79"/>
                <a:cs typeface="FUTURA MEDIUM" panose="020B0602020204020303" pitchFamily="34" charset="-79"/>
              </a:rPr>
              <a:t> </a:t>
            </a:r>
            <a:r>
              <a:rPr lang="it-IT" sz="3200" b="1" dirty="0" err="1">
                <a:latin typeface="FUTURA MEDIUM" panose="020B0602020204020303" pitchFamily="34" charset="-79"/>
                <a:cs typeface="FUTURA MEDIUM" panose="020B0602020204020303" pitchFamily="34" charset="-79"/>
              </a:rPr>
              <a:t>level</a:t>
            </a:r>
            <a:r>
              <a:rPr lang="it-IT" sz="3200" b="1" dirty="0">
                <a:latin typeface="FUTURA MEDIUM" panose="020B0602020204020303" pitchFamily="34" charset="-79"/>
                <a:cs typeface="FUTURA MEDIUM" panose="020B0602020204020303" pitchFamily="34" charset="-79"/>
              </a:rPr>
              <a:t> system: a quantum system </a:t>
            </a:r>
            <a:r>
              <a:rPr lang="en-US" sz="3200" dirty="0">
                <a:effectLst/>
                <a:latin typeface="Futura Medium" panose="020B0602020204020303" pitchFamily="34" charset="-79"/>
                <a:ea typeface="Aptos" panose="020B0004020202020204" pitchFamily="34" charset="0"/>
                <a:cs typeface="Futura Medium" panose="020B0602020204020303" pitchFamily="34" charset="-79"/>
              </a:rPr>
              <a:t>characterized by two eigenstates |0&gt; and |1&gt;</a:t>
            </a:r>
            <a:endParaRPr lang="en-GB" sz="32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51388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0A961-C3F2-9F16-E3A2-0C32C05FBF3C}"/>
              </a:ext>
            </a:extLst>
          </p:cNvPr>
          <p:cNvSpPr>
            <a:spLocks noGrp="1"/>
          </p:cNvSpPr>
          <p:nvPr>
            <p:ph type="title"/>
          </p:nvPr>
        </p:nvSpPr>
        <p:spPr/>
        <p:txBody>
          <a:bodyPr/>
          <a:lstStyle/>
          <a:p>
            <a:r>
              <a:rPr lang="it-IT" dirty="0">
                <a:latin typeface="Futura Medium" panose="020B0602020204020303" pitchFamily="34" charset="-79"/>
                <a:cs typeface="Futura Medium" panose="020B0602020204020303" pitchFamily="34" charset="-79"/>
              </a:rPr>
              <a:t>1.  UNIT OF INFORMATION: QUBIT</a:t>
            </a:r>
          </a:p>
        </p:txBody>
      </p:sp>
      <p:pic>
        <p:nvPicPr>
          <p:cNvPr id="4" name="Segnaposto contenuto 3" descr="Immagine che contiene schizzo, diagramma, Carattere, design&#10;&#10;Descrizione generata automaticamente">
            <a:extLst>
              <a:ext uri="{FF2B5EF4-FFF2-40B4-BE49-F238E27FC236}">
                <a16:creationId xmlns:a16="http://schemas.microsoft.com/office/drawing/2014/main" id="{FA3D2426-07FF-7326-8E71-F5A190B4267B}"/>
              </a:ext>
            </a:extLst>
          </p:cNvPr>
          <p:cNvPicPr>
            <a:picLocks noGrp="1" noChangeAspect="1"/>
          </p:cNvPicPr>
          <p:nvPr>
            <p:ph idx="1"/>
          </p:nvPr>
        </p:nvPicPr>
        <p:blipFill>
          <a:blip r:embed="rId3"/>
          <a:stretch>
            <a:fillRect/>
          </a:stretch>
        </p:blipFill>
        <p:spPr>
          <a:xfrm>
            <a:off x="1355935" y="2226503"/>
            <a:ext cx="2933855" cy="3328323"/>
          </a:xfrm>
          <a:prstGeom prst="rect">
            <a:avLst/>
          </a:prstGeom>
        </p:spPr>
      </p:pic>
      <p:sp>
        <p:nvSpPr>
          <p:cNvPr id="6" name="Segnaposto contenuto 2">
            <a:extLst>
              <a:ext uri="{FF2B5EF4-FFF2-40B4-BE49-F238E27FC236}">
                <a16:creationId xmlns:a16="http://schemas.microsoft.com/office/drawing/2014/main" id="{FD89DA21-FAAB-8A1F-8418-C38DF836E79A}"/>
              </a:ext>
            </a:extLst>
          </p:cNvPr>
          <p:cNvSpPr txBox="1">
            <a:spLocks/>
          </p:cNvSpPr>
          <p:nvPr/>
        </p:nvSpPr>
        <p:spPr>
          <a:xfrm>
            <a:off x="4993932" y="1820762"/>
            <a:ext cx="6647940" cy="337413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3200" b="1" dirty="0">
                <a:latin typeface="FUTURA MEDIUM" panose="020B0602020204020303" pitchFamily="34" charset="-79"/>
                <a:cs typeface="FUTURA MEDIUM" panose="020B0602020204020303" pitchFamily="34" charset="-79"/>
              </a:rPr>
              <a:t>A </a:t>
            </a:r>
            <a:r>
              <a:rPr lang="it-IT" sz="3200" b="1" dirty="0" err="1">
                <a:latin typeface="FUTURA MEDIUM" panose="020B0602020204020303" pitchFamily="34" charset="-79"/>
                <a:cs typeface="FUTURA MEDIUM" panose="020B0602020204020303" pitchFamily="34" charset="-79"/>
              </a:rPr>
              <a:t>Qubit</a:t>
            </a:r>
            <a:r>
              <a:rPr lang="it-IT" sz="3200" b="1" dirty="0">
                <a:latin typeface="FUTURA MEDIUM" panose="020B0602020204020303" pitchFamily="34" charset="-79"/>
                <a:cs typeface="FUTURA MEDIUM" panose="020B0602020204020303" pitchFamily="34" charset="-79"/>
              </a:rPr>
              <a:t> can </a:t>
            </a:r>
            <a:r>
              <a:rPr lang="it-IT" sz="3200" b="1" dirty="0" err="1">
                <a:latin typeface="FUTURA MEDIUM" panose="020B0602020204020303" pitchFamily="34" charset="-79"/>
                <a:cs typeface="FUTURA MEDIUM" panose="020B0602020204020303" pitchFamily="34" charset="-79"/>
              </a:rPr>
              <a:t>exist</a:t>
            </a:r>
            <a:r>
              <a:rPr lang="it-IT" sz="3200" b="1" dirty="0">
                <a:latin typeface="FUTURA MEDIUM" panose="020B0602020204020303" pitchFamily="34" charset="-79"/>
                <a:cs typeface="FUTURA MEDIUM" panose="020B0602020204020303" pitchFamily="34" charset="-79"/>
              </a:rPr>
              <a:t> </a:t>
            </a:r>
            <a:r>
              <a:rPr lang="it-IT" sz="3200" b="1" dirty="0" err="1">
                <a:latin typeface="FUTURA MEDIUM" panose="020B0602020204020303" pitchFamily="34" charset="-79"/>
                <a:cs typeface="FUTURA MEDIUM" panose="020B0602020204020303" pitchFamily="34" charset="-79"/>
              </a:rPr>
              <a:t>as</a:t>
            </a:r>
            <a:r>
              <a:rPr lang="it-IT" sz="3200" b="1" dirty="0">
                <a:latin typeface="FUTURA MEDIUM" panose="020B0602020204020303" pitchFamily="34" charset="-79"/>
                <a:cs typeface="FUTURA MEDIUM" panose="020B0602020204020303" pitchFamily="34" charset="-79"/>
              </a:rPr>
              <a:t> a </a:t>
            </a:r>
            <a:r>
              <a:rPr lang="it-IT" sz="3200" b="1" dirty="0" err="1">
                <a:latin typeface="FUTURA MEDIUM" panose="020B0602020204020303" pitchFamily="34" charset="-79"/>
                <a:cs typeface="FUTURA MEDIUM" panose="020B0602020204020303" pitchFamily="34" charset="-79"/>
              </a:rPr>
              <a:t>superposition</a:t>
            </a:r>
            <a:r>
              <a:rPr lang="it-IT" sz="3200" b="1" dirty="0">
                <a:latin typeface="FUTURA MEDIUM" panose="020B0602020204020303" pitchFamily="34" charset="-79"/>
                <a:cs typeface="FUTURA MEDIUM" panose="020B0602020204020303" pitchFamily="34" charset="-79"/>
              </a:rPr>
              <a:t> of the </a:t>
            </a:r>
            <a:r>
              <a:rPr lang="it-IT" sz="3200" b="1" dirty="0" err="1">
                <a:latin typeface="FUTURA MEDIUM" panose="020B0602020204020303" pitchFamily="34" charset="-79"/>
                <a:cs typeface="FUTURA MEDIUM" panose="020B0602020204020303" pitchFamily="34" charset="-79"/>
              </a:rPr>
              <a:t>two</a:t>
            </a:r>
            <a:r>
              <a:rPr lang="it-IT" sz="3200" b="1" dirty="0">
                <a:latin typeface="FUTURA MEDIUM" panose="020B0602020204020303" pitchFamily="34" charset="-79"/>
                <a:cs typeface="FUTURA MEDIUM" panose="020B0602020204020303" pitchFamily="34" charset="-79"/>
              </a:rPr>
              <a:t> </a:t>
            </a:r>
            <a:r>
              <a:rPr lang="it-IT" sz="3200" b="1" dirty="0" err="1">
                <a:latin typeface="FUTURA MEDIUM" panose="020B0602020204020303" pitchFamily="34" charset="-79"/>
                <a:cs typeface="FUTURA MEDIUM" panose="020B0602020204020303" pitchFamily="34" charset="-79"/>
              </a:rPr>
              <a:t>states</a:t>
            </a:r>
            <a:r>
              <a:rPr lang="en-US" sz="3200" dirty="0">
                <a:effectLst/>
                <a:latin typeface="Futura Medium" panose="020B0602020204020303" pitchFamily="34" charset="-79"/>
                <a:ea typeface="Aptos" panose="020B0004020202020204" pitchFamily="34" charset="0"/>
                <a:cs typeface="Futura Medium" panose="020B0602020204020303" pitchFamily="34" charset="-79"/>
              </a:rPr>
              <a:t> |0&gt; and |1&gt; :</a:t>
            </a:r>
            <a:endParaRPr lang="en-GB" sz="3200" dirty="0">
              <a:latin typeface="Futura Medium" panose="020B0602020204020303" pitchFamily="34" charset="-79"/>
              <a:cs typeface="Futura Medium" panose="020B0602020204020303" pitchFamily="34" charset="-79"/>
            </a:endParaRP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E0E05A46-E38D-8F9B-AF16-8C946833E612}"/>
                  </a:ext>
                </a:extLst>
              </p:cNvPr>
              <p:cNvSpPr txBox="1"/>
              <p:nvPr/>
            </p:nvSpPr>
            <p:spPr>
              <a:xfrm>
                <a:off x="4253905" y="4487013"/>
                <a:ext cx="8056756"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4000" i="1" smtClean="0">
                              <a:solidFill>
                                <a:srgbClr val="836967"/>
                              </a:solidFill>
                              <a:latin typeface="Cambria Math" panose="02040503050406030204" pitchFamily="18" charset="0"/>
                            </a:rPr>
                          </m:ctrlPr>
                        </m:dPr>
                        <m:e>
                          <m:r>
                            <a:rPr lang="it-IT" sz="4000" i="1">
                              <a:latin typeface="Cambria Math" panose="02040503050406030204" pitchFamily="18" charset="0"/>
                            </a:rPr>
                            <m:t>𝜓</m:t>
                          </m:r>
                          <m:r>
                            <a:rPr lang="it-IT" sz="4000" i="0">
                              <a:latin typeface="Cambria Math" panose="02040503050406030204" pitchFamily="18" charset="0"/>
                            </a:rPr>
                            <m:t>&gt; = </m:t>
                          </m:r>
                          <m:r>
                            <a:rPr lang="it-IT" sz="4000" i="1">
                              <a:latin typeface="Cambria Math" panose="02040503050406030204" pitchFamily="18" charset="0"/>
                            </a:rPr>
                            <m:t>𝛼</m:t>
                          </m:r>
                          <m:r>
                            <a:rPr lang="it-IT" sz="4000" i="0">
                              <a:latin typeface="Cambria Math" panose="02040503050406030204" pitchFamily="18" charset="0"/>
                            </a:rPr>
                            <m:t> </m:t>
                          </m:r>
                        </m:e>
                      </m:d>
                      <m:r>
                        <a:rPr lang="it-IT" sz="4000" i="0">
                          <a:latin typeface="Cambria Math" panose="02040503050406030204" pitchFamily="18" charset="0"/>
                        </a:rPr>
                        <m:t>0&gt;+ </m:t>
                      </m:r>
                      <m:r>
                        <a:rPr lang="it-IT" sz="4000" i="1">
                          <a:latin typeface="Cambria Math" panose="02040503050406030204" pitchFamily="18" charset="0"/>
                        </a:rPr>
                        <m:t>𝛽</m:t>
                      </m:r>
                      <m:r>
                        <a:rPr lang="it-IT" sz="4000" i="0">
                          <a:latin typeface="Cambria Math" panose="02040503050406030204" pitchFamily="18" charset="0"/>
                        </a:rPr>
                        <m:t> </m:t>
                      </m:r>
                      <m:d>
                        <m:dPr>
                          <m:begChr m:val="|"/>
                          <m:endChr m:val=""/>
                          <m:ctrlPr>
                            <a:rPr lang="it-IT" sz="4000" i="1">
                              <a:latin typeface="Cambria Math" panose="02040503050406030204" pitchFamily="18" charset="0"/>
                            </a:rPr>
                          </m:ctrlPr>
                        </m:dPr>
                        <m:e>
                          <m:r>
                            <a:rPr lang="it-IT" sz="4000" i="0">
                              <a:latin typeface="Cambria Math" panose="02040503050406030204" pitchFamily="18" charset="0"/>
                            </a:rPr>
                            <m:t>1&gt;</m:t>
                          </m:r>
                        </m:e>
                      </m:d>
                    </m:oMath>
                  </m:oMathPara>
                </a14:m>
                <a:endParaRPr lang="it-IT" sz="4000" dirty="0"/>
              </a:p>
            </p:txBody>
          </p:sp>
        </mc:Choice>
        <mc:Fallback xmlns="">
          <p:sp>
            <p:nvSpPr>
              <p:cNvPr id="3" name="CasellaDiTesto 2">
                <a:extLst>
                  <a:ext uri="{FF2B5EF4-FFF2-40B4-BE49-F238E27FC236}">
                    <a16:creationId xmlns:a16="http://schemas.microsoft.com/office/drawing/2014/main" id="{E0E05A46-E38D-8F9B-AF16-8C946833E612}"/>
                  </a:ext>
                </a:extLst>
              </p:cNvPr>
              <p:cNvSpPr txBox="1">
                <a:spLocks noRot="1" noChangeAspect="1" noMove="1" noResize="1" noEditPoints="1" noAdjustHandles="1" noChangeArrowheads="1" noChangeShapeType="1" noTextEdit="1"/>
              </p:cNvSpPr>
              <p:nvPr/>
            </p:nvSpPr>
            <p:spPr>
              <a:xfrm>
                <a:off x="4253905" y="4487013"/>
                <a:ext cx="8056756" cy="707886"/>
              </a:xfrm>
              <a:prstGeom prst="rect">
                <a:avLst/>
              </a:prstGeom>
              <a:blipFill>
                <a:blip r:embed="rId4"/>
                <a:stretch>
                  <a:fillRect t="-141071" b="-210714"/>
                </a:stretch>
              </a:blipFill>
            </p:spPr>
            <p:txBody>
              <a:bodyPr/>
              <a:lstStyle/>
              <a:p>
                <a:r>
                  <a:rPr lang="it-IT">
                    <a:noFill/>
                  </a:rPr>
                  <a:t> </a:t>
                </a:r>
              </a:p>
            </p:txBody>
          </p:sp>
        </mc:Fallback>
      </mc:AlternateContent>
    </p:spTree>
    <p:extLst>
      <p:ext uri="{BB962C8B-B14F-4D97-AF65-F5344CB8AC3E}">
        <p14:creationId xmlns:p14="http://schemas.microsoft.com/office/powerpoint/2010/main" val="6424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0A961-C3F2-9F16-E3A2-0C32C05FBF3C}"/>
              </a:ext>
            </a:extLst>
          </p:cNvPr>
          <p:cNvSpPr>
            <a:spLocks noGrp="1"/>
          </p:cNvSpPr>
          <p:nvPr>
            <p:ph type="title"/>
          </p:nvPr>
        </p:nvSpPr>
        <p:spPr/>
        <p:txBody>
          <a:bodyPr/>
          <a:lstStyle/>
          <a:p>
            <a:r>
              <a:rPr lang="it-IT" dirty="0">
                <a:latin typeface="Futura Medium" panose="020B0602020204020303" pitchFamily="34" charset="-79"/>
                <a:cs typeface="Futura Medium" panose="020B0602020204020303" pitchFamily="34" charset="-79"/>
              </a:rPr>
              <a:t>1.  UNIT OF INFORMATION: QUBIT</a:t>
            </a: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E0E05A46-E38D-8F9B-AF16-8C946833E612}"/>
                  </a:ext>
                </a:extLst>
              </p:cNvPr>
              <p:cNvSpPr txBox="1"/>
              <p:nvPr/>
            </p:nvSpPr>
            <p:spPr>
              <a:xfrm>
                <a:off x="838200" y="1690688"/>
                <a:ext cx="6252117"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it-IT" sz="3200" i="1" smtClean="0">
                              <a:solidFill>
                                <a:srgbClr val="836967"/>
                              </a:solidFill>
                              <a:latin typeface="Cambria Math" panose="02040503050406030204" pitchFamily="18" charset="0"/>
                            </a:rPr>
                          </m:ctrlPr>
                        </m:dPr>
                        <m:e>
                          <m:r>
                            <a:rPr lang="it-IT" sz="3200" i="1">
                              <a:latin typeface="Cambria Math" panose="02040503050406030204" pitchFamily="18" charset="0"/>
                            </a:rPr>
                            <m:t>𝜓</m:t>
                          </m:r>
                          <m:r>
                            <a:rPr lang="it-IT" sz="3200" i="0">
                              <a:latin typeface="Cambria Math" panose="02040503050406030204" pitchFamily="18" charset="0"/>
                            </a:rPr>
                            <m:t>&gt; = </m:t>
                          </m:r>
                          <m:r>
                            <a:rPr lang="it-IT" sz="3200" i="1">
                              <a:latin typeface="Cambria Math" panose="02040503050406030204" pitchFamily="18" charset="0"/>
                            </a:rPr>
                            <m:t>𝛼</m:t>
                          </m:r>
                          <m:r>
                            <a:rPr lang="it-IT" sz="3200" i="0">
                              <a:latin typeface="Cambria Math" panose="02040503050406030204" pitchFamily="18" charset="0"/>
                            </a:rPr>
                            <m:t> </m:t>
                          </m:r>
                        </m:e>
                      </m:d>
                      <m:r>
                        <a:rPr lang="it-IT" sz="3200" i="0">
                          <a:latin typeface="Cambria Math" panose="02040503050406030204" pitchFamily="18" charset="0"/>
                        </a:rPr>
                        <m:t>0&gt;+ </m:t>
                      </m:r>
                      <m:r>
                        <a:rPr lang="it-IT" sz="3200" i="1">
                          <a:latin typeface="Cambria Math" panose="02040503050406030204" pitchFamily="18" charset="0"/>
                        </a:rPr>
                        <m:t>𝛽</m:t>
                      </m:r>
                      <m:r>
                        <a:rPr lang="it-IT" sz="3200" i="0">
                          <a:latin typeface="Cambria Math" panose="02040503050406030204" pitchFamily="18" charset="0"/>
                        </a:rPr>
                        <m:t> </m:t>
                      </m:r>
                      <m:d>
                        <m:dPr>
                          <m:begChr m:val="|"/>
                          <m:endChr m:val=""/>
                          <m:ctrlPr>
                            <a:rPr lang="it-IT" sz="3200" i="1">
                              <a:latin typeface="Cambria Math" panose="02040503050406030204" pitchFamily="18" charset="0"/>
                            </a:rPr>
                          </m:ctrlPr>
                        </m:dPr>
                        <m:e>
                          <m:r>
                            <a:rPr lang="it-IT" sz="3200" i="0">
                              <a:latin typeface="Cambria Math" panose="02040503050406030204" pitchFamily="18" charset="0"/>
                            </a:rPr>
                            <m:t>1&gt;</m:t>
                          </m:r>
                        </m:e>
                      </m:d>
                    </m:oMath>
                  </m:oMathPara>
                </a14:m>
                <a:endParaRPr lang="it-IT" sz="3200" dirty="0"/>
              </a:p>
            </p:txBody>
          </p:sp>
        </mc:Choice>
        <mc:Fallback xmlns="">
          <p:sp>
            <p:nvSpPr>
              <p:cNvPr id="3" name="CasellaDiTesto 2">
                <a:extLst>
                  <a:ext uri="{FF2B5EF4-FFF2-40B4-BE49-F238E27FC236}">
                    <a16:creationId xmlns:a16="http://schemas.microsoft.com/office/drawing/2014/main" id="{E0E05A46-E38D-8F9B-AF16-8C946833E612}"/>
                  </a:ext>
                </a:extLst>
              </p:cNvPr>
              <p:cNvSpPr txBox="1">
                <a:spLocks noRot="1" noChangeAspect="1" noMove="1" noResize="1" noEditPoints="1" noAdjustHandles="1" noChangeArrowheads="1" noChangeShapeType="1" noTextEdit="1"/>
              </p:cNvSpPr>
              <p:nvPr/>
            </p:nvSpPr>
            <p:spPr>
              <a:xfrm>
                <a:off x="838200" y="1690688"/>
                <a:ext cx="6252117" cy="584775"/>
              </a:xfrm>
              <a:prstGeom prst="rect">
                <a:avLst/>
              </a:prstGeom>
              <a:blipFill>
                <a:blip r:embed="rId3"/>
                <a:stretch>
                  <a:fillRect t="-127083" b="-197917"/>
                </a:stretch>
              </a:blipFill>
            </p:spPr>
            <p:txBody>
              <a:bodyPr/>
              <a:lstStyle/>
              <a:p>
                <a:r>
                  <a:rPr lang="it-IT">
                    <a:noFill/>
                  </a:rPr>
                  <a:t> </a:t>
                </a:r>
              </a:p>
            </p:txBody>
          </p:sp>
        </mc:Fallback>
      </mc:AlternateContent>
      <p:pic>
        <p:nvPicPr>
          <p:cNvPr id="5" name="Immagine 4" descr="Immagine che contiene orologio, cerchio, diagramma, linea&#10;&#10;Descrizione generata automaticamente">
            <a:extLst>
              <a:ext uri="{FF2B5EF4-FFF2-40B4-BE49-F238E27FC236}">
                <a16:creationId xmlns:a16="http://schemas.microsoft.com/office/drawing/2014/main" id="{2AC43761-31BA-0896-0DC7-94742187A4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2005" y="3016251"/>
            <a:ext cx="4627989" cy="3392732"/>
          </a:xfrm>
          <a:prstGeom prst="rect">
            <a:avLst/>
          </a:prstGeom>
        </p:spPr>
      </p:pic>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00700E21-57D8-8C6F-CF7B-FAA831799556}"/>
                  </a:ext>
                </a:extLst>
              </p:cNvPr>
              <p:cNvSpPr txBox="1"/>
              <p:nvPr/>
            </p:nvSpPr>
            <p:spPr>
              <a:xfrm>
                <a:off x="1760266" y="2175847"/>
                <a:ext cx="8671467" cy="5911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3200" i="1">
                          <a:latin typeface="Cambria Math" panose="02040503050406030204" pitchFamily="18" charset="0"/>
                        </a:rPr>
                        <m:t>=</m:t>
                      </m:r>
                      <m:r>
                        <m:rPr>
                          <m:sty m:val="p"/>
                        </m:rPr>
                        <a:rPr lang="it-IT" sz="3200">
                          <a:latin typeface="Cambria Math" panose="02040503050406030204" pitchFamily="18" charset="0"/>
                        </a:rPr>
                        <m:t>cos</m:t>
                      </m:r>
                      <m:r>
                        <a:rPr lang="it-IT" sz="3200" i="1">
                          <a:latin typeface="Cambria Math" panose="02040503050406030204" pitchFamily="18" charset="0"/>
                        </a:rPr>
                        <m:t>( </m:t>
                      </m:r>
                      <m:r>
                        <a:rPr lang="it-IT" sz="3200" i="1">
                          <a:latin typeface="Cambria Math" panose="02040503050406030204" pitchFamily="18" charset="0"/>
                        </a:rPr>
                        <m:t>𝜃</m:t>
                      </m:r>
                      <m:r>
                        <a:rPr lang="it-IT" sz="3200" i="1">
                          <a:latin typeface="Cambria Math" panose="02040503050406030204" pitchFamily="18" charset="0"/>
                        </a:rPr>
                        <m:t>/2) |0&gt;+ </m:t>
                      </m:r>
                      <m:sSup>
                        <m:sSupPr>
                          <m:ctrlPr>
                            <a:rPr lang="it-IT" sz="3200" i="1">
                              <a:latin typeface="Cambria Math" panose="02040503050406030204" pitchFamily="18" charset="0"/>
                            </a:rPr>
                          </m:ctrlPr>
                        </m:sSupPr>
                        <m:e>
                          <m:r>
                            <a:rPr lang="it-IT" sz="3200" i="1">
                              <a:latin typeface="Cambria Math" panose="02040503050406030204" pitchFamily="18" charset="0"/>
                            </a:rPr>
                            <m:t>𝑒</m:t>
                          </m:r>
                        </m:e>
                        <m:sup>
                          <m:r>
                            <a:rPr lang="it-IT" sz="3200" i="1">
                              <a:latin typeface="Cambria Math" panose="02040503050406030204" pitchFamily="18" charset="0"/>
                            </a:rPr>
                            <m:t>𝑖</m:t>
                          </m:r>
                          <m:r>
                            <a:rPr lang="it-IT" sz="3200" i="1">
                              <a:latin typeface="Cambria Math" panose="02040503050406030204" pitchFamily="18" charset="0"/>
                            </a:rPr>
                            <m:t>𝜑</m:t>
                          </m:r>
                        </m:sup>
                      </m:sSup>
                      <m:r>
                        <a:rPr lang="it-IT" sz="3200">
                          <a:latin typeface="Cambria Math" panose="02040503050406030204" pitchFamily="18" charset="0"/>
                        </a:rPr>
                        <m:t> </m:t>
                      </m:r>
                      <m:r>
                        <m:rPr>
                          <m:sty m:val="p"/>
                        </m:rPr>
                        <a:rPr lang="it-IT" sz="3200">
                          <a:latin typeface="Cambria Math" panose="02040503050406030204" pitchFamily="18" charset="0"/>
                        </a:rPr>
                        <m:t>cos</m:t>
                      </m:r>
                      <m:r>
                        <a:rPr lang="it-IT" sz="3200" i="1">
                          <a:latin typeface="Cambria Math" panose="02040503050406030204" pitchFamily="18" charset="0"/>
                        </a:rPr>
                        <m:t>( </m:t>
                      </m:r>
                      <m:r>
                        <a:rPr lang="it-IT" sz="3200" i="1">
                          <a:latin typeface="Cambria Math" panose="02040503050406030204" pitchFamily="18" charset="0"/>
                        </a:rPr>
                        <m:t>𝜃</m:t>
                      </m:r>
                      <m:r>
                        <a:rPr lang="it-IT" sz="3200" i="1">
                          <a:latin typeface="Cambria Math" panose="02040503050406030204" pitchFamily="18" charset="0"/>
                        </a:rPr>
                        <m:t>/2) |1&gt;</m:t>
                      </m:r>
                    </m:oMath>
                  </m:oMathPara>
                </a14:m>
                <a:endParaRPr lang="it-IT" sz="3200" dirty="0"/>
              </a:p>
            </p:txBody>
          </p:sp>
        </mc:Choice>
        <mc:Fallback xmlns="">
          <p:sp>
            <p:nvSpPr>
              <p:cNvPr id="9" name="CasellaDiTesto 8">
                <a:extLst>
                  <a:ext uri="{FF2B5EF4-FFF2-40B4-BE49-F238E27FC236}">
                    <a16:creationId xmlns:a16="http://schemas.microsoft.com/office/drawing/2014/main" id="{00700E21-57D8-8C6F-CF7B-FAA831799556}"/>
                  </a:ext>
                </a:extLst>
              </p:cNvPr>
              <p:cNvSpPr txBox="1">
                <a:spLocks noRot="1" noChangeAspect="1" noMove="1" noResize="1" noEditPoints="1" noAdjustHandles="1" noChangeArrowheads="1" noChangeShapeType="1" noTextEdit="1"/>
              </p:cNvSpPr>
              <p:nvPr/>
            </p:nvSpPr>
            <p:spPr>
              <a:xfrm>
                <a:off x="1760266" y="2175847"/>
                <a:ext cx="8671467" cy="591124"/>
              </a:xfrm>
              <a:prstGeom prst="rect">
                <a:avLst/>
              </a:prstGeom>
              <a:blipFill>
                <a:blip r:embed="rId5"/>
                <a:stretch>
                  <a:fillRect b="-23404"/>
                </a:stretch>
              </a:blipFill>
            </p:spPr>
            <p:txBody>
              <a:bodyPr/>
              <a:lstStyle/>
              <a:p>
                <a:r>
                  <a:rPr lang="it-IT">
                    <a:noFill/>
                  </a:rPr>
                  <a:t> </a:t>
                </a:r>
              </a:p>
            </p:txBody>
          </p:sp>
        </mc:Fallback>
      </mc:AlternateContent>
    </p:spTree>
    <p:extLst>
      <p:ext uri="{BB962C8B-B14F-4D97-AF65-F5344CB8AC3E}">
        <p14:creationId xmlns:p14="http://schemas.microsoft.com/office/powerpoint/2010/main" val="352007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0A961-C3F2-9F16-E3A2-0C32C05FBF3C}"/>
              </a:ext>
            </a:extLst>
          </p:cNvPr>
          <p:cNvSpPr>
            <a:spLocks noGrp="1"/>
          </p:cNvSpPr>
          <p:nvPr>
            <p:ph type="title"/>
          </p:nvPr>
        </p:nvSpPr>
        <p:spPr/>
        <p:txBody>
          <a:bodyPr/>
          <a:lstStyle/>
          <a:p>
            <a:r>
              <a:rPr lang="it-IT" dirty="0">
                <a:latin typeface="Futura Medium" panose="020B0602020204020303" pitchFamily="34" charset="-79"/>
                <a:cs typeface="Futura Medium" panose="020B0602020204020303" pitchFamily="34" charset="-79"/>
              </a:rPr>
              <a:t>1.  UNIT OF INFORMATION: QUBIT</a:t>
            </a:r>
          </a:p>
        </p:txBody>
      </p:sp>
      <mc:AlternateContent xmlns:mc="http://schemas.openxmlformats.org/markup-compatibility/2006" xmlns:a14="http://schemas.microsoft.com/office/drawing/2010/main">
        <mc:Choice Requires="a14">
          <p:sp>
            <p:nvSpPr>
              <p:cNvPr id="8" name="Titolo 1">
                <a:extLst>
                  <a:ext uri="{FF2B5EF4-FFF2-40B4-BE49-F238E27FC236}">
                    <a16:creationId xmlns:a16="http://schemas.microsoft.com/office/drawing/2014/main" id="{CD60507E-939C-C236-E21F-059A9109D370}"/>
                  </a:ext>
                </a:extLst>
              </p:cNvPr>
              <p:cNvSpPr txBox="1">
                <a:spLocks/>
              </p:cNvSpPr>
              <p:nvPr/>
            </p:nvSpPr>
            <p:spPr>
              <a:xfrm>
                <a:off x="636814" y="1250852"/>
                <a:ext cx="109183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dirty="0">
                    <a:latin typeface="Futura Medium" panose="020B0602020204020303" pitchFamily="34" charset="-79"/>
                    <a:cs typeface="Futura Medium" panose="020B0602020204020303" pitchFamily="34" charset="-79"/>
                  </a:rPr>
                  <a:t>N </a:t>
                </a:r>
                <a:r>
                  <a:rPr lang="it-IT" sz="2800" dirty="0" err="1">
                    <a:latin typeface="Futura Medium" panose="020B0602020204020303" pitchFamily="34" charset="-79"/>
                    <a:cs typeface="Futura Medium" panose="020B0602020204020303" pitchFamily="34" charset="-79"/>
                  </a:rPr>
                  <a:t>qubits</a:t>
                </a:r>
                <a:r>
                  <a:rPr lang="it-IT" sz="2800" dirty="0">
                    <a:latin typeface="Futura Medium" panose="020B0602020204020303" pitchFamily="34" charset="-79"/>
                    <a:cs typeface="Futura Medium" panose="020B0602020204020303" pitchFamily="34" charset="-79"/>
                  </a:rPr>
                  <a:t> generate </a:t>
                </a:r>
                <a14:m>
                  <m:oMath xmlns:m="http://schemas.openxmlformats.org/officeDocument/2006/math">
                    <m:sSup>
                      <m:sSupPr>
                        <m:ctrlPr>
                          <a:rPr lang="it-IT" sz="2800" i="1">
                            <a:latin typeface="Cambria Math" panose="02040503050406030204" pitchFamily="18" charset="0"/>
                          </a:rPr>
                        </m:ctrlPr>
                      </m:sSupPr>
                      <m:e>
                        <m:r>
                          <a:rPr lang="it-IT" sz="2800" i="1">
                            <a:latin typeface="Cambria Math" panose="02040503050406030204" pitchFamily="18" charset="0"/>
                            <a:ea typeface="Calibri" panose="020F0502020204030204" pitchFamily="34" charset="0"/>
                            <a:cs typeface="Times New Roman" panose="02020603050405020304" pitchFamily="18" charset="0"/>
                          </a:rPr>
                          <m:t>2</m:t>
                        </m:r>
                      </m:e>
                      <m:sup>
                        <m:r>
                          <a:rPr lang="it-IT" sz="2800" i="1">
                            <a:latin typeface="Cambria Math" panose="02040503050406030204" pitchFamily="18" charset="0"/>
                            <a:ea typeface="Calibri" panose="020F0502020204030204" pitchFamily="34" charset="0"/>
                            <a:cs typeface="Times New Roman" panose="02020603050405020304" pitchFamily="18" charset="0"/>
                          </a:rPr>
                          <m:t>𝑁</m:t>
                        </m:r>
                      </m:sup>
                    </m:sSup>
                    <m:r>
                      <a:rPr lang="it-IT" sz="2800" i="1">
                        <a:latin typeface="Cambria Math" panose="02040503050406030204" pitchFamily="18" charset="0"/>
                        <a:ea typeface="Calibri" panose="020F0502020204030204" pitchFamily="34" charset="0"/>
                        <a:cs typeface="Times New Roman" panose="02020603050405020304" pitchFamily="18" charset="0"/>
                      </a:rPr>
                      <m:t> </m:t>
                    </m:r>
                  </m:oMath>
                </a14:m>
                <a:r>
                  <a:rPr lang="it-IT" sz="2800" dirty="0" err="1">
                    <a:latin typeface="Futura Medium" panose="020B0602020204020303" pitchFamily="34" charset="-79"/>
                    <a:cs typeface="Futura Medium" panose="020B0602020204020303" pitchFamily="34" charset="-79"/>
                  </a:rPr>
                  <a:t>states</a:t>
                </a:r>
                <a:r>
                  <a:rPr lang="it-IT" sz="2800" dirty="0">
                    <a:latin typeface="Futura Medium" panose="020B0602020204020303" pitchFamily="34" charset="-79"/>
                    <a:cs typeface="Futura Medium" panose="020B0602020204020303" pitchFamily="34" charset="-79"/>
                  </a:rPr>
                  <a:t>  vs  </a:t>
                </a:r>
                <a:r>
                  <a:rPr lang="it-IT" sz="2800" dirty="0" err="1">
                    <a:latin typeface="Futura Medium" panose="020B0602020204020303" pitchFamily="34" charset="-79"/>
                    <a:cs typeface="Futura Medium" panose="020B0602020204020303" pitchFamily="34" charset="-79"/>
                  </a:rPr>
                  <a:t>N</a:t>
                </a:r>
                <a:r>
                  <a:rPr lang="it-IT" sz="2800" dirty="0">
                    <a:latin typeface="Futura Medium" panose="020B0602020204020303" pitchFamily="34" charset="-79"/>
                    <a:cs typeface="Futura Medium" panose="020B0602020204020303" pitchFamily="34" charset="-79"/>
                  </a:rPr>
                  <a:t> bits generate </a:t>
                </a:r>
                <a:r>
                  <a:rPr lang="it-IT" sz="2800" dirty="0" err="1">
                    <a:latin typeface="Futura Medium" panose="020B0602020204020303" pitchFamily="34" charset="-79"/>
                    <a:cs typeface="Futura Medium" panose="020B0602020204020303" pitchFamily="34" charset="-79"/>
                  </a:rPr>
                  <a:t>N</a:t>
                </a:r>
                <a:r>
                  <a:rPr lang="it-IT" sz="2800" dirty="0">
                    <a:latin typeface="Futura Medium" panose="020B0602020204020303" pitchFamily="34" charset="-79"/>
                    <a:cs typeface="Futura Medium" panose="020B0602020204020303" pitchFamily="34" charset="-79"/>
                  </a:rPr>
                  <a:t> </a:t>
                </a:r>
                <a:r>
                  <a:rPr lang="it-IT" sz="2800" dirty="0" err="1">
                    <a:latin typeface="Futura Medium" panose="020B0602020204020303" pitchFamily="34" charset="-79"/>
                    <a:cs typeface="Futura Medium" panose="020B0602020204020303" pitchFamily="34" charset="-79"/>
                  </a:rPr>
                  <a:t>states</a:t>
                </a:r>
                <a:endParaRPr lang="it-IT" sz="2800" dirty="0">
                  <a:latin typeface="Futura Medium" panose="020B0602020204020303" pitchFamily="34" charset="-79"/>
                  <a:cs typeface="Futura Medium" panose="020B0602020204020303" pitchFamily="34" charset="-79"/>
                </a:endParaRPr>
              </a:p>
            </p:txBody>
          </p:sp>
        </mc:Choice>
        <mc:Fallback xmlns="">
          <p:sp>
            <p:nvSpPr>
              <p:cNvPr id="8" name="Titolo 1">
                <a:extLst>
                  <a:ext uri="{FF2B5EF4-FFF2-40B4-BE49-F238E27FC236}">
                    <a16:creationId xmlns:a16="http://schemas.microsoft.com/office/drawing/2014/main" id="{CD60507E-939C-C236-E21F-059A9109D370}"/>
                  </a:ext>
                </a:extLst>
              </p:cNvPr>
              <p:cNvSpPr txBox="1">
                <a:spLocks noRot="1" noChangeAspect="1" noMove="1" noResize="1" noEditPoints="1" noAdjustHandles="1" noChangeArrowheads="1" noChangeShapeType="1" noTextEdit="1"/>
              </p:cNvSpPr>
              <p:nvPr/>
            </p:nvSpPr>
            <p:spPr>
              <a:xfrm>
                <a:off x="636814" y="1250852"/>
                <a:ext cx="10918371" cy="1325563"/>
              </a:xfrm>
              <a:prstGeom prst="rect">
                <a:avLst/>
              </a:prstGeom>
              <a:blipFill>
                <a:blip r:embed="rId3"/>
                <a:stretch>
                  <a:fillRect/>
                </a:stretch>
              </a:blipFill>
            </p:spPr>
            <p:txBody>
              <a:bodyPr/>
              <a:lstStyle/>
              <a:p>
                <a:r>
                  <a:rPr lang="it-IT">
                    <a:noFill/>
                  </a:rPr>
                  <a:t> </a:t>
                </a:r>
              </a:p>
            </p:txBody>
          </p:sp>
        </mc:Fallback>
      </mc:AlternateContent>
      <p:sp>
        <p:nvSpPr>
          <p:cNvPr id="9" name="Rettangolo 8">
            <a:extLst>
              <a:ext uri="{FF2B5EF4-FFF2-40B4-BE49-F238E27FC236}">
                <a16:creationId xmlns:a16="http://schemas.microsoft.com/office/drawing/2014/main" id="{7ADB1B90-A036-CB43-89C1-E5EF0FC87760}"/>
              </a:ext>
            </a:extLst>
          </p:cNvPr>
          <p:cNvSpPr/>
          <p:nvPr/>
        </p:nvSpPr>
        <p:spPr>
          <a:xfrm>
            <a:off x="636814" y="2565747"/>
            <a:ext cx="5185216" cy="3334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Rettangolo 10">
            <a:extLst>
              <a:ext uri="{FF2B5EF4-FFF2-40B4-BE49-F238E27FC236}">
                <a16:creationId xmlns:a16="http://schemas.microsoft.com/office/drawing/2014/main" id="{E5BD6A31-8379-9290-0220-2E79EAF15220}"/>
              </a:ext>
            </a:extLst>
          </p:cNvPr>
          <p:cNvSpPr/>
          <p:nvPr/>
        </p:nvSpPr>
        <p:spPr>
          <a:xfrm>
            <a:off x="6369969" y="2576415"/>
            <a:ext cx="5185216" cy="3334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CasellaDiTesto 11">
            <a:extLst>
              <a:ext uri="{FF2B5EF4-FFF2-40B4-BE49-F238E27FC236}">
                <a16:creationId xmlns:a16="http://schemas.microsoft.com/office/drawing/2014/main" id="{84112D9D-43A9-98F6-6BDB-44B75221CAD2}"/>
              </a:ext>
            </a:extLst>
          </p:cNvPr>
          <p:cNvSpPr txBox="1"/>
          <p:nvPr/>
        </p:nvSpPr>
        <p:spPr>
          <a:xfrm>
            <a:off x="1282510" y="2774750"/>
            <a:ext cx="3893823" cy="461665"/>
          </a:xfrm>
          <a:prstGeom prst="rect">
            <a:avLst/>
          </a:prstGeom>
          <a:noFill/>
        </p:spPr>
        <p:txBody>
          <a:bodyPr wrap="none" rtlCol="0">
            <a:spAutoFit/>
          </a:bodyPr>
          <a:lstStyle/>
          <a:p>
            <a:r>
              <a:rPr lang="it-IT" sz="2400" dirty="0">
                <a:latin typeface="Futura Medium" panose="020B0602020204020303" pitchFamily="34" charset="-79"/>
                <a:cs typeface="Futura Medium" panose="020B0602020204020303" pitchFamily="34" charset="-79"/>
              </a:rPr>
              <a:t>2 </a:t>
            </a:r>
            <a:r>
              <a:rPr lang="it-IT" sz="2400" dirty="0" err="1">
                <a:latin typeface="Futura Medium" panose="020B0602020204020303" pitchFamily="34" charset="-79"/>
                <a:cs typeface="Futura Medium" panose="020B0602020204020303" pitchFamily="34" charset="-79"/>
              </a:rPr>
              <a:t>qubits</a:t>
            </a:r>
            <a:r>
              <a:rPr lang="it-IT" sz="2400" dirty="0">
                <a:latin typeface="Futura Medium" panose="020B0602020204020303" pitchFamily="34" charset="-79"/>
                <a:cs typeface="Futura Medium" panose="020B0602020204020303" pitchFamily="34" charset="-79"/>
              </a:rPr>
              <a:t> generate 4 </a:t>
            </a:r>
            <a:r>
              <a:rPr lang="it-IT" sz="2400" dirty="0" err="1">
                <a:latin typeface="Futura Medium" panose="020B0602020204020303" pitchFamily="34" charset="-79"/>
                <a:cs typeface="Futura Medium" panose="020B0602020204020303" pitchFamily="34" charset="-79"/>
              </a:rPr>
              <a:t>states</a:t>
            </a:r>
            <a:r>
              <a:rPr lang="it-IT" sz="2400" dirty="0">
                <a:latin typeface="Futura Medium" panose="020B0602020204020303" pitchFamily="34" charset="-79"/>
                <a:cs typeface="Futura Medium" panose="020B0602020204020303" pitchFamily="34" charset="-79"/>
              </a:rPr>
              <a:t>:</a:t>
            </a:r>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18A7CE96-6581-386C-0837-AB962194C923}"/>
                  </a:ext>
                </a:extLst>
              </p:cNvPr>
              <p:cNvSpPr txBox="1"/>
              <p:nvPr/>
            </p:nvSpPr>
            <p:spPr>
              <a:xfrm>
                <a:off x="1057535" y="3429000"/>
                <a:ext cx="4343772" cy="461665"/>
              </a:xfrm>
              <a:prstGeom prst="rect">
                <a:avLst/>
              </a:prstGeom>
              <a:noFill/>
            </p:spPr>
            <p:txBody>
              <a:bodyPr wrap="square">
                <a:spAutoFit/>
              </a:bodyPr>
              <a:lstStyle/>
              <a:p>
                <a14:m>
                  <m:oMath xmlns:m="http://schemas.openxmlformats.org/officeDocument/2006/math">
                    <m:r>
                      <a:rPr lang="it-IT" sz="2400" i="1" smtClean="0">
                        <a:effectLst/>
                        <a:latin typeface="Cambria Math" panose="02040503050406030204" pitchFamily="18" charset="0"/>
                        <a:ea typeface="Calibri" panose="020F0502020204030204" pitchFamily="34" charset="0"/>
                        <a:cs typeface="Times New Roman" panose="02020603050405020304" pitchFamily="18" charset="0"/>
                      </a:rPr>
                      <m:t>|00&gt;</m:t>
                    </m:r>
                    <m:r>
                      <a:rPr lang="it-IT"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it-IT" sz="2400" dirty="0">
                    <a:effectLst/>
                    <a:latin typeface="Futura Medium" panose="020B0602020204020303" pitchFamily="34" charset="-79"/>
                    <a:ea typeface="Times New Roman" panose="02020603050405020304" pitchFamily="18" charset="0"/>
                    <a:cs typeface="Futura Medium" panose="020B0602020204020303" pitchFamily="34" charset="-79"/>
                  </a:rPr>
                  <a:t> </a:t>
                </a:r>
                <a14:m>
                  <m:oMath xmlns:m="http://schemas.openxmlformats.org/officeDocument/2006/math">
                    <m:r>
                      <a:rPr lang="it-IT" sz="2400" i="1">
                        <a:effectLst/>
                        <a:latin typeface="Cambria Math" panose="02040503050406030204" pitchFamily="18" charset="0"/>
                        <a:ea typeface="Calibri" panose="020F0502020204030204" pitchFamily="34" charset="0"/>
                        <a:cs typeface="Times New Roman" panose="02020603050405020304" pitchFamily="18" charset="0"/>
                      </a:rPr>
                      <m:t>|11&gt;</m:t>
                    </m:r>
                    <m:r>
                      <a:rPr lang="it-IT" sz="24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it-IT" sz="2400" dirty="0">
                    <a:effectLst/>
                    <a:latin typeface="Futura Medium" panose="020B0602020204020303" pitchFamily="34" charset="-79"/>
                    <a:ea typeface="Times New Roman" panose="02020603050405020304" pitchFamily="18" charset="0"/>
                    <a:cs typeface="Futura Medium" panose="020B0602020204020303" pitchFamily="34" charset="-79"/>
                  </a:rPr>
                  <a:t>  </a:t>
                </a:r>
                <a14:m>
                  <m:oMath xmlns:m="http://schemas.openxmlformats.org/officeDocument/2006/math">
                    <m:r>
                      <a:rPr lang="it-IT" sz="2400" i="1">
                        <a:effectLst/>
                        <a:latin typeface="Cambria Math" panose="02040503050406030204" pitchFamily="18" charset="0"/>
                        <a:ea typeface="Calibri" panose="020F0502020204030204" pitchFamily="34" charset="0"/>
                        <a:cs typeface="Times New Roman" panose="02020603050405020304" pitchFamily="18" charset="0"/>
                      </a:rPr>
                      <m:t>|10&gt;</m:t>
                    </m:r>
                  </m:oMath>
                </a14:m>
                <a:r>
                  <a:rPr lang="it-IT" sz="2400" dirty="0">
                    <a:effectLst/>
                    <a:latin typeface="Futura Medium" panose="020B0602020204020303" pitchFamily="34" charset="-79"/>
                    <a:ea typeface="Times New Roman" panose="02020603050405020304" pitchFamily="18" charset="0"/>
                    <a:cs typeface="Futura Medium" panose="020B0602020204020303" pitchFamily="34" charset="-79"/>
                  </a:rPr>
                  <a:t> and </a:t>
                </a:r>
                <a14:m>
                  <m:oMath xmlns:m="http://schemas.openxmlformats.org/officeDocument/2006/math">
                    <m:r>
                      <a:rPr lang="it-IT" sz="2400" i="1">
                        <a:effectLst/>
                        <a:latin typeface="Cambria Math" panose="02040503050406030204" pitchFamily="18" charset="0"/>
                        <a:ea typeface="Calibri" panose="020F0502020204030204" pitchFamily="34" charset="0"/>
                        <a:cs typeface="Times New Roman" panose="02020603050405020304" pitchFamily="18" charset="0"/>
                      </a:rPr>
                      <m:t>|01&gt;</m:t>
                    </m:r>
                  </m:oMath>
                </a14:m>
                <a:r>
                  <a:rPr lang="it-IT" sz="2400" dirty="0">
                    <a:effectLst/>
                    <a:latin typeface="Futura Medium" panose="020B0602020204020303" pitchFamily="34" charset="-79"/>
                    <a:cs typeface="Futura Medium" panose="020B0602020204020303" pitchFamily="34" charset="-79"/>
                  </a:rPr>
                  <a:t> </a:t>
                </a:r>
                <a:endParaRPr lang="it-IT" sz="2400" dirty="0">
                  <a:latin typeface="Futura Medium" panose="020B0602020204020303" pitchFamily="34" charset="-79"/>
                  <a:cs typeface="Futura Medium" panose="020B0602020204020303" pitchFamily="34" charset="-79"/>
                </a:endParaRPr>
              </a:p>
            </p:txBody>
          </p:sp>
        </mc:Choice>
        <mc:Fallback xmlns="">
          <p:sp>
            <p:nvSpPr>
              <p:cNvPr id="13" name="CasellaDiTesto 12">
                <a:extLst>
                  <a:ext uri="{FF2B5EF4-FFF2-40B4-BE49-F238E27FC236}">
                    <a16:creationId xmlns:a16="http://schemas.microsoft.com/office/drawing/2014/main" id="{18A7CE96-6581-386C-0837-AB962194C923}"/>
                  </a:ext>
                </a:extLst>
              </p:cNvPr>
              <p:cNvSpPr txBox="1">
                <a:spLocks noRot="1" noChangeAspect="1" noMove="1" noResize="1" noEditPoints="1" noAdjustHandles="1" noChangeArrowheads="1" noChangeShapeType="1" noTextEdit="1"/>
              </p:cNvSpPr>
              <p:nvPr/>
            </p:nvSpPr>
            <p:spPr>
              <a:xfrm>
                <a:off x="1057535" y="3429000"/>
                <a:ext cx="4343772" cy="461665"/>
              </a:xfrm>
              <a:prstGeom prst="rect">
                <a:avLst/>
              </a:prstGeom>
              <a:blipFill>
                <a:blip r:embed="rId4"/>
                <a:stretch>
                  <a:fillRect l="-1166" t="-13514" b="-29730"/>
                </a:stretch>
              </a:blipFill>
            </p:spPr>
            <p:txBody>
              <a:bodyPr/>
              <a:lstStyle/>
              <a:p>
                <a:r>
                  <a:rPr lang="it-IT">
                    <a:noFill/>
                  </a:rPr>
                  <a:t> </a:t>
                </a:r>
              </a:p>
            </p:txBody>
          </p:sp>
        </mc:Fallback>
      </mc:AlternateContent>
      <p:sp>
        <p:nvSpPr>
          <p:cNvPr id="14" name="Freccia giù 13">
            <a:extLst>
              <a:ext uri="{FF2B5EF4-FFF2-40B4-BE49-F238E27FC236}">
                <a16:creationId xmlns:a16="http://schemas.microsoft.com/office/drawing/2014/main" id="{EF0D9A4B-ED77-4B30-50D7-DE61460F686A}"/>
              </a:ext>
            </a:extLst>
          </p:cNvPr>
          <p:cNvSpPr/>
          <p:nvPr/>
        </p:nvSpPr>
        <p:spPr>
          <a:xfrm>
            <a:off x="2900113" y="4040012"/>
            <a:ext cx="563524" cy="511298"/>
          </a:xfrm>
          <a:prstGeom prst="downArrow">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C8DBAB64-A1D8-3FD4-105C-DB158ADE887A}"/>
                  </a:ext>
                </a:extLst>
              </p:cNvPr>
              <p:cNvSpPr txBox="1"/>
              <p:nvPr/>
            </p:nvSpPr>
            <p:spPr>
              <a:xfrm>
                <a:off x="747139" y="4617966"/>
                <a:ext cx="5432996" cy="461665"/>
              </a:xfrm>
              <a:prstGeom prst="rect">
                <a:avLst/>
              </a:prstGeom>
              <a:noFill/>
            </p:spPr>
            <p:txBody>
              <a:bodyPr wrap="square">
                <a:spAutoFit/>
              </a:bodyPr>
              <a:lstStyle/>
              <a:p>
                <a14:m>
                  <m:oMath xmlns:m="http://schemas.openxmlformats.org/officeDocument/2006/math">
                    <m:d>
                      <m:dPr>
                        <m:begChr m:val="|"/>
                        <m:endChr m:val="|"/>
                        <m:ctrlPr>
                          <a:rPr lang="it-IT" sz="2400" i="1" kern="100"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it-IT" sz="2400" i="1" kern="100">
                            <a:effectLst/>
                            <a:latin typeface="Cambria Math" panose="02040503050406030204" pitchFamily="18" charset="0"/>
                            <a:ea typeface="Calibri" panose="020F0502020204030204" pitchFamily="34" charset="0"/>
                            <a:cs typeface="Times New Roman" panose="02020603050405020304" pitchFamily="18" charset="0"/>
                          </a:rPr>
                          <m:t>𝜓</m:t>
                        </m:r>
                        <m:r>
                          <a:rPr lang="it-IT" sz="2400" i="1" kern="100">
                            <a:effectLst/>
                            <a:latin typeface="Cambria Math" panose="02040503050406030204" pitchFamily="18" charset="0"/>
                            <a:ea typeface="Calibri" panose="020F0502020204030204" pitchFamily="34" charset="0"/>
                            <a:cs typeface="Times New Roman" panose="02020603050405020304" pitchFamily="18" charset="0"/>
                          </a:rPr>
                          <m:t>&gt; = </m:t>
                        </m:r>
                        <m:sSub>
                          <m:sSubPr>
                            <m:ctrlPr>
                              <a:rPr lang="it-IT"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2400" i="1" kern="100">
                                <a:effectLst/>
                                <a:latin typeface="Cambria Math" panose="02040503050406030204" pitchFamily="18" charset="0"/>
                                <a:ea typeface="Calibri" panose="020F0502020204030204" pitchFamily="34" charset="0"/>
                                <a:cs typeface="Times New Roman" panose="02020603050405020304" pitchFamily="18" charset="0"/>
                              </a:rPr>
                              <m:t>𝛼</m:t>
                            </m:r>
                          </m:e>
                          <m:sub>
                            <m:r>
                              <a:rPr lang="it-IT" sz="2400" i="1">
                                <a:latin typeface="Cambria Math" panose="02040503050406030204" pitchFamily="18" charset="0"/>
                                <a:ea typeface="Calibri" panose="020F0502020204030204" pitchFamily="34" charset="0"/>
                                <a:cs typeface="Times New Roman" panose="02020603050405020304" pitchFamily="18" charset="0"/>
                              </a:rPr>
                              <m:t>00</m:t>
                            </m:r>
                          </m:sub>
                        </m:sSub>
                        <m:r>
                          <a:rPr lang="it-IT" sz="2400" i="1" kern="100">
                            <a:effectLst/>
                            <a:latin typeface="Cambria Math" panose="02040503050406030204" pitchFamily="18" charset="0"/>
                            <a:ea typeface="Calibri" panose="020F0502020204030204" pitchFamily="34" charset="0"/>
                            <a:cs typeface="Times New Roman" panose="02020603050405020304" pitchFamily="18" charset="0"/>
                          </a:rPr>
                          <m:t> </m:t>
                        </m:r>
                      </m:e>
                    </m:d>
                    <m:r>
                      <a:rPr lang="it-IT" sz="2400" i="1">
                        <a:latin typeface="Cambria Math" panose="02040503050406030204" pitchFamily="18" charset="0"/>
                        <a:ea typeface="Calibri" panose="020F0502020204030204" pitchFamily="34" charset="0"/>
                        <a:cs typeface="Times New Roman" panose="02020603050405020304" pitchFamily="18" charset="0"/>
                      </a:rPr>
                      <m:t>0 </m:t>
                    </m:r>
                    <m:r>
                      <a:rPr lang="it-IT" sz="2400" b="0" i="1" smtClean="0">
                        <a:latin typeface="Cambria Math" panose="02040503050406030204" pitchFamily="18" charset="0"/>
                        <a:ea typeface="Calibri" panose="020F0502020204030204" pitchFamily="34" charset="0"/>
                        <a:cs typeface="Times New Roman" panose="02020603050405020304" pitchFamily="18" charset="0"/>
                      </a:rPr>
                      <m:t>0</m:t>
                    </m:r>
                    <m:r>
                      <a:rPr lang="it-IT" sz="2400" i="1" kern="100">
                        <a:effectLst/>
                        <a:latin typeface="Cambria Math" panose="02040503050406030204" pitchFamily="18" charset="0"/>
                        <a:ea typeface="Calibri" panose="020F0502020204030204" pitchFamily="34" charset="0"/>
                        <a:cs typeface="Times New Roman" panose="02020603050405020304" pitchFamily="18" charset="0"/>
                      </a:rPr>
                      <m:t>&gt;+ </m:t>
                    </m:r>
                    <m:sSub>
                      <m:sSubPr>
                        <m:ctrlPr>
                          <a:rPr lang="it-IT"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2400" i="1" kern="100">
                            <a:effectLst/>
                            <a:latin typeface="Cambria Math" panose="02040503050406030204" pitchFamily="18" charset="0"/>
                            <a:ea typeface="Calibri" panose="020F0502020204030204" pitchFamily="34" charset="0"/>
                            <a:cs typeface="Times New Roman" panose="02020603050405020304" pitchFamily="18" charset="0"/>
                          </a:rPr>
                          <m:t>𝛼</m:t>
                        </m:r>
                      </m:e>
                      <m:sub>
                        <m:r>
                          <a:rPr lang="it-IT" sz="2400" b="0" i="1" smtClean="0">
                            <a:latin typeface="Cambria Math" panose="02040503050406030204" pitchFamily="18" charset="0"/>
                            <a:ea typeface="Calibri" panose="020F0502020204030204" pitchFamily="34" charset="0"/>
                            <a:cs typeface="Times New Roman" panose="02020603050405020304" pitchFamily="18" charset="0"/>
                          </a:rPr>
                          <m:t>1</m:t>
                        </m:r>
                        <m:r>
                          <a:rPr lang="it-IT" sz="2400" i="1">
                            <a:latin typeface="Cambria Math" panose="02040503050406030204" pitchFamily="18" charset="0"/>
                            <a:ea typeface="Calibri" panose="020F0502020204030204" pitchFamily="34" charset="0"/>
                            <a:cs typeface="Times New Roman" panose="02020603050405020304" pitchFamily="18" charset="0"/>
                          </a:rPr>
                          <m:t>1</m:t>
                        </m:r>
                      </m:sub>
                    </m:sSub>
                    <m:r>
                      <a:rPr lang="it-IT" sz="2400" i="1" kern="100">
                        <a:effectLst/>
                        <a:latin typeface="Cambria Math" panose="02040503050406030204" pitchFamily="18" charset="0"/>
                        <a:ea typeface="Calibri" panose="020F0502020204030204" pitchFamily="34" charset="0"/>
                        <a:cs typeface="Times New Roman" panose="02020603050405020304" pitchFamily="18" charset="0"/>
                      </a:rPr>
                      <m:t> |</m:t>
                    </m:r>
                    <m:r>
                      <a:rPr lang="it-IT" sz="2400" b="0" i="1" smtClean="0">
                        <a:latin typeface="Cambria Math" panose="02040503050406030204" pitchFamily="18" charset="0"/>
                        <a:ea typeface="Calibri" panose="020F0502020204030204" pitchFamily="34" charset="0"/>
                        <a:cs typeface="Times New Roman" panose="02020603050405020304" pitchFamily="18" charset="0"/>
                      </a:rPr>
                      <m:t>1</m:t>
                    </m:r>
                    <m:r>
                      <a:rPr lang="it-IT" sz="2400" i="1">
                        <a:latin typeface="Cambria Math" panose="02040503050406030204" pitchFamily="18" charset="0"/>
                        <a:ea typeface="Calibri" panose="020F0502020204030204" pitchFamily="34" charset="0"/>
                        <a:cs typeface="Times New Roman" panose="02020603050405020304" pitchFamily="18" charset="0"/>
                      </a:rPr>
                      <m:t>1</m:t>
                    </m:r>
                  </m:oMath>
                </a14:m>
                <a:r>
                  <a:rPr lang="it-IT" sz="2400" kern="100" dirty="0">
                    <a:latin typeface="Futura Medium" panose="020B0602020204020303" pitchFamily="34" charset="-79"/>
                    <a:ea typeface="Calibri" panose="020F0502020204030204" pitchFamily="34" charset="0"/>
                    <a:cs typeface="Futura Medium" panose="020B0602020204020303" pitchFamily="34" charset="-79"/>
                  </a:rPr>
                  <a:t> </a:t>
                </a:r>
                <a14:m>
                  <m:oMath xmlns:m="http://schemas.openxmlformats.org/officeDocument/2006/math">
                    <m:r>
                      <a:rPr lang="it-IT" sz="2400" i="1" kern="100">
                        <a:latin typeface="Cambria Math" panose="02040503050406030204" pitchFamily="18" charset="0"/>
                        <a:ea typeface="Calibri" panose="020F0502020204030204" pitchFamily="34" charset="0"/>
                        <a:cs typeface="Times New Roman" panose="02020603050405020304" pitchFamily="18" charset="0"/>
                      </a:rPr>
                      <m:t>&gt;</m:t>
                    </m:r>
                  </m:oMath>
                </a14:m>
                <a:r>
                  <a:rPr lang="it-IT" sz="2400" dirty="0">
                    <a:latin typeface="Futura Medium" panose="020B0602020204020303" pitchFamily="34" charset="-79"/>
                    <a:cs typeface="Futura Medium" panose="020B0602020204020303" pitchFamily="34" charset="-79"/>
                  </a:rPr>
                  <a:t> </a:t>
                </a:r>
                <a14:m>
                  <m:oMath xmlns:m="http://schemas.openxmlformats.org/officeDocument/2006/math">
                    <m:r>
                      <a:rPr lang="it-IT" sz="2400" i="1" kern="100" smtClean="0">
                        <a:latin typeface="Cambria Math" panose="02040503050406030204" pitchFamily="18" charset="0"/>
                        <a:ea typeface="Calibri" panose="020F0502020204030204" pitchFamily="34" charset="0"/>
                        <a:cs typeface="Times New Roman" panose="02020603050405020304" pitchFamily="18" charset="0"/>
                      </a:rPr>
                      <m:t>+</m:t>
                    </m:r>
                  </m:oMath>
                </a14:m>
                <a:r>
                  <a:rPr lang="it-IT" sz="2400" dirty="0">
                    <a:latin typeface="Futura Medium" panose="020B0602020204020303" pitchFamily="34" charset="-79"/>
                    <a:cs typeface="Futura Medium" panose="020B0602020204020303" pitchFamily="34" charset="-79"/>
                  </a:rPr>
                  <a:t> </a:t>
                </a:r>
              </a:p>
            </p:txBody>
          </p:sp>
        </mc:Choice>
        <mc:Fallback xmlns="">
          <p:sp>
            <p:nvSpPr>
              <p:cNvPr id="15" name="CasellaDiTesto 14">
                <a:extLst>
                  <a:ext uri="{FF2B5EF4-FFF2-40B4-BE49-F238E27FC236}">
                    <a16:creationId xmlns:a16="http://schemas.microsoft.com/office/drawing/2014/main" id="{C8DBAB64-A1D8-3FD4-105C-DB158ADE887A}"/>
                  </a:ext>
                </a:extLst>
              </p:cNvPr>
              <p:cNvSpPr txBox="1">
                <a:spLocks noRot="1" noChangeAspect="1" noMove="1" noResize="1" noEditPoints="1" noAdjustHandles="1" noChangeArrowheads="1" noChangeShapeType="1" noTextEdit="1"/>
              </p:cNvSpPr>
              <p:nvPr/>
            </p:nvSpPr>
            <p:spPr>
              <a:xfrm>
                <a:off x="747139" y="4617966"/>
                <a:ext cx="5432996" cy="461665"/>
              </a:xfrm>
              <a:prstGeom prst="rect">
                <a:avLst/>
              </a:prstGeom>
              <a:blipFill>
                <a:blip r:embed="rId5"/>
                <a:stretch>
                  <a:fillRect b="-2432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94BE98B0-5DCA-E622-9A13-A7EB313F4667}"/>
                  </a:ext>
                </a:extLst>
              </p:cNvPr>
              <p:cNvSpPr txBox="1"/>
              <p:nvPr/>
            </p:nvSpPr>
            <p:spPr>
              <a:xfrm>
                <a:off x="2220558" y="5079631"/>
                <a:ext cx="6167534" cy="453137"/>
              </a:xfrm>
              <a:prstGeom prst="rect">
                <a:avLst/>
              </a:prstGeom>
              <a:noFill/>
            </p:spPr>
            <p:txBody>
              <a:bodyPr wrap="square">
                <a:spAutoFit/>
              </a:bodyPr>
              <a:lstStyle/>
              <a:p>
                <a14:m>
                  <m:oMath xmlns:m="http://schemas.openxmlformats.org/officeDocument/2006/math">
                    <m:r>
                      <a:rPr lang="it-IT" sz="2400" i="1" kern="100"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2400" i="1" kern="100">
                            <a:latin typeface="Cambria Math" panose="02040503050406030204" pitchFamily="18" charset="0"/>
                            <a:ea typeface="Calibri" panose="020F0502020204030204" pitchFamily="34" charset="0"/>
                            <a:cs typeface="Times New Roman" panose="02020603050405020304" pitchFamily="18" charset="0"/>
                          </a:rPr>
                        </m:ctrlPr>
                      </m:sSubPr>
                      <m:e>
                        <m:r>
                          <a:rPr lang="it-IT" sz="2400" b="0" i="1" kern="100" smtClean="0">
                            <a:latin typeface="Cambria Math" panose="02040503050406030204" pitchFamily="18" charset="0"/>
                            <a:ea typeface="Calibri" panose="020F0502020204030204" pitchFamily="34" charset="0"/>
                            <a:cs typeface="Times New Roman" panose="02020603050405020304" pitchFamily="18" charset="0"/>
                          </a:rPr>
                          <m:t> </m:t>
                        </m:r>
                        <m:r>
                          <a:rPr lang="it-IT" sz="2400" i="1" kern="100">
                            <a:latin typeface="Cambria Math" panose="02040503050406030204" pitchFamily="18" charset="0"/>
                            <a:ea typeface="Calibri" panose="020F0502020204030204" pitchFamily="34" charset="0"/>
                            <a:cs typeface="Times New Roman" panose="02020603050405020304" pitchFamily="18" charset="0"/>
                          </a:rPr>
                          <m:t>𝛼</m:t>
                        </m:r>
                      </m:e>
                      <m:sub>
                        <m:r>
                          <a:rPr lang="it-IT" sz="2400" b="0" i="1" smtClean="0">
                            <a:latin typeface="Cambria Math" panose="02040503050406030204" pitchFamily="18" charset="0"/>
                            <a:ea typeface="Calibri" panose="020F0502020204030204" pitchFamily="34" charset="0"/>
                            <a:cs typeface="Times New Roman" panose="02020603050405020304" pitchFamily="18" charset="0"/>
                          </a:rPr>
                          <m:t>10</m:t>
                        </m:r>
                      </m:sub>
                    </m:sSub>
                    <m:r>
                      <a:rPr lang="it-IT" sz="2400" i="1" kern="100">
                        <a:latin typeface="Cambria Math" panose="02040503050406030204" pitchFamily="18" charset="0"/>
                        <a:ea typeface="Calibri" panose="020F0502020204030204" pitchFamily="34" charset="0"/>
                        <a:cs typeface="Times New Roman" panose="02020603050405020304" pitchFamily="18" charset="0"/>
                      </a:rPr>
                      <m:t> |</m:t>
                    </m:r>
                    <m:r>
                      <a:rPr lang="it-IT" sz="2400" b="0" i="1" smtClean="0">
                        <a:latin typeface="Cambria Math" panose="02040503050406030204" pitchFamily="18" charset="0"/>
                        <a:ea typeface="Calibri" panose="020F0502020204030204" pitchFamily="34" charset="0"/>
                        <a:cs typeface="Times New Roman" panose="02020603050405020304" pitchFamily="18" charset="0"/>
                      </a:rPr>
                      <m:t>10 </m:t>
                    </m:r>
                    <m:r>
                      <a:rPr lang="it-IT" sz="2400" i="1" kern="100">
                        <a:latin typeface="Cambria Math" panose="02040503050406030204" pitchFamily="18" charset="0"/>
                        <a:ea typeface="Calibri" panose="020F0502020204030204" pitchFamily="34" charset="0"/>
                        <a:cs typeface="Times New Roman" panose="02020603050405020304" pitchFamily="18" charset="0"/>
                      </a:rPr>
                      <m:t>&gt;+ </m:t>
                    </m:r>
                    <m:sSub>
                      <m:sSubPr>
                        <m:ctrlPr>
                          <a:rPr lang="it-IT" sz="2400" i="1" kern="100">
                            <a:latin typeface="Cambria Math" panose="02040503050406030204" pitchFamily="18" charset="0"/>
                            <a:ea typeface="Calibri" panose="020F0502020204030204" pitchFamily="34" charset="0"/>
                            <a:cs typeface="Times New Roman" panose="02020603050405020304" pitchFamily="18" charset="0"/>
                          </a:rPr>
                        </m:ctrlPr>
                      </m:sSubPr>
                      <m:e>
                        <m:r>
                          <a:rPr lang="it-IT" sz="2400" b="0" i="1" kern="100" smtClean="0">
                            <a:latin typeface="Cambria Math" panose="02040503050406030204" pitchFamily="18" charset="0"/>
                            <a:ea typeface="Calibri" panose="020F0502020204030204" pitchFamily="34" charset="0"/>
                            <a:cs typeface="Times New Roman" panose="02020603050405020304" pitchFamily="18" charset="0"/>
                          </a:rPr>
                          <m:t> </m:t>
                        </m:r>
                        <m:r>
                          <a:rPr lang="it-IT" sz="2400" i="1" kern="100">
                            <a:latin typeface="Cambria Math" panose="02040503050406030204" pitchFamily="18" charset="0"/>
                            <a:ea typeface="Calibri" panose="020F0502020204030204" pitchFamily="34" charset="0"/>
                            <a:cs typeface="Times New Roman" panose="02020603050405020304" pitchFamily="18" charset="0"/>
                          </a:rPr>
                          <m:t>𝛼</m:t>
                        </m:r>
                      </m:e>
                      <m:sub>
                        <m:r>
                          <a:rPr lang="it-IT" sz="2400" b="0" i="1" kern="100" smtClean="0">
                            <a:latin typeface="Cambria Math" panose="02040503050406030204" pitchFamily="18" charset="0"/>
                            <a:ea typeface="Calibri" panose="020F0502020204030204" pitchFamily="34" charset="0"/>
                            <a:cs typeface="Times New Roman" panose="02020603050405020304" pitchFamily="18" charset="0"/>
                          </a:rPr>
                          <m:t>0</m:t>
                        </m:r>
                        <m:r>
                          <a:rPr lang="it-IT" sz="2400" i="1">
                            <a:latin typeface="Cambria Math" panose="02040503050406030204" pitchFamily="18" charset="0"/>
                            <a:ea typeface="Calibri" panose="020F0502020204030204" pitchFamily="34" charset="0"/>
                            <a:cs typeface="Times New Roman" panose="02020603050405020304" pitchFamily="18" charset="0"/>
                          </a:rPr>
                          <m:t>1</m:t>
                        </m:r>
                      </m:sub>
                    </m:sSub>
                    <m:r>
                      <a:rPr lang="it-IT" sz="2400" i="1" kern="100">
                        <a:latin typeface="Cambria Math" panose="02040503050406030204" pitchFamily="18" charset="0"/>
                        <a:ea typeface="Calibri" panose="020F0502020204030204" pitchFamily="34" charset="0"/>
                        <a:cs typeface="Times New Roman" panose="02020603050405020304" pitchFamily="18" charset="0"/>
                      </a:rPr>
                      <m:t> |</m:t>
                    </m:r>
                    <m:r>
                      <a:rPr lang="it-IT" sz="2400" b="0" i="1" kern="100" smtClean="0">
                        <a:latin typeface="Cambria Math" panose="02040503050406030204" pitchFamily="18" charset="0"/>
                        <a:ea typeface="Calibri" panose="020F0502020204030204" pitchFamily="34" charset="0"/>
                        <a:cs typeface="Times New Roman" panose="02020603050405020304" pitchFamily="18" charset="0"/>
                      </a:rPr>
                      <m:t>0</m:t>
                    </m:r>
                    <m:r>
                      <a:rPr lang="it-IT" sz="2400" i="1">
                        <a:latin typeface="Cambria Math" panose="02040503050406030204" pitchFamily="18" charset="0"/>
                        <a:ea typeface="Calibri" panose="020F0502020204030204" pitchFamily="34" charset="0"/>
                        <a:cs typeface="Times New Roman" panose="02020603050405020304" pitchFamily="18" charset="0"/>
                      </a:rPr>
                      <m:t>1</m:t>
                    </m:r>
                  </m:oMath>
                </a14:m>
                <a:r>
                  <a:rPr lang="it-IT" sz="1800" kern="100" dirty="0">
                    <a:latin typeface="Futura Medium" panose="020B0602020204020303" pitchFamily="34" charset="-79"/>
                    <a:ea typeface="Calibri" panose="020F0502020204030204" pitchFamily="34" charset="0"/>
                    <a:cs typeface="Futura Medium" panose="020B0602020204020303" pitchFamily="34" charset="-79"/>
                  </a:rPr>
                  <a:t> </a:t>
                </a:r>
                <a14:m>
                  <m:oMath xmlns:m="http://schemas.openxmlformats.org/officeDocument/2006/math">
                    <m:r>
                      <a:rPr lang="it-IT" sz="1800" i="1" kern="100">
                        <a:latin typeface="Cambria Math" panose="02040503050406030204" pitchFamily="18" charset="0"/>
                        <a:ea typeface="Calibri" panose="020F0502020204030204" pitchFamily="34" charset="0"/>
                        <a:cs typeface="Times New Roman" panose="02020603050405020304" pitchFamily="18" charset="0"/>
                      </a:rPr>
                      <m:t>&gt;</m:t>
                    </m:r>
                  </m:oMath>
                </a14:m>
                <a:endParaRPr lang="it-IT" dirty="0"/>
              </a:p>
            </p:txBody>
          </p:sp>
        </mc:Choice>
        <mc:Fallback xmlns="">
          <p:sp>
            <p:nvSpPr>
              <p:cNvPr id="16" name="CasellaDiTesto 15">
                <a:extLst>
                  <a:ext uri="{FF2B5EF4-FFF2-40B4-BE49-F238E27FC236}">
                    <a16:creationId xmlns:a16="http://schemas.microsoft.com/office/drawing/2014/main" id="{94BE98B0-5DCA-E622-9A13-A7EB313F4667}"/>
                  </a:ext>
                </a:extLst>
              </p:cNvPr>
              <p:cNvSpPr txBox="1">
                <a:spLocks noRot="1" noChangeAspect="1" noMove="1" noResize="1" noEditPoints="1" noAdjustHandles="1" noChangeArrowheads="1" noChangeShapeType="1" noTextEdit="1"/>
              </p:cNvSpPr>
              <p:nvPr/>
            </p:nvSpPr>
            <p:spPr>
              <a:xfrm>
                <a:off x="2220558" y="5079631"/>
                <a:ext cx="6167534" cy="453137"/>
              </a:xfrm>
              <a:prstGeom prst="rect">
                <a:avLst/>
              </a:prstGeom>
              <a:blipFill>
                <a:blip r:embed="rId6"/>
                <a:stretch>
                  <a:fillRect b="-24324"/>
                </a:stretch>
              </a:blipFill>
            </p:spPr>
            <p:txBody>
              <a:bodyPr/>
              <a:lstStyle/>
              <a:p>
                <a:r>
                  <a:rPr lang="it-IT">
                    <a:noFill/>
                  </a:rPr>
                  <a:t> </a:t>
                </a:r>
              </a:p>
            </p:txBody>
          </p:sp>
        </mc:Fallback>
      </mc:AlternateContent>
      <p:sp>
        <p:nvSpPr>
          <p:cNvPr id="17" name="CasellaDiTesto 16">
            <a:extLst>
              <a:ext uri="{FF2B5EF4-FFF2-40B4-BE49-F238E27FC236}">
                <a16:creationId xmlns:a16="http://schemas.microsoft.com/office/drawing/2014/main" id="{74867AC3-308B-8958-CBC8-3ADE8ACFCB8E}"/>
              </a:ext>
            </a:extLst>
          </p:cNvPr>
          <p:cNvSpPr txBox="1"/>
          <p:nvPr/>
        </p:nvSpPr>
        <p:spPr>
          <a:xfrm>
            <a:off x="8146743" y="3462142"/>
            <a:ext cx="1631665" cy="461665"/>
          </a:xfrm>
          <a:prstGeom prst="rect">
            <a:avLst/>
          </a:prstGeom>
          <a:noFill/>
        </p:spPr>
        <p:txBody>
          <a:bodyPr wrap="none" rtlCol="0">
            <a:spAutoFit/>
          </a:bodyPr>
          <a:lstStyle/>
          <a:p>
            <a:r>
              <a:rPr lang="it-IT" sz="2400" dirty="0">
                <a:latin typeface="Futura Medium" panose="020B0602020204020303" pitchFamily="34" charset="-79"/>
                <a:cs typeface="Futura Medium" panose="020B0602020204020303" pitchFamily="34" charset="-79"/>
              </a:rPr>
              <a:t>10 and 01</a:t>
            </a:r>
          </a:p>
        </p:txBody>
      </p:sp>
      <p:sp>
        <p:nvSpPr>
          <p:cNvPr id="19" name="CasellaDiTesto 18">
            <a:extLst>
              <a:ext uri="{FF2B5EF4-FFF2-40B4-BE49-F238E27FC236}">
                <a16:creationId xmlns:a16="http://schemas.microsoft.com/office/drawing/2014/main" id="{FD339B40-491F-3F8A-20C2-F5B336AAABDF}"/>
              </a:ext>
            </a:extLst>
          </p:cNvPr>
          <p:cNvSpPr txBox="1"/>
          <p:nvPr/>
        </p:nvSpPr>
        <p:spPr>
          <a:xfrm>
            <a:off x="6696367" y="2780181"/>
            <a:ext cx="4532419" cy="461665"/>
          </a:xfrm>
          <a:prstGeom prst="rect">
            <a:avLst/>
          </a:prstGeom>
          <a:noFill/>
        </p:spPr>
        <p:txBody>
          <a:bodyPr wrap="square">
            <a:spAutoFit/>
          </a:bodyPr>
          <a:lstStyle/>
          <a:p>
            <a:r>
              <a:rPr lang="it-IT" sz="2400" dirty="0">
                <a:latin typeface="Futura Medium" panose="020B0602020204020303" pitchFamily="34" charset="-79"/>
                <a:cs typeface="Futura Medium" panose="020B0602020204020303" pitchFamily="34" charset="-79"/>
              </a:rPr>
              <a:t>2 bits </a:t>
            </a:r>
            <a:r>
              <a:rPr lang="it-IT" sz="2400" dirty="0" err="1">
                <a:latin typeface="Futura Medium" panose="020B0602020204020303" pitchFamily="34" charset="-79"/>
                <a:cs typeface="Futura Medium" panose="020B0602020204020303" pitchFamily="34" charset="-79"/>
              </a:rPr>
              <a:t>genrate</a:t>
            </a:r>
            <a:r>
              <a:rPr lang="it-IT" sz="2400" dirty="0">
                <a:latin typeface="Futura Medium" panose="020B0602020204020303" pitchFamily="34" charset="-79"/>
                <a:cs typeface="Futura Medium" panose="020B0602020204020303" pitchFamily="34" charset="-79"/>
              </a:rPr>
              <a:t> 2 </a:t>
            </a:r>
            <a:r>
              <a:rPr lang="it-IT" sz="2400" dirty="0" err="1">
                <a:latin typeface="Futura Medium" panose="020B0602020204020303" pitchFamily="34" charset="-79"/>
                <a:cs typeface="Futura Medium" panose="020B0602020204020303" pitchFamily="34" charset="-79"/>
              </a:rPr>
              <a:t>combinations</a:t>
            </a:r>
            <a:r>
              <a:rPr lang="it-IT" sz="2400" dirty="0">
                <a:latin typeface="Futura Medium" panose="020B0602020204020303" pitchFamily="34" charset="-79"/>
                <a:cs typeface="Futura Medium" panose="020B0602020204020303" pitchFamily="34" charset="-79"/>
              </a:rPr>
              <a:t>:</a:t>
            </a:r>
          </a:p>
        </p:txBody>
      </p:sp>
    </p:spTree>
    <p:extLst>
      <p:ext uri="{BB962C8B-B14F-4D97-AF65-F5344CB8AC3E}">
        <p14:creationId xmlns:p14="http://schemas.microsoft.com/office/powerpoint/2010/main" val="219868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0A961-C3F2-9F16-E3A2-0C32C05FBF3C}"/>
              </a:ext>
            </a:extLst>
          </p:cNvPr>
          <p:cNvSpPr>
            <a:spLocks noGrp="1"/>
          </p:cNvSpPr>
          <p:nvPr>
            <p:ph type="title"/>
          </p:nvPr>
        </p:nvSpPr>
        <p:spPr/>
        <p:txBody>
          <a:bodyPr/>
          <a:lstStyle/>
          <a:p>
            <a:r>
              <a:rPr lang="it-IT" dirty="0">
                <a:latin typeface="Futura Medium" panose="020B0602020204020303" pitchFamily="34" charset="-79"/>
                <a:cs typeface="Futura Medium" panose="020B0602020204020303" pitchFamily="34" charset="-79"/>
              </a:rPr>
              <a:t>2.  MANIPULATING INFORMATION</a:t>
            </a:r>
          </a:p>
        </p:txBody>
      </p:sp>
      <p:sp>
        <p:nvSpPr>
          <p:cNvPr id="3" name="Rettangolo 2">
            <a:extLst>
              <a:ext uri="{FF2B5EF4-FFF2-40B4-BE49-F238E27FC236}">
                <a16:creationId xmlns:a16="http://schemas.microsoft.com/office/drawing/2014/main" id="{9CA496E3-9C73-C66B-47FC-2893696A63B2}"/>
              </a:ext>
            </a:extLst>
          </p:cNvPr>
          <p:cNvSpPr/>
          <p:nvPr/>
        </p:nvSpPr>
        <p:spPr>
          <a:xfrm>
            <a:off x="964604" y="1613497"/>
            <a:ext cx="4799382" cy="470566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37427B0B-C358-F716-535C-F7B240ABBC1F}"/>
              </a:ext>
            </a:extLst>
          </p:cNvPr>
          <p:cNvSpPr/>
          <p:nvPr/>
        </p:nvSpPr>
        <p:spPr>
          <a:xfrm>
            <a:off x="6096000" y="1613497"/>
            <a:ext cx="5257800" cy="470566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Immagine che contiene diagramma, cerchio, linea, disegno&#10;&#10;Descrizione generata automaticamente">
            <a:extLst>
              <a:ext uri="{FF2B5EF4-FFF2-40B4-BE49-F238E27FC236}">
                <a16:creationId xmlns:a16="http://schemas.microsoft.com/office/drawing/2014/main" id="{2F801760-CF00-5AC4-1CC6-FE62F7F5FA53}"/>
              </a:ext>
            </a:extLst>
          </p:cNvPr>
          <p:cNvPicPr>
            <a:picLocks noChangeAspect="1"/>
          </p:cNvPicPr>
          <p:nvPr/>
        </p:nvPicPr>
        <p:blipFill>
          <a:blip r:embed="rId3"/>
          <a:stretch>
            <a:fillRect/>
          </a:stretch>
        </p:blipFill>
        <p:spPr>
          <a:xfrm>
            <a:off x="1592625" y="2154986"/>
            <a:ext cx="3464771" cy="3741510"/>
          </a:xfrm>
          <a:prstGeom prst="rect">
            <a:avLst/>
          </a:prstGeom>
        </p:spPr>
      </p:pic>
      <p:sp>
        <p:nvSpPr>
          <p:cNvPr id="6" name="CasellaDiTesto 5">
            <a:extLst>
              <a:ext uri="{FF2B5EF4-FFF2-40B4-BE49-F238E27FC236}">
                <a16:creationId xmlns:a16="http://schemas.microsoft.com/office/drawing/2014/main" id="{35F8EBA8-B1FB-DED0-89CA-9E7EAE978FE7}"/>
              </a:ext>
            </a:extLst>
          </p:cNvPr>
          <p:cNvSpPr txBox="1"/>
          <p:nvPr/>
        </p:nvSpPr>
        <p:spPr>
          <a:xfrm>
            <a:off x="1773464" y="1701879"/>
            <a:ext cx="3121367" cy="369332"/>
          </a:xfrm>
          <a:prstGeom prst="rect">
            <a:avLst/>
          </a:prstGeom>
          <a:noFill/>
        </p:spPr>
        <p:txBody>
          <a:bodyPr wrap="none" rtlCol="0">
            <a:spAutoFit/>
          </a:bodyPr>
          <a:lstStyle/>
          <a:p>
            <a:r>
              <a:rPr lang="it-IT" dirty="0">
                <a:latin typeface="Futura Medium" panose="020B0602020204020303" pitchFamily="34" charset="-79"/>
                <a:cs typeface="Futura Medium" panose="020B0602020204020303" pitchFamily="34" charset="-79"/>
              </a:rPr>
              <a:t>Operations on single </a:t>
            </a:r>
            <a:r>
              <a:rPr lang="it-IT" dirty="0" err="1">
                <a:latin typeface="Futura Medium" panose="020B0602020204020303" pitchFamily="34" charset="-79"/>
                <a:cs typeface="Futura Medium" panose="020B0602020204020303" pitchFamily="34" charset="-79"/>
              </a:rPr>
              <a:t>Qubits</a:t>
            </a:r>
            <a:endParaRPr lang="it-IT" dirty="0">
              <a:latin typeface="Futura Medium" panose="020B0602020204020303" pitchFamily="34" charset="-79"/>
              <a:cs typeface="Futura Medium" panose="020B0602020204020303" pitchFamily="34" charset="-79"/>
            </a:endParaRPr>
          </a:p>
        </p:txBody>
      </p:sp>
      <p:sp>
        <p:nvSpPr>
          <p:cNvPr id="7" name="CasellaDiTesto 6">
            <a:extLst>
              <a:ext uri="{FF2B5EF4-FFF2-40B4-BE49-F238E27FC236}">
                <a16:creationId xmlns:a16="http://schemas.microsoft.com/office/drawing/2014/main" id="{68E3E8BB-F280-5195-EBA7-EB977C62E261}"/>
              </a:ext>
            </a:extLst>
          </p:cNvPr>
          <p:cNvSpPr txBox="1"/>
          <p:nvPr/>
        </p:nvSpPr>
        <p:spPr>
          <a:xfrm>
            <a:off x="6096000" y="1690688"/>
            <a:ext cx="5241884" cy="369332"/>
          </a:xfrm>
          <a:prstGeom prst="rect">
            <a:avLst/>
          </a:prstGeom>
          <a:noFill/>
        </p:spPr>
        <p:txBody>
          <a:bodyPr wrap="none" rtlCol="0">
            <a:spAutoFit/>
          </a:bodyPr>
          <a:lstStyle/>
          <a:p>
            <a:r>
              <a:rPr lang="it-IT" dirty="0">
                <a:latin typeface="Futura Medium" panose="020B0602020204020303" pitchFamily="34" charset="-79"/>
                <a:cs typeface="Futura Medium" panose="020B0602020204020303" pitchFamily="34" charset="-79"/>
              </a:rPr>
              <a:t>Operations on </a:t>
            </a:r>
            <a:r>
              <a:rPr lang="it-IT" dirty="0" err="1">
                <a:latin typeface="Futura Medium" panose="020B0602020204020303" pitchFamily="34" charset="-79"/>
                <a:cs typeface="Futura Medium" panose="020B0602020204020303" pitchFamily="34" charset="-79"/>
              </a:rPr>
              <a:t>may</a:t>
            </a:r>
            <a:r>
              <a:rPr lang="it-IT" dirty="0">
                <a:latin typeface="Futura Medium" panose="020B0602020204020303" pitchFamily="34" charset="-79"/>
                <a:cs typeface="Futura Medium" panose="020B0602020204020303" pitchFamily="34" charset="-79"/>
              </a:rPr>
              <a:t> </a:t>
            </a:r>
            <a:r>
              <a:rPr lang="it-IT" dirty="0" err="1">
                <a:latin typeface="Futura Medium" panose="020B0602020204020303" pitchFamily="34" charset="-79"/>
                <a:cs typeface="Futura Medium" panose="020B0602020204020303" pitchFamily="34" charset="-79"/>
              </a:rPr>
              <a:t>Qubits</a:t>
            </a:r>
            <a:r>
              <a:rPr lang="it-IT" dirty="0">
                <a:latin typeface="Futura Medium" panose="020B0602020204020303" pitchFamily="34" charset="-79"/>
                <a:cs typeface="Futura Medium" panose="020B0602020204020303" pitchFamily="34" charset="-79"/>
              </a:rPr>
              <a:t>: create </a:t>
            </a:r>
            <a:r>
              <a:rPr lang="it-IT" sz="1800" dirty="0">
                <a:effectLst/>
                <a:latin typeface="Futura Medium" panose="020B0602020204020303" pitchFamily="34" charset="-79"/>
                <a:ea typeface="Times New Roman" panose="02020603050405020304" pitchFamily="18" charset="0"/>
                <a:cs typeface="Futura Medium" panose="020B0602020204020303" pitchFamily="34" charset="-79"/>
              </a:rPr>
              <a:t>entanglement</a:t>
            </a:r>
            <a:endParaRPr lang="it-IT" dirty="0">
              <a:latin typeface="Futura Medium" panose="020B0602020204020303" pitchFamily="34" charset="-79"/>
              <a:cs typeface="Futura Medium" panose="020B0602020204020303" pitchFamily="34" charset="-79"/>
            </a:endParaRPr>
          </a:p>
        </p:txBody>
      </p:sp>
      <p:pic>
        <p:nvPicPr>
          <p:cNvPr id="10" name="Immagine 9" descr="Immagine che contiene testo, diagramma, Piano, Disegno tecnico&#10;&#10;Descrizione generata automaticamente">
            <a:extLst>
              <a:ext uri="{FF2B5EF4-FFF2-40B4-BE49-F238E27FC236}">
                <a16:creationId xmlns:a16="http://schemas.microsoft.com/office/drawing/2014/main" id="{13CD7A3A-ED6F-F81E-85D8-41FC22C36A4E}"/>
              </a:ext>
            </a:extLst>
          </p:cNvPr>
          <p:cNvPicPr>
            <a:picLocks noChangeAspect="1"/>
          </p:cNvPicPr>
          <p:nvPr/>
        </p:nvPicPr>
        <p:blipFill rotWithShape="1">
          <a:blip r:embed="rId4">
            <a:extLst>
              <a:ext uri="{28A0092B-C50C-407E-A947-70E740481C1C}">
                <a14:useLocalDpi xmlns:a14="http://schemas.microsoft.com/office/drawing/2010/main" val="0"/>
              </a:ext>
            </a:extLst>
          </a:blip>
          <a:srcRect r="1826" b="48051"/>
          <a:stretch/>
        </p:blipFill>
        <p:spPr bwMode="auto">
          <a:xfrm>
            <a:off x="7316662" y="2154986"/>
            <a:ext cx="2752726" cy="2049496"/>
          </a:xfrm>
          <a:prstGeom prst="rect">
            <a:avLst/>
          </a:prstGeom>
          <a:ln>
            <a:noFill/>
          </a:ln>
          <a:extLst>
            <a:ext uri="{53640926-AAD7-44D8-BBD7-CCE9431645EC}">
              <a14:shadowObscured xmlns:a14="http://schemas.microsoft.com/office/drawing/2010/main"/>
            </a:ext>
          </a:extLst>
        </p:spPr>
      </p:pic>
      <p:pic>
        <p:nvPicPr>
          <p:cNvPr id="18" name="Immagine 17" descr="Immagine che contiene testo, diagramma, Piano, Disegno tecnico&#10;&#10;Descrizione generata automaticamente">
            <a:extLst>
              <a:ext uri="{FF2B5EF4-FFF2-40B4-BE49-F238E27FC236}">
                <a16:creationId xmlns:a16="http://schemas.microsoft.com/office/drawing/2014/main" id="{0C933380-D623-B039-D00D-4991F17EC87C}"/>
              </a:ext>
            </a:extLst>
          </p:cNvPr>
          <p:cNvPicPr>
            <a:picLocks noChangeAspect="1"/>
          </p:cNvPicPr>
          <p:nvPr/>
        </p:nvPicPr>
        <p:blipFill rotWithShape="1">
          <a:blip r:embed="rId4">
            <a:extLst>
              <a:ext uri="{28A0092B-C50C-407E-A947-70E740481C1C}">
                <a14:useLocalDpi xmlns:a14="http://schemas.microsoft.com/office/drawing/2010/main" val="0"/>
              </a:ext>
            </a:extLst>
          </a:blip>
          <a:srcRect t="51949"/>
          <a:stretch/>
        </p:blipFill>
        <p:spPr bwMode="auto">
          <a:xfrm>
            <a:off x="7316662" y="4204482"/>
            <a:ext cx="2752726" cy="18619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342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0A961-C3F2-9F16-E3A2-0C32C05FBF3C}"/>
              </a:ext>
            </a:extLst>
          </p:cNvPr>
          <p:cNvSpPr>
            <a:spLocks noGrp="1"/>
          </p:cNvSpPr>
          <p:nvPr>
            <p:ph type="title"/>
          </p:nvPr>
        </p:nvSpPr>
        <p:spPr/>
        <p:txBody>
          <a:bodyPr/>
          <a:lstStyle/>
          <a:p>
            <a:r>
              <a:rPr lang="it-IT" dirty="0">
                <a:latin typeface="Futura Medium" panose="020B0602020204020303" pitchFamily="34" charset="-79"/>
                <a:cs typeface="Futura Medium" panose="020B0602020204020303" pitchFamily="34" charset="-79"/>
              </a:rPr>
              <a:t>3.  READ OUT</a:t>
            </a:r>
          </a:p>
        </p:txBody>
      </p:sp>
      <p:pic>
        <p:nvPicPr>
          <p:cNvPr id="7" name="Immagine 6" descr="Immagine che contiene testo, Carattere, diagramma, linea&#10;&#10;Descrizione generata automaticamente">
            <a:extLst>
              <a:ext uri="{FF2B5EF4-FFF2-40B4-BE49-F238E27FC236}">
                <a16:creationId xmlns:a16="http://schemas.microsoft.com/office/drawing/2014/main" id="{198FB889-63E6-EF37-CFBC-B2DB5F685D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215"/>
          <a:stretch/>
        </p:blipFill>
        <p:spPr>
          <a:xfrm>
            <a:off x="2308125" y="1860809"/>
            <a:ext cx="7575750" cy="3986052"/>
          </a:xfrm>
          <a:prstGeom prst="rect">
            <a:avLst/>
          </a:prstGeom>
        </p:spPr>
      </p:pic>
    </p:spTree>
    <p:extLst>
      <p:ext uri="{BB962C8B-B14F-4D97-AF65-F5344CB8AC3E}">
        <p14:creationId xmlns:p14="http://schemas.microsoft.com/office/powerpoint/2010/main" val="194687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C0A961-C3F2-9F16-E3A2-0C32C05FBF3C}"/>
              </a:ext>
            </a:extLst>
          </p:cNvPr>
          <p:cNvSpPr>
            <a:spLocks noGrp="1"/>
          </p:cNvSpPr>
          <p:nvPr>
            <p:ph type="title"/>
          </p:nvPr>
        </p:nvSpPr>
        <p:spPr/>
        <p:txBody>
          <a:bodyPr/>
          <a:lstStyle/>
          <a:p>
            <a:r>
              <a:rPr lang="it-IT" dirty="0">
                <a:latin typeface="Futura Medium" panose="020B0602020204020303" pitchFamily="34" charset="-79"/>
                <a:cs typeface="Futura Medium" panose="020B0602020204020303" pitchFamily="34" charset="-79"/>
              </a:rPr>
              <a:t>4.  COHERENCE TIME </a:t>
            </a:r>
          </a:p>
        </p:txBody>
      </p:sp>
      <p:pic>
        <p:nvPicPr>
          <p:cNvPr id="3" name="Immagine 2" descr="Immagine che contiene testo, schermata, diagramma, linea&#10;&#10;Descrizione generata automaticamente">
            <a:extLst>
              <a:ext uri="{FF2B5EF4-FFF2-40B4-BE49-F238E27FC236}">
                <a16:creationId xmlns:a16="http://schemas.microsoft.com/office/drawing/2014/main" id="{CBFA0116-9ACC-BB4E-D2DE-CD572AED3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714" y="1690688"/>
            <a:ext cx="3794485" cy="4575484"/>
          </a:xfrm>
          <a:prstGeom prst="rect">
            <a:avLst/>
          </a:prstGeom>
        </p:spPr>
      </p:pic>
      <p:pic>
        <p:nvPicPr>
          <p:cNvPr id="5" name="Immagine 4" descr="Immagine che contiene testo, schermata, Carattere, design&#10;&#10;Descrizione generata automaticamente">
            <a:extLst>
              <a:ext uri="{FF2B5EF4-FFF2-40B4-BE49-F238E27FC236}">
                <a16:creationId xmlns:a16="http://schemas.microsoft.com/office/drawing/2014/main" id="{FD5B0C81-A0E1-B637-AE9B-3D95C16B8912}"/>
              </a:ext>
            </a:extLst>
          </p:cNvPr>
          <p:cNvPicPr>
            <a:picLocks noChangeAspect="1"/>
          </p:cNvPicPr>
          <p:nvPr/>
        </p:nvPicPr>
        <p:blipFill rotWithShape="1">
          <a:blip r:embed="rId4">
            <a:extLst>
              <a:ext uri="{28A0092B-C50C-407E-A947-70E740481C1C}">
                <a14:useLocalDpi xmlns:a14="http://schemas.microsoft.com/office/drawing/2010/main" val="0"/>
              </a:ext>
            </a:extLst>
          </a:blip>
          <a:srcRect l="4812" t="50000" r="47055" b="8300"/>
          <a:stretch/>
        </p:blipFill>
        <p:spPr>
          <a:xfrm>
            <a:off x="635746" y="1690688"/>
            <a:ext cx="6764514" cy="2308805"/>
          </a:xfrm>
          <a:prstGeom prst="rect">
            <a:avLst/>
          </a:prstGeom>
        </p:spPr>
      </p:pic>
      <p:sp>
        <p:nvSpPr>
          <p:cNvPr id="6" name="Segnaposto contenuto 2">
            <a:extLst>
              <a:ext uri="{FF2B5EF4-FFF2-40B4-BE49-F238E27FC236}">
                <a16:creationId xmlns:a16="http://schemas.microsoft.com/office/drawing/2014/main" id="{13E50E25-955D-11A5-6F07-E05F32DA4675}"/>
              </a:ext>
            </a:extLst>
          </p:cNvPr>
          <p:cNvSpPr txBox="1">
            <a:spLocks/>
          </p:cNvSpPr>
          <p:nvPr/>
        </p:nvSpPr>
        <p:spPr>
          <a:xfrm>
            <a:off x="635746" y="3429000"/>
            <a:ext cx="6966968" cy="337413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effectLst/>
                <a:latin typeface="Futura Medium" panose="020B0602020204020303" pitchFamily="34" charset="-79"/>
                <a:ea typeface="Aptos" panose="020B0004020202020204" pitchFamily="34" charset="0"/>
                <a:cs typeface="Futura Medium" panose="020B0602020204020303" pitchFamily="34" charset="-79"/>
              </a:rPr>
              <a:t>Today, the best performances have been demonstrated by superconducting qubits, for which we have managed to achieve coherence times on the order of hundreds of microseconds. The current record is 300 microseconds.</a:t>
            </a:r>
            <a:r>
              <a:rPr lang="it-IT" sz="2400" dirty="0">
                <a:effectLst/>
                <a:latin typeface="Futura Medium" panose="020B0602020204020303" pitchFamily="34" charset="-79"/>
                <a:cs typeface="Futura Medium" panose="020B0602020204020303" pitchFamily="34" charset="-79"/>
              </a:rPr>
              <a:t> </a:t>
            </a:r>
            <a:endParaRPr lang="en-GB" sz="24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149732886"/>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357</Words>
  <Application>Microsoft Macintosh PowerPoint</Application>
  <PresentationFormat>Widescreen</PresentationFormat>
  <Paragraphs>56</Paragraphs>
  <Slides>15</Slides>
  <Notes>10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Aptos</vt:lpstr>
      <vt:lpstr>Aptos Display</vt:lpstr>
      <vt:lpstr>Arial</vt:lpstr>
      <vt:lpstr>Calibri</vt:lpstr>
      <vt:lpstr>Cambria Math</vt:lpstr>
      <vt:lpstr>Futura Medium</vt:lpstr>
      <vt:lpstr>Futura Medium</vt:lpstr>
      <vt:lpstr>Tema di Office</vt:lpstr>
      <vt:lpstr>Superconductive Quantum Bits h "Artificial Atoms" </vt:lpstr>
      <vt:lpstr>Key ingredients for implementing a quantum computer:</vt:lpstr>
      <vt:lpstr>1.  UNIT OF INFORMATION: QUBIT</vt:lpstr>
      <vt:lpstr>1.  UNIT OF INFORMATION: QUBIT</vt:lpstr>
      <vt:lpstr>1.  UNIT OF INFORMATION: QUBIT</vt:lpstr>
      <vt:lpstr>1.  UNIT OF INFORMATION: QUBIT</vt:lpstr>
      <vt:lpstr>2.  MANIPULATING INFORMATION</vt:lpstr>
      <vt:lpstr>3.  READ OUT</vt:lpstr>
      <vt:lpstr>4.  COHERENCE TIME </vt:lpstr>
      <vt:lpstr>HOW SUPERCONDUCTING QUBITS ARE MADE?</vt:lpstr>
      <vt:lpstr>1.  HARMONIC OSCILLATOR</vt:lpstr>
      <vt:lpstr>2.  ANHARMONIC OSCILLATOR</vt:lpstr>
      <vt:lpstr>2.  ANHARMONIC OSCILLATOR</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Superconductive Quantum Bits h "Artificial Atoms" </dc:title>
  <dc:creator>Benedetta Scandolara</dc:creator>
  <cp:lastModifiedBy>Benedetta Scandolara</cp:lastModifiedBy>
  <cp:revision>1</cp:revision>
  <dcterms:created xsi:type="dcterms:W3CDTF">2024-05-14T16:17:37Z</dcterms:created>
  <dcterms:modified xsi:type="dcterms:W3CDTF">2024-05-15T06:47:54Z</dcterms:modified>
</cp:coreProperties>
</file>