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</p:sldMasterIdLst>
  <p:notesMasterIdLst>
    <p:notesMasterId r:id="rId9"/>
  </p:notesMasterIdLst>
  <p:sldIdLst>
    <p:sldId id="272" r:id="rId2"/>
    <p:sldId id="273" r:id="rId3"/>
    <p:sldId id="274" r:id="rId4"/>
    <p:sldId id="280" r:id="rId5"/>
    <p:sldId id="281" r:id="rId6"/>
    <p:sldId id="282" r:id="rId7"/>
    <p:sldId id="284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5" roundtripDataSignature="AMtx7mjSH1BJ99SAikIpBDKzZ29+zP2Ky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59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5" Type="http://customschemas.google.com/relationships/presentationmetadata" Target="metadata"/><Relationship Id="rId2" Type="http://schemas.openxmlformats.org/officeDocument/2006/relationships/slide" Target="slides/slide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2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1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31053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2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39249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3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268891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4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38119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5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81533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6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8969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7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1512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>
  <p:cSld name="1_Titolo e testo verticale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title"/>
          </p:nvPr>
        </p:nvSpPr>
        <p:spPr>
          <a:xfrm rot="5400000">
            <a:off x="7874390" y="2418153"/>
            <a:ext cx="4672820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1"/>
          </p:nvPr>
        </p:nvSpPr>
        <p:spPr>
          <a:xfrm rot="5400000">
            <a:off x="2286390" y="-223447"/>
            <a:ext cx="4672820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609600" y="1370986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C000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 rot="5400000">
            <a:off x="4387379" y="-1068855"/>
            <a:ext cx="341724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>
  <p:cSld name="Immagine con didascalia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>
            <a:spLocks noGrp="1"/>
          </p:cNvSpPr>
          <p:nvPr>
            <p:ph type="pic" idx="2"/>
          </p:nvPr>
        </p:nvSpPr>
        <p:spPr>
          <a:xfrm>
            <a:off x="2389717" y="1370988"/>
            <a:ext cx="7315200" cy="335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>
  <p:cSld name="Contenuto con didascalia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title"/>
          </p:nvPr>
        </p:nvSpPr>
        <p:spPr>
          <a:xfrm>
            <a:off x="609599" y="143510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>
                <a:solidFill>
                  <a:srgbClr val="C000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body" idx="1"/>
          </p:nvPr>
        </p:nvSpPr>
        <p:spPr>
          <a:xfrm>
            <a:off x="4766733" y="1435103"/>
            <a:ext cx="6815667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2"/>
          </p:nvPr>
        </p:nvSpPr>
        <p:spPr>
          <a:xfrm>
            <a:off x="609600" y="2716215"/>
            <a:ext cx="4011085" cy="3409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>
  <p:cSld name="Solo titolo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552449" y="1453343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C000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>
  <p:cSld name="Confronto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596523" y="1127992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solidFill>
                  <a:srgbClr val="C000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609600" y="2323727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  <a:defRPr sz="1800" b="1">
                <a:solidFill>
                  <a:srgbClr val="C00000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2"/>
          </p:nvPr>
        </p:nvSpPr>
        <p:spPr>
          <a:xfrm>
            <a:off x="609600" y="3068962"/>
            <a:ext cx="5386917" cy="3057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3"/>
          </p:nvPr>
        </p:nvSpPr>
        <p:spPr>
          <a:xfrm>
            <a:off x="6193368" y="2310135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Char char="•"/>
              <a:defRPr sz="1800" b="1">
                <a:solidFill>
                  <a:srgbClr val="C00000"/>
                </a:solidFill>
              </a:defRPr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4"/>
          </p:nvPr>
        </p:nvSpPr>
        <p:spPr>
          <a:xfrm>
            <a:off x="6193369" y="3068959"/>
            <a:ext cx="5389033" cy="3057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>
            <a:off x="609600" y="1262924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C000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>
            <a:off x="609600" y="2492899"/>
            <a:ext cx="5384800" cy="3633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body" idx="2"/>
          </p:nvPr>
        </p:nvSpPr>
        <p:spPr>
          <a:xfrm>
            <a:off x="6197600" y="2492899"/>
            <a:ext cx="5384800" cy="3633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6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>
  <p:cSld name="Diapositiva titolo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8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8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8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2916F1-C42E-4F87-9D54-CB1B5D011AB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21952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>
            <a:spLocks noGrp="1"/>
          </p:cNvSpPr>
          <p:nvPr>
            <p:ph type="title"/>
          </p:nvPr>
        </p:nvSpPr>
        <p:spPr>
          <a:xfrm>
            <a:off x="609600" y="1343025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body" idx="1"/>
          </p:nvPr>
        </p:nvSpPr>
        <p:spPr>
          <a:xfrm>
            <a:off x="609600" y="2492375"/>
            <a:ext cx="10972800" cy="3633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>
              <a:solidFill>
                <a:srgbClr val="000000"/>
              </a:solidFill>
            </a:endParaRPr>
          </a:p>
        </p:txBody>
      </p:sp>
      <p:sp>
        <p:nvSpPr>
          <p:cNvPr id="25" name="Google Shape;25;p7"/>
          <p:cNvSpPr txBox="1"/>
          <p:nvPr/>
        </p:nvSpPr>
        <p:spPr>
          <a:xfrm>
            <a:off x="-96837" y="-100012"/>
            <a:ext cx="12530138" cy="1368425"/>
          </a:xfrm>
          <a:prstGeom prst="rect">
            <a:avLst/>
          </a:prstGeom>
          <a:solidFill>
            <a:srgbClr val="B3071B"/>
          </a:solidFill>
          <a:ln>
            <a:noFill/>
          </a:ln>
        </p:spPr>
        <p:txBody>
          <a:bodyPr spcFirstLastPara="1" wrap="square" lIns="91425" tIns="45700" rIns="3600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7" descr="SigilloLogoLAST_WhiteOK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84150" y="115887"/>
            <a:ext cx="2173287" cy="97313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27;p7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8399462" y="333375"/>
            <a:ext cx="3702050" cy="59055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7" r:id="rId5"/>
    <p:sldLayoutId id="2147483658" r:id="rId6"/>
    <p:sldLayoutId id="2147483659" r:id="rId7"/>
    <p:sldLayoutId id="2147483661" r:id="rId8"/>
    <p:sldLayoutId id="2147483662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1129818" cy="4895273"/>
          </a:xfrm>
        </p:spPr>
        <p:txBody>
          <a:bodyPr/>
          <a:lstStyle/>
          <a:p>
            <a:pPr algn="just" eaLnBrk="1" hangingPunct="1"/>
            <a:r>
              <a:rPr lang="it-IT" altLang="it-IT" dirty="0" smtClean="0">
                <a:latin typeface="Garamond" panose="02020404030301010803" pitchFamily="18" charset="0"/>
              </a:rPr>
              <a:t>La </a:t>
            </a:r>
            <a:r>
              <a:rPr lang="it-IT" altLang="it-IT" dirty="0">
                <a:latin typeface="Garamond" panose="02020404030301010803" pitchFamily="18" charset="0"/>
              </a:rPr>
              <a:t>Direttiva (UE) 2019/770 si occupa dei contratti di fornitura di contenuti digitali o di servizi digitali stipulati tra consumatori e </a:t>
            </a:r>
            <a:r>
              <a:rPr lang="it-IT" altLang="it-IT" dirty="0" smtClean="0">
                <a:latin typeface="Garamond" panose="02020404030301010803" pitchFamily="18" charset="0"/>
              </a:rPr>
              <a:t>venditori.</a:t>
            </a:r>
          </a:p>
          <a:p>
            <a:pPr algn="just" eaLnBrk="1" hangingPunct="1"/>
            <a:endParaRPr lang="it-IT" altLang="it-IT" dirty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dirty="0">
                <a:latin typeface="Garamond" panose="02020404030301010803" pitchFamily="18" charset="0"/>
              </a:rPr>
              <a:t>S</a:t>
            </a:r>
            <a:r>
              <a:rPr lang="it-IT" altLang="it-IT" dirty="0" smtClean="0">
                <a:latin typeface="Garamond" panose="02020404030301010803" pitchFamily="18" charset="0"/>
              </a:rPr>
              <a:t>i applica a </a:t>
            </a:r>
            <a:r>
              <a:rPr lang="it-IT" altLang="it-IT" dirty="0">
                <a:latin typeface="Garamond" panose="02020404030301010803" pitchFamily="18" charset="0"/>
              </a:rPr>
              <a:t>qualsiasi contratto in cui l’operatore economico fornisce </a:t>
            </a:r>
            <a:r>
              <a:rPr lang="it-IT" altLang="it-IT" dirty="0" smtClean="0">
                <a:latin typeface="Garamond" panose="02020404030301010803" pitchFamily="18" charset="0"/>
              </a:rPr>
              <a:t>contenuti </a:t>
            </a:r>
            <a:r>
              <a:rPr lang="it-IT" altLang="it-IT" dirty="0">
                <a:latin typeface="Garamond" panose="02020404030301010803" pitchFamily="18" charset="0"/>
              </a:rPr>
              <a:t>o servizi digitali al consumatore e il consumatore corrisponde </a:t>
            </a:r>
            <a:r>
              <a:rPr lang="it-IT" altLang="it-IT" dirty="0" smtClean="0">
                <a:latin typeface="Garamond" panose="02020404030301010803" pitchFamily="18" charset="0"/>
              </a:rPr>
              <a:t>un </a:t>
            </a:r>
            <a:r>
              <a:rPr lang="it-IT" altLang="it-IT" dirty="0">
                <a:latin typeface="Garamond" panose="02020404030301010803" pitchFamily="18" charset="0"/>
              </a:rPr>
              <a:t>prezzo. L’onerosità del contratto diventa quindi un requisito essenziale affinché il consumatore possa godere dei diritti introdotti dalla direttiva. </a:t>
            </a:r>
            <a:endParaRPr lang="it-IT" altLang="it-IT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La direttiva sui contenuti digitali (2019/770/UE)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169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1129818" cy="4895273"/>
          </a:xfrm>
        </p:spPr>
        <p:txBody>
          <a:bodyPr/>
          <a:lstStyle/>
          <a:p>
            <a:pPr algn="just" eaLnBrk="1" hangingPunct="1"/>
            <a:r>
              <a:rPr lang="it-IT" altLang="it-IT" dirty="0" smtClean="0">
                <a:latin typeface="Garamond" panose="02020404030301010803" pitchFamily="18" charset="0"/>
              </a:rPr>
              <a:t>L’obiettivo </a:t>
            </a:r>
            <a:r>
              <a:rPr lang="it-IT" altLang="it-IT" dirty="0">
                <a:latin typeface="Garamond" panose="02020404030301010803" pitchFamily="18" charset="0"/>
              </a:rPr>
              <a:t>della Direttiva è quello di equiparare, per quanto possibile, la posizione del consumatore fruitore di contenuti o servizi digitali a quella dei consumatori fruitori di beni e servizi “tradizionali</a:t>
            </a:r>
            <a:r>
              <a:rPr lang="it-IT" altLang="it-IT" dirty="0" smtClean="0">
                <a:latin typeface="Garamond" panose="02020404030301010803" pitchFamily="18" charset="0"/>
              </a:rPr>
              <a:t>”.</a:t>
            </a:r>
          </a:p>
          <a:p>
            <a:pPr algn="just" eaLnBrk="1" hangingPunct="1"/>
            <a:endParaRPr lang="it-IT" altLang="it-IT" dirty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dirty="0" smtClean="0">
                <a:latin typeface="Garamond" panose="02020404030301010803" pitchFamily="18" charset="0"/>
              </a:rPr>
              <a:t>Art. 14: </a:t>
            </a:r>
            <a:r>
              <a:rPr lang="it-IT" altLang="it-IT" i="1" dirty="0" smtClean="0">
                <a:latin typeface="Garamond" panose="02020404030301010803" pitchFamily="18" charset="0"/>
              </a:rPr>
              <a:t>In </a:t>
            </a:r>
            <a:r>
              <a:rPr lang="it-IT" altLang="it-IT" i="1" dirty="0">
                <a:latin typeface="Garamond" panose="02020404030301010803" pitchFamily="18" charset="0"/>
              </a:rPr>
              <a:t>caso di difetto di conformità, il consumatore ha diritto al </a:t>
            </a:r>
            <a:r>
              <a:rPr lang="it-IT" altLang="it-IT" b="1" i="1" dirty="0" smtClean="0">
                <a:latin typeface="Garamond" panose="02020404030301010803" pitchFamily="18" charset="0"/>
              </a:rPr>
              <a:t>ripristino</a:t>
            </a:r>
            <a:r>
              <a:rPr lang="it-IT" altLang="it-IT" i="1" dirty="0" smtClean="0">
                <a:latin typeface="Garamond" panose="02020404030301010803" pitchFamily="18" charset="0"/>
              </a:rPr>
              <a:t> </a:t>
            </a:r>
            <a:r>
              <a:rPr lang="it-IT" altLang="it-IT" i="1" dirty="0">
                <a:latin typeface="Garamond" panose="02020404030301010803" pitchFamily="18" charset="0"/>
              </a:rPr>
              <a:t>della conformità del contenuto digitale o del servizio digitale, o a </a:t>
            </a:r>
            <a:r>
              <a:rPr lang="it-IT" altLang="it-IT" i="1" dirty="0" smtClean="0">
                <a:latin typeface="Garamond" panose="02020404030301010803" pitchFamily="18" charset="0"/>
              </a:rPr>
              <a:t>una </a:t>
            </a:r>
            <a:r>
              <a:rPr lang="it-IT" altLang="it-IT" b="1" i="1" dirty="0">
                <a:latin typeface="Garamond" panose="02020404030301010803" pitchFamily="18" charset="0"/>
              </a:rPr>
              <a:t>riduzione adeguata del prezzo</a:t>
            </a:r>
            <a:r>
              <a:rPr lang="it-IT" altLang="it-IT" i="1" dirty="0">
                <a:latin typeface="Garamond" panose="02020404030301010803" pitchFamily="18" charset="0"/>
              </a:rPr>
              <a:t>, o alla </a:t>
            </a:r>
            <a:r>
              <a:rPr lang="it-IT" altLang="it-IT" b="1" i="1" dirty="0">
                <a:latin typeface="Garamond" panose="02020404030301010803" pitchFamily="18" charset="0"/>
              </a:rPr>
              <a:t>risoluzione</a:t>
            </a:r>
            <a:r>
              <a:rPr lang="it-IT" altLang="it-IT" i="1" dirty="0">
                <a:latin typeface="Garamond" panose="02020404030301010803" pitchFamily="18" charset="0"/>
              </a:rPr>
              <a:t> del contratto sulla </a:t>
            </a:r>
            <a:r>
              <a:rPr lang="it-IT" altLang="it-IT" i="1" dirty="0" smtClean="0">
                <a:latin typeface="Garamond" panose="02020404030301010803" pitchFamily="18" charset="0"/>
              </a:rPr>
              <a:t>base </a:t>
            </a:r>
            <a:r>
              <a:rPr lang="it-IT" altLang="it-IT" i="1" dirty="0">
                <a:latin typeface="Garamond" panose="02020404030301010803" pitchFamily="18" charset="0"/>
              </a:rPr>
              <a:t>delle condizioni stabilite nel presente </a:t>
            </a:r>
            <a:r>
              <a:rPr lang="it-IT" altLang="it-IT" i="1" dirty="0" smtClean="0">
                <a:latin typeface="Garamond" panose="02020404030301010803" pitchFamily="18" charset="0"/>
              </a:rPr>
              <a:t>articolo </a:t>
            </a:r>
            <a:r>
              <a:rPr lang="it-IT" altLang="it-IT" dirty="0" smtClean="0">
                <a:latin typeface="Garamond" panose="02020404030301010803" pitchFamily="18" charset="0"/>
              </a:rPr>
              <a:t>[…]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La direttiva sui contenuti digitali (2019/770/UE)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008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1129818" cy="4895273"/>
          </a:xfrm>
        </p:spPr>
        <p:txBody>
          <a:bodyPr/>
          <a:lstStyle/>
          <a:p>
            <a:pPr algn="just" eaLnBrk="1" hangingPunct="1"/>
            <a:r>
              <a:rPr lang="it-IT" altLang="it-IT" dirty="0" smtClean="0">
                <a:latin typeface="Garamond" panose="02020404030301010803" pitchFamily="18" charset="0"/>
              </a:rPr>
              <a:t>Aggiornamenti – Art. 8</a:t>
            </a:r>
          </a:p>
          <a:p>
            <a:pPr algn="just" eaLnBrk="1" hangingPunct="1"/>
            <a:endParaRPr lang="it-IT" altLang="it-IT" dirty="0" smtClean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dirty="0">
                <a:latin typeface="Garamond" panose="02020404030301010803" pitchFamily="18" charset="0"/>
              </a:rPr>
              <a:t>L’operatore economico assicura che al consumatore siano </a:t>
            </a:r>
            <a:r>
              <a:rPr lang="it-IT" altLang="it-IT" dirty="0" smtClean="0">
                <a:latin typeface="Garamond" panose="02020404030301010803" pitchFamily="18" charset="0"/>
              </a:rPr>
              <a:t>notificati </a:t>
            </a:r>
            <a:r>
              <a:rPr lang="it-IT" altLang="it-IT" dirty="0">
                <a:latin typeface="Garamond" panose="02020404030301010803" pitchFamily="18" charset="0"/>
              </a:rPr>
              <a:t>e forniti gli aggiornamenti, anche di sicurezza, necessari al fine di </a:t>
            </a:r>
            <a:r>
              <a:rPr lang="it-IT" altLang="it-IT" dirty="0" smtClean="0">
                <a:latin typeface="Garamond" panose="02020404030301010803" pitchFamily="18" charset="0"/>
              </a:rPr>
              <a:t>mantenere </a:t>
            </a:r>
            <a:r>
              <a:rPr lang="it-IT" altLang="it-IT" dirty="0">
                <a:latin typeface="Garamond" panose="02020404030301010803" pitchFamily="18" charset="0"/>
              </a:rPr>
              <a:t>la conformità del contenuto digitale o del servizio digitale. Se il consumatore non installa entro un termine ragionevole gli </a:t>
            </a:r>
            <a:r>
              <a:rPr lang="it-IT" altLang="it-IT" dirty="0" smtClean="0">
                <a:latin typeface="Garamond" panose="02020404030301010803" pitchFamily="18" charset="0"/>
              </a:rPr>
              <a:t>aggiornamenti </a:t>
            </a:r>
            <a:r>
              <a:rPr lang="it-IT" altLang="it-IT" dirty="0">
                <a:latin typeface="Garamond" panose="02020404030301010803" pitchFamily="18" charset="0"/>
              </a:rPr>
              <a:t>forniti dall’operatore </a:t>
            </a:r>
            <a:r>
              <a:rPr lang="it-IT" altLang="it-IT" dirty="0" smtClean="0">
                <a:latin typeface="Garamond" panose="02020404030301010803" pitchFamily="18" charset="0"/>
              </a:rPr>
              <a:t>economico, quest’ultimo non </a:t>
            </a:r>
            <a:r>
              <a:rPr lang="it-IT" altLang="it-IT" dirty="0">
                <a:latin typeface="Garamond" panose="02020404030301010803" pitchFamily="18" charset="0"/>
              </a:rPr>
              <a:t>è responsabile per </a:t>
            </a:r>
            <a:r>
              <a:rPr lang="it-IT" altLang="it-IT" dirty="0" smtClean="0">
                <a:latin typeface="Garamond" panose="02020404030301010803" pitchFamily="18" charset="0"/>
              </a:rPr>
              <a:t>i difetti </a:t>
            </a:r>
            <a:r>
              <a:rPr lang="it-IT" altLang="it-IT" dirty="0">
                <a:latin typeface="Garamond" panose="02020404030301010803" pitchFamily="18" charset="0"/>
              </a:rPr>
              <a:t>di </a:t>
            </a:r>
            <a:r>
              <a:rPr lang="it-IT" altLang="it-IT" dirty="0" smtClean="0">
                <a:latin typeface="Garamond" panose="02020404030301010803" pitchFamily="18" charset="0"/>
              </a:rPr>
              <a:t>conformità derivanti dalla </a:t>
            </a:r>
            <a:r>
              <a:rPr lang="it-IT" altLang="it-IT" dirty="0">
                <a:latin typeface="Garamond" panose="02020404030301010803" pitchFamily="18" charset="0"/>
              </a:rPr>
              <a:t>mancanza dell’aggiornamento </a:t>
            </a:r>
            <a:r>
              <a:rPr lang="it-IT" altLang="it-IT" dirty="0" smtClean="0">
                <a:latin typeface="Garamond" panose="02020404030301010803" pitchFamily="18" charset="0"/>
              </a:rPr>
              <a:t>pertinente.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La direttiva sui contenuti digitali (2019/770/UE)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291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0769600" cy="4895273"/>
          </a:xfrm>
        </p:spPr>
        <p:txBody>
          <a:bodyPr/>
          <a:lstStyle/>
          <a:p>
            <a:pPr marL="0" algn="just" eaLnBrk="1" hangingPunct="1"/>
            <a:r>
              <a:rPr lang="it-IT" altLang="it-IT" dirty="0">
                <a:latin typeface="Garamond" panose="02020404030301010803" pitchFamily="18" charset="0"/>
              </a:rPr>
              <a:t> </a:t>
            </a:r>
            <a:r>
              <a:rPr lang="it-IT" altLang="it-IT" dirty="0" smtClean="0">
                <a:latin typeface="Garamond" panose="02020404030301010803" pitchFamily="18" charset="0"/>
              </a:rPr>
              <a:t>Il patrimonio digitale è l’insieme </a:t>
            </a:r>
            <a:r>
              <a:rPr lang="it-IT" altLang="it-IT" dirty="0">
                <a:latin typeface="Garamond" panose="02020404030301010803" pitchFamily="18" charset="0"/>
              </a:rPr>
              <a:t>dei dati o delle informazioni </a:t>
            </a:r>
            <a:r>
              <a:rPr lang="it-IT" altLang="it-IT" dirty="0" smtClean="0">
                <a:latin typeface="Garamond" panose="02020404030301010803" pitchFamily="18" charset="0"/>
              </a:rPr>
              <a:t>riferibili </a:t>
            </a:r>
            <a:r>
              <a:rPr lang="it-IT" altLang="it-IT" dirty="0">
                <a:latin typeface="Garamond" panose="02020404030301010803" pitchFamily="18" charset="0"/>
              </a:rPr>
              <a:t>ad una persona e che questa affida </a:t>
            </a:r>
            <a:r>
              <a:rPr lang="it-IT" altLang="it-IT" dirty="0" smtClean="0">
                <a:latin typeface="Garamond" panose="02020404030301010803" pitchFamily="18" charset="0"/>
              </a:rPr>
              <a:t>al web</a:t>
            </a:r>
            <a:r>
              <a:rPr lang="it-IT" altLang="it-IT" dirty="0">
                <a:latin typeface="Garamond" panose="02020404030301010803" pitchFamily="18" charset="0"/>
              </a:rPr>
              <a:t>, </a:t>
            </a:r>
            <a:r>
              <a:rPr lang="it-IT" altLang="it-IT" dirty="0" smtClean="0">
                <a:latin typeface="Garamond" panose="02020404030301010803" pitchFamily="18" charset="0"/>
              </a:rPr>
              <a:t>nelle sue </a:t>
            </a:r>
            <a:r>
              <a:rPr lang="it-IT" altLang="it-IT" dirty="0">
                <a:latin typeface="Garamond" panose="02020404030301010803" pitchFamily="18" charset="0"/>
              </a:rPr>
              <a:t>varie </a:t>
            </a:r>
            <a:r>
              <a:rPr lang="it-IT" altLang="it-IT" dirty="0" smtClean="0">
                <a:latin typeface="Garamond" panose="02020404030301010803" pitchFamily="18" charset="0"/>
              </a:rPr>
              <a:t>modalità di </a:t>
            </a:r>
            <a:r>
              <a:rPr lang="it-IT" altLang="it-IT" dirty="0">
                <a:latin typeface="Garamond" panose="02020404030301010803" pitchFamily="18" charset="0"/>
              </a:rPr>
              <a:t>utilizzo (profili </a:t>
            </a:r>
            <a:r>
              <a:rPr lang="it-IT" altLang="it-IT" dirty="0" smtClean="0">
                <a:latin typeface="Garamond" panose="02020404030301010803" pitchFamily="18" charset="0"/>
              </a:rPr>
              <a:t>dei social </a:t>
            </a:r>
            <a:r>
              <a:rPr lang="it-IT" altLang="it-IT" dirty="0">
                <a:latin typeface="Garamond" panose="02020404030301010803" pitchFamily="18" charset="0"/>
              </a:rPr>
              <a:t>media</a:t>
            </a:r>
            <a:r>
              <a:rPr lang="it-IT" altLang="it-IT" dirty="0" smtClean="0">
                <a:latin typeface="Garamond" panose="02020404030301010803" pitchFamily="18" charset="0"/>
              </a:rPr>
              <a:t>, e-mail, </a:t>
            </a:r>
            <a:r>
              <a:rPr lang="it-IT" altLang="it-IT" dirty="0" err="1" smtClean="0">
                <a:latin typeface="Garamond" panose="02020404030301010803" pitchFamily="18" charset="0"/>
              </a:rPr>
              <a:t>tweet</a:t>
            </a:r>
            <a:r>
              <a:rPr lang="it-IT" altLang="it-IT" dirty="0" smtClean="0">
                <a:latin typeface="Garamond" panose="02020404030301010803" pitchFamily="18" charset="0"/>
              </a:rPr>
              <a:t>, chat, </a:t>
            </a:r>
            <a:r>
              <a:rPr lang="it-IT" altLang="it-IT" dirty="0" err="1" smtClean="0">
                <a:latin typeface="Garamond" panose="02020404030301010803" pitchFamily="18" charset="0"/>
              </a:rPr>
              <a:t>files</a:t>
            </a:r>
            <a:r>
              <a:rPr lang="it-IT" altLang="it-IT" dirty="0" smtClean="0">
                <a:latin typeface="Garamond" panose="02020404030301010803" pitchFamily="18" charset="0"/>
              </a:rPr>
              <a:t> di </a:t>
            </a:r>
            <a:r>
              <a:rPr lang="it-IT" altLang="it-IT" dirty="0">
                <a:latin typeface="Garamond" panose="02020404030301010803" pitchFamily="18" charset="0"/>
              </a:rPr>
              <a:t>testo</a:t>
            </a:r>
            <a:r>
              <a:rPr lang="it-IT" altLang="it-IT" dirty="0" smtClean="0">
                <a:latin typeface="Garamond" panose="02020404030301010803" pitchFamily="18" charset="0"/>
              </a:rPr>
              <a:t>, accounts, </a:t>
            </a:r>
            <a:r>
              <a:rPr lang="it-IT" altLang="it-IT" i="1" dirty="0" err="1" smtClean="0">
                <a:latin typeface="Garamond" panose="02020404030301010803" pitchFamily="18" charset="0"/>
              </a:rPr>
              <a:t>cloud</a:t>
            </a:r>
            <a:r>
              <a:rPr lang="it-IT" altLang="it-IT" i="1" dirty="0" smtClean="0">
                <a:latin typeface="Garamond" panose="02020404030301010803" pitchFamily="18" charset="0"/>
              </a:rPr>
              <a:t> </a:t>
            </a:r>
            <a:r>
              <a:rPr lang="it-IT" altLang="it-IT" i="1" dirty="0" err="1" smtClean="0">
                <a:latin typeface="Garamond" panose="02020404030301010803" pitchFamily="18" charset="0"/>
              </a:rPr>
              <a:t>computing</a:t>
            </a:r>
            <a:r>
              <a:rPr lang="it-IT" altLang="it-IT" dirty="0">
                <a:latin typeface="Garamond" panose="02020404030301010803" pitchFamily="18" charset="0"/>
              </a:rPr>
              <a:t>), rendendoli tendenzialmente </a:t>
            </a:r>
            <a:r>
              <a:rPr lang="it-IT" altLang="it-IT" dirty="0" smtClean="0">
                <a:latin typeface="Garamond" panose="02020404030301010803" pitchFamily="18" charset="0"/>
              </a:rPr>
              <a:t>imperituri.</a:t>
            </a:r>
          </a:p>
          <a:p>
            <a:pPr marL="0" algn="just" eaLnBrk="1" hangingPunct="1"/>
            <a:endParaRPr lang="it-IT" altLang="it-IT" dirty="0">
              <a:latin typeface="Garamond" panose="02020404030301010803" pitchFamily="18" charset="0"/>
            </a:endParaRPr>
          </a:p>
          <a:p>
            <a:pPr marL="0" algn="just" eaLnBrk="1" hangingPunct="1"/>
            <a:r>
              <a:rPr lang="it-IT" altLang="it-IT" dirty="0">
                <a:latin typeface="Garamond" panose="02020404030301010803" pitchFamily="18" charset="0"/>
              </a:rPr>
              <a:t>Durante la vita della persona questi dati e </a:t>
            </a:r>
            <a:r>
              <a:rPr lang="it-IT" altLang="it-IT" dirty="0" smtClean="0">
                <a:latin typeface="Garamond" panose="02020404030301010803" pitchFamily="18" charset="0"/>
              </a:rPr>
              <a:t>queste informazioni </a:t>
            </a:r>
            <a:r>
              <a:rPr lang="it-IT" altLang="it-IT" dirty="0">
                <a:latin typeface="Garamond" panose="02020404030301010803" pitchFamily="18" charset="0"/>
              </a:rPr>
              <a:t>ne definiscono </a:t>
            </a:r>
            <a:r>
              <a:rPr lang="it-IT" altLang="it-IT" dirty="0" smtClean="0">
                <a:latin typeface="Garamond" panose="02020404030301010803" pitchFamily="18" charset="0"/>
              </a:rPr>
              <a:t>l’identità digitale.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Successione nel patrimonio digitale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938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0769600" cy="4895273"/>
          </a:xfrm>
        </p:spPr>
        <p:txBody>
          <a:bodyPr/>
          <a:lstStyle/>
          <a:p>
            <a:pPr marL="0" algn="just" eaLnBrk="1" hangingPunct="1"/>
            <a:r>
              <a:rPr lang="it-IT" altLang="it-IT" dirty="0" smtClean="0">
                <a:latin typeface="Garamond" panose="02020404030301010803" pitchFamily="18" charset="0"/>
              </a:rPr>
              <a:t>Nel contratto tra utente (poi defunto) e social network, sono inserite clausole dirette </a:t>
            </a:r>
            <a:r>
              <a:rPr lang="it-IT" altLang="it-IT" dirty="0">
                <a:latin typeface="Garamond" panose="02020404030301010803" pitchFamily="18" charset="0"/>
              </a:rPr>
              <a:t>a </a:t>
            </a:r>
            <a:r>
              <a:rPr lang="it-IT" altLang="it-IT" dirty="0" smtClean="0">
                <a:latin typeface="Garamond" panose="02020404030301010803" pitchFamily="18" charset="0"/>
              </a:rPr>
              <a:t>negare la </a:t>
            </a:r>
            <a:r>
              <a:rPr lang="it-IT" altLang="it-IT" dirty="0">
                <a:latin typeface="Garamond" panose="02020404030301010803" pitchFamily="18" charset="0"/>
              </a:rPr>
              <a:t>successione degli eredi nel rapporto </a:t>
            </a:r>
            <a:r>
              <a:rPr lang="it-IT" altLang="it-IT" dirty="0" smtClean="0">
                <a:latin typeface="Garamond" panose="02020404030301010803" pitchFamily="18" charset="0"/>
              </a:rPr>
              <a:t>contrattuale </a:t>
            </a:r>
            <a:r>
              <a:rPr lang="it-IT" altLang="it-IT" dirty="0">
                <a:latin typeface="Garamond" panose="02020404030301010803" pitchFamily="18" charset="0"/>
              </a:rPr>
              <a:t>con il gestore, talvolta con la previsione che </a:t>
            </a:r>
            <a:r>
              <a:rPr lang="it-IT" altLang="it-IT" dirty="0" smtClean="0">
                <a:latin typeface="Garamond" panose="02020404030301010803" pitchFamily="18" charset="0"/>
              </a:rPr>
              <a:t>i contenuti </a:t>
            </a:r>
            <a:r>
              <a:rPr lang="it-IT" altLang="it-IT" dirty="0">
                <a:latin typeface="Garamond" panose="02020404030301010803" pitchFamily="18" charset="0"/>
              </a:rPr>
              <a:t>digitali affidati al sistema dovessero </a:t>
            </a:r>
            <a:r>
              <a:rPr lang="it-IT" altLang="it-IT" dirty="0" smtClean="0">
                <a:latin typeface="Garamond" panose="02020404030301010803" pitchFamily="18" charset="0"/>
              </a:rPr>
              <a:t>essere distrutti </a:t>
            </a:r>
            <a:r>
              <a:rPr lang="it-IT" altLang="it-IT" dirty="0">
                <a:latin typeface="Garamond" panose="02020404030301010803" pitchFamily="18" charset="0"/>
              </a:rPr>
              <a:t>al momento della morte </a:t>
            </a:r>
            <a:r>
              <a:rPr lang="it-IT" altLang="it-IT" dirty="0" smtClean="0">
                <a:latin typeface="Garamond" panose="02020404030301010803" pitchFamily="18" charset="0"/>
              </a:rPr>
              <a:t>dell’utente.</a:t>
            </a:r>
          </a:p>
          <a:p>
            <a:pPr marL="0" algn="just" eaLnBrk="1" hangingPunct="1"/>
            <a:endParaRPr lang="it-IT" altLang="it-IT" dirty="0">
              <a:latin typeface="Garamond" panose="02020404030301010803" pitchFamily="18" charset="0"/>
            </a:endParaRPr>
          </a:p>
          <a:p>
            <a:pPr marL="0" algn="just" eaLnBrk="1" hangingPunct="1"/>
            <a:r>
              <a:rPr lang="it-IT" altLang="it-IT" dirty="0" smtClean="0">
                <a:latin typeface="Garamond" panose="02020404030301010803" pitchFamily="18" charset="0"/>
              </a:rPr>
              <a:t>Non basta considerare </a:t>
            </a:r>
            <a:r>
              <a:rPr lang="it-IT" altLang="it-IT" dirty="0">
                <a:latin typeface="Garamond" panose="02020404030301010803" pitchFamily="18" charset="0"/>
              </a:rPr>
              <a:t>il contratto: </a:t>
            </a:r>
            <a:r>
              <a:rPr lang="it-IT" altLang="it-IT" dirty="0" smtClean="0">
                <a:latin typeface="Garamond" panose="02020404030301010803" pitchFamily="18" charset="0"/>
              </a:rPr>
              <a:t>vi è un problema di tutela </a:t>
            </a:r>
            <a:r>
              <a:rPr lang="it-IT" altLang="it-IT" dirty="0">
                <a:latin typeface="Garamond" panose="02020404030301010803" pitchFamily="18" charset="0"/>
              </a:rPr>
              <a:t>postuma dei diritti della </a:t>
            </a:r>
            <a:r>
              <a:rPr lang="it-IT" altLang="it-IT" dirty="0" smtClean="0">
                <a:latin typeface="Garamond" panose="02020404030301010803" pitchFamily="18" charset="0"/>
              </a:rPr>
              <a:t>personalità e dei dati personali.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Successione nel patrimonio digitale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330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0769600" cy="4895273"/>
          </a:xfrm>
        </p:spPr>
        <p:txBody>
          <a:bodyPr/>
          <a:lstStyle/>
          <a:p>
            <a:pPr marL="0"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È possibile </a:t>
            </a:r>
            <a:r>
              <a:rPr lang="it-IT" altLang="it-IT" sz="2800" dirty="0">
                <a:latin typeface="Garamond" panose="02020404030301010803" pitchFamily="18" charset="0"/>
              </a:rPr>
              <a:t>che i contenuti digitali si </a:t>
            </a:r>
            <a:r>
              <a:rPr lang="it-IT" altLang="it-IT" sz="2800" dirty="0" smtClean="0">
                <a:latin typeface="Garamond" panose="02020404030301010803" pitchFamily="18" charset="0"/>
              </a:rPr>
              <a:t>traducano senz’altro </a:t>
            </a:r>
            <a:r>
              <a:rPr lang="it-IT" altLang="it-IT" sz="2800" dirty="0">
                <a:latin typeface="Garamond" panose="02020404030301010803" pitchFamily="18" charset="0"/>
              </a:rPr>
              <a:t>in beni (</a:t>
            </a:r>
            <a:r>
              <a:rPr lang="it-IT" altLang="it-IT" sz="2800" dirty="0" smtClean="0">
                <a:latin typeface="Garamond" panose="02020404030301010803" pitchFamily="18" charset="0"/>
              </a:rPr>
              <a:t>un file che </a:t>
            </a:r>
            <a:r>
              <a:rPr lang="it-IT" altLang="it-IT" sz="2800" dirty="0">
                <a:latin typeface="Garamond" panose="02020404030301010803" pitchFamily="18" charset="0"/>
              </a:rPr>
              <a:t>racchiude un’opera </a:t>
            </a:r>
            <a:r>
              <a:rPr lang="it-IT" altLang="it-IT" sz="2800" dirty="0" smtClean="0">
                <a:latin typeface="Garamond" panose="02020404030301010803" pitchFamily="18" charset="0"/>
              </a:rPr>
              <a:t>dell’ingegno</a:t>
            </a:r>
            <a:r>
              <a:rPr lang="it-IT" altLang="it-IT" sz="2800" dirty="0">
                <a:latin typeface="Garamond" panose="02020404030301010803" pitchFamily="18" charset="0"/>
              </a:rPr>
              <a:t>) o in strumenti di accesso a beni (ad es., un </a:t>
            </a:r>
            <a:r>
              <a:rPr lang="it-IT" altLang="it-IT" sz="2800" dirty="0" smtClean="0">
                <a:latin typeface="Garamond" panose="02020404030301010803" pitchFamily="18" charset="0"/>
              </a:rPr>
              <a:t>conto bancario</a:t>
            </a:r>
            <a:r>
              <a:rPr lang="it-IT" altLang="it-IT" sz="2800" dirty="0">
                <a:latin typeface="Garamond" panose="02020404030301010803" pitchFamily="18" charset="0"/>
              </a:rPr>
              <a:t>). </a:t>
            </a:r>
            <a:r>
              <a:rPr lang="it-IT" altLang="it-IT" sz="2800" dirty="0" smtClean="0">
                <a:latin typeface="Garamond" panose="02020404030301010803" pitchFamily="18" charset="0"/>
              </a:rPr>
              <a:t>Qui si applicheranno senza dubbi le regole </a:t>
            </a:r>
            <a:r>
              <a:rPr lang="it-IT" altLang="it-IT" sz="2800" dirty="0">
                <a:latin typeface="Garamond" panose="02020404030301010803" pitchFamily="18" charset="0"/>
              </a:rPr>
              <a:t>successorie</a:t>
            </a:r>
            <a:r>
              <a:rPr lang="it-IT" altLang="it-IT" sz="2800" dirty="0" smtClean="0">
                <a:latin typeface="Garamond" panose="02020404030301010803" pitchFamily="18" charset="0"/>
              </a:rPr>
              <a:t>: non </a:t>
            </a:r>
            <a:r>
              <a:rPr lang="it-IT" altLang="it-IT" sz="2800" dirty="0">
                <a:latin typeface="Garamond" panose="02020404030301010803" pitchFamily="18" charset="0"/>
              </a:rPr>
              <a:t>si vede, infatti, come escludere che gli eredi </a:t>
            </a:r>
            <a:r>
              <a:rPr lang="it-IT" altLang="it-IT" sz="2800" dirty="0" smtClean="0">
                <a:latin typeface="Garamond" panose="02020404030301010803" pitchFamily="18" charset="0"/>
              </a:rPr>
              <a:t>possano subentrare </a:t>
            </a:r>
            <a:r>
              <a:rPr lang="it-IT" altLang="it-IT" sz="2800" dirty="0">
                <a:latin typeface="Garamond" panose="02020404030301010803" pitchFamily="18" charset="0"/>
              </a:rPr>
              <a:t>nella </a:t>
            </a:r>
            <a:r>
              <a:rPr lang="it-IT" altLang="it-IT" sz="2800" dirty="0" smtClean="0">
                <a:latin typeface="Garamond" panose="02020404030301010803" pitchFamily="18" charset="0"/>
              </a:rPr>
              <a:t>titolarità anche </a:t>
            </a:r>
            <a:r>
              <a:rPr lang="it-IT" altLang="it-IT" sz="2800" dirty="0">
                <a:latin typeface="Garamond" panose="02020404030301010803" pitchFamily="18" charset="0"/>
              </a:rPr>
              <a:t>di </a:t>
            </a:r>
            <a:r>
              <a:rPr lang="it-IT" altLang="it-IT" sz="2800" dirty="0" smtClean="0">
                <a:latin typeface="Garamond" panose="02020404030301010803" pitchFamily="18" charset="0"/>
              </a:rPr>
              <a:t>tali beni.</a:t>
            </a:r>
          </a:p>
          <a:p>
            <a:pPr marL="0"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Diverso è se </a:t>
            </a:r>
            <a:r>
              <a:rPr lang="it-IT" altLang="it-IT" sz="2800" dirty="0">
                <a:latin typeface="Garamond" panose="02020404030301010803" pitchFamily="18" charset="0"/>
              </a:rPr>
              <a:t>debba considerarsi </a:t>
            </a:r>
            <a:r>
              <a:rPr lang="it-IT" altLang="it-IT" sz="2800" dirty="0" smtClean="0">
                <a:latin typeface="Garamond" panose="02020404030301010803" pitchFamily="18" charset="0"/>
              </a:rPr>
              <a:t>giuridicamente tutelato </a:t>
            </a:r>
            <a:r>
              <a:rPr lang="it-IT" altLang="it-IT" sz="2800" dirty="0">
                <a:latin typeface="Garamond" panose="02020404030301010803" pitchFamily="18" charset="0"/>
              </a:rPr>
              <a:t>l’interesse altrui, </a:t>
            </a:r>
            <a:r>
              <a:rPr lang="it-IT" altLang="it-IT" sz="2800" dirty="0" smtClean="0">
                <a:latin typeface="Garamond" panose="02020404030301010803" pitchFamily="18" charset="0"/>
              </a:rPr>
              <a:t>ovverosia di </a:t>
            </a:r>
            <a:r>
              <a:rPr lang="it-IT" altLang="it-IT" sz="2800" dirty="0">
                <a:latin typeface="Garamond" panose="02020404030301010803" pitchFamily="18" charset="0"/>
              </a:rPr>
              <a:t>terzi qualificati (eredi o semplici congiunti), a </a:t>
            </a:r>
            <a:r>
              <a:rPr lang="it-IT" altLang="it-IT" sz="2800" dirty="0" smtClean="0">
                <a:latin typeface="Garamond" panose="02020404030301010803" pitchFamily="18" charset="0"/>
              </a:rPr>
              <a:t>che siano </a:t>
            </a:r>
            <a:r>
              <a:rPr lang="it-IT" altLang="it-IT" sz="2800" dirty="0">
                <a:latin typeface="Garamond" panose="02020404030301010803" pitchFamily="18" charset="0"/>
              </a:rPr>
              <a:t>conservati o disvelati i tratti della </a:t>
            </a:r>
            <a:r>
              <a:rPr lang="it-IT" altLang="it-IT" sz="2800" dirty="0" smtClean="0">
                <a:latin typeface="Garamond" panose="02020404030301010803" pitchFamily="18" charset="0"/>
              </a:rPr>
              <a:t>personalità del defunto risultanti </a:t>
            </a:r>
            <a:r>
              <a:rPr lang="it-IT" altLang="it-IT" sz="2800" dirty="0">
                <a:latin typeface="Garamond" panose="02020404030301010803" pitchFamily="18" charset="0"/>
              </a:rPr>
              <a:t>dalle informazioni raccolte </a:t>
            </a:r>
            <a:r>
              <a:rPr lang="it-IT" altLang="it-IT" sz="2800" dirty="0" smtClean="0">
                <a:latin typeface="Garamond" panose="02020404030301010803" pitchFamily="18" charset="0"/>
              </a:rPr>
              <a:t>nel web (foto, post, ecc.).</a:t>
            </a:r>
            <a:endParaRPr lang="it-IT" altLang="it-IT" sz="2800" dirty="0">
              <a:latin typeface="Garamond" panose="02020404030301010803" pitchFamily="18" charset="0"/>
            </a:endParaRPr>
          </a:p>
          <a:p>
            <a:pPr marL="0" algn="just" eaLnBrk="1" hangingPunct="1"/>
            <a:endParaRPr lang="it-IT" altLang="it-IT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Successione nel patrimonio digitale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125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0769600" cy="4895273"/>
          </a:xfrm>
        </p:spPr>
        <p:txBody>
          <a:bodyPr/>
          <a:lstStyle/>
          <a:p>
            <a:pPr marL="0"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Decisione della Corte suprema tedesca nel 2018</a:t>
            </a:r>
          </a:p>
          <a:p>
            <a:pPr marL="0" algn="just" eaLnBrk="1" hangingPunct="1"/>
            <a:endParaRPr lang="it-IT" altLang="it-IT" sz="2800" dirty="0">
              <a:latin typeface="Garamond" panose="02020404030301010803" pitchFamily="18" charset="0"/>
            </a:endParaRPr>
          </a:p>
          <a:p>
            <a:pPr marL="0"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Ragazza deceduta nel 2012</a:t>
            </a:r>
          </a:p>
          <a:p>
            <a:pPr marL="0"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I genitori chiedono di accedere ai messaggi del suo profilo </a:t>
            </a:r>
            <a:r>
              <a:rPr lang="it-IT" altLang="it-IT" sz="2800" dirty="0" err="1" smtClean="0">
                <a:latin typeface="Garamond" panose="02020404030301010803" pitchFamily="18" charset="0"/>
              </a:rPr>
              <a:t>Facebook</a:t>
            </a:r>
            <a:r>
              <a:rPr lang="it-IT" altLang="it-IT" sz="2800" dirty="0" smtClean="0">
                <a:latin typeface="Garamond" panose="02020404030301010803" pitchFamily="18" charset="0"/>
              </a:rPr>
              <a:t> per capire se la ragazza era depressa e si è suicidata o si è trattato di un incidente</a:t>
            </a:r>
          </a:p>
          <a:p>
            <a:pPr marL="0" algn="just" eaLnBrk="1" hangingPunct="1"/>
            <a:endParaRPr lang="it-IT" altLang="it-IT" sz="2800" dirty="0">
              <a:latin typeface="Garamond" panose="02020404030301010803" pitchFamily="18" charset="0"/>
            </a:endParaRPr>
          </a:p>
          <a:p>
            <a:pPr marL="0" algn="just" eaLnBrk="1" hangingPunct="1"/>
            <a:r>
              <a:rPr lang="it-IT" altLang="it-IT" sz="2800" dirty="0" err="1" smtClean="0">
                <a:latin typeface="Garamond" panose="02020404030301010803" pitchFamily="18" charset="0"/>
              </a:rPr>
              <a:t>Facebook</a:t>
            </a:r>
            <a:r>
              <a:rPr lang="it-IT" altLang="it-IT" sz="2800" dirty="0" smtClean="0">
                <a:latin typeface="Garamond" panose="02020404030301010803" pitchFamily="18" charset="0"/>
              </a:rPr>
              <a:t> si oppone alla richiesta</a:t>
            </a:r>
          </a:p>
          <a:p>
            <a:pPr marL="0"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Le condizioni generali del contratto impedivano l’accesso al profilo commemorativo e la lettura dei messaggi</a:t>
            </a:r>
            <a:endParaRPr lang="it-IT" altLang="it-IT" sz="2800" dirty="0">
              <a:latin typeface="Garamond" panose="02020404030301010803" pitchFamily="18" charset="0"/>
            </a:endParaRPr>
          </a:p>
          <a:p>
            <a:pPr marL="0" algn="just" eaLnBrk="1" hangingPunct="1"/>
            <a:endParaRPr lang="it-IT" altLang="it-IT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Successione nel patrimonio digitale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043296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5518</TotalTime>
  <Words>578</Words>
  <Application>Microsoft Office PowerPoint</Application>
  <PresentationFormat>Widescreen</PresentationFormat>
  <Paragraphs>52</Paragraphs>
  <Slides>7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Garamond</vt:lpstr>
      <vt:lpstr>Times</vt:lpstr>
      <vt:lpstr>Struttura predefinita</vt:lpstr>
      <vt:lpstr>La direttiva sui contenuti digitali (2019/770/UE)</vt:lpstr>
      <vt:lpstr>La direttiva sui contenuti digitali (2019/770/UE)</vt:lpstr>
      <vt:lpstr>La direttiva sui contenuti digitali (2019/770/UE)</vt:lpstr>
      <vt:lpstr>Successione nel patrimonio digitale</vt:lpstr>
      <vt:lpstr>Successione nel patrimonio digitale</vt:lpstr>
      <vt:lpstr>Successione nel patrimonio digitale</vt:lpstr>
      <vt:lpstr>Successione nel patrimonio digitale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 di Microsoft Office</dc:creator>
  <cp:lastModifiedBy>Viglione Filippo</cp:lastModifiedBy>
  <cp:revision>64</cp:revision>
  <dcterms:created xsi:type="dcterms:W3CDTF">2020-03-26T17:27:58Z</dcterms:created>
  <dcterms:modified xsi:type="dcterms:W3CDTF">2021-03-19T09:36:56Z</dcterms:modified>
</cp:coreProperties>
</file>