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/>
    <p:restoredTop sz="94618"/>
  </p:normalViewPr>
  <p:slideViewPr>
    <p:cSldViewPr snapToGrid="0" snapToObjects="1">
      <p:cViewPr varScale="1">
        <p:scale>
          <a:sx n="92" d="100"/>
          <a:sy n="92" d="100"/>
        </p:scale>
        <p:origin x="1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9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7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1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1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4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84112-3DE2-6042-BF6C-90C7EAD6C377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9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rge_vinculina aula F Turno 1(Composite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0" t="45665" r="26477" b="43188"/>
          <a:stretch/>
        </p:blipFill>
        <p:spPr>
          <a:xfrm>
            <a:off x="2050478" y="1952482"/>
            <a:ext cx="5181773" cy="98899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7AEFBE-7CC7-1875-A4F7-DFB4D8045D68}"/>
              </a:ext>
            </a:extLst>
          </p:cNvPr>
          <p:cNvSpPr txBox="1"/>
          <p:nvPr/>
        </p:nvSpPr>
        <p:spPr>
          <a:xfrm>
            <a:off x="350875" y="308343"/>
            <a:ext cx="1701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Aula </a:t>
            </a:r>
            <a:r>
              <a:rPr lang="it-IT" dirty="0" err="1"/>
              <a:t>F</a:t>
            </a:r>
            <a:r>
              <a:rPr lang="it-IT" dirty="0"/>
              <a:t> </a:t>
            </a:r>
            <a:r>
              <a:rPr lang="mr-IN" dirty="0"/>
              <a:t>–</a:t>
            </a:r>
            <a:r>
              <a:rPr lang="it-IT" dirty="0"/>
              <a:t> Turno 1</a:t>
            </a:r>
          </a:p>
        </p:txBody>
      </p:sp>
      <p:sp>
        <p:nvSpPr>
          <p:cNvPr id="64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2764706" y="165151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65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3606261" y="164573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66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2344150" y="164560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67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4058305" y="1651514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73" name="CasellaDiTesto 101">
            <a:extLst>
              <a:ext uri="{FF2B5EF4-FFF2-40B4-BE49-F238E27FC236}">
                <a16:creationId xmlns:a16="http://schemas.microsoft.com/office/drawing/2014/main" id="{E6264856-92E8-6143-8E8A-E04E28563466}"/>
              </a:ext>
            </a:extLst>
          </p:cNvPr>
          <p:cNvSpPr txBox="1"/>
          <p:nvPr/>
        </p:nvSpPr>
        <p:spPr>
          <a:xfrm>
            <a:off x="7654992" y="3487669"/>
            <a:ext cx="89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38 </a:t>
            </a:r>
            <a:r>
              <a:rPr lang="it-IT" sz="2000" dirty="0" err="1"/>
              <a:t>kDa</a:t>
            </a:r>
            <a:endParaRPr lang="it-IT" sz="2000" dirty="0"/>
          </a:p>
        </p:txBody>
      </p:sp>
      <p:sp>
        <p:nvSpPr>
          <p:cNvPr id="74" name="CasellaDiTesto 108">
            <a:extLst>
              <a:ext uri="{FF2B5EF4-FFF2-40B4-BE49-F238E27FC236}">
                <a16:creationId xmlns:a16="http://schemas.microsoft.com/office/drawing/2014/main" id="{36797084-6AE9-9547-AB22-097FDC4B85A0}"/>
              </a:ext>
            </a:extLst>
          </p:cNvPr>
          <p:cNvSpPr txBox="1"/>
          <p:nvPr/>
        </p:nvSpPr>
        <p:spPr>
          <a:xfrm>
            <a:off x="7654992" y="2270973"/>
            <a:ext cx="1029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125 </a:t>
            </a:r>
            <a:r>
              <a:rPr lang="it-IT" sz="2000" dirty="0" err="1"/>
              <a:t>kDa</a:t>
            </a:r>
            <a:endParaRPr lang="it-IT" sz="2000" dirty="0"/>
          </a:p>
        </p:txBody>
      </p:sp>
      <p:cxnSp>
        <p:nvCxnSpPr>
          <p:cNvPr id="76" name="Connettore 1 36">
            <a:extLst>
              <a:ext uri="{FF2B5EF4-FFF2-40B4-BE49-F238E27FC236}">
                <a16:creationId xmlns:a16="http://schemas.microsoft.com/office/drawing/2014/main" id="{99BE84B8-1503-7F4B-BA5D-A1ADB5C1B6E3}"/>
              </a:ext>
            </a:extLst>
          </p:cNvPr>
          <p:cNvCxnSpPr>
            <a:cxnSpLocks/>
          </p:cNvCxnSpPr>
          <p:nvPr/>
        </p:nvCxnSpPr>
        <p:spPr>
          <a:xfrm>
            <a:off x="7299179" y="2496428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38">
            <a:extLst>
              <a:ext uri="{FF2B5EF4-FFF2-40B4-BE49-F238E27FC236}">
                <a16:creationId xmlns:a16="http://schemas.microsoft.com/office/drawing/2014/main" id="{3D6315BB-D5B3-D043-A001-0EA8264E3F0B}"/>
              </a:ext>
            </a:extLst>
          </p:cNvPr>
          <p:cNvCxnSpPr>
            <a:cxnSpLocks/>
          </p:cNvCxnSpPr>
          <p:nvPr/>
        </p:nvCxnSpPr>
        <p:spPr>
          <a:xfrm>
            <a:off x="7311879" y="3712628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sellaDiTesto 98">
            <a:extLst>
              <a:ext uri="{FF2B5EF4-FFF2-40B4-BE49-F238E27FC236}">
                <a16:creationId xmlns:a16="http://schemas.microsoft.com/office/drawing/2014/main" id="{FD21A40C-7C45-3549-A6ED-A466A1433794}"/>
              </a:ext>
            </a:extLst>
          </p:cNvPr>
          <p:cNvSpPr txBox="1"/>
          <p:nvPr/>
        </p:nvSpPr>
        <p:spPr>
          <a:xfrm>
            <a:off x="1220166" y="2347918"/>
            <a:ext cx="8303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err="1"/>
              <a:t>Vinculin</a:t>
            </a:r>
            <a:endParaRPr lang="it-IT" sz="1500" b="1" dirty="0">
              <a:latin typeface="Symbol" pitchFamily="2" charset="2"/>
            </a:endParaRPr>
          </a:p>
        </p:txBody>
      </p:sp>
      <p:sp>
        <p:nvSpPr>
          <p:cNvPr id="98" name="CasellaDiTesto 96">
            <a:extLst>
              <a:ext uri="{FF2B5EF4-FFF2-40B4-BE49-F238E27FC236}">
                <a16:creationId xmlns:a16="http://schemas.microsoft.com/office/drawing/2014/main" id="{073C9305-ED01-5F4C-8FE1-39ED65E452E8}"/>
              </a:ext>
            </a:extLst>
          </p:cNvPr>
          <p:cNvSpPr txBox="1"/>
          <p:nvPr/>
        </p:nvSpPr>
        <p:spPr>
          <a:xfrm>
            <a:off x="1112622" y="3850008"/>
            <a:ext cx="9156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/>
              <a:t>Pro-IL-1</a:t>
            </a:r>
            <a:r>
              <a:rPr lang="it-IT" sz="1500" b="1" dirty="0">
                <a:latin typeface="Symbol" pitchFamily="2" charset="2"/>
              </a:rPr>
              <a:t>b</a:t>
            </a:r>
          </a:p>
        </p:txBody>
      </p:sp>
      <p:sp>
        <p:nvSpPr>
          <p:cNvPr id="53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4948963" y="1638680"/>
            <a:ext cx="50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54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5370259" y="1638561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55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3210662" y="165164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56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4491413" y="163126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57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5899973" y="163138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01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6333969" y="163126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pic>
        <p:nvPicPr>
          <p:cNvPr id="6" name="Picture 5" descr="Merge_IL1b Aula F turno 1(Composite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2" t="34891" r="25458" b="40566"/>
          <a:stretch/>
        </p:blipFill>
        <p:spPr>
          <a:xfrm>
            <a:off x="2050479" y="2979577"/>
            <a:ext cx="5181772" cy="2069112"/>
          </a:xfrm>
          <a:prstGeom prst="rect">
            <a:avLst/>
          </a:prstGeom>
        </p:spPr>
      </p:pic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E6264856-92E8-6143-8E8A-E04E28563466}"/>
              </a:ext>
            </a:extLst>
          </p:cNvPr>
          <p:cNvSpPr txBox="1"/>
          <p:nvPr/>
        </p:nvSpPr>
        <p:spPr>
          <a:xfrm>
            <a:off x="7660998" y="3973118"/>
            <a:ext cx="89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28 </a:t>
            </a:r>
            <a:r>
              <a:rPr lang="it-IT" sz="2000" dirty="0" err="1"/>
              <a:t>kDa</a:t>
            </a:r>
            <a:endParaRPr lang="it-IT" sz="2000" dirty="0"/>
          </a:p>
        </p:txBody>
      </p:sp>
      <p:cxnSp>
        <p:nvCxnSpPr>
          <p:cNvPr id="103" name="Connettore 1 38">
            <a:extLst>
              <a:ext uri="{FF2B5EF4-FFF2-40B4-BE49-F238E27FC236}">
                <a16:creationId xmlns:a16="http://schemas.microsoft.com/office/drawing/2014/main" id="{3D6315BB-D5B3-D043-A001-0EA8264E3F0B}"/>
              </a:ext>
            </a:extLst>
          </p:cNvPr>
          <p:cNvCxnSpPr>
            <a:cxnSpLocks/>
          </p:cNvCxnSpPr>
          <p:nvPr/>
        </p:nvCxnSpPr>
        <p:spPr>
          <a:xfrm>
            <a:off x="7317885" y="4198077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79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7AEFBE-7CC7-1875-A4F7-DFB4D8045D68}"/>
              </a:ext>
            </a:extLst>
          </p:cNvPr>
          <p:cNvSpPr txBox="1"/>
          <p:nvPr/>
        </p:nvSpPr>
        <p:spPr>
          <a:xfrm>
            <a:off x="350875" y="308343"/>
            <a:ext cx="174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Aula G </a:t>
            </a:r>
            <a:r>
              <a:rPr lang="mr-IN" dirty="0"/>
              <a:t>–</a:t>
            </a:r>
            <a:r>
              <a:rPr lang="it-IT" dirty="0"/>
              <a:t> Turno 1</a:t>
            </a:r>
          </a:p>
        </p:txBody>
      </p:sp>
      <p:sp>
        <p:nvSpPr>
          <p:cNvPr id="56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2933143" y="5708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9</a:t>
            </a:r>
          </a:p>
        </p:txBody>
      </p:sp>
      <p:sp>
        <p:nvSpPr>
          <p:cNvPr id="58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3778744" y="5650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26</a:t>
            </a:r>
          </a:p>
        </p:txBody>
      </p:sp>
      <p:sp>
        <p:nvSpPr>
          <p:cNvPr id="59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2456012" y="5649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52</a:t>
            </a:r>
          </a:p>
        </p:txBody>
      </p:sp>
      <p:sp>
        <p:nvSpPr>
          <p:cNvPr id="72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4302291" y="5708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58</a:t>
            </a:r>
          </a:p>
        </p:txBody>
      </p:sp>
      <p:sp>
        <p:nvSpPr>
          <p:cNvPr id="75" name="CasellaDiTesto 101">
            <a:extLst>
              <a:ext uri="{FF2B5EF4-FFF2-40B4-BE49-F238E27FC236}">
                <a16:creationId xmlns:a16="http://schemas.microsoft.com/office/drawing/2014/main" id="{E6264856-92E8-6143-8E8A-E04E28563466}"/>
              </a:ext>
            </a:extLst>
          </p:cNvPr>
          <p:cNvSpPr txBox="1"/>
          <p:nvPr/>
        </p:nvSpPr>
        <p:spPr>
          <a:xfrm>
            <a:off x="7627825" y="2569296"/>
            <a:ext cx="89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38 </a:t>
            </a:r>
            <a:r>
              <a:rPr lang="it-IT" sz="2000" dirty="0" err="1"/>
              <a:t>kDa</a:t>
            </a:r>
            <a:endParaRPr lang="it-IT" sz="2000" dirty="0"/>
          </a:p>
        </p:txBody>
      </p:sp>
      <p:sp>
        <p:nvSpPr>
          <p:cNvPr id="103" name="CasellaDiTesto 108">
            <a:extLst>
              <a:ext uri="{FF2B5EF4-FFF2-40B4-BE49-F238E27FC236}">
                <a16:creationId xmlns:a16="http://schemas.microsoft.com/office/drawing/2014/main" id="{36797084-6AE9-9547-AB22-097FDC4B85A0}"/>
              </a:ext>
            </a:extLst>
          </p:cNvPr>
          <p:cNvSpPr txBox="1"/>
          <p:nvPr/>
        </p:nvSpPr>
        <p:spPr>
          <a:xfrm>
            <a:off x="7654992" y="1287189"/>
            <a:ext cx="1029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125 </a:t>
            </a:r>
            <a:r>
              <a:rPr lang="it-IT" sz="2000" dirty="0" err="1"/>
              <a:t>kDa</a:t>
            </a:r>
            <a:endParaRPr lang="it-IT" sz="2000" dirty="0"/>
          </a:p>
        </p:txBody>
      </p:sp>
      <p:cxnSp>
        <p:nvCxnSpPr>
          <p:cNvPr id="104" name="Connettore 1 36">
            <a:extLst>
              <a:ext uri="{FF2B5EF4-FFF2-40B4-BE49-F238E27FC236}">
                <a16:creationId xmlns:a16="http://schemas.microsoft.com/office/drawing/2014/main" id="{99BE84B8-1503-7F4B-BA5D-A1ADB5C1B6E3}"/>
              </a:ext>
            </a:extLst>
          </p:cNvPr>
          <p:cNvCxnSpPr>
            <a:cxnSpLocks/>
          </p:cNvCxnSpPr>
          <p:nvPr/>
        </p:nvCxnSpPr>
        <p:spPr>
          <a:xfrm>
            <a:off x="7299179" y="1512644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1 38">
            <a:extLst>
              <a:ext uri="{FF2B5EF4-FFF2-40B4-BE49-F238E27FC236}">
                <a16:creationId xmlns:a16="http://schemas.microsoft.com/office/drawing/2014/main" id="{3D6315BB-D5B3-D043-A001-0EA8264E3F0B}"/>
              </a:ext>
            </a:extLst>
          </p:cNvPr>
          <p:cNvCxnSpPr>
            <a:cxnSpLocks/>
          </p:cNvCxnSpPr>
          <p:nvPr/>
        </p:nvCxnSpPr>
        <p:spPr>
          <a:xfrm>
            <a:off x="7284712" y="2794255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98">
            <a:extLst>
              <a:ext uri="{FF2B5EF4-FFF2-40B4-BE49-F238E27FC236}">
                <a16:creationId xmlns:a16="http://schemas.microsoft.com/office/drawing/2014/main" id="{FD21A40C-7C45-3549-A6ED-A466A1433794}"/>
              </a:ext>
            </a:extLst>
          </p:cNvPr>
          <p:cNvSpPr txBox="1"/>
          <p:nvPr/>
        </p:nvSpPr>
        <p:spPr>
          <a:xfrm>
            <a:off x="1220166" y="1267261"/>
            <a:ext cx="8303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err="1"/>
              <a:t>Vinculin</a:t>
            </a:r>
            <a:endParaRPr lang="it-IT" sz="1500" b="1" dirty="0">
              <a:latin typeface="Symbol" pitchFamily="2" charset="2"/>
            </a:endParaRPr>
          </a:p>
        </p:txBody>
      </p:sp>
      <p:sp>
        <p:nvSpPr>
          <p:cNvPr id="107" name="CasellaDiTesto 96">
            <a:extLst>
              <a:ext uri="{FF2B5EF4-FFF2-40B4-BE49-F238E27FC236}">
                <a16:creationId xmlns:a16="http://schemas.microsoft.com/office/drawing/2014/main" id="{073C9305-ED01-5F4C-8FE1-39ED65E452E8}"/>
              </a:ext>
            </a:extLst>
          </p:cNvPr>
          <p:cNvSpPr txBox="1"/>
          <p:nvPr/>
        </p:nvSpPr>
        <p:spPr>
          <a:xfrm>
            <a:off x="1112622" y="3031914"/>
            <a:ext cx="9156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/>
              <a:t>Pro-IL-1</a:t>
            </a:r>
            <a:r>
              <a:rPr lang="it-IT" sz="1500" b="1" dirty="0">
                <a:latin typeface="Symbol" pitchFamily="2" charset="2"/>
              </a:rPr>
              <a:t>b</a:t>
            </a:r>
          </a:p>
        </p:txBody>
      </p:sp>
      <p:sp>
        <p:nvSpPr>
          <p:cNvPr id="108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5231049" y="55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36</a:t>
            </a:r>
          </a:p>
        </p:txBody>
      </p:sp>
      <p:sp>
        <p:nvSpPr>
          <p:cNvPr id="110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3370888" y="5709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55</a:t>
            </a:r>
          </a:p>
        </p:txBody>
      </p:sp>
      <p:sp>
        <p:nvSpPr>
          <p:cNvPr id="111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4735399" y="5506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23</a:t>
            </a:r>
          </a:p>
        </p:txBody>
      </p:sp>
      <p:sp>
        <p:nvSpPr>
          <p:cNvPr id="112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6153408" y="5507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46</a:t>
            </a:r>
          </a:p>
        </p:txBody>
      </p:sp>
      <p:sp>
        <p:nvSpPr>
          <p:cNvPr id="113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6587404" y="5506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14</a:t>
            </a:r>
          </a:p>
        </p:txBody>
      </p:sp>
      <p:sp>
        <p:nvSpPr>
          <p:cNvPr id="115" name="CasellaDiTesto 101">
            <a:extLst>
              <a:ext uri="{FF2B5EF4-FFF2-40B4-BE49-F238E27FC236}">
                <a16:creationId xmlns:a16="http://schemas.microsoft.com/office/drawing/2014/main" id="{E6264856-92E8-6143-8E8A-E04E28563466}"/>
              </a:ext>
            </a:extLst>
          </p:cNvPr>
          <p:cNvSpPr txBox="1"/>
          <p:nvPr/>
        </p:nvSpPr>
        <p:spPr>
          <a:xfrm>
            <a:off x="7660998" y="3130120"/>
            <a:ext cx="89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28 </a:t>
            </a:r>
            <a:r>
              <a:rPr lang="it-IT" sz="2000" dirty="0" err="1"/>
              <a:t>kDa</a:t>
            </a:r>
            <a:endParaRPr lang="it-IT" sz="2000" dirty="0"/>
          </a:p>
        </p:txBody>
      </p:sp>
      <p:cxnSp>
        <p:nvCxnSpPr>
          <p:cNvPr id="116" name="Connettore 1 38">
            <a:extLst>
              <a:ext uri="{FF2B5EF4-FFF2-40B4-BE49-F238E27FC236}">
                <a16:creationId xmlns:a16="http://schemas.microsoft.com/office/drawing/2014/main" id="{3D6315BB-D5B3-D043-A001-0EA8264E3F0B}"/>
              </a:ext>
            </a:extLst>
          </p:cNvPr>
          <p:cNvCxnSpPr>
            <a:cxnSpLocks/>
          </p:cNvCxnSpPr>
          <p:nvPr/>
        </p:nvCxnSpPr>
        <p:spPr>
          <a:xfrm>
            <a:off x="7317885" y="3355079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Merge_IL1b aula G Turno 1(Composite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3" t="44813" r="30508" b="30876"/>
          <a:stretch/>
        </p:blipFill>
        <p:spPr>
          <a:xfrm>
            <a:off x="2037779" y="1813003"/>
            <a:ext cx="5177363" cy="2358490"/>
          </a:xfrm>
          <a:prstGeom prst="rect">
            <a:avLst/>
          </a:prstGeom>
        </p:spPr>
      </p:pic>
      <p:pic>
        <p:nvPicPr>
          <p:cNvPr id="3" name="Picture 2" descr="Merge_vinculina aula G Turno 1(Composite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9" t="63545" r="26834" b="28148"/>
          <a:stretch/>
        </p:blipFill>
        <p:spPr>
          <a:xfrm>
            <a:off x="2050479" y="995206"/>
            <a:ext cx="5177364" cy="763199"/>
          </a:xfrm>
          <a:prstGeom prst="rect">
            <a:avLst/>
          </a:prstGeom>
        </p:spPr>
      </p:pic>
      <p:sp>
        <p:nvSpPr>
          <p:cNvPr id="117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5646538" y="5506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19</a:t>
            </a:r>
          </a:p>
        </p:txBody>
      </p:sp>
      <p:pic>
        <p:nvPicPr>
          <p:cNvPr id="5" name="Immagine 4" descr="Immagine che contiene testo, Carattere, ricevuta, numero&#10;&#10;Descrizione generata automaticamente">
            <a:extLst>
              <a:ext uri="{FF2B5EF4-FFF2-40B4-BE49-F238E27FC236}">
                <a16:creationId xmlns:a16="http://schemas.microsoft.com/office/drawing/2014/main" id="{559D0A81-C8D5-0A44-82C1-BBAF058C3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966" y="4517084"/>
            <a:ext cx="4177112" cy="179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rge_IL1b aulaH 1 Turno(Composite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30730" r="30607" b="47269"/>
          <a:stretch/>
        </p:blipFill>
        <p:spPr>
          <a:xfrm>
            <a:off x="2063179" y="2977595"/>
            <a:ext cx="5189331" cy="1975289"/>
          </a:xfrm>
          <a:prstGeom prst="rect">
            <a:avLst/>
          </a:prstGeom>
        </p:spPr>
      </p:pic>
      <p:pic>
        <p:nvPicPr>
          <p:cNvPr id="2" name="Picture 1" descr="vinculina aula H 1 Turno(Chemiluminescence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3" t="47237" r="27553" b="42599"/>
          <a:stretch/>
        </p:blipFill>
        <p:spPr>
          <a:xfrm>
            <a:off x="2063179" y="1952482"/>
            <a:ext cx="5147480" cy="98112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7AEFBE-7CC7-1875-A4F7-DFB4D8045D68}"/>
              </a:ext>
            </a:extLst>
          </p:cNvPr>
          <p:cNvSpPr txBox="1"/>
          <p:nvPr/>
        </p:nvSpPr>
        <p:spPr>
          <a:xfrm>
            <a:off x="350875" y="308343"/>
            <a:ext cx="174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Aula H </a:t>
            </a:r>
            <a:r>
              <a:rPr lang="mr-IN" dirty="0"/>
              <a:t>–</a:t>
            </a:r>
            <a:r>
              <a:rPr lang="it-IT" dirty="0"/>
              <a:t> Turno 1</a:t>
            </a:r>
          </a:p>
        </p:txBody>
      </p:sp>
      <p:sp>
        <p:nvSpPr>
          <p:cNvPr id="98" name="CasellaDiTesto 101">
            <a:extLst>
              <a:ext uri="{FF2B5EF4-FFF2-40B4-BE49-F238E27FC236}">
                <a16:creationId xmlns:a16="http://schemas.microsoft.com/office/drawing/2014/main" id="{E6264856-92E8-6143-8E8A-E04E28563466}"/>
              </a:ext>
            </a:extLst>
          </p:cNvPr>
          <p:cNvSpPr txBox="1"/>
          <p:nvPr/>
        </p:nvSpPr>
        <p:spPr>
          <a:xfrm>
            <a:off x="7654992" y="3487669"/>
            <a:ext cx="89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38 </a:t>
            </a:r>
            <a:r>
              <a:rPr lang="it-IT" sz="2000" dirty="0" err="1"/>
              <a:t>kDa</a:t>
            </a:r>
            <a:endParaRPr lang="it-IT" sz="2000" dirty="0"/>
          </a:p>
        </p:txBody>
      </p:sp>
      <p:sp>
        <p:nvSpPr>
          <p:cNvPr id="99" name="CasellaDiTesto 108">
            <a:extLst>
              <a:ext uri="{FF2B5EF4-FFF2-40B4-BE49-F238E27FC236}">
                <a16:creationId xmlns:a16="http://schemas.microsoft.com/office/drawing/2014/main" id="{36797084-6AE9-9547-AB22-097FDC4B85A0}"/>
              </a:ext>
            </a:extLst>
          </p:cNvPr>
          <p:cNvSpPr txBox="1"/>
          <p:nvPr/>
        </p:nvSpPr>
        <p:spPr>
          <a:xfrm>
            <a:off x="7654992" y="2270973"/>
            <a:ext cx="1029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125 </a:t>
            </a:r>
            <a:r>
              <a:rPr lang="it-IT" sz="2000" dirty="0" err="1"/>
              <a:t>kDa</a:t>
            </a:r>
            <a:endParaRPr lang="it-IT" sz="2000" dirty="0"/>
          </a:p>
        </p:txBody>
      </p:sp>
      <p:cxnSp>
        <p:nvCxnSpPr>
          <p:cNvPr id="100" name="Connettore 1 36">
            <a:extLst>
              <a:ext uri="{FF2B5EF4-FFF2-40B4-BE49-F238E27FC236}">
                <a16:creationId xmlns:a16="http://schemas.microsoft.com/office/drawing/2014/main" id="{99BE84B8-1503-7F4B-BA5D-A1ADB5C1B6E3}"/>
              </a:ext>
            </a:extLst>
          </p:cNvPr>
          <p:cNvCxnSpPr>
            <a:cxnSpLocks/>
          </p:cNvCxnSpPr>
          <p:nvPr/>
        </p:nvCxnSpPr>
        <p:spPr>
          <a:xfrm>
            <a:off x="7299179" y="2496428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38">
            <a:extLst>
              <a:ext uri="{FF2B5EF4-FFF2-40B4-BE49-F238E27FC236}">
                <a16:creationId xmlns:a16="http://schemas.microsoft.com/office/drawing/2014/main" id="{3D6315BB-D5B3-D043-A001-0EA8264E3F0B}"/>
              </a:ext>
            </a:extLst>
          </p:cNvPr>
          <p:cNvCxnSpPr>
            <a:cxnSpLocks/>
          </p:cNvCxnSpPr>
          <p:nvPr/>
        </p:nvCxnSpPr>
        <p:spPr>
          <a:xfrm>
            <a:off x="7311879" y="3712628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sellaDiTesto 98">
            <a:extLst>
              <a:ext uri="{FF2B5EF4-FFF2-40B4-BE49-F238E27FC236}">
                <a16:creationId xmlns:a16="http://schemas.microsoft.com/office/drawing/2014/main" id="{FD21A40C-7C45-3549-A6ED-A466A1433794}"/>
              </a:ext>
            </a:extLst>
          </p:cNvPr>
          <p:cNvSpPr txBox="1"/>
          <p:nvPr/>
        </p:nvSpPr>
        <p:spPr>
          <a:xfrm>
            <a:off x="1220166" y="2347918"/>
            <a:ext cx="8303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err="1"/>
              <a:t>Vinculin</a:t>
            </a:r>
            <a:endParaRPr lang="it-IT" sz="1500" b="1" dirty="0">
              <a:latin typeface="Symbol" pitchFamily="2" charset="2"/>
            </a:endParaRPr>
          </a:p>
        </p:txBody>
      </p:sp>
      <p:sp>
        <p:nvSpPr>
          <p:cNvPr id="103" name="CasellaDiTesto 96">
            <a:extLst>
              <a:ext uri="{FF2B5EF4-FFF2-40B4-BE49-F238E27FC236}">
                <a16:creationId xmlns:a16="http://schemas.microsoft.com/office/drawing/2014/main" id="{073C9305-ED01-5F4C-8FE1-39ED65E452E8}"/>
              </a:ext>
            </a:extLst>
          </p:cNvPr>
          <p:cNvSpPr txBox="1"/>
          <p:nvPr/>
        </p:nvSpPr>
        <p:spPr>
          <a:xfrm>
            <a:off x="1112622" y="3850008"/>
            <a:ext cx="9156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/>
              <a:t>Pro-IL-1</a:t>
            </a:r>
            <a:r>
              <a:rPr lang="it-IT" sz="1500" b="1" dirty="0">
                <a:latin typeface="Symbol" pitchFamily="2" charset="2"/>
              </a:rPr>
              <a:t>b</a:t>
            </a:r>
          </a:p>
        </p:txBody>
      </p:sp>
      <p:sp>
        <p:nvSpPr>
          <p:cNvPr id="111" name="CasellaDiTesto 101">
            <a:extLst>
              <a:ext uri="{FF2B5EF4-FFF2-40B4-BE49-F238E27FC236}">
                <a16:creationId xmlns:a16="http://schemas.microsoft.com/office/drawing/2014/main" id="{E6264856-92E8-6143-8E8A-E04E28563466}"/>
              </a:ext>
            </a:extLst>
          </p:cNvPr>
          <p:cNvSpPr txBox="1"/>
          <p:nvPr/>
        </p:nvSpPr>
        <p:spPr>
          <a:xfrm>
            <a:off x="7660998" y="3943007"/>
            <a:ext cx="89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28 </a:t>
            </a:r>
            <a:r>
              <a:rPr lang="it-IT" sz="2000" dirty="0" err="1"/>
              <a:t>kDa</a:t>
            </a:r>
            <a:endParaRPr lang="it-IT" sz="2000" dirty="0"/>
          </a:p>
        </p:txBody>
      </p:sp>
      <p:cxnSp>
        <p:nvCxnSpPr>
          <p:cNvPr id="112" name="Connettore 1 38">
            <a:extLst>
              <a:ext uri="{FF2B5EF4-FFF2-40B4-BE49-F238E27FC236}">
                <a16:creationId xmlns:a16="http://schemas.microsoft.com/office/drawing/2014/main" id="{3D6315BB-D5B3-D043-A001-0EA8264E3F0B}"/>
              </a:ext>
            </a:extLst>
          </p:cNvPr>
          <p:cNvCxnSpPr>
            <a:cxnSpLocks/>
          </p:cNvCxnSpPr>
          <p:nvPr/>
        </p:nvCxnSpPr>
        <p:spPr>
          <a:xfrm>
            <a:off x="7317885" y="4167966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2940068" y="1651514"/>
            <a:ext cx="50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114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3854944" y="164573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115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2506812" y="164560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16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4378491" y="165151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17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5319949" y="16386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18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3447088" y="165164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19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4824299" y="163126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120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6242308" y="163138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21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6663604" y="163126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122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5773538" y="1631263"/>
            <a:ext cx="50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</p:spTree>
    <p:extLst>
      <p:ext uri="{BB962C8B-B14F-4D97-AF65-F5344CB8AC3E}">
        <p14:creationId xmlns:p14="http://schemas.microsoft.com/office/powerpoint/2010/main" val="150108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69</Words>
  <Application>Microsoft Macintosh PowerPoint</Application>
  <PresentationFormat>Presentazione su schermo (4:3)</PresentationFormat>
  <Paragraphs>48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Symbol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De Bernard Marina</cp:lastModifiedBy>
  <cp:revision>22</cp:revision>
  <dcterms:created xsi:type="dcterms:W3CDTF">2022-10-17T07:01:00Z</dcterms:created>
  <dcterms:modified xsi:type="dcterms:W3CDTF">2023-12-15T10:45:23Z</dcterms:modified>
</cp:coreProperties>
</file>