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 id="2147483662" r:id="rId5"/>
    <p:sldMasterId id="2147483724" r:id="rId6"/>
  </p:sldMasterIdLst>
  <p:notesMasterIdLst>
    <p:notesMasterId r:id="rId41"/>
  </p:notesMasterIdLst>
  <p:handoutMasterIdLst>
    <p:handoutMasterId r:id="rId42"/>
  </p:handoutMasterIdLst>
  <p:sldIdLst>
    <p:sldId id="256" r:id="rId7"/>
    <p:sldId id="257" r:id="rId8"/>
    <p:sldId id="259" r:id="rId9"/>
    <p:sldId id="260" r:id="rId10"/>
    <p:sldId id="261" r:id="rId11"/>
    <p:sldId id="263" r:id="rId12"/>
    <p:sldId id="264" r:id="rId13"/>
    <p:sldId id="265" r:id="rId14"/>
    <p:sldId id="270" r:id="rId15"/>
    <p:sldId id="279" r:id="rId16"/>
    <p:sldId id="266" r:id="rId17"/>
    <p:sldId id="267" r:id="rId18"/>
    <p:sldId id="294" r:id="rId19"/>
    <p:sldId id="295" r:id="rId20"/>
    <p:sldId id="296" r:id="rId21"/>
    <p:sldId id="297" r:id="rId22"/>
    <p:sldId id="278" r:id="rId23"/>
    <p:sldId id="298" r:id="rId24"/>
    <p:sldId id="268" r:id="rId25"/>
    <p:sldId id="299" r:id="rId26"/>
    <p:sldId id="277" r:id="rId27"/>
    <p:sldId id="280" r:id="rId28"/>
    <p:sldId id="281" r:id="rId29"/>
    <p:sldId id="282" r:id="rId30"/>
    <p:sldId id="283" r:id="rId31"/>
    <p:sldId id="284" r:id="rId32"/>
    <p:sldId id="285" r:id="rId33"/>
    <p:sldId id="286" r:id="rId34"/>
    <p:sldId id="287" r:id="rId35"/>
    <p:sldId id="288" r:id="rId36"/>
    <p:sldId id="290" r:id="rId37"/>
    <p:sldId id="291" r:id="rId38"/>
    <p:sldId id="292" r:id="rId39"/>
    <p:sldId id="293" r:id="rId40"/>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5E5"/>
    <a:srgbClr val="EBE6EB"/>
    <a:srgbClr val="F0CC7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226" autoAdjust="0"/>
  </p:normalViewPr>
  <p:slideViewPr>
    <p:cSldViewPr snapToGrid="0">
      <p:cViewPr varScale="1">
        <p:scale>
          <a:sx n="63" d="100"/>
          <a:sy n="63" d="100"/>
        </p:scale>
        <p:origin x="72" y="47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7" d="100"/>
          <a:sy n="97" d="100"/>
        </p:scale>
        <p:origin x="361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3AC1BA-7A63-F341-9CE2-810072AF4663}" type="doc">
      <dgm:prSet loTypeId="urn:microsoft.com/office/officeart/2005/8/layout/gear1" loCatId="" qsTypeId="urn:microsoft.com/office/officeart/2005/8/quickstyle/3D1" qsCatId="3D" csTypeId="urn:microsoft.com/office/officeart/2005/8/colors/colorful3" csCatId="colorful" phldr="1"/>
      <dgm:spPr/>
    </dgm:pt>
    <dgm:pt modelId="{424AC8BC-8C0E-A045-A7B8-AD5890BD4505}">
      <dgm:prSet phldrT="[Testo]" custT="1"/>
      <dgm:spPr>
        <a:gradFill rotWithShape="0">
          <a:gsLst>
            <a:gs pos="0">
              <a:srgbClr val="FFFF00"/>
            </a:gs>
            <a:gs pos="93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gradFill>
      </dgm:spPr>
      <dgm:t>
        <a:bodyPr/>
        <a:lstStyle/>
        <a:p>
          <a:r>
            <a:rPr lang="it-IT" sz="1800" b="1" dirty="0" err="1" smtClean="0">
              <a:solidFill>
                <a:schemeClr val="tx1"/>
              </a:solidFill>
            </a:rPr>
            <a:t>Increase</a:t>
          </a:r>
          <a:r>
            <a:rPr lang="it-IT" sz="1800" b="1" dirty="0" smtClean="0">
              <a:solidFill>
                <a:schemeClr val="tx1"/>
              </a:solidFill>
            </a:rPr>
            <a:t> </a:t>
          </a:r>
          <a:r>
            <a:rPr lang="it-IT" sz="1800" b="1" dirty="0" err="1" smtClean="0">
              <a:solidFill>
                <a:schemeClr val="tx1"/>
              </a:solidFill>
            </a:rPr>
            <a:t>exploitable</a:t>
          </a:r>
          <a:r>
            <a:rPr lang="it-IT" sz="1800" b="1" dirty="0" smtClean="0">
              <a:solidFill>
                <a:schemeClr val="tx1"/>
              </a:solidFill>
            </a:rPr>
            <a:t> </a:t>
          </a:r>
          <a:r>
            <a:rPr lang="it-IT" sz="1800" b="1" dirty="0" err="1" smtClean="0">
              <a:solidFill>
                <a:schemeClr val="tx1"/>
              </a:solidFill>
            </a:rPr>
            <a:t>volumes</a:t>
          </a:r>
          <a:endParaRPr lang="it-IT" sz="1800" b="1" dirty="0">
            <a:solidFill>
              <a:schemeClr val="tx1"/>
            </a:solidFill>
          </a:endParaRPr>
        </a:p>
      </dgm:t>
    </dgm:pt>
    <dgm:pt modelId="{10471424-4044-844C-91D8-A05939738DF5}" type="parTrans" cxnId="{AE2540DE-B4B1-7A42-9FDD-95D66921208D}">
      <dgm:prSet/>
      <dgm:spPr/>
      <dgm:t>
        <a:bodyPr/>
        <a:lstStyle/>
        <a:p>
          <a:endParaRPr lang="it-IT" b="1">
            <a:solidFill>
              <a:schemeClr val="tx1"/>
            </a:solidFill>
          </a:endParaRPr>
        </a:p>
      </dgm:t>
    </dgm:pt>
    <dgm:pt modelId="{EFC7DEE8-255E-5848-9FEB-55440665795E}" type="sibTrans" cxnId="{AE2540DE-B4B1-7A42-9FDD-95D66921208D}">
      <dgm:prSet/>
      <dgm:spPr/>
      <dgm:t>
        <a:bodyPr/>
        <a:lstStyle/>
        <a:p>
          <a:endParaRPr lang="it-IT" b="1">
            <a:solidFill>
              <a:schemeClr val="tx1"/>
            </a:solidFill>
          </a:endParaRPr>
        </a:p>
      </dgm:t>
    </dgm:pt>
    <dgm:pt modelId="{6640E152-9214-D443-92A9-4D41617AB1D3}">
      <dgm:prSet phldrT="[Testo]" custT="1"/>
      <dgm:spPr>
        <a:gradFill rotWithShape="0">
          <a:gsLst>
            <a:gs pos="0">
              <a:schemeClr val="accent3">
                <a:hueOff val="-1071439"/>
                <a:satOff val="15838"/>
                <a:lumOff val="-6470"/>
                <a:alphaOff val="0"/>
                <a:satMod val="103000"/>
                <a:lumMod val="102000"/>
                <a:tint val="94000"/>
              </a:schemeClr>
            </a:gs>
            <a:gs pos="100000">
              <a:srgbClr val="00B0F0"/>
            </a:gs>
            <a:gs pos="100000">
              <a:schemeClr val="accent3">
                <a:hueOff val="-1071439"/>
                <a:satOff val="15838"/>
                <a:lumOff val="-6470"/>
                <a:alphaOff val="0"/>
                <a:lumMod val="99000"/>
                <a:satMod val="120000"/>
                <a:shade val="78000"/>
              </a:schemeClr>
            </a:gs>
          </a:gsLst>
        </a:gradFill>
      </dgm:spPr>
      <dgm:t>
        <a:bodyPr/>
        <a:lstStyle/>
        <a:p>
          <a:r>
            <a:rPr lang="it-IT" sz="2000" b="1" dirty="0" smtClean="0">
              <a:solidFill>
                <a:schemeClr val="tx1"/>
              </a:solidFill>
            </a:rPr>
            <a:t>Reduce </a:t>
          </a:r>
          <a:r>
            <a:rPr lang="it-IT" sz="2000" b="1" dirty="0" err="1" smtClean="0">
              <a:solidFill>
                <a:schemeClr val="tx1"/>
              </a:solidFill>
            </a:rPr>
            <a:t>risk</a:t>
          </a:r>
          <a:r>
            <a:rPr lang="it-IT" sz="2000" b="1" dirty="0" smtClean="0">
              <a:solidFill>
                <a:schemeClr val="tx1"/>
              </a:solidFill>
            </a:rPr>
            <a:t> </a:t>
          </a:r>
          <a:r>
            <a:rPr lang="it-IT" sz="1400" b="1" dirty="0" smtClean="0">
              <a:solidFill>
                <a:schemeClr val="tx1"/>
              </a:solidFill>
            </a:rPr>
            <a:t>of </a:t>
          </a:r>
          <a:r>
            <a:rPr lang="it-IT" sz="1400" b="1" dirty="0" err="1" smtClean="0">
              <a:solidFill>
                <a:schemeClr val="tx1"/>
              </a:solidFill>
            </a:rPr>
            <a:t>not</a:t>
          </a:r>
          <a:r>
            <a:rPr lang="it-IT" sz="1400" b="1" dirty="0" smtClean="0">
              <a:solidFill>
                <a:schemeClr val="tx1"/>
              </a:solidFill>
            </a:rPr>
            <a:t> </a:t>
          </a:r>
          <a:r>
            <a:rPr lang="it-IT" sz="1400" b="1" dirty="0" err="1" smtClean="0">
              <a:solidFill>
                <a:schemeClr val="tx1"/>
              </a:solidFill>
            </a:rPr>
            <a:t>finding</a:t>
          </a:r>
          <a:r>
            <a:rPr lang="it-IT" sz="1400" b="1" dirty="0" smtClean="0">
              <a:solidFill>
                <a:schemeClr val="tx1"/>
              </a:solidFill>
            </a:rPr>
            <a:t> </a:t>
          </a:r>
          <a:r>
            <a:rPr lang="it-IT" sz="1400" b="1" dirty="0" err="1" smtClean="0">
              <a:solidFill>
                <a:schemeClr val="tx1"/>
              </a:solidFill>
            </a:rPr>
            <a:t>permeability</a:t>
          </a:r>
          <a:endParaRPr lang="it-IT" sz="1400" b="1" dirty="0">
            <a:solidFill>
              <a:schemeClr val="tx1"/>
            </a:solidFill>
          </a:endParaRPr>
        </a:p>
      </dgm:t>
    </dgm:pt>
    <dgm:pt modelId="{33210694-F56B-B344-A1D9-306AEE377997}" type="parTrans" cxnId="{837DADA8-F719-144F-9EBF-C1CB4B3E75D7}">
      <dgm:prSet/>
      <dgm:spPr/>
      <dgm:t>
        <a:bodyPr/>
        <a:lstStyle/>
        <a:p>
          <a:endParaRPr lang="it-IT" b="1">
            <a:solidFill>
              <a:schemeClr val="tx1"/>
            </a:solidFill>
          </a:endParaRPr>
        </a:p>
      </dgm:t>
    </dgm:pt>
    <dgm:pt modelId="{98F85F5F-110A-FF4B-BE9D-1A6AF9684E4E}" type="sibTrans" cxnId="{837DADA8-F719-144F-9EBF-C1CB4B3E75D7}">
      <dgm:prSet/>
      <dgm:spPr/>
      <dgm:t>
        <a:bodyPr/>
        <a:lstStyle/>
        <a:p>
          <a:endParaRPr lang="it-IT" b="1">
            <a:solidFill>
              <a:schemeClr val="tx1"/>
            </a:solidFill>
          </a:endParaRPr>
        </a:p>
      </dgm:t>
    </dgm:pt>
    <dgm:pt modelId="{C2F636C1-4B42-824A-9279-82D8A157758D}">
      <dgm:prSet phldrT="[Testo]" custT="1"/>
      <dgm:spPr>
        <a:gradFill rotWithShape="0">
          <a:gsLst>
            <a:gs pos="0">
              <a:schemeClr val="accent3">
                <a:hueOff val="-2142879"/>
                <a:satOff val="31675"/>
                <a:lumOff val="-12940"/>
                <a:alphaOff val="0"/>
                <a:satMod val="103000"/>
                <a:lumMod val="102000"/>
                <a:tint val="94000"/>
              </a:schemeClr>
            </a:gs>
            <a:gs pos="89000">
              <a:srgbClr val="92D050"/>
            </a:gs>
            <a:gs pos="100000">
              <a:schemeClr val="accent3">
                <a:hueOff val="-2142879"/>
                <a:satOff val="31675"/>
                <a:lumOff val="-12940"/>
                <a:alphaOff val="0"/>
                <a:lumMod val="99000"/>
                <a:satMod val="120000"/>
                <a:shade val="78000"/>
              </a:schemeClr>
            </a:gs>
          </a:gsLst>
        </a:gradFill>
      </dgm:spPr>
      <dgm:t>
        <a:bodyPr/>
        <a:lstStyle/>
        <a:p>
          <a:r>
            <a:rPr lang="it-IT" sz="1800" b="1" dirty="0" smtClean="0">
              <a:solidFill>
                <a:schemeClr val="tx1"/>
              </a:solidFill>
            </a:rPr>
            <a:t>Reduce </a:t>
          </a:r>
          <a:r>
            <a:rPr lang="it-IT" sz="1800" b="1" dirty="0" err="1" smtClean="0">
              <a:solidFill>
                <a:schemeClr val="tx1"/>
              </a:solidFill>
            </a:rPr>
            <a:t>costs</a:t>
          </a:r>
          <a:endParaRPr lang="it-IT" sz="1800" b="1" dirty="0">
            <a:solidFill>
              <a:schemeClr val="tx1"/>
            </a:solidFill>
          </a:endParaRPr>
        </a:p>
      </dgm:t>
    </dgm:pt>
    <dgm:pt modelId="{7AE28618-AB92-164A-BB38-775C1C331C93}" type="parTrans" cxnId="{2E8B3616-6709-9740-989B-2C7FACAAE8FD}">
      <dgm:prSet/>
      <dgm:spPr/>
      <dgm:t>
        <a:bodyPr/>
        <a:lstStyle/>
        <a:p>
          <a:endParaRPr lang="it-IT" b="1">
            <a:solidFill>
              <a:schemeClr val="tx1"/>
            </a:solidFill>
          </a:endParaRPr>
        </a:p>
      </dgm:t>
    </dgm:pt>
    <dgm:pt modelId="{15C09222-208E-884A-90F4-086512787CD6}" type="sibTrans" cxnId="{2E8B3616-6709-9740-989B-2C7FACAAE8FD}">
      <dgm:prSet/>
      <dgm:spPr/>
      <dgm:t>
        <a:bodyPr/>
        <a:lstStyle/>
        <a:p>
          <a:endParaRPr lang="it-IT" b="1">
            <a:solidFill>
              <a:schemeClr val="tx1"/>
            </a:solidFill>
          </a:endParaRPr>
        </a:p>
      </dgm:t>
    </dgm:pt>
    <dgm:pt modelId="{DB576FE6-929E-444B-AA74-EB95BA430BD1}" type="pres">
      <dgm:prSet presAssocID="{0B3AC1BA-7A63-F341-9CE2-810072AF4663}" presName="composite" presStyleCnt="0">
        <dgm:presLayoutVars>
          <dgm:chMax val="3"/>
          <dgm:animLvl val="lvl"/>
          <dgm:resizeHandles val="exact"/>
        </dgm:presLayoutVars>
      </dgm:prSet>
      <dgm:spPr/>
    </dgm:pt>
    <dgm:pt modelId="{BB279741-88F3-A648-B612-BF098EA5BB70}" type="pres">
      <dgm:prSet presAssocID="{424AC8BC-8C0E-A045-A7B8-AD5890BD4505}" presName="gear1" presStyleLbl="node1" presStyleIdx="0" presStyleCnt="3">
        <dgm:presLayoutVars>
          <dgm:chMax val="1"/>
          <dgm:bulletEnabled val="1"/>
        </dgm:presLayoutVars>
      </dgm:prSet>
      <dgm:spPr/>
      <dgm:t>
        <a:bodyPr/>
        <a:lstStyle/>
        <a:p>
          <a:endParaRPr lang="it-IT"/>
        </a:p>
      </dgm:t>
    </dgm:pt>
    <dgm:pt modelId="{ECCCA5CF-B0B1-024C-8541-180D312B5AB8}" type="pres">
      <dgm:prSet presAssocID="{424AC8BC-8C0E-A045-A7B8-AD5890BD4505}" presName="gear1srcNode" presStyleLbl="node1" presStyleIdx="0" presStyleCnt="3"/>
      <dgm:spPr/>
      <dgm:t>
        <a:bodyPr/>
        <a:lstStyle/>
        <a:p>
          <a:endParaRPr lang="it-IT"/>
        </a:p>
      </dgm:t>
    </dgm:pt>
    <dgm:pt modelId="{DA87850F-CC2F-334C-823A-5C6E6D0B14C5}" type="pres">
      <dgm:prSet presAssocID="{424AC8BC-8C0E-A045-A7B8-AD5890BD4505}" presName="gear1dstNode" presStyleLbl="node1" presStyleIdx="0" presStyleCnt="3"/>
      <dgm:spPr/>
      <dgm:t>
        <a:bodyPr/>
        <a:lstStyle/>
        <a:p>
          <a:endParaRPr lang="it-IT"/>
        </a:p>
      </dgm:t>
    </dgm:pt>
    <dgm:pt modelId="{F290E416-84E7-AC48-B1A3-66086617D1E5}" type="pres">
      <dgm:prSet presAssocID="{6640E152-9214-D443-92A9-4D41617AB1D3}" presName="gear2" presStyleLbl="node1" presStyleIdx="1" presStyleCnt="3" custScaleX="109590" custScaleY="104262">
        <dgm:presLayoutVars>
          <dgm:chMax val="1"/>
          <dgm:bulletEnabled val="1"/>
        </dgm:presLayoutVars>
      </dgm:prSet>
      <dgm:spPr/>
      <dgm:t>
        <a:bodyPr/>
        <a:lstStyle/>
        <a:p>
          <a:endParaRPr lang="it-IT"/>
        </a:p>
      </dgm:t>
    </dgm:pt>
    <dgm:pt modelId="{381AD161-FB57-5B4E-B1A0-7FF5FA8BF9A5}" type="pres">
      <dgm:prSet presAssocID="{6640E152-9214-D443-92A9-4D41617AB1D3}" presName="gear2srcNode" presStyleLbl="node1" presStyleIdx="1" presStyleCnt="3"/>
      <dgm:spPr/>
      <dgm:t>
        <a:bodyPr/>
        <a:lstStyle/>
        <a:p>
          <a:endParaRPr lang="it-IT"/>
        </a:p>
      </dgm:t>
    </dgm:pt>
    <dgm:pt modelId="{EEF0B028-E57B-E24A-A684-D2AAAC2B987D}" type="pres">
      <dgm:prSet presAssocID="{6640E152-9214-D443-92A9-4D41617AB1D3}" presName="gear2dstNode" presStyleLbl="node1" presStyleIdx="1" presStyleCnt="3"/>
      <dgm:spPr/>
      <dgm:t>
        <a:bodyPr/>
        <a:lstStyle/>
        <a:p>
          <a:endParaRPr lang="it-IT"/>
        </a:p>
      </dgm:t>
    </dgm:pt>
    <dgm:pt modelId="{8EE88BC1-EF63-9747-8127-E7CBC0A3EBF3}" type="pres">
      <dgm:prSet presAssocID="{C2F636C1-4B42-824A-9279-82D8A157758D}" presName="gear3" presStyleLbl="node1" presStyleIdx="2" presStyleCnt="3"/>
      <dgm:spPr/>
      <dgm:t>
        <a:bodyPr/>
        <a:lstStyle/>
        <a:p>
          <a:endParaRPr lang="it-IT"/>
        </a:p>
      </dgm:t>
    </dgm:pt>
    <dgm:pt modelId="{ACEABBEF-9FDF-DA4A-A0F9-5FA00313FC32}" type="pres">
      <dgm:prSet presAssocID="{C2F636C1-4B42-824A-9279-82D8A157758D}" presName="gear3tx" presStyleLbl="node1" presStyleIdx="2" presStyleCnt="3">
        <dgm:presLayoutVars>
          <dgm:chMax val="1"/>
          <dgm:bulletEnabled val="1"/>
        </dgm:presLayoutVars>
      </dgm:prSet>
      <dgm:spPr/>
      <dgm:t>
        <a:bodyPr/>
        <a:lstStyle/>
        <a:p>
          <a:endParaRPr lang="it-IT"/>
        </a:p>
      </dgm:t>
    </dgm:pt>
    <dgm:pt modelId="{ADD34D52-399E-C449-A148-D8DFCB4012B5}" type="pres">
      <dgm:prSet presAssocID="{C2F636C1-4B42-824A-9279-82D8A157758D}" presName="gear3srcNode" presStyleLbl="node1" presStyleIdx="2" presStyleCnt="3"/>
      <dgm:spPr/>
      <dgm:t>
        <a:bodyPr/>
        <a:lstStyle/>
        <a:p>
          <a:endParaRPr lang="it-IT"/>
        </a:p>
      </dgm:t>
    </dgm:pt>
    <dgm:pt modelId="{B1C80BDA-16CC-0946-80EE-36B65C70A990}" type="pres">
      <dgm:prSet presAssocID="{C2F636C1-4B42-824A-9279-82D8A157758D}" presName="gear3dstNode" presStyleLbl="node1" presStyleIdx="2" presStyleCnt="3"/>
      <dgm:spPr/>
      <dgm:t>
        <a:bodyPr/>
        <a:lstStyle/>
        <a:p>
          <a:endParaRPr lang="it-IT"/>
        </a:p>
      </dgm:t>
    </dgm:pt>
    <dgm:pt modelId="{EDA3ABB4-76E3-1A44-A865-6182A120F81B}" type="pres">
      <dgm:prSet presAssocID="{EFC7DEE8-255E-5848-9FEB-55440665795E}" presName="connector1" presStyleLbl="sibTrans2D1" presStyleIdx="0" presStyleCnt="3"/>
      <dgm:spPr/>
      <dgm:t>
        <a:bodyPr/>
        <a:lstStyle/>
        <a:p>
          <a:endParaRPr lang="it-IT"/>
        </a:p>
      </dgm:t>
    </dgm:pt>
    <dgm:pt modelId="{F72145FD-9BBB-594C-888C-7A73261B8C97}" type="pres">
      <dgm:prSet presAssocID="{98F85F5F-110A-FF4B-BE9D-1A6AF9684E4E}" presName="connector2" presStyleLbl="sibTrans2D1" presStyleIdx="1" presStyleCnt="3"/>
      <dgm:spPr/>
      <dgm:t>
        <a:bodyPr/>
        <a:lstStyle/>
        <a:p>
          <a:endParaRPr lang="it-IT"/>
        </a:p>
      </dgm:t>
    </dgm:pt>
    <dgm:pt modelId="{A1740961-D942-5642-AB59-F4815B33CA60}" type="pres">
      <dgm:prSet presAssocID="{15C09222-208E-884A-90F4-086512787CD6}" presName="connector3" presStyleLbl="sibTrans2D1" presStyleIdx="2" presStyleCnt="3"/>
      <dgm:spPr/>
      <dgm:t>
        <a:bodyPr/>
        <a:lstStyle/>
        <a:p>
          <a:endParaRPr lang="it-IT"/>
        </a:p>
      </dgm:t>
    </dgm:pt>
  </dgm:ptLst>
  <dgm:cxnLst>
    <dgm:cxn modelId="{5513C911-F5DD-F14F-A091-F61E1E1B5859}" type="presOf" srcId="{C2F636C1-4B42-824A-9279-82D8A157758D}" destId="{B1C80BDA-16CC-0946-80EE-36B65C70A990}" srcOrd="3" destOrd="0" presId="urn:microsoft.com/office/officeart/2005/8/layout/gear1"/>
    <dgm:cxn modelId="{53725B87-9CF8-0D4E-ADF2-516D428D0ADD}" type="presOf" srcId="{98F85F5F-110A-FF4B-BE9D-1A6AF9684E4E}" destId="{F72145FD-9BBB-594C-888C-7A73261B8C97}" srcOrd="0" destOrd="0" presId="urn:microsoft.com/office/officeart/2005/8/layout/gear1"/>
    <dgm:cxn modelId="{837DADA8-F719-144F-9EBF-C1CB4B3E75D7}" srcId="{0B3AC1BA-7A63-F341-9CE2-810072AF4663}" destId="{6640E152-9214-D443-92A9-4D41617AB1D3}" srcOrd="1" destOrd="0" parTransId="{33210694-F56B-B344-A1D9-306AEE377997}" sibTransId="{98F85F5F-110A-FF4B-BE9D-1A6AF9684E4E}"/>
    <dgm:cxn modelId="{AE2540DE-B4B1-7A42-9FDD-95D66921208D}" srcId="{0B3AC1BA-7A63-F341-9CE2-810072AF4663}" destId="{424AC8BC-8C0E-A045-A7B8-AD5890BD4505}" srcOrd="0" destOrd="0" parTransId="{10471424-4044-844C-91D8-A05939738DF5}" sibTransId="{EFC7DEE8-255E-5848-9FEB-55440665795E}"/>
    <dgm:cxn modelId="{0403ED76-AAF7-0943-93BB-CE52B472C9A0}" type="presOf" srcId="{424AC8BC-8C0E-A045-A7B8-AD5890BD4505}" destId="{ECCCA5CF-B0B1-024C-8541-180D312B5AB8}" srcOrd="1" destOrd="0" presId="urn:microsoft.com/office/officeart/2005/8/layout/gear1"/>
    <dgm:cxn modelId="{8B84D7A8-D3E9-5A4D-BCD3-E553F8F066F7}" type="presOf" srcId="{C2F636C1-4B42-824A-9279-82D8A157758D}" destId="{ACEABBEF-9FDF-DA4A-A0F9-5FA00313FC32}" srcOrd="1" destOrd="0" presId="urn:microsoft.com/office/officeart/2005/8/layout/gear1"/>
    <dgm:cxn modelId="{2E8B3616-6709-9740-989B-2C7FACAAE8FD}" srcId="{0B3AC1BA-7A63-F341-9CE2-810072AF4663}" destId="{C2F636C1-4B42-824A-9279-82D8A157758D}" srcOrd="2" destOrd="0" parTransId="{7AE28618-AB92-164A-BB38-775C1C331C93}" sibTransId="{15C09222-208E-884A-90F4-086512787CD6}"/>
    <dgm:cxn modelId="{8AABF5A1-B286-3A4C-B848-78B733AE9575}" type="presOf" srcId="{6640E152-9214-D443-92A9-4D41617AB1D3}" destId="{381AD161-FB57-5B4E-B1A0-7FF5FA8BF9A5}" srcOrd="1" destOrd="0" presId="urn:microsoft.com/office/officeart/2005/8/layout/gear1"/>
    <dgm:cxn modelId="{223D3576-219B-0545-85F0-3D842889F7DA}" type="presOf" srcId="{424AC8BC-8C0E-A045-A7B8-AD5890BD4505}" destId="{BB279741-88F3-A648-B612-BF098EA5BB70}" srcOrd="0" destOrd="0" presId="urn:microsoft.com/office/officeart/2005/8/layout/gear1"/>
    <dgm:cxn modelId="{E14E0D7B-35D3-9349-BF97-FAE1E511831B}" type="presOf" srcId="{6640E152-9214-D443-92A9-4D41617AB1D3}" destId="{F290E416-84E7-AC48-B1A3-66086617D1E5}" srcOrd="0" destOrd="0" presId="urn:microsoft.com/office/officeart/2005/8/layout/gear1"/>
    <dgm:cxn modelId="{11A7D711-592B-C745-929B-0C8C23264906}" type="presOf" srcId="{6640E152-9214-D443-92A9-4D41617AB1D3}" destId="{EEF0B028-E57B-E24A-A684-D2AAAC2B987D}" srcOrd="2" destOrd="0" presId="urn:microsoft.com/office/officeart/2005/8/layout/gear1"/>
    <dgm:cxn modelId="{A7844D5D-2CD9-3441-97B3-5355C4489E74}" type="presOf" srcId="{15C09222-208E-884A-90F4-086512787CD6}" destId="{A1740961-D942-5642-AB59-F4815B33CA60}" srcOrd="0" destOrd="0" presId="urn:microsoft.com/office/officeart/2005/8/layout/gear1"/>
    <dgm:cxn modelId="{1600E9CB-2EF4-694C-BB29-2B02122E0159}" type="presOf" srcId="{EFC7DEE8-255E-5848-9FEB-55440665795E}" destId="{EDA3ABB4-76E3-1A44-A865-6182A120F81B}" srcOrd="0" destOrd="0" presId="urn:microsoft.com/office/officeart/2005/8/layout/gear1"/>
    <dgm:cxn modelId="{71AD6B79-19DB-4847-A5FE-52AAA9C86F85}" type="presOf" srcId="{C2F636C1-4B42-824A-9279-82D8A157758D}" destId="{ADD34D52-399E-C449-A148-D8DFCB4012B5}" srcOrd="2" destOrd="0" presId="urn:microsoft.com/office/officeart/2005/8/layout/gear1"/>
    <dgm:cxn modelId="{85DD435F-3A29-8D4D-9440-95481CC305B1}" type="presOf" srcId="{0B3AC1BA-7A63-F341-9CE2-810072AF4663}" destId="{DB576FE6-929E-444B-AA74-EB95BA430BD1}" srcOrd="0" destOrd="0" presId="urn:microsoft.com/office/officeart/2005/8/layout/gear1"/>
    <dgm:cxn modelId="{E4306B7C-268F-8141-A1DA-A3B6EF854B52}" type="presOf" srcId="{424AC8BC-8C0E-A045-A7B8-AD5890BD4505}" destId="{DA87850F-CC2F-334C-823A-5C6E6D0B14C5}" srcOrd="2" destOrd="0" presId="urn:microsoft.com/office/officeart/2005/8/layout/gear1"/>
    <dgm:cxn modelId="{0E15F17A-3458-3C40-9BFE-F33EDB28C59E}" type="presOf" srcId="{C2F636C1-4B42-824A-9279-82D8A157758D}" destId="{8EE88BC1-EF63-9747-8127-E7CBC0A3EBF3}" srcOrd="0" destOrd="0" presId="urn:microsoft.com/office/officeart/2005/8/layout/gear1"/>
    <dgm:cxn modelId="{887E50F5-CD87-9C44-930A-14BB3D5E50A0}" type="presParOf" srcId="{DB576FE6-929E-444B-AA74-EB95BA430BD1}" destId="{BB279741-88F3-A648-B612-BF098EA5BB70}" srcOrd="0" destOrd="0" presId="urn:microsoft.com/office/officeart/2005/8/layout/gear1"/>
    <dgm:cxn modelId="{C0985F1E-F25C-174A-B72B-397D44B0A16D}" type="presParOf" srcId="{DB576FE6-929E-444B-AA74-EB95BA430BD1}" destId="{ECCCA5CF-B0B1-024C-8541-180D312B5AB8}" srcOrd="1" destOrd="0" presId="urn:microsoft.com/office/officeart/2005/8/layout/gear1"/>
    <dgm:cxn modelId="{EDED324D-712E-024B-A990-5188E63E9C98}" type="presParOf" srcId="{DB576FE6-929E-444B-AA74-EB95BA430BD1}" destId="{DA87850F-CC2F-334C-823A-5C6E6D0B14C5}" srcOrd="2" destOrd="0" presId="urn:microsoft.com/office/officeart/2005/8/layout/gear1"/>
    <dgm:cxn modelId="{942C3918-6C2D-6C4D-9E41-F6E0187795AC}" type="presParOf" srcId="{DB576FE6-929E-444B-AA74-EB95BA430BD1}" destId="{F290E416-84E7-AC48-B1A3-66086617D1E5}" srcOrd="3" destOrd="0" presId="urn:microsoft.com/office/officeart/2005/8/layout/gear1"/>
    <dgm:cxn modelId="{0A27B197-9F15-2D42-AD80-CF23E073B245}" type="presParOf" srcId="{DB576FE6-929E-444B-AA74-EB95BA430BD1}" destId="{381AD161-FB57-5B4E-B1A0-7FF5FA8BF9A5}" srcOrd="4" destOrd="0" presId="urn:microsoft.com/office/officeart/2005/8/layout/gear1"/>
    <dgm:cxn modelId="{854570D3-E069-124B-8999-516FB2FD428A}" type="presParOf" srcId="{DB576FE6-929E-444B-AA74-EB95BA430BD1}" destId="{EEF0B028-E57B-E24A-A684-D2AAAC2B987D}" srcOrd="5" destOrd="0" presId="urn:microsoft.com/office/officeart/2005/8/layout/gear1"/>
    <dgm:cxn modelId="{6155E79F-646C-174A-9A29-108303D6637E}" type="presParOf" srcId="{DB576FE6-929E-444B-AA74-EB95BA430BD1}" destId="{8EE88BC1-EF63-9747-8127-E7CBC0A3EBF3}" srcOrd="6" destOrd="0" presId="urn:microsoft.com/office/officeart/2005/8/layout/gear1"/>
    <dgm:cxn modelId="{4934DF94-4222-4D45-87CC-B285C93C40F6}" type="presParOf" srcId="{DB576FE6-929E-444B-AA74-EB95BA430BD1}" destId="{ACEABBEF-9FDF-DA4A-A0F9-5FA00313FC32}" srcOrd="7" destOrd="0" presId="urn:microsoft.com/office/officeart/2005/8/layout/gear1"/>
    <dgm:cxn modelId="{8C240CF6-DE3E-A746-802A-C84B8ABF89A3}" type="presParOf" srcId="{DB576FE6-929E-444B-AA74-EB95BA430BD1}" destId="{ADD34D52-399E-C449-A148-D8DFCB4012B5}" srcOrd="8" destOrd="0" presId="urn:microsoft.com/office/officeart/2005/8/layout/gear1"/>
    <dgm:cxn modelId="{0B959ABF-11DC-564B-A340-92E762AF6701}" type="presParOf" srcId="{DB576FE6-929E-444B-AA74-EB95BA430BD1}" destId="{B1C80BDA-16CC-0946-80EE-36B65C70A990}" srcOrd="9" destOrd="0" presId="urn:microsoft.com/office/officeart/2005/8/layout/gear1"/>
    <dgm:cxn modelId="{848B1674-05BE-5149-AAB9-DA35507A29E9}" type="presParOf" srcId="{DB576FE6-929E-444B-AA74-EB95BA430BD1}" destId="{EDA3ABB4-76E3-1A44-A865-6182A120F81B}" srcOrd="10" destOrd="0" presId="urn:microsoft.com/office/officeart/2005/8/layout/gear1"/>
    <dgm:cxn modelId="{4876785E-D2D0-0A47-971D-4AEBD10F3079}" type="presParOf" srcId="{DB576FE6-929E-444B-AA74-EB95BA430BD1}" destId="{F72145FD-9BBB-594C-888C-7A73261B8C97}" srcOrd="11" destOrd="0" presId="urn:microsoft.com/office/officeart/2005/8/layout/gear1"/>
    <dgm:cxn modelId="{03672266-FBE5-184E-84F4-8E6520E8267D}" type="presParOf" srcId="{DB576FE6-929E-444B-AA74-EB95BA430BD1}" destId="{A1740961-D942-5642-AB59-F4815B33CA60}" srcOrd="12" destOrd="0" presId="urn:microsoft.com/office/officeart/2005/8/layout/gear1"/>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79741-88F3-A648-B612-BF098EA5BB70}">
      <dsp:nvSpPr>
        <dsp:cNvPr id="0" name=""/>
        <dsp:cNvSpPr/>
      </dsp:nvSpPr>
      <dsp:spPr>
        <a:xfrm>
          <a:off x="3973576" y="2688336"/>
          <a:ext cx="3285744" cy="3285744"/>
        </a:xfrm>
        <a:prstGeom prst="gear9">
          <a:avLst/>
        </a:prstGeom>
        <a:gradFill rotWithShape="0">
          <a:gsLst>
            <a:gs pos="0">
              <a:srgbClr val="FFFF00"/>
            </a:gs>
            <a:gs pos="93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dirty="0" err="1" smtClean="0">
              <a:solidFill>
                <a:schemeClr val="tx1"/>
              </a:solidFill>
            </a:rPr>
            <a:t>Increase</a:t>
          </a:r>
          <a:r>
            <a:rPr lang="it-IT" sz="1800" b="1" kern="1200" dirty="0" smtClean="0">
              <a:solidFill>
                <a:schemeClr val="tx1"/>
              </a:solidFill>
            </a:rPr>
            <a:t> </a:t>
          </a:r>
          <a:r>
            <a:rPr lang="it-IT" sz="1800" b="1" kern="1200" dirty="0" err="1" smtClean="0">
              <a:solidFill>
                <a:schemeClr val="tx1"/>
              </a:solidFill>
            </a:rPr>
            <a:t>exploitable</a:t>
          </a:r>
          <a:r>
            <a:rPr lang="it-IT" sz="1800" b="1" kern="1200" dirty="0" smtClean="0">
              <a:solidFill>
                <a:schemeClr val="tx1"/>
              </a:solidFill>
            </a:rPr>
            <a:t> </a:t>
          </a:r>
          <a:r>
            <a:rPr lang="it-IT" sz="1800" b="1" kern="1200" dirty="0" err="1" smtClean="0">
              <a:solidFill>
                <a:schemeClr val="tx1"/>
              </a:solidFill>
            </a:rPr>
            <a:t>volumes</a:t>
          </a:r>
          <a:endParaRPr lang="it-IT" sz="1800" b="1" kern="1200" dirty="0">
            <a:solidFill>
              <a:schemeClr val="tx1"/>
            </a:solidFill>
          </a:endParaRPr>
        </a:p>
      </dsp:txBody>
      <dsp:txXfrm>
        <a:off x="4634157" y="3458006"/>
        <a:ext cx="1964582" cy="1688940"/>
      </dsp:txXfrm>
    </dsp:sp>
    <dsp:sp modelId="{F290E416-84E7-AC48-B1A3-66086617D1E5}">
      <dsp:nvSpPr>
        <dsp:cNvPr id="0" name=""/>
        <dsp:cNvSpPr/>
      </dsp:nvSpPr>
      <dsp:spPr>
        <a:xfrm>
          <a:off x="1947287" y="1860782"/>
          <a:ext cx="2618797" cy="2491478"/>
        </a:xfrm>
        <a:prstGeom prst="gear6">
          <a:avLst/>
        </a:prstGeom>
        <a:gradFill rotWithShape="0">
          <a:gsLst>
            <a:gs pos="0">
              <a:schemeClr val="accent3">
                <a:hueOff val="-1071439"/>
                <a:satOff val="15838"/>
                <a:lumOff val="-6470"/>
                <a:alphaOff val="0"/>
                <a:satMod val="103000"/>
                <a:lumMod val="102000"/>
                <a:tint val="94000"/>
              </a:schemeClr>
            </a:gs>
            <a:gs pos="100000">
              <a:srgbClr val="00B0F0"/>
            </a:gs>
            <a:gs pos="100000">
              <a:schemeClr val="accent3">
                <a:hueOff val="-1071439"/>
                <a:satOff val="15838"/>
                <a:lumOff val="-64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it-IT" sz="2000" b="1" kern="1200" dirty="0" smtClean="0">
              <a:solidFill>
                <a:schemeClr val="tx1"/>
              </a:solidFill>
            </a:rPr>
            <a:t>Reduce </a:t>
          </a:r>
          <a:r>
            <a:rPr lang="it-IT" sz="2000" b="1" kern="1200" dirty="0" err="1" smtClean="0">
              <a:solidFill>
                <a:schemeClr val="tx1"/>
              </a:solidFill>
            </a:rPr>
            <a:t>risk</a:t>
          </a:r>
          <a:r>
            <a:rPr lang="it-IT" sz="2000" b="1" kern="1200" dirty="0" smtClean="0">
              <a:solidFill>
                <a:schemeClr val="tx1"/>
              </a:solidFill>
            </a:rPr>
            <a:t> </a:t>
          </a:r>
          <a:r>
            <a:rPr lang="it-IT" sz="1400" b="1" kern="1200" dirty="0" smtClean="0">
              <a:solidFill>
                <a:schemeClr val="tx1"/>
              </a:solidFill>
            </a:rPr>
            <a:t>of </a:t>
          </a:r>
          <a:r>
            <a:rPr lang="it-IT" sz="1400" b="1" kern="1200" dirty="0" err="1" smtClean="0">
              <a:solidFill>
                <a:schemeClr val="tx1"/>
              </a:solidFill>
            </a:rPr>
            <a:t>not</a:t>
          </a:r>
          <a:r>
            <a:rPr lang="it-IT" sz="1400" b="1" kern="1200" dirty="0" smtClean="0">
              <a:solidFill>
                <a:schemeClr val="tx1"/>
              </a:solidFill>
            </a:rPr>
            <a:t> </a:t>
          </a:r>
          <a:r>
            <a:rPr lang="it-IT" sz="1400" b="1" kern="1200" dirty="0" err="1" smtClean="0">
              <a:solidFill>
                <a:schemeClr val="tx1"/>
              </a:solidFill>
            </a:rPr>
            <a:t>finding</a:t>
          </a:r>
          <a:r>
            <a:rPr lang="it-IT" sz="1400" b="1" kern="1200" dirty="0" smtClean="0">
              <a:solidFill>
                <a:schemeClr val="tx1"/>
              </a:solidFill>
            </a:rPr>
            <a:t> </a:t>
          </a:r>
          <a:r>
            <a:rPr lang="it-IT" sz="1400" b="1" kern="1200" dirty="0" err="1" smtClean="0">
              <a:solidFill>
                <a:schemeClr val="tx1"/>
              </a:solidFill>
            </a:rPr>
            <a:t>permeability</a:t>
          </a:r>
          <a:endParaRPr lang="it-IT" sz="1400" b="1" kern="1200" dirty="0">
            <a:solidFill>
              <a:schemeClr val="tx1"/>
            </a:solidFill>
          </a:endParaRPr>
        </a:p>
      </dsp:txBody>
      <dsp:txXfrm>
        <a:off x="2593031" y="2491810"/>
        <a:ext cx="1327309" cy="1229422"/>
      </dsp:txXfrm>
    </dsp:sp>
    <dsp:sp modelId="{8EE88BC1-EF63-9747-8127-E7CBC0A3EBF3}">
      <dsp:nvSpPr>
        <dsp:cNvPr id="0" name=""/>
        <dsp:cNvSpPr/>
      </dsp:nvSpPr>
      <dsp:spPr>
        <a:xfrm rot="20700000">
          <a:off x="3400308" y="263103"/>
          <a:ext cx="2341351" cy="2341351"/>
        </a:xfrm>
        <a:prstGeom prst="gear6">
          <a:avLst/>
        </a:prstGeom>
        <a:gradFill rotWithShape="0">
          <a:gsLst>
            <a:gs pos="0">
              <a:schemeClr val="accent3">
                <a:hueOff val="-2142879"/>
                <a:satOff val="31675"/>
                <a:lumOff val="-12940"/>
                <a:alphaOff val="0"/>
                <a:satMod val="103000"/>
                <a:lumMod val="102000"/>
                <a:tint val="94000"/>
              </a:schemeClr>
            </a:gs>
            <a:gs pos="89000">
              <a:srgbClr val="92D050"/>
            </a:gs>
            <a:gs pos="100000">
              <a:schemeClr val="accent3">
                <a:hueOff val="-2142879"/>
                <a:satOff val="31675"/>
                <a:lumOff val="-1294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it-IT" sz="1800" b="1" kern="1200" dirty="0" smtClean="0">
              <a:solidFill>
                <a:schemeClr val="tx1"/>
              </a:solidFill>
            </a:rPr>
            <a:t>Reduce </a:t>
          </a:r>
          <a:r>
            <a:rPr lang="it-IT" sz="1800" b="1" kern="1200" dirty="0" err="1" smtClean="0">
              <a:solidFill>
                <a:schemeClr val="tx1"/>
              </a:solidFill>
            </a:rPr>
            <a:t>costs</a:t>
          </a:r>
          <a:endParaRPr lang="it-IT" sz="1800" b="1" kern="1200" dirty="0">
            <a:solidFill>
              <a:schemeClr val="tx1"/>
            </a:solidFill>
          </a:endParaRPr>
        </a:p>
      </dsp:txBody>
      <dsp:txXfrm rot="-20700000">
        <a:off x="3913835" y="776630"/>
        <a:ext cx="1314297" cy="1314297"/>
      </dsp:txXfrm>
    </dsp:sp>
    <dsp:sp modelId="{EDA3ABB4-76E3-1A44-A865-6182A120F81B}">
      <dsp:nvSpPr>
        <dsp:cNvPr id="0" name=""/>
        <dsp:cNvSpPr/>
      </dsp:nvSpPr>
      <dsp:spPr>
        <a:xfrm>
          <a:off x="3740930" y="2181061"/>
          <a:ext cx="4205752" cy="4205752"/>
        </a:xfrm>
        <a:prstGeom prst="circularArrow">
          <a:avLst>
            <a:gd name="adj1" fmla="val 4688"/>
            <a:gd name="adj2" fmla="val 299029"/>
            <a:gd name="adj3" fmla="val 2546929"/>
            <a:gd name="adj4" fmla="val 15796529"/>
            <a:gd name="adj5" fmla="val 5469"/>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F72145FD-9BBB-594C-888C-7A73261B8C97}">
      <dsp:nvSpPr>
        <dsp:cNvPr id="0" name=""/>
        <dsp:cNvSpPr/>
      </dsp:nvSpPr>
      <dsp:spPr>
        <a:xfrm>
          <a:off x="1638671" y="1375332"/>
          <a:ext cx="3055741" cy="3055741"/>
        </a:xfrm>
        <a:prstGeom prst="leftCircularArrow">
          <a:avLst>
            <a:gd name="adj1" fmla="val 6452"/>
            <a:gd name="adj2" fmla="val 429999"/>
            <a:gd name="adj3" fmla="val 10489124"/>
            <a:gd name="adj4" fmla="val 14837806"/>
            <a:gd name="adj5" fmla="val 7527"/>
          </a:avLst>
        </a:prstGeom>
        <a:gradFill rotWithShape="0">
          <a:gsLst>
            <a:gs pos="0">
              <a:schemeClr val="accent3">
                <a:hueOff val="-1071439"/>
                <a:satOff val="15838"/>
                <a:lumOff val="-6470"/>
                <a:alphaOff val="0"/>
                <a:satMod val="103000"/>
                <a:lumMod val="102000"/>
                <a:tint val="94000"/>
              </a:schemeClr>
            </a:gs>
            <a:gs pos="50000">
              <a:schemeClr val="accent3">
                <a:hueOff val="-1071439"/>
                <a:satOff val="15838"/>
                <a:lumOff val="-6470"/>
                <a:alphaOff val="0"/>
                <a:satMod val="110000"/>
                <a:lumMod val="100000"/>
                <a:shade val="100000"/>
              </a:schemeClr>
            </a:gs>
            <a:gs pos="100000">
              <a:schemeClr val="accent3">
                <a:hueOff val="-1071439"/>
                <a:satOff val="15838"/>
                <a:lumOff val="-647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1740961-D942-5642-AB59-F4815B33CA60}">
      <dsp:nvSpPr>
        <dsp:cNvPr id="0" name=""/>
        <dsp:cNvSpPr/>
      </dsp:nvSpPr>
      <dsp:spPr>
        <a:xfrm>
          <a:off x="2858729" y="-257378"/>
          <a:ext cx="3294705" cy="3294705"/>
        </a:xfrm>
        <a:prstGeom prst="circularArrow">
          <a:avLst>
            <a:gd name="adj1" fmla="val 5984"/>
            <a:gd name="adj2" fmla="val 394124"/>
            <a:gd name="adj3" fmla="val 13313824"/>
            <a:gd name="adj4" fmla="val 10508221"/>
            <a:gd name="adj5" fmla="val 6981"/>
          </a:avLst>
        </a:prstGeom>
        <a:gradFill rotWithShape="0">
          <a:gsLst>
            <a:gs pos="0">
              <a:schemeClr val="accent3">
                <a:hueOff val="-2142879"/>
                <a:satOff val="31675"/>
                <a:lumOff val="-12940"/>
                <a:alphaOff val="0"/>
                <a:satMod val="103000"/>
                <a:lumMod val="102000"/>
                <a:tint val="94000"/>
              </a:schemeClr>
            </a:gs>
            <a:gs pos="50000">
              <a:schemeClr val="accent3">
                <a:hueOff val="-2142879"/>
                <a:satOff val="31675"/>
                <a:lumOff val="-12940"/>
                <a:alphaOff val="0"/>
                <a:satMod val="110000"/>
                <a:lumMod val="100000"/>
                <a:shade val="100000"/>
              </a:schemeClr>
            </a:gs>
            <a:gs pos="100000">
              <a:schemeClr val="accent3">
                <a:hueOff val="-2142879"/>
                <a:satOff val="31675"/>
                <a:lumOff val="-1294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FBB03A1-C24F-4AEB-9DD5-D5017ED06F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59CB5780-3D57-4E6A-BC9A-0C96CD0512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1CFF7A5-2F31-43CC-92E1-A694645BA575}" type="datetime1">
              <a:rPr lang="it-IT" smtClean="0"/>
              <a:t>23/10/2025</a:t>
            </a:fld>
            <a:endParaRPr lang="it-IT"/>
          </a:p>
        </p:txBody>
      </p:sp>
      <p:sp>
        <p:nvSpPr>
          <p:cNvPr id="4" name="Segnaposto piè di pagina 3">
            <a:extLst>
              <a:ext uri="{FF2B5EF4-FFF2-40B4-BE49-F238E27FC236}">
                <a16:creationId xmlns:a16="http://schemas.microsoft.com/office/drawing/2014/main" id="{AC363907-A416-496F-891A-9B09D46C50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0E4685EE-62FF-4BE0-9742-02426CC68A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AC5FDE1-B145-40CB-B667-FBD1AC713BA9}" type="slidenum">
              <a:rPr lang="it-IT" smtClean="0"/>
              <a:t>‹N›</a:t>
            </a:fld>
            <a:endParaRPr lang="it-IT"/>
          </a:p>
        </p:txBody>
      </p:sp>
    </p:spTree>
    <p:extLst>
      <p:ext uri="{BB962C8B-B14F-4D97-AF65-F5344CB8AC3E}">
        <p14:creationId xmlns:p14="http://schemas.microsoft.com/office/powerpoint/2010/main" val="15565114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F38B08-0CC2-44FB-BB42-8C3BC047EEB5}" type="datetime1">
              <a:rPr lang="it-IT" smtClean="0"/>
              <a:pPr/>
              <a:t>23/10/2025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C5C198C-F94F-45D5-B9E3-B6FFB8BCAC79}" type="slidenum">
              <a:rPr lang="it-IT" noProof="0" smtClean="0"/>
              <a:t>‹N›</a:t>
            </a:fld>
            <a:endParaRPr lang="it-IT" noProof="0"/>
          </a:p>
        </p:txBody>
      </p:sp>
    </p:spTree>
    <p:extLst>
      <p:ext uri="{BB962C8B-B14F-4D97-AF65-F5344CB8AC3E}">
        <p14:creationId xmlns:p14="http://schemas.microsoft.com/office/powerpoint/2010/main" val="34940005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a:p>
        </p:txBody>
      </p:sp>
      <p:sp>
        <p:nvSpPr>
          <p:cNvPr id="4" name="Segnaposto numero diapositiva 3"/>
          <p:cNvSpPr>
            <a:spLocks noGrp="1"/>
          </p:cNvSpPr>
          <p:nvPr>
            <p:ph type="sldNum" sz="quarter" idx="5"/>
          </p:nvPr>
        </p:nvSpPr>
        <p:spPr/>
        <p:txBody>
          <a:bodyPr rtlCol="0"/>
          <a:lstStyle/>
          <a:p>
            <a:pPr rtl="0"/>
            <a:fld id="{CC5C198C-F94F-45D5-B9E3-B6FFB8BCAC79}" type="slidenum">
              <a:rPr lang="it-IT" smtClean="0"/>
              <a:t>1</a:t>
            </a:fld>
            <a:endParaRPr lang="it-IT"/>
          </a:p>
        </p:txBody>
      </p:sp>
    </p:spTree>
    <p:extLst>
      <p:ext uri="{BB962C8B-B14F-4D97-AF65-F5344CB8AC3E}">
        <p14:creationId xmlns:p14="http://schemas.microsoft.com/office/powerpoint/2010/main" val="1401850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986"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atin typeface="Calibri" charset="0"/>
            </a:endParaRPr>
          </a:p>
        </p:txBody>
      </p:sp>
      <p:sp>
        <p:nvSpPr>
          <p:cNvPr id="41987"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FC3EF011-3F18-6B4B-9154-E04706377836}" type="slidenum">
              <a:rPr lang="it-IT">
                <a:solidFill>
                  <a:prstClr val="black"/>
                </a:solidFill>
                <a:latin typeface="Arial" charset="0"/>
              </a:rPr>
              <a:pPr/>
              <a:t>33</a:t>
            </a:fld>
            <a:endParaRPr lang="it-IT">
              <a:solidFill>
                <a:prstClr val="black"/>
              </a:solidFill>
              <a:latin typeface="Arial" charset="0"/>
            </a:endParaRPr>
          </a:p>
        </p:txBody>
      </p:sp>
    </p:spTree>
    <p:extLst>
      <p:ext uri="{BB962C8B-B14F-4D97-AF65-F5344CB8AC3E}">
        <p14:creationId xmlns:p14="http://schemas.microsoft.com/office/powerpoint/2010/main" val="35953534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0"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endParaRPr lang="it-IT">
              <a:latin typeface="Calibri" charset="0"/>
            </a:endParaRPr>
          </a:p>
        </p:txBody>
      </p:sp>
      <p:sp>
        <p:nvSpPr>
          <p:cNvPr id="43011" name="Segnaposto numero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6388351-7727-AE44-AAC7-8AAA544BD36F}" type="slidenum">
              <a:rPr lang="it-IT">
                <a:solidFill>
                  <a:prstClr val="black"/>
                </a:solidFill>
                <a:latin typeface="Arial" charset="0"/>
              </a:rPr>
              <a:pPr/>
              <a:t>34</a:t>
            </a:fld>
            <a:endParaRPr lang="it-IT">
              <a:solidFill>
                <a:prstClr val="black"/>
              </a:solidFill>
              <a:latin typeface="Arial" charset="0"/>
            </a:endParaRPr>
          </a:p>
        </p:txBody>
      </p:sp>
    </p:spTree>
    <p:extLst>
      <p:ext uri="{BB962C8B-B14F-4D97-AF65-F5344CB8AC3E}">
        <p14:creationId xmlns:p14="http://schemas.microsoft.com/office/powerpoint/2010/main" val="1411790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5"/>
          </p:nvPr>
        </p:nvSpPr>
        <p:spPr/>
        <p:txBody>
          <a:bodyPr rtlCol="0"/>
          <a:lstStyle/>
          <a:p>
            <a:pPr rtl="0"/>
            <a:fld id="{5A2B4267-FD12-436C-A400-74799FCF0CD5}" type="slidenum">
              <a:rPr lang="it-IT" smtClean="0"/>
              <a:t>2</a:t>
            </a:fld>
            <a:endParaRPr lang="it-IT"/>
          </a:p>
        </p:txBody>
      </p:sp>
    </p:spTree>
    <p:extLst>
      <p:ext uri="{BB962C8B-B14F-4D97-AF65-F5344CB8AC3E}">
        <p14:creationId xmlns:p14="http://schemas.microsoft.com/office/powerpoint/2010/main" val="2240333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5A2B4267-FD12-436C-A400-74799FCF0CD5}" type="slidenum">
              <a:rPr lang="it-IT" smtClean="0"/>
              <a:t>4</a:t>
            </a:fld>
            <a:endParaRPr lang="it-IT"/>
          </a:p>
        </p:txBody>
      </p:sp>
    </p:spTree>
    <p:extLst>
      <p:ext uri="{BB962C8B-B14F-4D97-AF65-F5344CB8AC3E}">
        <p14:creationId xmlns:p14="http://schemas.microsoft.com/office/powerpoint/2010/main" val="865953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CFF36-1B95-496C-D2BC-E8D7879E3BF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A88B77A-8B89-D11D-CBBE-57A0980B314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E3D1F9B-81B4-1490-5897-38CFDA5E1898}"/>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7B75060E-BE57-AED0-04E0-49A93A836711}"/>
              </a:ext>
            </a:extLst>
          </p:cNvPr>
          <p:cNvSpPr>
            <a:spLocks noGrp="1"/>
          </p:cNvSpPr>
          <p:nvPr>
            <p:ph type="sldNum" sz="quarter" idx="5"/>
          </p:nvPr>
        </p:nvSpPr>
        <p:spPr/>
        <p:txBody>
          <a:bodyPr/>
          <a:lstStyle/>
          <a:p>
            <a:pPr rtl="0"/>
            <a:fld id="{5A2B4267-FD12-436C-A400-74799FCF0CD5}" type="slidenum">
              <a:rPr lang="it-IT" smtClean="0"/>
              <a:t>8</a:t>
            </a:fld>
            <a:endParaRPr lang="it-IT"/>
          </a:p>
        </p:txBody>
      </p:sp>
    </p:spTree>
    <p:extLst>
      <p:ext uri="{BB962C8B-B14F-4D97-AF65-F5344CB8AC3E}">
        <p14:creationId xmlns:p14="http://schemas.microsoft.com/office/powerpoint/2010/main" val="1323410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6548AA-D5CB-440F-B7F4-D4F55EE20C72}" type="slidenum">
              <a:rPr smtClean="0">
                <a:solidFill>
                  <a:srgbClr val="000000"/>
                </a:solidFill>
              </a:rPr>
              <a:pPr/>
              <a:t>13</a:t>
            </a:fld>
            <a:endParaRPr smtClean="0">
              <a:solidFill>
                <a:srgbClr val="000000"/>
              </a:solidFill>
            </a:endParaRPr>
          </a:p>
        </p:txBody>
      </p:sp>
    </p:spTree>
    <p:extLst>
      <p:ext uri="{BB962C8B-B14F-4D97-AF65-F5344CB8AC3E}">
        <p14:creationId xmlns:p14="http://schemas.microsoft.com/office/powerpoint/2010/main" val="149791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6548AA-D5CB-440F-B7F4-D4F55EE20C72}" type="slidenum">
              <a:rPr smtClean="0">
                <a:solidFill>
                  <a:srgbClr val="000000"/>
                </a:solidFill>
              </a:rPr>
              <a:pPr/>
              <a:t>14</a:t>
            </a:fld>
            <a:endParaRPr smtClean="0">
              <a:solidFill>
                <a:srgbClr val="000000"/>
              </a:solidFill>
            </a:endParaRPr>
          </a:p>
        </p:txBody>
      </p:sp>
    </p:spTree>
    <p:extLst>
      <p:ext uri="{BB962C8B-B14F-4D97-AF65-F5344CB8AC3E}">
        <p14:creationId xmlns:p14="http://schemas.microsoft.com/office/powerpoint/2010/main" val="1344204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6548AA-D5CB-440F-B7F4-D4F55EE20C72}" type="slidenum">
              <a:rPr smtClean="0">
                <a:solidFill>
                  <a:srgbClr val="000000"/>
                </a:solidFill>
              </a:rPr>
              <a:pPr/>
              <a:t>15</a:t>
            </a:fld>
            <a:endParaRPr smtClean="0">
              <a:solidFill>
                <a:srgbClr val="000000"/>
              </a:solidFill>
            </a:endParaRPr>
          </a:p>
        </p:txBody>
      </p:sp>
    </p:spTree>
    <p:extLst>
      <p:ext uri="{BB962C8B-B14F-4D97-AF65-F5344CB8AC3E}">
        <p14:creationId xmlns:p14="http://schemas.microsoft.com/office/powerpoint/2010/main" val="4094816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smtClean="0"/>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6548AA-D5CB-440F-B7F4-D4F55EE20C72}" type="slidenum">
              <a:rPr smtClean="0">
                <a:solidFill>
                  <a:srgbClr val="000000"/>
                </a:solidFill>
              </a:rPr>
              <a:pPr/>
              <a:t>16</a:t>
            </a:fld>
            <a:endParaRPr smtClean="0">
              <a:solidFill>
                <a:srgbClr val="000000"/>
              </a:solidFill>
            </a:endParaRPr>
          </a:p>
        </p:txBody>
      </p:sp>
    </p:spTree>
    <p:extLst>
      <p:ext uri="{BB962C8B-B14F-4D97-AF65-F5344CB8AC3E}">
        <p14:creationId xmlns:p14="http://schemas.microsoft.com/office/powerpoint/2010/main" val="143357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D00545-A490-4D9D-98C0-EFEE548ACD9E}" type="slidenum">
              <a:rPr smtClean="0">
                <a:solidFill>
                  <a:srgbClr val="000000"/>
                </a:solidFill>
              </a:rPr>
              <a:pPr/>
              <a:t>21</a:t>
            </a:fld>
            <a:endParaRPr smtClean="0">
              <a:solidFill>
                <a:srgbClr val="000000"/>
              </a:solidFill>
            </a:endParaRPr>
          </a:p>
        </p:txBody>
      </p:sp>
    </p:spTree>
    <p:extLst>
      <p:ext uri="{BB962C8B-B14F-4D97-AF65-F5344CB8AC3E}">
        <p14:creationId xmlns:p14="http://schemas.microsoft.com/office/powerpoint/2010/main" val="234734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6.jpeg"/><Relationship Id="rId3" Type="http://schemas.microsoft.com/office/2007/relationships/hdphoto" Target="../media/hdphoto1.wdp"/><Relationship Id="rId7"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 Id="rId9"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olo">
    <p:spTree>
      <p:nvGrpSpPr>
        <p:cNvPr id="1" name=""/>
        <p:cNvGrpSpPr/>
        <p:nvPr/>
      </p:nvGrpSpPr>
      <p:grpSpPr>
        <a:xfrm>
          <a:off x="0" y="0"/>
          <a:ext cx="0" cy="0"/>
          <a:chOff x="0" y="0"/>
          <a:chExt cx="0" cy="0"/>
        </a:xfrm>
      </p:grpSpPr>
      <p:sp useBgFill="1">
        <p:nvSpPr>
          <p:cNvPr id="9" name="Rettangolo 8">
            <a:extLst>
              <a:ext uri="{FF2B5EF4-FFF2-40B4-BE49-F238E27FC236}">
                <a16:creationId xmlns:a16="http://schemas.microsoft.com/office/drawing/2014/main" id="{DAE96E83-048C-4132-9ABC-E5A0C22DA94E}"/>
              </a:ext>
              <a:ext uri="{C183D7F6-B498-43B3-948B-1728B52AA6E4}">
                <adec:decorative xmlns="" xmlns:adec="http://schemas.microsoft.com/office/drawing/2017/decorative" val="1"/>
              </a:ext>
            </a:extLst>
          </p:cNvPr>
          <p:cNvSpPr/>
          <p:nvPr userDrawn="1"/>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useBgFill="1">
        <p:nvSpPr>
          <p:cNvPr id="11" name="Rettangolo 10">
            <a:extLst>
              <a:ext uri="{FF2B5EF4-FFF2-40B4-BE49-F238E27FC236}">
                <a16:creationId xmlns:a16="http://schemas.microsoft.com/office/drawing/2014/main" id="{3E498F49-BE12-4A88-909F-4B988B236ED7}"/>
              </a:ext>
              <a:ext uri="{C183D7F6-B498-43B3-948B-1728B52AA6E4}">
                <adec:decorative xmlns="" xmlns:adec="http://schemas.microsoft.com/office/drawing/2017/decorative" val="1"/>
              </a:ext>
            </a:extLst>
          </p:cNvPr>
          <p:cNvSpPr/>
          <p:nvPr userDrawn="1"/>
        </p:nvSpPr>
        <p:spPr>
          <a:xfrm>
            <a:off x="1524" y="0"/>
            <a:ext cx="12188952" cy="68580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useBgFill="1">
        <p:nvSpPr>
          <p:cNvPr id="13" name="Rettangolo 12">
            <a:extLst>
              <a:ext uri="{FF2B5EF4-FFF2-40B4-BE49-F238E27FC236}">
                <a16:creationId xmlns:a16="http://schemas.microsoft.com/office/drawing/2014/main" id="{B60267AE-9C0D-4634-B312-C6DD54710776}"/>
              </a:ext>
              <a:ext uri="{C183D7F6-B498-43B3-948B-1728B52AA6E4}">
                <adec:decorative xmlns="" xmlns:adec="http://schemas.microsoft.com/office/drawing/2017/decorative" val="1"/>
              </a:ext>
            </a:extLst>
          </p:cNvPr>
          <p:cNvSpPr/>
          <p:nvPr userDrawn="1"/>
        </p:nvSpPr>
        <p:spPr>
          <a:xfrm>
            <a:off x="5441003" y="640080"/>
            <a:ext cx="6111585" cy="55778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2" name="Titolo 1">
            <a:extLst>
              <a:ext uri="{FF2B5EF4-FFF2-40B4-BE49-F238E27FC236}">
                <a16:creationId xmlns:a16="http://schemas.microsoft.com/office/drawing/2014/main" id="{04BECD51-9119-4996-B4FC-2AD4321646BC}"/>
              </a:ext>
            </a:extLst>
          </p:cNvPr>
          <p:cNvSpPr>
            <a:spLocks noGrp="1"/>
          </p:cNvSpPr>
          <p:nvPr>
            <p:ph type="title" hasCustomPrompt="1"/>
          </p:nvPr>
        </p:nvSpPr>
        <p:spPr>
          <a:xfrm>
            <a:off x="5937594" y="1328058"/>
            <a:ext cx="5096630" cy="3378338"/>
          </a:xfrm>
        </p:spPr>
        <p:txBody>
          <a:bodyPr rtlCol="0" anchor="b">
            <a:normAutofit/>
          </a:bodyPr>
          <a:lstStyle>
            <a:lvl1pPr>
              <a:defRPr sz="5400" baseline="0"/>
            </a:lvl1pPr>
          </a:lstStyle>
          <a:p>
            <a:pPr rtl="0"/>
            <a:r>
              <a:rPr lang="it-IT" noProof="0"/>
              <a:t>Fare clic per inserire il titolo</a:t>
            </a:r>
          </a:p>
        </p:txBody>
      </p:sp>
      <p:sp>
        <p:nvSpPr>
          <p:cNvPr id="20" name="Segnaposto immagine 18">
            <a:extLst>
              <a:ext uri="{FF2B5EF4-FFF2-40B4-BE49-F238E27FC236}">
                <a16:creationId xmlns:a16="http://schemas.microsoft.com/office/drawing/2014/main" id="{956F6DB6-D6E1-4A50-9114-8601DF942196}"/>
              </a:ext>
            </a:extLst>
          </p:cNvPr>
          <p:cNvSpPr>
            <a:spLocks noGrp="1"/>
          </p:cNvSpPr>
          <p:nvPr>
            <p:ph type="pic" sz="quarter" idx="13" hasCustomPrompt="1"/>
          </p:nvPr>
        </p:nvSpPr>
        <p:spPr>
          <a:xfrm>
            <a:off x="639763" y="635000"/>
            <a:ext cx="4800600" cy="5578475"/>
          </a:xfrm>
        </p:spPr>
        <p:txBody>
          <a:bodyPr rtlCol="0"/>
          <a:lstStyle>
            <a:lvl1pPr algn="ctr">
              <a:defRPr/>
            </a:lvl1pPr>
          </a:lstStyle>
          <a:p>
            <a:pPr rtl="0"/>
            <a:r>
              <a:rPr lang="it-IT" noProof="0"/>
              <a:t>Fai clic per aggiungere una foto</a:t>
            </a:r>
          </a:p>
        </p:txBody>
      </p:sp>
      <p:sp>
        <p:nvSpPr>
          <p:cNvPr id="26" name="Segnaposto testo 24">
            <a:extLst>
              <a:ext uri="{FF2B5EF4-FFF2-40B4-BE49-F238E27FC236}">
                <a16:creationId xmlns:a16="http://schemas.microsoft.com/office/drawing/2014/main" id="{5381B5BB-CEA3-436C-8A43-C3C4889F11C4}"/>
              </a:ext>
            </a:extLst>
          </p:cNvPr>
          <p:cNvSpPr>
            <a:spLocks noGrp="1"/>
          </p:cNvSpPr>
          <p:nvPr>
            <p:ph type="body" sz="quarter" idx="15" hasCustomPrompt="1"/>
          </p:nvPr>
        </p:nvSpPr>
        <p:spPr>
          <a:xfrm>
            <a:off x="5948480" y="4668045"/>
            <a:ext cx="5096630" cy="1000125"/>
          </a:xfrm>
        </p:spPr>
        <p:txBody>
          <a:bodyPr rtlCol="0">
            <a:noAutofit/>
          </a:bodyPr>
          <a:lstStyle>
            <a:lvl1pPr>
              <a:defRPr sz="2400" b="0" cap="all" spc="600" baseline="0"/>
            </a:lvl1pPr>
          </a:lstStyle>
          <a:p>
            <a:pPr lvl="0" rtl="0"/>
            <a:r>
              <a:rPr lang="it-IT" noProof="0"/>
              <a:t>Fare clic per inserire il sottotitolo</a:t>
            </a:r>
          </a:p>
        </p:txBody>
      </p:sp>
    </p:spTree>
    <p:extLst>
      <p:ext uri="{BB962C8B-B14F-4D97-AF65-F5344CB8AC3E}">
        <p14:creationId xmlns:p14="http://schemas.microsoft.com/office/powerpoint/2010/main" val="385144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lonna contenuto 2">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8B16675-8FAE-4CCE-870E-B08D5FEC094C}"/>
              </a:ext>
              <a:ext uri="{C183D7F6-B498-43B3-948B-1728B52AA6E4}">
                <adec:decorative xmlns="" xmlns:adec="http://schemas.microsoft.com/office/drawing/2017/decorative" val="1"/>
              </a:ext>
            </a:extLst>
          </p:cNvPr>
          <p:cNvSpPr/>
          <p:nvPr userDrawn="1"/>
        </p:nvSpPr>
        <p:spPr>
          <a:xfrm>
            <a:off x="0" y="914399"/>
            <a:ext cx="12192000" cy="5305425"/>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0" name="Rettangolo 9">
            <a:extLst>
              <a:ext uri="{FF2B5EF4-FFF2-40B4-BE49-F238E27FC236}">
                <a16:creationId xmlns:a16="http://schemas.microsoft.com/office/drawing/2014/main" id="{F2B58518-7725-4310-9D89-9253D668F98E}"/>
              </a:ext>
              <a:ext uri="{C183D7F6-B498-43B3-948B-1728B52AA6E4}">
                <adec:decorative xmlns="" xmlns:adec="http://schemas.microsoft.com/office/drawing/2017/decorative" val="1"/>
              </a:ext>
            </a:extLst>
          </p:cNvPr>
          <p:cNvSpPr/>
          <p:nvPr userDrawn="1"/>
        </p:nvSpPr>
        <p:spPr>
          <a:xfrm>
            <a:off x="0" y="0"/>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1" name="Titolo 1">
            <a:extLst>
              <a:ext uri="{FF2B5EF4-FFF2-40B4-BE49-F238E27FC236}">
                <a16:creationId xmlns:a16="http://schemas.microsoft.com/office/drawing/2014/main" id="{4955907E-5B49-47DA-BB56-B83884842AF5}"/>
              </a:ext>
            </a:extLst>
          </p:cNvPr>
          <p:cNvSpPr>
            <a:spLocks noGrp="1"/>
          </p:cNvSpPr>
          <p:nvPr>
            <p:ph type="title"/>
          </p:nvPr>
        </p:nvSpPr>
        <p:spPr>
          <a:xfrm>
            <a:off x="539711" y="222436"/>
            <a:ext cx="5058209" cy="673405"/>
          </a:xfrm>
        </p:spPr>
        <p:txBody>
          <a:bodyPr rtlCol="0">
            <a:normAutofit/>
          </a:bodyPr>
          <a:lstStyle>
            <a:lvl1pPr>
              <a:defRPr spc="150" baseline="0">
                <a:solidFill>
                  <a:schemeClr val="bg1"/>
                </a:solidFill>
              </a:defRPr>
            </a:lvl1pPr>
          </a:lstStyle>
          <a:p>
            <a:pPr rtl="0">
              <a:lnSpc>
                <a:spcPct val="120000"/>
              </a:lnSpc>
            </a:pPr>
            <a:r>
              <a:rPr lang="it-IT" noProof="0"/>
              <a:t>Fare clic per modificare lo stile del titolo dello schema</a:t>
            </a:r>
          </a:p>
        </p:txBody>
      </p:sp>
      <p:sp>
        <p:nvSpPr>
          <p:cNvPr id="18" name="Segnaposto contenuto 2">
            <a:extLst>
              <a:ext uri="{FF2B5EF4-FFF2-40B4-BE49-F238E27FC236}">
                <a16:creationId xmlns:a16="http://schemas.microsoft.com/office/drawing/2014/main" id="{451961C9-4342-4735-9F69-30FC4EE60D8C}"/>
              </a:ext>
            </a:extLst>
          </p:cNvPr>
          <p:cNvSpPr>
            <a:spLocks noGrp="1"/>
          </p:cNvSpPr>
          <p:nvPr>
            <p:ph idx="14" hasCustomPrompt="1"/>
          </p:nvPr>
        </p:nvSpPr>
        <p:spPr>
          <a:xfrm>
            <a:off x="1010884" y="1481580"/>
            <a:ext cx="4727735" cy="465155"/>
          </a:xfrm>
        </p:spPr>
        <p:txBody>
          <a:bodyPr rtlCol="0" anchor="t">
            <a:noAutofit/>
          </a:bodyPr>
          <a:lstStyle>
            <a:lvl1pPr>
              <a:buFont typeface="Arial" panose="020B0604020202020204" pitchFamily="34" charset="0"/>
              <a:buNone/>
              <a:defRPr sz="2000" b="1" spc="150" baseline="0">
                <a:solidFill>
                  <a:schemeClr val="accent2">
                    <a:lumMod val="75000"/>
                  </a:schemeClr>
                </a:solidFill>
              </a:defRPr>
            </a:lvl1pPr>
          </a:lstStyle>
          <a:p>
            <a:pPr rtl="0"/>
            <a:r>
              <a:rPr lang="it-IT" noProof="0"/>
              <a:t>Fare clic per inserire il sottotitolo</a:t>
            </a:r>
          </a:p>
        </p:txBody>
      </p:sp>
      <p:sp>
        <p:nvSpPr>
          <p:cNvPr id="16" name="Segnaposto contenuto 2">
            <a:extLst>
              <a:ext uri="{FF2B5EF4-FFF2-40B4-BE49-F238E27FC236}">
                <a16:creationId xmlns:a16="http://schemas.microsoft.com/office/drawing/2014/main" id="{3A75FE27-57B7-4D26-BF6D-E63BF9CB1350}"/>
              </a:ext>
            </a:extLst>
          </p:cNvPr>
          <p:cNvSpPr>
            <a:spLocks noGrp="1"/>
          </p:cNvSpPr>
          <p:nvPr>
            <p:ph idx="1" hasCustomPrompt="1"/>
          </p:nvPr>
        </p:nvSpPr>
        <p:spPr>
          <a:xfrm>
            <a:off x="1010884" y="2069955"/>
            <a:ext cx="4727735" cy="3873646"/>
          </a:xfrm>
        </p:spPr>
        <p:txBody>
          <a:bodyPr rtlCol="0" anchor="t">
            <a:normAutofit/>
          </a:bodyPr>
          <a:lstStyle>
            <a:lvl1pPr marL="285750" indent="-285750">
              <a:buFont typeface="Arial" panose="020B0604020202020204" pitchFamily="34" charset="0"/>
              <a:buChar char="•"/>
              <a:defRPr sz="1500" b="1" spc="150" baseline="0"/>
            </a:lvl1pPr>
          </a:lstStyle>
          <a:p>
            <a:pPr rtl="0"/>
            <a:r>
              <a:rPr lang="it-IT" noProof="0"/>
              <a:t> Fare clic per inserire il testo</a:t>
            </a:r>
          </a:p>
        </p:txBody>
      </p:sp>
      <p:sp>
        <p:nvSpPr>
          <p:cNvPr id="19" name="Segnaposto contenuto 2">
            <a:extLst>
              <a:ext uri="{FF2B5EF4-FFF2-40B4-BE49-F238E27FC236}">
                <a16:creationId xmlns:a16="http://schemas.microsoft.com/office/drawing/2014/main" id="{9516EBD4-3BCF-4167-9401-08DF67EF59CC}"/>
              </a:ext>
            </a:extLst>
          </p:cNvPr>
          <p:cNvSpPr>
            <a:spLocks noGrp="1"/>
          </p:cNvSpPr>
          <p:nvPr>
            <p:ph idx="15" hasCustomPrompt="1"/>
          </p:nvPr>
        </p:nvSpPr>
        <p:spPr>
          <a:xfrm>
            <a:off x="6457949" y="1481579"/>
            <a:ext cx="4727735" cy="465155"/>
          </a:xfrm>
        </p:spPr>
        <p:txBody>
          <a:bodyPr rtlCol="0" anchor="t">
            <a:noAutofit/>
          </a:bodyPr>
          <a:lstStyle>
            <a:lvl1pPr>
              <a:buFont typeface="Arial" panose="020B0604020202020204" pitchFamily="34" charset="0"/>
              <a:buNone/>
              <a:defRPr sz="2000" b="1" spc="150" baseline="0">
                <a:solidFill>
                  <a:schemeClr val="accent2">
                    <a:lumMod val="75000"/>
                  </a:schemeClr>
                </a:solidFill>
              </a:defRPr>
            </a:lvl1pPr>
          </a:lstStyle>
          <a:p>
            <a:pPr rtl="0"/>
            <a:r>
              <a:rPr lang="it-IT" noProof="0"/>
              <a:t>Fare clic per inserire il sottotitolo</a:t>
            </a:r>
          </a:p>
        </p:txBody>
      </p:sp>
      <p:sp>
        <p:nvSpPr>
          <p:cNvPr id="17" name="Segnaposto contenuto 2">
            <a:extLst>
              <a:ext uri="{FF2B5EF4-FFF2-40B4-BE49-F238E27FC236}">
                <a16:creationId xmlns:a16="http://schemas.microsoft.com/office/drawing/2014/main" id="{85A32EF6-47B8-4B22-99CB-D1B4F6B4B62E}"/>
              </a:ext>
            </a:extLst>
          </p:cNvPr>
          <p:cNvSpPr>
            <a:spLocks noGrp="1"/>
          </p:cNvSpPr>
          <p:nvPr>
            <p:ph idx="13" hasCustomPrompt="1"/>
          </p:nvPr>
        </p:nvSpPr>
        <p:spPr>
          <a:xfrm>
            <a:off x="6457949" y="2069955"/>
            <a:ext cx="4727735" cy="3873646"/>
          </a:xfrm>
        </p:spPr>
        <p:txBody>
          <a:bodyPr rtlCol="0" anchor="t">
            <a:normAutofit/>
          </a:bodyPr>
          <a:lstStyle>
            <a:lvl1pPr marL="285750" indent="-285750">
              <a:buFont typeface="Arial" panose="020B0604020202020204" pitchFamily="34" charset="0"/>
              <a:buChar char="•"/>
              <a:defRPr sz="1500" b="1" spc="150" baseline="0"/>
            </a:lvl1pPr>
          </a:lstStyle>
          <a:p>
            <a:pPr rtl="0"/>
            <a:r>
              <a:rPr lang="it-IT" noProof="0"/>
              <a:t> Fare clic per inserire il testo</a:t>
            </a:r>
          </a:p>
        </p:txBody>
      </p:sp>
      <p:sp>
        <p:nvSpPr>
          <p:cNvPr id="13" name="Segnaposto piè di pagina 14">
            <a:extLst>
              <a:ext uri="{FF2B5EF4-FFF2-40B4-BE49-F238E27FC236}">
                <a16:creationId xmlns:a16="http://schemas.microsoft.com/office/drawing/2014/main" id="{8D02CE16-361C-4C84-A178-402C2D4AF9C0}"/>
              </a:ext>
            </a:extLst>
          </p:cNvPr>
          <p:cNvSpPr>
            <a:spLocks noGrp="1"/>
          </p:cNvSpPr>
          <p:nvPr>
            <p:ph type="ftr" sz="quarter" idx="11"/>
          </p:nvPr>
        </p:nvSpPr>
        <p:spPr>
          <a:xfrm>
            <a:off x="639413" y="6356350"/>
            <a:ext cx="6291108" cy="365125"/>
          </a:xfrm>
        </p:spPr>
        <p:txBody>
          <a:bodyPr rtlCol="0"/>
          <a:lstStyle>
            <a:lvl1pPr>
              <a:defRPr>
                <a:solidFill>
                  <a:schemeClr val="tx1"/>
                </a:solidFill>
                <a:effectLst/>
              </a:defRPr>
            </a:lvl1pPr>
          </a:lstStyle>
          <a:p>
            <a:pPr rtl="0"/>
            <a:endParaRPr lang="it-IT" noProof="0"/>
          </a:p>
        </p:txBody>
      </p:sp>
      <p:sp>
        <p:nvSpPr>
          <p:cNvPr id="14" name="Segnaposto data 13">
            <a:extLst>
              <a:ext uri="{FF2B5EF4-FFF2-40B4-BE49-F238E27FC236}">
                <a16:creationId xmlns:a16="http://schemas.microsoft.com/office/drawing/2014/main" id="{42B21E92-5123-45B3-999F-EA0512A26ABC}"/>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15" name="Segnaposto numero diapositiva 15">
            <a:extLst>
              <a:ext uri="{FF2B5EF4-FFF2-40B4-BE49-F238E27FC236}">
                <a16:creationId xmlns:a16="http://schemas.microsoft.com/office/drawing/2014/main" id="{F5EF3406-552A-4C2E-A1B4-D3EAD5D1FF11}"/>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60522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lonna contenuto 3">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7B9BB029-1123-4E6E-8996-6F9666150A92}"/>
              </a:ext>
              <a:ext uri="{C183D7F6-B498-43B3-948B-1728B52AA6E4}">
                <adec:decorative xmlns="" xmlns:adec="http://schemas.microsoft.com/office/drawing/2017/decorative" val="1"/>
              </a:ext>
            </a:extLst>
          </p:cNvPr>
          <p:cNvSpPr/>
          <p:nvPr userDrawn="1"/>
        </p:nvSpPr>
        <p:spPr>
          <a:xfrm>
            <a:off x="0" y="914399"/>
            <a:ext cx="12192000" cy="5305425"/>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9" name="Rettangolo 8">
            <a:extLst>
              <a:ext uri="{FF2B5EF4-FFF2-40B4-BE49-F238E27FC236}">
                <a16:creationId xmlns:a16="http://schemas.microsoft.com/office/drawing/2014/main" id="{992AA1BD-C769-474A-A258-6051FAABD231}"/>
              </a:ext>
              <a:ext uri="{C183D7F6-B498-43B3-948B-1728B52AA6E4}">
                <adec:decorative xmlns="" xmlns:adec="http://schemas.microsoft.com/office/drawing/2017/decorative" val="1"/>
              </a:ext>
            </a:extLst>
          </p:cNvPr>
          <p:cNvSpPr/>
          <p:nvPr userDrawn="1"/>
        </p:nvSpPr>
        <p:spPr>
          <a:xfrm>
            <a:off x="0" y="0"/>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0" name="Titolo 1">
            <a:extLst>
              <a:ext uri="{FF2B5EF4-FFF2-40B4-BE49-F238E27FC236}">
                <a16:creationId xmlns:a16="http://schemas.microsoft.com/office/drawing/2014/main" id="{EC21E751-E5D0-431E-BDB3-E8D22FCF7369}"/>
              </a:ext>
            </a:extLst>
          </p:cNvPr>
          <p:cNvSpPr>
            <a:spLocks noGrp="1"/>
          </p:cNvSpPr>
          <p:nvPr>
            <p:ph type="title"/>
          </p:nvPr>
        </p:nvSpPr>
        <p:spPr>
          <a:xfrm>
            <a:off x="539711" y="222436"/>
            <a:ext cx="5058209" cy="673405"/>
          </a:xfrm>
        </p:spPr>
        <p:txBody>
          <a:bodyPr rtlCol="0">
            <a:normAutofit/>
          </a:bodyPr>
          <a:lstStyle>
            <a:lvl1pPr>
              <a:defRPr>
                <a:solidFill>
                  <a:schemeClr val="bg1"/>
                </a:solidFill>
              </a:defRPr>
            </a:lvl1pPr>
          </a:lstStyle>
          <a:p>
            <a:pPr rtl="0">
              <a:lnSpc>
                <a:spcPct val="120000"/>
              </a:lnSpc>
            </a:pPr>
            <a:r>
              <a:rPr lang="it-IT" noProof="0"/>
              <a:t>Fare clic per modificare lo stile del titolo dello schema</a:t>
            </a:r>
          </a:p>
        </p:txBody>
      </p:sp>
      <p:sp>
        <p:nvSpPr>
          <p:cNvPr id="19" name="Segnaposto contenuto 2">
            <a:extLst>
              <a:ext uri="{FF2B5EF4-FFF2-40B4-BE49-F238E27FC236}">
                <a16:creationId xmlns:a16="http://schemas.microsoft.com/office/drawing/2014/main" id="{1307227E-0323-4608-B721-487D3010A5D3}"/>
              </a:ext>
            </a:extLst>
          </p:cNvPr>
          <p:cNvSpPr>
            <a:spLocks noGrp="1"/>
          </p:cNvSpPr>
          <p:nvPr>
            <p:ph idx="14" hasCustomPrompt="1"/>
          </p:nvPr>
        </p:nvSpPr>
        <p:spPr>
          <a:xfrm>
            <a:off x="648935" y="1472055"/>
            <a:ext cx="3519028" cy="465155"/>
          </a:xfrm>
        </p:spPr>
        <p:txBody>
          <a:bodyPr rtlCol="0" anchor="t">
            <a:noAutofit/>
          </a:bodyPr>
          <a:lstStyle>
            <a:lvl1pPr>
              <a:buFont typeface="Arial" panose="020B0604020202020204" pitchFamily="34" charset="0"/>
              <a:buNone/>
              <a:defRPr sz="2000" b="1">
                <a:solidFill>
                  <a:schemeClr val="accent2">
                    <a:lumMod val="75000"/>
                  </a:schemeClr>
                </a:solidFill>
              </a:defRPr>
            </a:lvl1pPr>
          </a:lstStyle>
          <a:p>
            <a:pPr rtl="0"/>
            <a:r>
              <a:rPr lang="it-IT" noProof="0"/>
              <a:t>Fare clic per inserire il sottotitolo</a:t>
            </a:r>
          </a:p>
        </p:txBody>
      </p:sp>
      <p:sp>
        <p:nvSpPr>
          <p:cNvPr id="18" name="Segnaposto contenuto 2">
            <a:extLst>
              <a:ext uri="{FF2B5EF4-FFF2-40B4-BE49-F238E27FC236}">
                <a16:creationId xmlns:a16="http://schemas.microsoft.com/office/drawing/2014/main" id="{1A073925-D167-4366-8AF4-3DBCD83A89DB}"/>
              </a:ext>
            </a:extLst>
          </p:cNvPr>
          <p:cNvSpPr>
            <a:spLocks noGrp="1"/>
          </p:cNvSpPr>
          <p:nvPr>
            <p:ph idx="1" hasCustomPrompt="1"/>
          </p:nvPr>
        </p:nvSpPr>
        <p:spPr>
          <a:xfrm>
            <a:off x="648935" y="2057605"/>
            <a:ext cx="3519028" cy="3885996"/>
          </a:xfrm>
        </p:spPr>
        <p:txBody>
          <a:bodyPr rtlCol="0" anchor="t">
            <a:normAutofit/>
          </a:bodyPr>
          <a:lstStyle>
            <a:lvl1pPr marL="285750" indent="-285750">
              <a:buFont typeface="Arial" panose="020B0604020202020204" pitchFamily="34" charset="0"/>
              <a:buChar char="•"/>
              <a:defRPr sz="1500" b="1" spc="150" baseline="0"/>
            </a:lvl1pPr>
          </a:lstStyle>
          <a:p>
            <a:pPr rtl="0"/>
            <a:r>
              <a:rPr lang="it-IT" noProof="0"/>
              <a:t> Fare clic per inserire il testo</a:t>
            </a:r>
          </a:p>
        </p:txBody>
      </p:sp>
      <p:sp>
        <p:nvSpPr>
          <p:cNvPr id="23" name="Segnaposto contenuto 2">
            <a:extLst>
              <a:ext uri="{FF2B5EF4-FFF2-40B4-BE49-F238E27FC236}">
                <a16:creationId xmlns:a16="http://schemas.microsoft.com/office/drawing/2014/main" id="{9A778932-CE6D-42D3-9C40-80AD4D7F4671}"/>
              </a:ext>
            </a:extLst>
          </p:cNvPr>
          <p:cNvSpPr>
            <a:spLocks noGrp="1"/>
          </p:cNvSpPr>
          <p:nvPr>
            <p:ph idx="18" hasCustomPrompt="1"/>
          </p:nvPr>
        </p:nvSpPr>
        <p:spPr>
          <a:xfrm>
            <a:off x="4336486" y="1466406"/>
            <a:ext cx="3519028" cy="465155"/>
          </a:xfrm>
        </p:spPr>
        <p:txBody>
          <a:bodyPr rtlCol="0" anchor="t">
            <a:noAutofit/>
          </a:bodyPr>
          <a:lstStyle>
            <a:lvl1pPr>
              <a:buFont typeface="Arial" panose="020B0604020202020204" pitchFamily="34" charset="0"/>
              <a:buNone/>
              <a:defRPr sz="2000" b="1">
                <a:solidFill>
                  <a:schemeClr val="accent2">
                    <a:lumMod val="75000"/>
                  </a:schemeClr>
                </a:solidFill>
              </a:defRPr>
            </a:lvl1pPr>
          </a:lstStyle>
          <a:p>
            <a:pPr rtl="0"/>
            <a:r>
              <a:rPr lang="it-IT" noProof="0"/>
              <a:t>Fare clic per inserire il sottotitolo</a:t>
            </a:r>
          </a:p>
        </p:txBody>
      </p:sp>
      <p:sp>
        <p:nvSpPr>
          <p:cNvPr id="22" name="Segnaposto contenuto 2">
            <a:extLst>
              <a:ext uri="{FF2B5EF4-FFF2-40B4-BE49-F238E27FC236}">
                <a16:creationId xmlns:a16="http://schemas.microsoft.com/office/drawing/2014/main" id="{2FCF78AB-4697-4170-B73C-39E8D202A8F4}"/>
              </a:ext>
            </a:extLst>
          </p:cNvPr>
          <p:cNvSpPr>
            <a:spLocks noGrp="1"/>
          </p:cNvSpPr>
          <p:nvPr>
            <p:ph idx="17" hasCustomPrompt="1"/>
          </p:nvPr>
        </p:nvSpPr>
        <p:spPr>
          <a:xfrm>
            <a:off x="4336486" y="2057605"/>
            <a:ext cx="3519028" cy="3885996"/>
          </a:xfrm>
        </p:spPr>
        <p:txBody>
          <a:bodyPr rtlCol="0" anchor="t">
            <a:normAutofit/>
          </a:bodyPr>
          <a:lstStyle>
            <a:lvl1pPr marL="285750" indent="-285750">
              <a:buFont typeface="Arial" panose="020B0604020202020204" pitchFamily="34" charset="0"/>
              <a:buChar char="•"/>
              <a:defRPr sz="1500" b="1" spc="150" baseline="0"/>
            </a:lvl1pPr>
          </a:lstStyle>
          <a:p>
            <a:pPr rtl="0"/>
            <a:r>
              <a:rPr lang="it-IT" noProof="0"/>
              <a:t> Fare clic per inserire il testo</a:t>
            </a:r>
          </a:p>
        </p:txBody>
      </p:sp>
      <p:sp>
        <p:nvSpPr>
          <p:cNvPr id="21" name="Segnaposto contenuto 2">
            <a:extLst>
              <a:ext uri="{FF2B5EF4-FFF2-40B4-BE49-F238E27FC236}">
                <a16:creationId xmlns:a16="http://schemas.microsoft.com/office/drawing/2014/main" id="{5BBD3120-B5E0-433B-BB1E-BCEFD93EEE5A}"/>
              </a:ext>
            </a:extLst>
          </p:cNvPr>
          <p:cNvSpPr>
            <a:spLocks noGrp="1"/>
          </p:cNvSpPr>
          <p:nvPr>
            <p:ph idx="16" hasCustomPrompt="1"/>
          </p:nvPr>
        </p:nvSpPr>
        <p:spPr>
          <a:xfrm>
            <a:off x="8024037" y="1472055"/>
            <a:ext cx="3519028" cy="465155"/>
          </a:xfrm>
        </p:spPr>
        <p:txBody>
          <a:bodyPr rtlCol="0" anchor="t">
            <a:noAutofit/>
          </a:bodyPr>
          <a:lstStyle>
            <a:lvl1pPr>
              <a:buFont typeface="Arial" panose="020B0604020202020204" pitchFamily="34" charset="0"/>
              <a:buNone/>
              <a:defRPr sz="2000" b="1">
                <a:solidFill>
                  <a:schemeClr val="accent2">
                    <a:lumMod val="75000"/>
                  </a:schemeClr>
                </a:solidFill>
              </a:defRPr>
            </a:lvl1pPr>
          </a:lstStyle>
          <a:p>
            <a:pPr rtl="0"/>
            <a:r>
              <a:rPr lang="it-IT" noProof="0"/>
              <a:t>Fare clic per inserire il sottotitolo</a:t>
            </a:r>
          </a:p>
        </p:txBody>
      </p:sp>
      <p:sp>
        <p:nvSpPr>
          <p:cNvPr id="20" name="Segnaposto contenuto 2">
            <a:extLst>
              <a:ext uri="{FF2B5EF4-FFF2-40B4-BE49-F238E27FC236}">
                <a16:creationId xmlns:a16="http://schemas.microsoft.com/office/drawing/2014/main" id="{E8EBEB77-9309-408B-BF35-68D07856A90F}"/>
              </a:ext>
            </a:extLst>
          </p:cNvPr>
          <p:cNvSpPr>
            <a:spLocks noGrp="1"/>
          </p:cNvSpPr>
          <p:nvPr>
            <p:ph idx="15" hasCustomPrompt="1"/>
          </p:nvPr>
        </p:nvSpPr>
        <p:spPr>
          <a:xfrm>
            <a:off x="8024037" y="2057605"/>
            <a:ext cx="3519028" cy="3885996"/>
          </a:xfrm>
        </p:spPr>
        <p:txBody>
          <a:bodyPr rtlCol="0" anchor="t">
            <a:normAutofit/>
          </a:bodyPr>
          <a:lstStyle>
            <a:lvl1pPr marL="285750" indent="-285750">
              <a:buFont typeface="Arial" panose="020B0604020202020204" pitchFamily="34" charset="0"/>
              <a:buChar char="•"/>
              <a:defRPr sz="1500" b="1" spc="150" baseline="0"/>
            </a:lvl1pPr>
          </a:lstStyle>
          <a:p>
            <a:pPr rtl="0"/>
            <a:r>
              <a:rPr lang="it-IT" noProof="0"/>
              <a:t> Fare clic per inserire il testo</a:t>
            </a:r>
          </a:p>
        </p:txBody>
      </p:sp>
      <p:sp>
        <p:nvSpPr>
          <p:cNvPr id="11" name="Segnaposto piè di pagina 14">
            <a:extLst>
              <a:ext uri="{FF2B5EF4-FFF2-40B4-BE49-F238E27FC236}">
                <a16:creationId xmlns:a16="http://schemas.microsoft.com/office/drawing/2014/main" id="{7B260FE5-7B07-4149-85C7-9CD9D4E7016C}"/>
              </a:ext>
            </a:extLst>
          </p:cNvPr>
          <p:cNvSpPr>
            <a:spLocks noGrp="1"/>
          </p:cNvSpPr>
          <p:nvPr>
            <p:ph type="ftr" sz="quarter" idx="11"/>
          </p:nvPr>
        </p:nvSpPr>
        <p:spPr>
          <a:xfrm>
            <a:off x="639413" y="6356350"/>
            <a:ext cx="6291108" cy="365125"/>
          </a:xfrm>
        </p:spPr>
        <p:txBody>
          <a:bodyPr rtlCol="0"/>
          <a:lstStyle>
            <a:lvl1pPr>
              <a:defRPr>
                <a:solidFill>
                  <a:schemeClr val="tx1"/>
                </a:solidFill>
                <a:effectLst/>
              </a:defRPr>
            </a:lvl1pPr>
          </a:lstStyle>
          <a:p>
            <a:pPr rtl="0"/>
            <a:endParaRPr lang="it-IT" noProof="0"/>
          </a:p>
        </p:txBody>
      </p:sp>
      <p:sp>
        <p:nvSpPr>
          <p:cNvPr id="12" name="Segnaposto data 13">
            <a:extLst>
              <a:ext uri="{FF2B5EF4-FFF2-40B4-BE49-F238E27FC236}">
                <a16:creationId xmlns:a16="http://schemas.microsoft.com/office/drawing/2014/main" id="{217A5FBA-27B4-461A-BE9C-34E1390DE85B}"/>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13" name="Segnaposto numero diapositiva 15">
            <a:extLst>
              <a:ext uri="{FF2B5EF4-FFF2-40B4-BE49-F238E27FC236}">
                <a16:creationId xmlns:a16="http://schemas.microsoft.com/office/drawing/2014/main" id="{DDC42D1B-76B7-44EC-B6FD-6D0C6565A240}"/>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212952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iepilog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50CCEB0E-12E7-488A-A219-2ABDE6870762}"/>
              </a:ext>
              <a:ext uri="{C183D7F6-B498-43B3-948B-1728B52AA6E4}">
                <adec:decorative xmlns="" xmlns:adec="http://schemas.microsoft.com/office/drawing/2017/decorative" val="1"/>
              </a:ext>
            </a:extLst>
          </p:cNvPr>
          <p:cNvSpPr/>
          <p:nvPr userDrawn="1"/>
        </p:nvSpPr>
        <p:spPr>
          <a:xfrm>
            <a:off x="0" y="0"/>
            <a:ext cx="12192000"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0" name="Titolo 1">
            <a:extLst>
              <a:ext uri="{FF2B5EF4-FFF2-40B4-BE49-F238E27FC236}">
                <a16:creationId xmlns:a16="http://schemas.microsoft.com/office/drawing/2014/main" id="{F67202C9-94B9-46C7-8ADD-2C7E6DE6E40E}"/>
              </a:ext>
            </a:extLst>
          </p:cNvPr>
          <p:cNvSpPr>
            <a:spLocks noGrp="1"/>
          </p:cNvSpPr>
          <p:nvPr>
            <p:ph type="title"/>
          </p:nvPr>
        </p:nvSpPr>
        <p:spPr>
          <a:xfrm>
            <a:off x="347332" y="278342"/>
            <a:ext cx="7777823" cy="986304"/>
          </a:xfrm>
          <a:solidFill>
            <a:schemeClr val="bg2">
              <a:lumMod val="75000"/>
            </a:schemeClr>
          </a:solidFill>
        </p:spPr>
        <p:txBody>
          <a:bodyPr tIns="274320" rtlCol="0"/>
          <a:lstStyle>
            <a:lvl1pPr marL="274320">
              <a:defRPr/>
            </a:lvl1pPr>
          </a:lstStyle>
          <a:p>
            <a:pPr rtl="0"/>
            <a:r>
              <a:rPr lang="it-IT" noProof="0"/>
              <a:t>Fare clic per modificare lo stile del titolo dello schema</a:t>
            </a:r>
          </a:p>
        </p:txBody>
      </p:sp>
      <p:sp>
        <p:nvSpPr>
          <p:cNvPr id="11" name="Segnaposto contenuto 2">
            <a:extLst>
              <a:ext uri="{FF2B5EF4-FFF2-40B4-BE49-F238E27FC236}">
                <a16:creationId xmlns:a16="http://schemas.microsoft.com/office/drawing/2014/main" id="{85EAC607-595F-4F95-88EB-0BEA170D4310}"/>
              </a:ext>
            </a:extLst>
          </p:cNvPr>
          <p:cNvSpPr>
            <a:spLocks noGrp="1"/>
          </p:cNvSpPr>
          <p:nvPr>
            <p:ph idx="1"/>
          </p:nvPr>
        </p:nvSpPr>
        <p:spPr>
          <a:xfrm>
            <a:off x="639412" y="1653479"/>
            <a:ext cx="6291107" cy="4537348"/>
          </a:xfrm>
        </p:spPr>
        <p:txBody>
          <a:bodyPr rtlCol="0"/>
          <a:lstStyle/>
          <a:p>
            <a:pPr lvl="0" rtl="0"/>
            <a:r>
              <a:rPr lang="it-IT" noProof="0"/>
              <a:t>Fare clic per modificare gli stili del testo dello schema</a:t>
            </a:r>
          </a:p>
        </p:txBody>
      </p:sp>
      <p:sp>
        <p:nvSpPr>
          <p:cNvPr id="13" name="Segnaposto piè di pagina 5">
            <a:extLst>
              <a:ext uri="{FF2B5EF4-FFF2-40B4-BE49-F238E27FC236}">
                <a16:creationId xmlns:a16="http://schemas.microsoft.com/office/drawing/2014/main" id="{B7789921-321D-4251-A0D9-9708843C1E14}"/>
              </a:ext>
            </a:extLst>
          </p:cNvPr>
          <p:cNvSpPr>
            <a:spLocks noGrp="1"/>
          </p:cNvSpPr>
          <p:nvPr>
            <p:ph type="ftr" sz="quarter" idx="11"/>
          </p:nvPr>
        </p:nvSpPr>
        <p:spPr>
          <a:xfrm>
            <a:off x="639413" y="6356350"/>
            <a:ext cx="6291108"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cap="none" spc="0" normalizeH="0" noProof="0">
              <a:ln>
                <a:noFill/>
              </a:ln>
              <a:solidFill>
                <a:srgbClr val="232323">
                  <a:lumMod val="90000"/>
                  <a:lumOff val="10000"/>
                </a:srgbClr>
              </a:solidFill>
              <a:effectLst/>
              <a:uLnTx/>
              <a:uFillTx/>
              <a:latin typeface="Meiryo UI"/>
              <a:ea typeface="+mn-ea"/>
              <a:cs typeface="+mn-cs"/>
            </a:endParaRPr>
          </a:p>
        </p:txBody>
      </p:sp>
      <p:sp>
        <p:nvSpPr>
          <p:cNvPr id="21" name="Segnaposto immagine 17">
            <a:extLst>
              <a:ext uri="{FF2B5EF4-FFF2-40B4-BE49-F238E27FC236}">
                <a16:creationId xmlns:a16="http://schemas.microsoft.com/office/drawing/2014/main" id="{FCC9F84A-3951-4EFD-AEBD-C6D89E464276}"/>
              </a:ext>
            </a:extLst>
          </p:cNvPr>
          <p:cNvSpPr>
            <a:spLocks noGrp="1"/>
          </p:cNvSpPr>
          <p:nvPr>
            <p:ph type="pic" sz="quarter" idx="13" hasCustomPrompt="1"/>
          </p:nvPr>
        </p:nvSpPr>
        <p:spPr>
          <a:xfrm>
            <a:off x="7526867" y="0"/>
            <a:ext cx="4665133" cy="2222500"/>
          </a:xfrm>
          <a:custGeom>
            <a:avLst/>
            <a:gdLst>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254000 h 2222500"/>
              <a:gd name="connsiteX5" fmla="*/ 0 w 4665133"/>
              <a:gd name="connsiteY5"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0 w 4665133"/>
              <a:gd name="connsiteY5" fmla="*/ 254000 h 2222500"/>
              <a:gd name="connsiteX6" fmla="*/ 0 w 4665133"/>
              <a:gd name="connsiteY6"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0 w 4665133"/>
              <a:gd name="connsiteY5" fmla="*/ 567267 h 2222500"/>
              <a:gd name="connsiteX6" fmla="*/ 0 w 4665133"/>
              <a:gd name="connsiteY6" fmla="*/ 254000 h 2222500"/>
              <a:gd name="connsiteX7" fmla="*/ 0 w 4665133"/>
              <a:gd name="connsiteY7" fmla="*/ 0 h 2222500"/>
              <a:gd name="connsiteX0" fmla="*/ 8467 w 4673600"/>
              <a:gd name="connsiteY0" fmla="*/ 0 h 2222500"/>
              <a:gd name="connsiteX1" fmla="*/ 4673600 w 4673600"/>
              <a:gd name="connsiteY1" fmla="*/ 0 h 2222500"/>
              <a:gd name="connsiteX2" fmla="*/ 4673600 w 4673600"/>
              <a:gd name="connsiteY2" fmla="*/ 2222500 h 2222500"/>
              <a:gd name="connsiteX3" fmla="*/ 8467 w 4673600"/>
              <a:gd name="connsiteY3" fmla="*/ 2222500 h 2222500"/>
              <a:gd name="connsiteX4" fmla="*/ 8467 w 4673600"/>
              <a:gd name="connsiteY4" fmla="*/ 1270000 h 2222500"/>
              <a:gd name="connsiteX5" fmla="*/ 0 w 4673600"/>
              <a:gd name="connsiteY5" fmla="*/ 973667 h 2222500"/>
              <a:gd name="connsiteX6" fmla="*/ 8467 w 4673600"/>
              <a:gd name="connsiteY6" fmla="*/ 567267 h 2222500"/>
              <a:gd name="connsiteX7" fmla="*/ 8467 w 4673600"/>
              <a:gd name="connsiteY7" fmla="*/ 254000 h 2222500"/>
              <a:gd name="connsiteX8" fmla="*/ 8467 w 4673600"/>
              <a:gd name="connsiteY8" fmla="*/ 0 h 2222500"/>
              <a:gd name="connsiteX0" fmla="*/ 8467 w 4673600"/>
              <a:gd name="connsiteY0" fmla="*/ 0 h 2222500"/>
              <a:gd name="connsiteX1" fmla="*/ 4673600 w 4673600"/>
              <a:gd name="connsiteY1" fmla="*/ 0 h 2222500"/>
              <a:gd name="connsiteX2" fmla="*/ 4673600 w 4673600"/>
              <a:gd name="connsiteY2" fmla="*/ 2222500 h 2222500"/>
              <a:gd name="connsiteX3" fmla="*/ 8467 w 4673600"/>
              <a:gd name="connsiteY3" fmla="*/ 2222500 h 2222500"/>
              <a:gd name="connsiteX4" fmla="*/ 8467 w 4673600"/>
              <a:gd name="connsiteY4" fmla="*/ 1270000 h 2222500"/>
              <a:gd name="connsiteX5" fmla="*/ 0 w 4673600"/>
              <a:gd name="connsiteY5" fmla="*/ 973667 h 2222500"/>
              <a:gd name="connsiteX6" fmla="*/ 618067 w 4673600"/>
              <a:gd name="connsiteY6" fmla="*/ 270934 h 2222500"/>
              <a:gd name="connsiteX7" fmla="*/ 8467 w 4673600"/>
              <a:gd name="connsiteY7" fmla="*/ 254000 h 2222500"/>
              <a:gd name="connsiteX8" fmla="*/ 8467 w 4673600"/>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601133 w 4665133"/>
              <a:gd name="connsiteY5" fmla="*/ 1261534 h 2222500"/>
              <a:gd name="connsiteX6" fmla="*/ 609600 w 4665133"/>
              <a:gd name="connsiteY6" fmla="*/ 270934 h 2222500"/>
              <a:gd name="connsiteX7" fmla="*/ 0 w 4665133"/>
              <a:gd name="connsiteY7" fmla="*/ 254000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0 w 4665133"/>
              <a:gd name="connsiteY7" fmla="*/ 254000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8467 w 4665133"/>
              <a:gd name="connsiteY7" fmla="*/ 287866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8467 w 4665133"/>
              <a:gd name="connsiteY7" fmla="*/ 262466 h 2222500"/>
              <a:gd name="connsiteX8" fmla="*/ 0 w 4665133"/>
              <a:gd name="connsiteY8" fmla="*/ 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133" h="2222500">
                <a:moveTo>
                  <a:pt x="0" y="0"/>
                </a:moveTo>
                <a:lnTo>
                  <a:pt x="4665133" y="0"/>
                </a:lnTo>
                <a:lnTo>
                  <a:pt x="4665133" y="2222500"/>
                </a:lnTo>
                <a:lnTo>
                  <a:pt x="0" y="2222500"/>
                </a:lnTo>
                <a:lnTo>
                  <a:pt x="0" y="1261533"/>
                </a:lnTo>
                <a:lnTo>
                  <a:pt x="601133" y="1261534"/>
                </a:lnTo>
                <a:cubicBezTo>
                  <a:pt x="603955" y="931334"/>
                  <a:pt x="606778" y="601134"/>
                  <a:pt x="609600" y="270934"/>
                </a:cubicBezTo>
                <a:lnTo>
                  <a:pt x="8467" y="262466"/>
                </a:lnTo>
                <a:lnTo>
                  <a:pt x="0" y="0"/>
                </a:lnTo>
                <a:close/>
              </a:path>
            </a:pathLst>
          </a:custGeom>
        </p:spPr>
        <p:txBody>
          <a:bodyPr rtlCol="0"/>
          <a:lstStyle>
            <a:lvl1pPr algn="ctr">
              <a:defRPr/>
            </a:lvl1pPr>
          </a:lstStyle>
          <a:p>
            <a:pPr rtl="0"/>
            <a:r>
              <a:rPr lang="it-IT" noProof="0"/>
              <a:t>Fai clic per aggiungere una foto</a:t>
            </a:r>
          </a:p>
        </p:txBody>
      </p:sp>
      <p:sp>
        <p:nvSpPr>
          <p:cNvPr id="22" name="Segnaposto immagine 17">
            <a:extLst>
              <a:ext uri="{FF2B5EF4-FFF2-40B4-BE49-F238E27FC236}">
                <a16:creationId xmlns:a16="http://schemas.microsoft.com/office/drawing/2014/main" id="{DF6EB92D-D010-4A13-93AD-A27A90A48306}"/>
              </a:ext>
            </a:extLst>
          </p:cNvPr>
          <p:cNvSpPr>
            <a:spLocks noGrp="1"/>
          </p:cNvSpPr>
          <p:nvPr>
            <p:ph type="pic" sz="quarter" idx="14" hasCustomPrompt="1"/>
          </p:nvPr>
        </p:nvSpPr>
        <p:spPr>
          <a:xfrm>
            <a:off x="7534656" y="2316047"/>
            <a:ext cx="4657725" cy="2222500"/>
          </a:xfrm>
        </p:spPr>
        <p:txBody>
          <a:bodyPr rtlCol="0"/>
          <a:lstStyle>
            <a:lvl1pPr algn="ctr">
              <a:defRPr/>
            </a:lvl1pPr>
          </a:lstStyle>
          <a:p>
            <a:pPr rtl="0"/>
            <a:r>
              <a:rPr lang="it-IT" noProof="0"/>
              <a:t>Fai clic per aggiungere una foto</a:t>
            </a:r>
          </a:p>
        </p:txBody>
      </p:sp>
      <p:sp>
        <p:nvSpPr>
          <p:cNvPr id="23" name="Segnaposto immagine 17">
            <a:extLst>
              <a:ext uri="{FF2B5EF4-FFF2-40B4-BE49-F238E27FC236}">
                <a16:creationId xmlns:a16="http://schemas.microsoft.com/office/drawing/2014/main" id="{20568266-00E0-4C81-A71A-DCF95384109F}"/>
              </a:ext>
            </a:extLst>
          </p:cNvPr>
          <p:cNvSpPr>
            <a:spLocks noGrp="1"/>
          </p:cNvSpPr>
          <p:nvPr>
            <p:ph type="pic" sz="quarter" idx="15" hasCustomPrompt="1"/>
          </p:nvPr>
        </p:nvSpPr>
        <p:spPr>
          <a:xfrm>
            <a:off x="7535939" y="4634050"/>
            <a:ext cx="4657725" cy="2222500"/>
          </a:xfrm>
        </p:spPr>
        <p:txBody>
          <a:bodyPr rtlCol="0"/>
          <a:lstStyle>
            <a:lvl1pPr algn="ctr">
              <a:defRPr/>
            </a:lvl1pPr>
          </a:lstStyle>
          <a:p>
            <a:pPr rtl="0"/>
            <a:r>
              <a:rPr lang="it-IT" noProof="0"/>
              <a:t>Fai clic per aggiungere una foto</a:t>
            </a:r>
          </a:p>
        </p:txBody>
      </p:sp>
      <p:sp>
        <p:nvSpPr>
          <p:cNvPr id="15" name="Segnaposto data 3">
            <a:extLst>
              <a:ext uri="{FF2B5EF4-FFF2-40B4-BE49-F238E27FC236}">
                <a16:creationId xmlns:a16="http://schemas.microsoft.com/office/drawing/2014/main" id="{4563FE3F-4195-477A-9AB3-F44871CE8B75}"/>
              </a:ext>
            </a:extLst>
          </p:cNvPr>
          <p:cNvSpPr>
            <a:spLocks noGrp="1"/>
          </p:cNvSpPr>
          <p:nvPr>
            <p:ph type="dt" sz="half" idx="10"/>
          </p:nvPr>
        </p:nvSpPr>
        <p:spPr>
          <a:xfrm>
            <a:off x="7295738" y="6356350"/>
            <a:ext cx="3033829"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endParaRPr lang="it-IT" noProof="0"/>
          </a:p>
        </p:txBody>
      </p:sp>
      <p:sp>
        <p:nvSpPr>
          <p:cNvPr id="16" name="Segnaposto numero diapositiva 7">
            <a:extLst>
              <a:ext uri="{FF2B5EF4-FFF2-40B4-BE49-F238E27FC236}">
                <a16:creationId xmlns:a16="http://schemas.microsoft.com/office/drawing/2014/main" id="{FF3A4E9C-6CC0-4587-BF21-5EC4C13DD0EB}"/>
              </a:ext>
            </a:extLst>
          </p:cNvPr>
          <p:cNvSpPr>
            <a:spLocks noGrp="1"/>
          </p:cNvSpPr>
          <p:nvPr>
            <p:ph type="sldNum" sz="quarter" idx="12"/>
          </p:nvPr>
        </p:nvSpPr>
        <p:spPr>
          <a:xfrm>
            <a:off x="10707939" y="6356350"/>
            <a:ext cx="844649"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fld id="{E20EFF4B-E35B-4DE6-97A9-05E54E649A15}" type="slidenum">
              <a:rPr lang="it-IT" noProof="0" smtClean="0"/>
              <a:pPr/>
              <a:t>‹N›</a:t>
            </a:fld>
            <a:endParaRPr lang="it-IT" noProof="0"/>
          </a:p>
        </p:txBody>
      </p:sp>
    </p:spTree>
    <p:extLst>
      <p:ext uri="{BB962C8B-B14F-4D97-AF65-F5344CB8AC3E}">
        <p14:creationId xmlns:p14="http://schemas.microsoft.com/office/powerpoint/2010/main" val="3570728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hiusura">
    <p:spTree>
      <p:nvGrpSpPr>
        <p:cNvPr id="1" name=""/>
        <p:cNvGrpSpPr/>
        <p:nvPr/>
      </p:nvGrpSpPr>
      <p:grpSpPr>
        <a:xfrm>
          <a:off x="0" y="0"/>
          <a:ext cx="0" cy="0"/>
          <a:chOff x="0" y="0"/>
          <a:chExt cx="0" cy="0"/>
        </a:xfrm>
      </p:grpSpPr>
      <p:sp>
        <p:nvSpPr>
          <p:cNvPr id="23" name="Rettangolo 22">
            <a:extLst>
              <a:ext uri="{FF2B5EF4-FFF2-40B4-BE49-F238E27FC236}">
                <a16:creationId xmlns:a16="http://schemas.microsoft.com/office/drawing/2014/main" id="{82907218-B50F-49FD-AD54-AB4516C4AEF0}"/>
              </a:ext>
              <a:ext uri="{C183D7F6-B498-43B3-948B-1728B52AA6E4}">
                <adec:decorative xmlns="" xmlns:adec="http://schemas.microsoft.com/office/drawing/2017/decorative" val="1"/>
              </a:ext>
            </a:extLst>
          </p:cNvPr>
          <p:cNvSpPr/>
          <p:nvPr userDrawn="1"/>
        </p:nvSpPr>
        <p:spPr>
          <a:xfrm>
            <a:off x="0" y="3429000"/>
            <a:ext cx="12192000" cy="2802362"/>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24" name="Rettangolo 23">
            <a:extLst>
              <a:ext uri="{FF2B5EF4-FFF2-40B4-BE49-F238E27FC236}">
                <a16:creationId xmlns:a16="http://schemas.microsoft.com/office/drawing/2014/main" id="{FC9376FF-CCF9-409D-9C56-0478207D187A}"/>
              </a:ext>
              <a:ext uri="{C183D7F6-B498-43B3-948B-1728B52AA6E4}">
                <adec:decorative xmlns="" xmlns:adec="http://schemas.microsoft.com/office/drawing/2017/decorative" val="1"/>
              </a:ext>
            </a:extLst>
          </p:cNvPr>
          <p:cNvSpPr/>
          <p:nvPr userDrawn="1"/>
        </p:nvSpPr>
        <p:spPr>
          <a:xfrm>
            <a:off x="764187" y="3429000"/>
            <a:ext cx="10663626" cy="224872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25" name="Titolo 1">
            <a:extLst>
              <a:ext uri="{FF2B5EF4-FFF2-40B4-BE49-F238E27FC236}">
                <a16:creationId xmlns:a16="http://schemas.microsoft.com/office/drawing/2014/main" id="{100F12B7-72C7-4FE1-ACC5-E25F1F670C58}"/>
              </a:ext>
            </a:extLst>
          </p:cNvPr>
          <p:cNvSpPr>
            <a:spLocks noGrp="1"/>
          </p:cNvSpPr>
          <p:nvPr>
            <p:ph type="ctrTitle"/>
          </p:nvPr>
        </p:nvSpPr>
        <p:spPr>
          <a:xfrm>
            <a:off x="975359" y="3637127"/>
            <a:ext cx="10065679" cy="1493765"/>
          </a:xfrm>
        </p:spPr>
        <p:txBody>
          <a:bodyPr rtlCol="0" anchor="b">
            <a:normAutofit/>
          </a:bodyPr>
          <a:lstStyle>
            <a:lvl1pPr>
              <a:defRPr sz="5400"/>
            </a:lvl1pPr>
          </a:lstStyle>
          <a:p>
            <a:pPr rtl="0"/>
            <a:r>
              <a:rPr lang="it-IT" noProof="0"/>
              <a:t>Fare clic per modificare lo stile del titolo dello schema</a:t>
            </a:r>
          </a:p>
        </p:txBody>
      </p:sp>
      <p:sp>
        <p:nvSpPr>
          <p:cNvPr id="26" name="Sottotitolo 2">
            <a:extLst>
              <a:ext uri="{FF2B5EF4-FFF2-40B4-BE49-F238E27FC236}">
                <a16:creationId xmlns:a16="http://schemas.microsoft.com/office/drawing/2014/main" id="{25F1DA91-F20A-4A08-93BE-9F98E06C4971}"/>
              </a:ext>
            </a:extLst>
          </p:cNvPr>
          <p:cNvSpPr>
            <a:spLocks noGrp="1"/>
          </p:cNvSpPr>
          <p:nvPr>
            <p:ph type="subTitle" idx="1"/>
          </p:nvPr>
        </p:nvSpPr>
        <p:spPr>
          <a:xfrm>
            <a:off x="973836" y="5023536"/>
            <a:ext cx="10065679" cy="569873"/>
          </a:xfrm>
        </p:spPr>
        <p:txBody>
          <a:bodyPr rtlCol="0">
            <a:normAutofit/>
          </a:bodyPr>
          <a:lstStyle>
            <a:lvl1pPr>
              <a:defRPr b="0" cap="all" spc="600" baseline="0"/>
            </a:lvl1pPr>
          </a:lstStyle>
          <a:p>
            <a:pPr rtl="0">
              <a:lnSpc>
                <a:spcPct val="120000"/>
              </a:lnSpc>
            </a:pPr>
            <a:r>
              <a:rPr lang="it-IT" sz="2000" noProof="0"/>
              <a:t>Fare clic per modificare lo stile del sottotitolo dello schema</a:t>
            </a:r>
          </a:p>
        </p:txBody>
      </p:sp>
      <p:sp>
        <p:nvSpPr>
          <p:cNvPr id="27" name="Rettangolo 26">
            <a:extLst>
              <a:ext uri="{FF2B5EF4-FFF2-40B4-BE49-F238E27FC236}">
                <a16:creationId xmlns:a16="http://schemas.microsoft.com/office/drawing/2014/main" id="{83A878EE-90F1-4A49-B6BE-AE85B98C9DA1}"/>
              </a:ext>
              <a:ext uri="{C183D7F6-B498-43B3-948B-1728B52AA6E4}">
                <adec:decorative xmlns="" xmlns:adec="http://schemas.microsoft.com/office/drawing/2017/decorative" val="1"/>
              </a:ext>
            </a:extLst>
          </p:cNvPr>
          <p:cNvSpPr/>
          <p:nvPr userDrawn="1"/>
        </p:nvSpPr>
        <p:spPr>
          <a:xfrm>
            <a:off x="763424" y="5677726"/>
            <a:ext cx="10661904" cy="1645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40" name="Segnaposto immagine 31">
            <a:extLst>
              <a:ext uri="{FF2B5EF4-FFF2-40B4-BE49-F238E27FC236}">
                <a16:creationId xmlns:a16="http://schemas.microsoft.com/office/drawing/2014/main" id="{AD3270F6-1E4E-4411-8D4E-828E3720DCB2}"/>
              </a:ext>
            </a:extLst>
          </p:cNvPr>
          <p:cNvSpPr>
            <a:spLocks noGrp="1"/>
          </p:cNvSpPr>
          <p:nvPr>
            <p:ph type="pic" sz="quarter" idx="13" hasCustomPrompt="1"/>
          </p:nvPr>
        </p:nvSpPr>
        <p:spPr>
          <a:xfrm>
            <a:off x="763588" y="642938"/>
            <a:ext cx="2449512" cy="2476500"/>
          </a:xfrm>
        </p:spPr>
        <p:txBody>
          <a:bodyPr rtlCol="0"/>
          <a:lstStyle>
            <a:lvl1pPr algn="ctr">
              <a:defRPr/>
            </a:lvl1pPr>
          </a:lstStyle>
          <a:p>
            <a:pPr rtl="0"/>
            <a:r>
              <a:rPr lang="it-IT" noProof="0"/>
              <a:t>Fai clic per aggiungere una foto</a:t>
            </a:r>
          </a:p>
        </p:txBody>
      </p:sp>
      <p:sp>
        <p:nvSpPr>
          <p:cNvPr id="41" name="Segnaposto immagine 31">
            <a:extLst>
              <a:ext uri="{FF2B5EF4-FFF2-40B4-BE49-F238E27FC236}">
                <a16:creationId xmlns:a16="http://schemas.microsoft.com/office/drawing/2014/main" id="{EABF929F-94D1-4759-B7F8-13A234DA34CE}"/>
              </a:ext>
            </a:extLst>
          </p:cNvPr>
          <p:cNvSpPr>
            <a:spLocks noGrp="1"/>
          </p:cNvSpPr>
          <p:nvPr>
            <p:ph type="pic" sz="quarter" idx="14" hasCustomPrompt="1"/>
          </p:nvPr>
        </p:nvSpPr>
        <p:spPr>
          <a:xfrm>
            <a:off x="3502338" y="643636"/>
            <a:ext cx="2449512" cy="2476500"/>
          </a:xfrm>
        </p:spPr>
        <p:txBody>
          <a:bodyPr rtlCol="0"/>
          <a:lstStyle>
            <a:lvl1pPr algn="ctr">
              <a:defRPr/>
            </a:lvl1pPr>
          </a:lstStyle>
          <a:p>
            <a:pPr rtl="0"/>
            <a:r>
              <a:rPr lang="it-IT" noProof="0"/>
              <a:t>Fai clic per aggiungere una foto</a:t>
            </a:r>
          </a:p>
        </p:txBody>
      </p:sp>
      <p:sp>
        <p:nvSpPr>
          <p:cNvPr id="43" name="Segnaposto immagine 31">
            <a:extLst>
              <a:ext uri="{FF2B5EF4-FFF2-40B4-BE49-F238E27FC236}">
                <a16:creationId xmlns:a16="http://schemas.microsoft.com/office/drawing/2014/main" id="{BFF7B305-12DD-40D5-8129-BBA665ACA344}"/>
              </a:ext>
            </a:extLst>
          </p:cNvPr>
          <p:cNvSpPr>
            <a:spLocks noGrp="1"/>
          </p:cNvSpPr>
          <p:nvPr>
            <p:ph type="pic" sz="quarter" idx="16" hasCustomPrompt="1"/>
          </p:nvPr>
        </p:nvSpPr>
        <p:spPr>
          <a:xfrm>
            <a:off x="6240470" y="643636"/>
            <a:ext cx="2449512" cy="2476500"/>
          </a:xfrm>
        </p:spPr>
        <p:txBody>
          <a:bodyPr rtlCol="0"/>
          <a:lstStyle>
            <a:lvl1pPr algn="ctr">
              <a:defRPr/>
            </a:lvl1pPr>
          </a:lstStyle>
          <a:p>
            <a:pPr rtl="0"/>
            <a:r>
              <a:rPr lang="it-IT" noProof="0"/>
              <a:t>Fai clic per aggiungere una foto</a:t>
            </a:r>
          </a:p>
        </p:txBody>
      </p:sp>
      <p:sp>
        <p:nvSpPr>
          <p:cNvPr id="42" name="Segnaposto immagine 31">
            <a:extLst>
              <a:ext uri="{FF2B5EF4-FFF2-40B4-BE49-F238E27FC236}">
                <a16:creationId xmlns:a16="http://schemas.microsoft.com/office/drawing/2014/main" id="{9D7B5BDC-1B7A-4894-9620-E84D2D48F24C}"/>
              </a:ext>
            </a:extLst>
          </p:cNvPr>
          <p:cNvSpPr>
            <a:spLocks noGrp="1"/>
          </p:cNvSpPr>
          <p:nvPr>
            <p:ph type="pic" sz="quarter" idx="15" hasCustomPrompt="1"/>
          </p:nvPr>
        </p:nvSpPr>
        <p:spPr>
          <a:xfrm>
            <a:off x="8978301" y="643636"/>
            <a:ext cx="2449512" cy="2476500"/>
          </a:xfrm>
        </p:spPr>
        <p:txBody>
          <a:bodyPr rtlCol="0"/>
          <a:lstStyle>
            <a:lvl1pPr algn="ctr">
              <a:defRPr/>
            </a:lvl1pPr>
          </a:lstStyle>
          <a:p>
            <a:pPr rtl="0"/>
            <a:r>
              <a:rPr lang="it-IT" noProof="0"/>
              <a:t>Fai clic per aggiungere una foto</a:t>
            </a:r>
          </a:p>
        </p:txBody>
      </p:sp>
      <p:sp>
        <p:nvSpPr>
          <p:cNvPr id="28" name="Segnaposto piè di pagina 7">
            <a:extLst>
              <a:ext uri="{FF2B5EF4-FFF2-40B4-BE49-F238E27FC236}">
                <a16:creationId xmlns:a16="http://schemas.microsoft.com/office/drawing/2014/main" id="{4E2B39E4-0727-4A5A-BC57-AA9E8DE04F22}"/>
              </a:ext>
            </a:extLst>
          </p:cNvPr>
          <p:cNvSpPr>
            <a:spLocks noGrp="1"/>
          </p:cNvSpPr>
          <p:nvPr>
            <p:ph type="ftr" sz="quarter" idx="11"/>
          </p:nvPr>
        </p:nvSpPr>
        <p:spPr>
          <a:xfrm>
            <a:off x="639413" y="6356350"/>
            <a:ext cx="6291108"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cap="none" spc="0" normalizeH="0" noProof="0">
              <a:ln>
                <a:noFill/>
              </a:ln>
              <a:solidFill>
                <a:srgbClr val="232323">
                  <a:lumMod val="90000"/>
                  <a:lumOff val="10000"/>
                </a:srgbClr>
              </a:solidFill>
              <a:effectLst/>
              <a:uLnTx/>
              <a:uFillTx/>
              <a:latin typeface="Meiryo UI"/>
              <a:ea typeface="+mn-ea"/>
              <a:cs typeface="+mn-cs"/>
            </a:endParaRPr>
          </a:p>
        </p:txBody>
      </p:sp>
      <p:sp>
        <p:nvSpPr>
          <p:cNvPr id="29" name="Segnaposto data 5">
            <a:extLst>
              <a:ext uri="{FF2B5EF4-FFF2-40B4-BE49-F238E27FC236}">
                <a16:creationId xmlns:a16="http://schemas.microsoft.com/office/drawing/2014/main" id="{6E0AA390-7F09-4587-8C95-FD7A9C784898}"/>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30" name="Segnaposto numero diapositiva 8">
            <a:extLst>
              <a:ext uri="{FF2B5EF4-FFF2-40B4-BE49-F238E27FC236}">
                <a16:creationId xmlns:a16="http://schemas.microsoft.com/office/drawing/2014/main" id="{02FAE9E6-8F24-4563-93BC-C0A14B8D47A4}"/>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6E16B81F-97CD-4934-852B-F0AECFD05DB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516767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38162"/>
          </a:xfrm>
          <a:noFill/>
          <a:ln>
            <a:noFill/>
          </a:ln>
        </p:spPr>
        <p:style>
          <a:lnRef idx="1">
            <a:schemeClr val="accent1"/>
          </a:lnRef>
          <a:fillRef idx="3">
            <a:schemeClr val="accent1"/>
          </a:fillRef>
          <a:effectRef idx="2">
            <a:schemeClr val="accent1"/>
          </a:effectRef>
          <a:fontRef idx="minor">
            <a:schemeClr val="lt1"/>
          </a:fontRef>
        </p:style>
        <p:txBody>
          <a:bodyPr rtlCol="0" anchor="ctr"/>
          <a:lstStyle>
            <a:lvl1pPr>
              <a:defRPr lang="en-US" sz="2800" b="1" cap="none" spc="0">
                <a:ln>
                  <a:noFill/>
                </a:ln>
                <a:solidFill>
                  <a:srgbClr val="FF0000"/>
                </a:solidFill>
                <a:effectLst/>
                <a:latin typeface="+mn-lt"/>
                <a:ea typeface="+mn-ea"/>
                <a:cs typeface="+mn-cs"/>
              </a:defRPr>
            </a:lvl1pPr>
          </a:lstStyle>
          <a:p>
            <a:pPr marL="0" lvl="0"/>
            <a:r>
              <a:rPr lang="it-IT" dirty="0" smtClean="0"/>
              <a:t>Fare clic per modificare stile</a:t>
            </a:r>
            <a:endParaRPr lang="en-US" dirty="0"/>
          </a:p>
        </p:txBody>
      </p:sp>
      <p:sp>
        <p:nvSpPr>
          <p:cNvPr id="3" name="Content Placeholder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074FA65-3893-154C-8737-4E49916AD9EF}" type="datetimeFigureOut">
              <a:rPr lang="en-US" smtClean="0"/>
              <a:pPr/>
              <a:t>10/23/2025</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2F3696AD-1A15-534F-BAE4-90829788C3C6}" type="slidenum">
              <a:rPr lang="en-US" smtClean="0"/>
              <a:pPr/>
              <a:t>‹N›</a:t>
            </a:fld>
            <a:endParaRPr lang="en-US"/>
          </a:p>
        </p:txBody>
      </p:sp>
      <p:grpSp>
        <p:nvGrpSpPr>
          <p:cNvPr id="7" name="Gruppo 5"/>
          <p:cNvGrpSpPr/>
          <p:nvPr userDrawn="1"/>
        </p:nvGrpSpPr>
        <p:grpSpPr>
          <a:xfrm>
            <a:off x="47328" y="6093296"/>
            <a:ext cx="12095989" cy="638968"/>
            <a:chOff x="0" y="3141032"/>
            <a:chExt cx="9144000" cy="638968"/>
          </a:xfrm>
        </p:grpSpPr>
        <p:pic>
          <p:nvPicPr>
            <p:cNvPr id="8" name="Immagine 5"/>
            <p:cNvPicPr>
              <a:picLocks noChangeAspect="1"/>
            </p:cNvPicPr>
            <p:nvPr/>
          </p:nvPicPr>
          <p:blipFill>
            <a:blip r:embed="rId2" cstate="screen">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a:ext>
              </a:extLst>
            </a:blip>
            <a:stretch>
              <a:fillRect/>
            </a:stretch>
          </p:blipFill>
          <p:spPr>
            <a:xfrm>
              <a:off x="0" y="3143439"/>
              <a:ext cx="9144000" cy="571121"/>
            </a:xfrm>
            <a:prstGeom prst="rect">
              <a:avLst/>
            </a:prstGeom>
          </p:spPr>
        </p:pic>
        <p:sp>
          <p:nvSpPr>
            <p:cNvPr id="9" name="Goccia 6"/>
            <p:cNvSpPr>
              <a:spLocks noChangeAspect="1"/>
            </p:cNvSpPr>
            <p:nvPr/>
          </p:nvSpPr>
          <p:spPr>
            <a:xfrm>
              <a:off x="8460496" y="3204000"/>
              <a:ext cx="576000" cy="576000"/>
            </a:xfrm>
            <a:prstGeom prst="teardrop">
              <a:avLst/>
            </a:prstGeom>
            <a:blipFill dpi="0" rotWithShape="0">
              <a:blip r:embed="rId4" cstate="screen">
                <a:extLst>
                  <a:ext uri="{28A0092B-C50C-407E-A947-70E740481C1C}">
                    <a14:useLocalDpi xmlns:a14="http://schemas.microsoft.com/office/drawing/2010/main"/>
                  </a:ext>
                </a:extLst>
              </a:blip>
              <a:srcRect/>
              <a:tile tx="-12700" ty="12700" sx="20000" sy="20000" flip="none" algn="ctr"/>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0" name="Goccia 7"/>
            <p:cNvSpPr>
              <a:spLocks noChangeAspect="1"/>
            </p:cNvSpPr>
            <p:nvPr/>
          </p:nvSpPr>
          <p:spPr>
            <a:xfrm>
              <a:off x="5868144" y="3204000"/>
              <a:ext cx="576000" cy="576000"/>
            </a:xfrm>
            <a:prstGeom prst="teardrop">
              <a:avLst/>
            </a:prstGeom>
            <a:blipFill dpi="0" rotWithShape="1">
              <a:blip r:embed="rId5" cstate="screen">
                <a:extLst>
                  <a:ext uri="{28A0092B-C50C-407E-A947-70E740481C1C}">
                    <a14:useLocalDpi xmlns:a14="http://schemas.microsoft.com/office/drawing/2010/main"/>
                  </a:ext>
                </a:extLst>
              </a:blip>
              <a:srcRect/>
              <a:tile tx="-63500" ty="0" sx="9000" sy="9000" flip="none" algn="tl"/>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1" name="Goccia 8"/>
            <p:cNvSpPr>
              <a:spLocks noChangeAspect="1"/>
            </p:cNvSpPr>
            <p:nvPr/>
          </p:nvSpPr>
          <p:spPr>
            <a:xfrm>
              <a:off x="7164288" y="3204000"/>
              <a:ext cx="576000" cy="576000"/>
            </a:xfrm>
            <a:prstGeom prst="teardrop">
              <a:avLst/>
            </a:prstGeom>
            <a:blipFill dpi="0" rotWithShape="0">
              <a:blip r:embed="rId6" cstate="screen">
                <a:extLst>
                  <a:ext uri="{28A0092B-C50C-407E-A947-70E740481C1C}">
                    <a14:useLocalDpi xmlns:a14="http://schemas.microsoft.com/office/drawing/2010/main"/>
                  </a:ext>
                </a:extLst>
              </a:blip>
              <a:srcRect/>
              <a:tile tx="-82550" ty="-63500" sx="6000" sy="6000" flip="none" algn="tl"/>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2" name="Goccia 9"/>
            <p:cNvSpPr>
              <a:spLocks noChangeAspect="1"/>
            </p:cNvSpPr>
            <p:nvPr/>
          </p:nvSpPr>
          <p:spPr>
            <a:xfrm>
              <a:off x="7812360" y="3204000"/>
              <a:ext cx="576000" cy="576000"/>
            </a:xfrm>
            <a:prstGeom prst="teardrop">
              <a:avLst/>
            </a:prstGeom>
            <a:blipFill dpi="0" rotWithShape="1">
              <a:blip r:embed="rId7" cstate="screen">
                <a:extLst>
                  <a:ext uri="{28A0092B-C50C-407E-A947-70E740481C1C}">
                    <a14:useLocalDpi xmlns:a14="http://schemas.microsoft.com/office/drawing/2010/main"/>
                  </a:ext>
                </a:extLst>
              </a:blip>
              <a:srcRect/>
              <a:tile tx="19050" ty="-57150" sx="19000" sy="37000" flip="none" algn="ctr"/>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3" name="Goccia 10"/>
            <p:cNvSpPr>
              <a:spLocks noChangeAspect="1"/>
            </p:cNvSpPr>
            <p:nvPr/>
          </p:nvSpPr>
          <p:spPr>
            <a:xfrm>
              <a:off x="6516216" y="3204000"/>
              <a:ext cx="576000" cy="576000"/>
            </a:xfrm>
            <a:prstGeom prst="teardrop">
              <a:avLst/>
            </a:prstGeom>
            <a:blipFill dpi="0" rotWithShape="1">
              <a:blip r:embed="rId8" cstate="screen">
                <a:extLst>
                  <a:ext uri="{28A0092B-C50C-407E-A947-70E740481C1C}">
                    <a14:useLocalDpi xmlns:a14="http://schemas.microsoft.com/office/drawing/2010/main"/>
                  </a:ext>
                </a:extLst>
              </a:blip>
              <a:srcRect/>
              <a:tile tx="0" ty="-6350" sx="50000" sy="50000" flip="none" algn="tl"/>
            </a:blip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
          <p:nvSpPr>
            <p:cNvPr id="14" name="CasellaDiTesto 11"/>
            <p:cNvSpPr txBox="1"/>
            <p:nvPr/>
          </p:nvSpPr>
          <p:spPr>
            <a:xfrm>
              <a:off x="695568" y="3207350"/>
              <a:ext cx="3528392" cy="461665"/>
            </a:xfrm>
            <a:prstGeom prst="rect">
              <a:avLst/>
            </a:prstGeom>
            <a:noFill/>
          </p:spPr>
          <p:txBody>
            <a:bodyPr wrap="square" rtlCol="0">
              <a:spAutoFit/>
            </a:bodyPr>
            <a:lstStyle/>
            <a:p>
              <a:r>
                <a:rPr lang="en-GB" sz="1200" b="1" dirty="0" smtClean="0">
                  <a:solidFill>
                    <a:prstClr val="white"/>
                  </a:solidFill>
                  <a:ea typeface="Arial Unicode MS" panose="020B0604020202020204" pitchFamily="34" charset="-128"/>
                  <a:cs typeface="Arial Unicode MS" panose="020B0604020202020204" pitchFamily="34" charset="-128"/>
                </a:rPr>
                <a:t>IGG – </a:t>
              </a:r>
              <a:r>
                <a:rPr lang="en-GB" sz="1200" b="1" dirty="0" err="1" smtClean="0">
                  <a:solidFill>
                    <a:prstClr val="white"/>
                  </a:solidFill>
                  <a:ea typeface="Arial Unicode MS" panose="020B0604020202020204" pitchFamily="34" charset="-128"/>
                  <a:cs typeface="Arial Unicode MS" panose="020B0604020202020204" pitchFamily="34" charset="-128"/>
                </a:rPr>
                <a:t>Istituto</a:t>
              </a:r>
              <a:r>
                <a:rPr lang="en-GB" sz="1200" b="1" dirty="0" smtClean="0">
                  <a:solidFill>
                    <a:prstClr val="white"/>
                  </a:solidFill>
                  <a:ea typeface="Arial Unicode MS" panose="020B0604020202020204" pitchFamily="34" charset="-128"/>
                  <a:cs typeface="Arial Unicode MS" panose="020B0604020202020204" pitchFamily="34" charset="-128"/>
                </a:rPr>
                <a:t> di</a:t>
              </a:r>
              <a:r>
                <a:rPr lang="en-GB" sz="1200" b="1" baseline="0" dirty="0" smtClean="0">
                  <a:solidFill>
                    <a:prstClr val="white"/>
                  </a:solidFill>
                  <a:ea typeface="Arial Unicode MS" panose="020B0604020202020204" pitchFamily="34" charset="-128"/>
                  <a:cs typeface="Arial Unicode MS" panose="020B0604020202020204" pitchFamily="34" charset="-128"/>
                </a:rPr>
                <a:t> </a:t>
              </a:r>
              <a:r>
                <a:rPr lang="en-GB" sz="1200" b="1" dirty="0" err="1" smtClean="0">
                  <a:solidFill>
                    <a:prstClr val="white"/>
                  </a:solidFill>
                  <a:ea typeface="Arial Unicode MS" panose="020B0604020202020204" pitchFamily="34" charset="-128"/>
                  <a:cs typeface="Arial Unicode MS" panose="020B0604020202020204" pitchFamily="34" charset="-128"/>
                </a:rPr>
                <a:t>Geoscienze</a:t>
              </a:r>
              <a:r>
                <a:rPr lang="en-GB" sz="1200" b="1" baseline="0" dirty="0" smtClean="0">
                  <a:solidFill>
                    <a:prstClr val="white"/>
                  </a:solidFill>
                  <a:ea typeface="Arial Unicode MS" panose="020B0604020202020204" pitchFamily="34" charset="-128"/>
                  <a:cs typeface="Arial Unicode MS" panose="020B0604020202020204" pitchFamily="34" charset="-128"/>
                </a:rPr>
                <a:t> e </a:t>
              </a:r>
              <a:r>
                <a:rPr lang="en-GB" sz="1200" b="1" baseline="0" dirty="0" err="1" smtClean="0">
                  <a:solidFill>
                    <a:prstClr val="white"/>
                  </a:solidFill>
                  <a:ea typeface="Arial Unicode MS" panose="020B0604020202020204" pitchFamily="34" charset="-128"/>
                  <a:cs typeface="Arial Unicode MS" panose="020B0604020202020204" pitchFamily="34" charset="-128"/>
                </a:rPr>
                <a:t>Georisorse</a:t>
              </a:r>
              <a:r>
                <a:rPr lang="en-GB" sz="1200" b="1" baseline="0" dirty="0" smtClean="0">
                  <a:solidFill>
                    <a:prstClr val="white"/>
                  </a:solidFill>
                  <a:ea typeface="Arial Unicode MS" panose="020B0604020202020204" pitchFamily="34" charset="-128"/>
                  <a:cs typeface="Arial Unicode MS" panose="020B0604020202020204" pitchFamily="34" charset="-128"/>
                </a:rPr>
                <a:t> </a:t>
              </a:r>
              <a:r>
                <a:rPr lang="en-GB" sz="1200" b="1" dirty="0" smtClean="0">
                  <a:solidFill>
                    <a:prstClr val="white"/>
                  </a:solidFill>
                  <a:ea typeface="Arial Unicode MS" panose="020B0604020202020204" pitchFamily="34" charset="-128"/>
                  <a:cs typeface="Arial Unicode MS" panose="020B0604020202020204" pitchFamily="34" charset="-128"/>
                </a:rPr>
                <a:t> </a:t>
              </a:r>
            </a:p>
            <a:p>
              <a:r>
                <a:rPr lang="en-GB" sz="1200" b="1" dirty="0" err="1" smtClean="0">
                  <a:solidFill>
                    <a:prstClr val="white"/>
                  </a:solidFill>
                  <a:ea typeface="Arial Unicode MS" panose="020B0604020202020204" pitchFamily="34" charset="-128"/>
                  <a:cs typeface="Arial Unicode MS" panose="020B0604020202020204" pitchFamily="34" charset="-128"/>
                </a:rPr>
                <a:t>Consiglio</a:t>
              </a:r>
              <a:r>
                <a:rPr lang="en-GB" sz="1200" b="1" dirty="0" smtClean="0">
                  <a:solidFill>
                    <a:prstClr val="white"/>
                  </a:solidFill>
                  <a:ea typeface="Arial Unicode MS" panose="020B0604020202020204" pitchFamily="34" charset="-128"/>
                  <a:cs typeface="Arial Unicode MS" panose="020B0604020202020204" pitchFamily="34" charset="-128"/>
                </a:rPr>
                <a:t> </a:t>
              </a:r>
              <a:r>
                <a:rPr lang="en-GB" sz="1200" b="1" dirty="0" err="1" smtClean="0">
                  <a:solidFill>
                    <a:prstClr val="white"/>
                  </a:solidFill>
                  <a:ea typeface="Arial Unicode MS" panose="020B0604020202020204" pitchFamily="34" charset="-128"/>
                  <a:cs typeface="Arial Unicode MS" panose="020B0604020202020204" pitchFamily="34" charset="-128"/>
                </a:rPr>
                <a:t>Nazionale</a:t>
              </a:r>
              <a:r>
                <a:rPr lang="en-GB" sz="1200" b="1" dirty="0" smtClean="0">
                  <a:solidFill>
                    <a:prstClr val="white"/>
                  </a:solidFill>
                  <a:ea typeface="Arial Unicode MS" panose="020B0604020202020204" pitchFamily="34" charset="-128"/>
                  <a:cs typeface="Arial Unicode MS" panose="020B0604020202020204" pitchFamily="34" charset="-128"/>
                </a:rPr>
                <a:t> </a:t>
              </a:r>
              <a:r>
                <a:rPr lang="en-GB" sz="1200" b="1" dirty="0" err="1" smtClean="0">
                  <a:solidFill>
                    <a:prstClr val="white"/>
                  </a:solidFill>
                  <a:ea typeface="Arial Unicode MS" panose="020B0604020202020204" pitchFamily="34" charset="-128"/>
                  <a:cs typeface="Arial Unicode MS" panose="020B0604020202020204" pitchFamily="34" charset="-128"/>
                </a:rPr>
                <a:t>delle</a:t>
              </a:r>
              <a:r>
                <a:rPr lang="en-GB" sz="1200" b="1" dirty="0" smtClean="0">
                  <a:solidFill>
                    <a:prstClr val="white"/>
                  </a:solidFill>
                  <a:ea typeface="Arial Unicode MS" panose="020B0604020202020204" pitchFamily="34" charset="-128"/>
                  <a:cs typeface="Arial Unicode MS" panose="020B0604020202020204" pitchFamily="34" charset="-128"/>
                </a:rPr>
                <a:t> </a:t>
              </a:r>
              <a:r>
                <a:rPr lang="en-GB" sz="1200" b="1" dirty="0" err="1" smtClean="0">
                  <a:solidFill>
                    <a:prstClr val="white"/>
                  </a:solidFill>
                  <a:ea typeface="Arial Unicode MS" panose="020B0604020202020204" pitchFamily="34" charset="-128"/>
                  <a:cs typeface="Arial Unicode MS" panose="020B0604020202020204" pitchFamily="34" charset="-128"/>
                </a:rPr>
                <a:t>Ricerche</a:t>
              </a:r>
              <a:endParaRPr lang="en-GB" sz="1200" b="1" dirty="0">
                <a:solidFill>
                  <a:prstClr val="white"/>
                </a:solidFill>
                <a:ea typeface="Arial Unicode MS" panose="020B0604020202020204" pitchFamily="34" charset="-128"/>
                <a:cs typeface="Arial Unicode MS" panose="020B0604020202020204" pitchFamily="34" charset="-128"/>
              </a:endParaRPr>
            </a:p>
          </p:txBody>
        </p:sp>
        <p:pic>
          <p:nvPicPr>
            <p:cNvPr id="15" name="Immagin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8" y="3141032"/>
              <a:ext cx="676600" cy="576000"/>
            </a:xfrm>
            <a:prstGeom prst="rect">
              <a:avLst/>
            </a:prstGeom>
          </p:spPr>
        </p:pic>
      </p:grpSp>
    </p:spTree>
    <p:extLst>
      <p:ext uri="{BB962C8B-B14F-4D97-AF65-F5344CB8AC3E}">
        <p14:creationId xmlns:p14="http://schemas.microsoft.com/office/powerpoint/2010/main" val="162235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Only">
  <p:cSld name="Solo titolo">
    <p:spTree>
      <p:nvGrpSpPr>
        <p:cNvPr id="1" name=""/>
        <p:cNvGrpSpPr/>
        <p:nvPr/>
      </p:nvGrpSpPr>
      <p:grpSpPr>
        <a:xfrm>
          <a:off x="0" y="0"/>
          <a:ext cx="0" cy="0"/>
          <a:chOff x="0" y="0"/>
          <a:chExt cx="0" cy="0"/>
        </a:xfrm>
      </p:grpSpPr>
      <p:pic>
        <p:nvPicPr>
          <p:cNvPr id="3" name="Picture 5"/>
          <p:cNvPicPr>
            <a:picLocks noChangeAspect="1"/>
          </p:cNvPicPr>
          <p:nvPr userDrawn="1"/>
        </p:nvPicPr>
        <p:blipFill>
          <a:blip r:embed="rId2" cstate="print"/>
          <a:srcRect/>
          <a:stretch>
            <a:fillRect/>
          </a:stretch>
        </p:blipFill>
        <p:spPr bwMode="auto">
          <a:xfrm>
            <a:off x="0" y="762000"/>
            <a:ext cx="3259667" cy="2286000"/>
          </a:xfrm>
          <a:prstGeom prst="rect">
            <a:avLst/>
          </a:prstGeom>
          <a:noFill/>
          <a:ln w="9525">
            <a:noFill/>
            <a:miter lim="800000"/>
            <a:headEnd/>
            <a:tailEnd/>
          </a:ln>
        </p:spPr>
      </p:pic>
      <p:sp>
        <p:nvSpPr>
          <p:cNvPr id="2" name="Title 1"/>
          <p:cNvSpPr>
            <a:spLocks noGrp="1"/>
          </p:cNvSpPr>
          <p:nvPr>
            <p:ph type="title"/>
          </p:nvPr>
        </p:nvSpPr>
        <p:spPr>
          <a:xfrm>
            <a:off x="1499200" y="2077200"/>
            <a:ext cx="9347200" cy="1143000"/>
          </a:xfrm>
        </p:spPr>
        <p:txBody>
          <a:bodyPr/>
          <a:lstStyle>
            <a:lvl1pPr algn="l" eaLnBrk="1" latinLnBrk="0" hangingPunct="1">
              <a:defRPr kumimoji="0" lang="it-IT"/>
            </a:lvl1pPr>
          </a:lstStyle>
          <a:p>
            <a:pPr eaLnBrk="1" latinLnBrk="0" hangingPunct="1"/>
            <a:endParaRPr/>
          </a:p>
        </p:txBody>
      </p:sp>
      <p:sp>
        <p:nvSpPr>
          <p:cNvPr id="4" name="Date Placeholder 2"/>
          <p:cNvSpPr>
            <a:spLocks noGrp="1"/>
          </p:cNvSpPr>
          <p:nvPr>
            <p:ph type="dt" sz="half" idx="10"/>
          </p:nvPr>
        </p:nvSpPr>
        <p:spPr/>
        <p:txBody>
          <a:bodyPr/>
          <a:lstStyle>
            <a:lvl1pPr eaLnBrk="1" latinLnBrk="0" hangingPunct="1">
              <a:defRPr kumimoji="0" lang="it-IT">
                <a:solidFill>
                  <a:schemeClr val="bg1"/>
                </a:solidFill>
              </a:defRPr>
            </a:lvl1pPr>
          </a:lstStyle>
          <a:p>
            <a:pPr>
              <a:defRPr kumimoji="0"/>
            </a:pPr>
            <a:fld id="{7325AD68-ED31-434F-BA0B-A9DF9E02B021}" type="datetimeFigureOut">
              <a:rPr lang="en-US">
                <a:solidFill>
                  <a:prstClr val="white"/>
                </a:solidFill>
                <a:latin typeface="Calibri"/>
              </a:rPr>
              <a:pPr>
                <a:defRPr kumimoji="0"/>
              </a:pPr>
              <a:t>10/23/2025</a:t>
            </a:fld>
            <a:endParaRPr>
              <a:solidFill>
                <a:prstClr val="white"/>
              </a:solidFill>
              <a:latin typeface="Calibri"/>
            </a:endParaRPr>
          </a:p>
        </p:txBody>
      </p:sp>
      <p:sp>
        <p:nvSpPr>
          <p:cNvPr id="5" name="Footer Placeholder 3"/>
          <p:cNvSpPr>
            <a:spLocks noGrp="1"/>
          </p:cNvSpPr>
          <p:nvPr>
            <p:ph type="ftr" sz="quarter" idx="11"/>
          </p:nvPr>
        </p:nvSpPr>
        <p:spPr/>
        <p:txBody>
          <a:bodyPr/>
          <a:lstStyle>
            <a:lvl1pPr eaLnBrk="1" latinLnBrk="0" hangingPunct="1">
              <a:defRPr kumimoji="0" lang="it-IT">
                <a:solidFill>
                  <a:schemeClr val="bg1"/>
                </a:solidFill>
              </a:defRPr>
            </a:lvl1pPr>
          </a:lstStyle>
          <a:p>
            <a:pPr>
              <a:defRPr kumimoji="0"/>
            </a:pPr>
            <a:endParaRPr>
              <a:solidFill>
                <a:prstClr val="white"/>
              </a:solidFill>
              <a:latin typeface="Calibri"/>
            </a:endParaRPr>
          </a:p>
        </p:txBody>
      </p:sp>
      <p:sp>
        <p:nvSpPr>
          <p:cNvPr id="6" name="Slide Number Placeholder 4"/>
          <p:cNvSpPr>
            <a:spLocks noGrp="1"/>
          </p:cNvSpPr>
          <p:nvPr>
            <p:ph type="sldNum" sz="quarter" idx="12"/>
          </p:nvPr>
        </p:nvSpPr>
        <p:spPr/>
        <p:txBody>
          <a:bodyPr/>
          <a:lstStyle>
            <a:lvl1pPr eaLnBrk="1" latinLnBrk="0" hangingPunct="1">
              <a:defRPr kumimoji="0" lang="it-IT">
                <a:solidFill>
                  <a:schemeClr val="bg1"/>
                </a:solidFill>
              </a:defRPr>
            </a:lvl1pPr>
          </a:lstStyle>
          <a:p>
            <a:pPr>
              <a:defRPr kumimoji="0"/>
            </a:pPr>
            <a:fld id="{0CA88395-8C20-499C-9596-5C3BEB3A8A26}" type="slidenum">
              <a:rPr>
                <a:solidFill>
                  <a:prstClr val="white"/>
                </a:solidFill>
                <a:latin typeface="Calibri"/>
              </a:rPr>
              <a:pPr>
                <a:defRPr kumimoji="0"/>
              </a:pPr>
              <a:t>‹N›</a:t>
            </a:fld>
            <a:endParaRPr>
              <a:solidFill>
                <a:prstClr val="white"/>
              </a:solidFill>
              <a:latin typeface="Calibri"/>
            </a:endParaRPr>
          </a:p>
        </p:txBody>
      </p:sp>
    </p:spTree>
    <p:extLst>
      <p:ext uri="{BB962C8B-B14F-4D97-AF65-F5344CB8AC3E}">
        <p14:creationId xmlns:p14="http://schemas.microsoft.com/office/powerpoint/2010/main" val="152434123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blank">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09CF29D0-6587-EE47-803A-89B4C1BACD73}" type="datetimeFigureOut">
              <a:rPr lang="de-DE"/>
              <a:pPr>
                <a:defRPr/>
              </a:pPr>
              <a:t>23.10.2025</a:t>
            </a:fld>
            <a:endParaRPr lang="de-DE"/>
          </a:p>
        </p:txBody>
      </p:sp>
      <p:sp>
        <p:nvSpPr>
          <p:cNvPr id="3" name="Fußzeilenplatzhalter 2"/>
          <p:cNvSpPr>
            <a:spLocks noGrp="1"/>
          </p:cNvSpPr>
          <p:nvPr>
            <p:ph type="ftr" sz="quarter" idx="11"/>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eaLnBrk="0" fontAlgn="base" hangingPunct="0">
              <a:spcBef>
                <a:spcPct val="0"/>
              </a:spcBef>
              <a:spcAft>
                <a:spcPct val="0"/>
              </a:spcAft>
              <a:defRPr>
                <a:ea typeface="ＭＳ Ｐゴシック" charset="0"/>
                <a:cs typeface="ＭＳ Ｐゴシック" charset="0"/>
              </a:defRPr>
            </a:lvl1pPr>
          </a:lstStyle>
          <a:p>
            <a:pPr>
              <a:defRPr/>
            </a:pPr>
            <a:fld id="{F690862E-050D-0841-BDE2-A9DD092E136E}" type="slidenum">
              <a:rPr lang="de-DE"/>
              <a:pPr>
                <a:defRPr/>
              </a:pPr>
              <a:t>‹N›</a:t>
            </a:fld>
            <a:endParaRPr lang="de-DE"/>
          </a:p>
        </p:txBody>
      </p:sp>
    </p:spTree>
    <p:extLst>
      <p:ext uri="{BB962C8B-B14F-4D97-AF65-F5344CB8AC3E}">
        <p14:creationId xmlns:p14="http://schemas.microsoft.com/office/powerpoint/2010/main" val="3582941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Diapositiva titolo">
    <p:spTree>
      <p:nvGrpSpPr>
        <p:cNvPr id="1" name=""/>
        <p:cNvGrpSpPr/>
        <p:nvPr/>
      </p:nvGrpSpPr>
      <p:grpSpPr>
        <a:xfrm>
          <a:off x="0" y="0"/>
          <a:ext cx="0" cy="0"/>
          <a:chOff x="0" y="0"/>
          <a:chExt cx="0" cy="0"/>
        </a:xfrm>
      </p:grpSpPr>
      <p:pic>
        <p:nvPicPr>
          <p:cNvPr id="4" name="Picture 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4763"/>
            <a:ext cx="12192000"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stomShape 6"/>
          <p:cNvSpPr/>
          <p:nvPr userDrawn="1"/>
        </p:nvSpPr>
        <p:spPr>
          <a:xfrm>
            <a:off x="2366433" y="1184275"/>
            <a:ext cx="7461251" cy="336550"/>
          </a:xfrm>
          <a:prstGeom prst="rect">
            <a:avLst/>
          </a:prstGeom>
          <a:solidFill>
            <a:schemeClr val="bg1"/>
          </a:solidFill>
          <a:ln>
            <a:noFill/>
          </a:ln>
        </p:spPr>
        <p:txBody>
          <a:bodyPr lIns="0" tIns="0" rIns="0" bIns="0"/>
          <a:lstStyle/>
          <a:p>
            <a:pPr algn="ctr">
              <a:buSzPct val="25000"/>
              <a:defRPr/>
            </a:pPr>
            <a:r>
              <a:rPr lang="en-GB" sz="2000" dirty="0" err="1">
                <a:solidFill>
                  <a:srgbClr val="0070C0"/>
                </a:solidFill>
                <a:effectLst>
                  <a:outerShdw blurRad="38100" dist="38100" dir="2700000" algn="tl">
                    <a:srgbClr val="000000">
                      <a:alpha val="43137"/>
                    </a:srgbClr>
                  </a:outerShdw>
                </a:effectLst>
                <a:latin typeface="FreeSans"/>
                <a:ea typeface="ＭＳ Ｐゴシック" charset="0"/>
                <a:cs typeface="ＭＳ Ｐゴシック" charset="0"/>
              </a:rPr>
              <a:t>Istituto</a:t>
            </a:r>
            <a:r>
              <a:rPr lang="en-GB" sz="2000" dirty="0">
                <a:solidFill>
                  <a:srgbClr val="0070C0"/>
                </a:solidFill>
                <a:effectLst>
                  <a:outerShdw blurRad="38100" dist="38100" dir="2700000" algn="tl">
                    <a:srgbClr val="000000">
                      <a:alpha val="43137"/>
                    </a:srgbClr>
                  </a:outerShdw>
                </a:effectLst>
                <a:latin typeface="FreeSans"/>
                <a:ea typeface="ＭＳ Ｐゴシック" charset="0"/>
                <a:cs typeface="ＭＳ Ｐゴシック" charset="0"/>
              </a:rPr>
              <a:t> di </a:t>
            </a:r>
            <a:r>
              <a:rPr lang="en-GB" sz="2000" dirty="0" err="1">
                <a:solidFill>
                  <a:srgbClr val="0070C0"/>
                </a:solidFill>
                <a:effectLst>
                  <a:outerShdw blurRad="38100" dist="38100" dir="2700000" algn="tl">
                    <a:srgbClr val="000000">
                      <a:alpha val="43137"/>
                    </a:srgbClr>
                  </a:outerShdw>
                </a:effectLst>
                <a:latin typeface="FreeSans"/>
                <a:ea typeface="ＭＳ Ｐゴシック" charset="0"/>
                <a:cs typeface="ＭＳ Ｐゴシック" charset="0"/>
              </a:rPr>
              <a:t>Geoscienze</a:t>
            </a:r>
            <a:r>
              <a:rPr lang="en-GB" sz="2000" dirty="0">
                <a:solidFill>
                  <a:srgbClr val="0070C0"/>
                </a:solidFill>
                <a:effectLst>
                  <a:outerShdw blurRad="38100" dist="38100" dir="2700000" algn="tl">
                    <a:srgbClr val="000000">
                      <a:alpha val="43137"/>
                    </a:srgbClr>
                  </a:outerShdw>
                </a:effectLst>
                <a:latin typeface="FreeSans"/>
                <a:ea typeface="ＭＳ Ｐゴシック" charset="0"/>
                <a:cs typeface="ＭＳ Ｐゴシック" charset="0"/>
              </a:rPr>
              <a:t> e </a:t>
            </a:r>
            <a:r>
              <a:rPr lang="en-GB" sz="2000" dirty="0" err="1">
                <a:solidFill>
                  <a:srgbClr val="0070C0"/>
                </a:solidFill>
                <a:effectLst>
                  <a:outerShdw blurRad="38100" dist="38100" dir="2700000" algn="tl">
                    <a:srgbClr val="000000">
                      <a:alpha val="43137"/>
                    </a:srgbClr>
                  </a:outerShdw>
                </a:effectLst>
                <a:latin typeface="FreeSans"/>
                <a:ea typeface="ＭＳ Ｐゴシック" charset="0"/>
                <a:cs typeface="ＭＳ Ｐゴシック" charset="0"/>
              </a:rPr>
              <a:t>Georisorse</a:t>
            </a:r>
            <a:r>
              <a:rPr lang="en-GB" sz="2000" dirty="0">
                <a:solidFill>
                  <a:srgbClr val="0070C0"/>
                </a:solidFill>
                <a:effectLst>
                  <a:outerShdw blurRad="38100" dist="38100" dir="2700000" algn="tl">
                    <a:srgbClr val="000000">
                      <a:alpha val="43137"/>
                    </a:srgbClr>
                  </a:outerShdw>
                </a:effectLst>
                <a:latin typeface="FreeSans"/>
                <a:ea typeface="ＭＳ Ｐゴシック" charset="0"/>
                <a:cs typeface="ＭＳ Ｐゴシック" charset="0"/>
              </a:rPr>
              <a:t>  </a:t>
            </a:r>
          </a:p>
        </p:txBody>
      </p:sp>
      <p:sp>
        <p:nvSpPr>
          <p:cNvPr id="6" name="CasellaDiTesto 16"/>
          <p:cNvSpPr txBox="1">
            <a:spLocks noChangeArrowheads="1"/>
          </p:cNvSpPr>
          <p:nvPr userDrawn="1"/>
        </p:nvSpPr>
        <p:spPr bwMode="auto">
          <a:xfrm>
            <a:off x="1263651" y="5480051"/>
            <a:ext cx="9641416"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fontAlgn="base">
              <a:spcBef>
                <a:spcPct val="0"/>
              </a:spcBef>
              <a:spcAft>
                <a:spcPct val="0"/>
              </a:spcAft>
            </a:pPr>
            <a:r>
              <a:rPr lang="en-GB" sz="1200" smtClean="0">
                <a:solidFill>
                  <a:srgbClr val="000000"/>
                </a:solidFill>
              </a:rPr>
              <a:t>Istituto di Geoscienze e Georisorse, Consiglio Nazionale delle Ricerche, Via Moruzzi 1 – 56124 PISA</a:t>
            </a:r>
          </a:p>
          <a:p>
            <a:pPr algn="ctr" fontAlgn="base">
              <a:spcBef>
                <a:spcPct val="0"/>
              </a:spcBef>
              <a:spcAft>
                <a:spcPct val="0"/>
              </a:spcAft>
            </a:pPr>
            <a:r>
              <a:rPr lang="en-GB" sz="1200" u="sng" smtClean="0">
                <a:solidFill>
                  <a:srgbClr val="000000"/>
                </a:solidFill>
              </a:rPr>
              <a:t>manzella@igg.cnr.i</a:t>
            </a:r>
            <a:r>
              <a:rPr lang="en-GB" sz="1200" smtClean="0">
                <a:solidFill>
                  <a:srgbClr val="000000"/>
                </a:solidFill>
              </a:rPr>
              <a:t>t</a:t>
            </a:r>
          </a:p>
          <a:p>
            <a:pPr algn="ctr" fontAlgn="base">
              <a:spcBef>
                <a:spcPct val="0"/>
              </a:spcBef>
              <a:spcAft>
                <a:spcPct val="0"/>
              </a:spcAft>
            </a:pPr>
            <a:endParaRPr lang="en-GB" sz="1200" smtClean="0">
              <a:solidFill>
                <a:srgbClr val="000000"/>
              </a:solidFill>
            </a:endParaRPr>
          </a:p>
        </p:txBody>
      </p:sp>
      <p:pic>
        <p:nvPicPr>
          <p:cNvPr id="7" name="Picture 4"/>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492318" y="5730875"/>
            <a:ext cx="157056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7"/>
          <p:cNvSpPr/>
          <p:nvPr userDrawn="1"/>
        </p:nvSpPr>
        <p:spPr>
          <a:xfrm>
            <a:off x="1524000" y="0"/>
            <a:ext cx="9196917" cy="104933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800">
              <a:solidFill>
                <a:prstClr val="white"/>
              </a:solidFill>
              <a:latin typeface="Calibri"/>
            </a:endParaRPr>
          </a:p>
        </p:txBody>
      </p:sp>
      <p:pic>
        <p:nvPicPr>
          <p:cNvPr id="9" name="Immagine 19" descr="Logo CNR-2010-ITA-09-high.pn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477434" y="0"/>
            <a:ext cx="9196917"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3600451"/>
            <a:ext cx="10363200" cy="1470025"/>
          </a:xfrm>
          <a:solidFill>
            <a:srgbClr val="CCCCFF"/>
          </a:solidFill>
        </p:spPr>
        <p:style>
          <a:lnRef idx="2">
            <a:schemeClr val="accent1">
              <a:shade val="50000"/>
            </a:schemeClr>
          </a:lnRef>
          <a:fillRef idx="1">
            <a:schemeClr val="accent1"/>
          </a:fillRef>
          <a:effectRef idx="0">
            <a:schemeClr val="accent1"/>
          </a:effectRef>
          <a:fontRef idx="none"/>
        </p:style>
        <p:txBody>
          <a:bodyPr rtlCol="0">
            <a:normAutofit fontScale="90000" lnSpcReduction="20000"/>
          </a:bodyPr>
          <a:lstStyle>
            <a:lvl1pPr>
              <a:defRPr lang="en-US">
                <a:solidFill>
                  <a:srgbClr val="FFFF00"/>
                </a:solidFill>
                <a:effectLst>
                  <a:outerShdw blurRad="38100" dist="38100" dir="2700000" algn="tl">
                    <a:srgbClr val="000000">
                      <a:alpha val="43137"/>
                    </a:srgbClr>
                  </a:outerShdw>
                </a:effectLst>
                <a:latin typeface="+mn-lt"/>
                <a:ea typeface="+mn-ea"/>
                <a:cs typeface="+mn-cs"/>
              </a:defRPr>
            </a:lvl1pPr>
          </a:lstStyle>
          <a:p>
            <a:pPr lvl="0"/>
            <a:r>
              <a:rPr lang="it-IT" dirty="0" smtClean="0"/>
              <a:t>Fare clic per modificare stile</a:t>
            </a:r>
            <a:endParaRPr lang="en-GB" dirty="0"/>
          </a:p>
        </p:txBody>
      </p:sp>
      <p:sp>
        <p:nvSpPr>
          <p:cNvPr id="3" name="Subtitle 2"/>
          <p:cNvSpPr>
            <a:spLocks noGrp="1"/>
          </p:cNvSpPr>
          <p:nvPr>
            <p:ph type="subTitle" idx="1"/>
          </p:nvPr>
        </p:nvSpPr>
        <p:spPr>
          <a:xfrm>
            <a:off x="3070577" y="5051605"/>
            <a:ext cx="6373925" cy="750881"/>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dirty="0" smtClean="0"/>
          </a:p>
        </p:txBody>
      </p:sp>
      <p:sp>
        <p:nvSpPr>
          <p:cNvPr id="10"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CD3F2DE4-A8B5-A946-9092-7E1784AC4E78}" type="datetimeFigureOut">
              <a:rPr lang="en-GB">
                <a:solidFill>
                  <a:prstClr val="black"/>
                </a:solidFill>
                <a:latin typeface="Calibri"/>
              </a:rPr>
              <a:pPr>
                <a:defRPr/>
              </a:pPr>
              <a:t>23/10/2025</a:t>
            </a:fld>
            <a:endParaRPr lang="en-GB">
              <a:solidFill>
                <a:prstClr val="black"/>
              </a:solidFill>
              <a:latin typeface="Calibri"/>
            </a:endParaRPr>
          </a:p>
        </p:txBody>
      </p:sp>
      <p:sp>
        <p:nvSpPr>
          <p:cNvPr id="11"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GB">
              <a:solidFill>
                <a:prstClr val="black"/>
              </a:solidFill>
              <a:latin typeface="Calibri"/>
            </a:endParaRPr>
          </a:p>
        </p:txBody>
      </p:sp>
      <p:sp>
        <p:nvSpPr>
          <p:cNvPr id="12"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ea typeface="+mn-ea"/>
                <a:cs typeface="+mn-cs"/>
              </a:defRPr>
            </a:lvl1pPr>
          </a:lstStyle>
          <a:p>
            <a:pPr>
              <a:defRPr/>
            </a:pPr>
            <a:fld id="{B6552CBC-D775-A643-91CF-860820C01C6B}" type="slidenum">
              <a:rPr lang="en-GB">
                <a:solidFill>
                  <a:prstClr val="black"/>
                </a:solidFill>
                <a:latin typeface="Calibri"/>
              </a:rPr>
              <a:pPr>
                <a:defRPr/>
              </a:pPr>
              <a:t>‹N›</a:t>
            </a:fld>
            <a:endParaRPr lang="en-GB">
              <a:solidFill>
                <a:prstClr val="black"/>
              </a:solidFill>
              <a:latin typeface="Calibri"/>
            </a:endParaRPr>
          </a:p>
        </p:txBody>
      </p:sp>
    </p:spTree>
    <p:extLst>
      <p:ext uri="{BB962C8B-B14F-4D97-AF65-F5344CB8AC3E}">
        <p14:creationId xmlns:p14="http://schemas.microsoft.com/office/powerpoint/2010/main" val="29706656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i">
    <p:spTree>
      <p:nvGrpSpPr>
        <p:cNvPr id="1" name=""/>
        <p:cNvGrpSpPr/>
        <p:nvPr/>
      </p:nvGrpSpPr>
      <p:grpSpPr>
        <a:xfrm>
          <a:off x="0" y="0"/>
          <a:ext cx="0" cy="0"/>
          <a:chOff x="0" y="0"/>
          <a:chExt cx="0" cy="0"/>
        </a:xfrm>
      </p:grpSpPr>
      <p:sp>
        <p:nvSpPr>
          <p:cNvPr id="40" name="Segnaposto immagine 34">
            <a:extLst>
              <a:ext uri="{FF2B5EF4-FFF2-40B4-BE49-F238E27FC236}">
                <a16:creationId xmlns:a16="http://schemas.microsoft.com/office/drawing/2014/main" id="{EA10837A-18D5-41DD-A066-A079A09D86A7}"/>
              </a:ext>
            </a:extLst>
          </p:cNvPr>
          <p:cNvSpPr>
            <a:spLocks noGrp="1"/>
          </p:cNvSpPr>
          <p:nvPr>
            <p:ph type="pic" sz="quarter" idx="24" hasCustomPrompt="1"/>
          </p:nvPr>
        </p:nvSpPr>
        <p:spPr>
          <a:xfrm>
            <a:off x="1420935" y="466999"/>
            <a:ext cx="887413" cy="889000"/>
          </a:xfrm>
        </p:spPr>
        <p:txBody>
          <a:bodyPr rtlCol="0">
            <a:normAutofit/>
          </a:bodyPr>
          <a:lstStyle>
            <a:lvl1pPr marL="0" indent="0">
              <a:buNone/>
              <a:defRPr sz="1000"/>
            </a:lvl1pPr>
          </a:lstStyle>
          <a:p>
            <a:pPr rtl="0"/>
            <a:r>
              <a:rPr lang="it-IT" noProof="0"/>
              <a:t>ICONA</a:t>
            </a:r>
          </a:p>
        </p:txBody>
      </p:sp>
      <p:sp>
        <p:nvSpPr>
          <p:cNvPr id="41" name="Segnaposto testo 39">
            <a:extLst>
              <a:ext uri="{FF2B5EF4-FFF2-40B4-BE49-F238E27FC236}">
                <a16:creationId xmlns:a16="http://schemas.microsoft.com/office/drawing/2014/main" id="{FD8132DE-D62C-4410-983C-9F458DCEF6DE}"/>
              </a:ext>
            </a:extLst>
          </p:cNvPr>
          <p:cNvSpPr>
            <a:spLocks noGrp="1"/>
          </p:cNvSpPr>
          <p:nvPr>
            <p:ph type="body" sz="quarter" idx="38" hasCustomPrompt="1"/>
          </p:nvPr>
        </p:nvSpPr>
        <p:spPr>
          <a:xfrm>
            <a:off x="2408126" y="930257"/>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2" name="Segnaposto testo 46">
            <a:extLst>
              <a:ext uri="{FF2B5EF4-FFF2-40B4-BE49-F238E27FC236}">
                <a16:creationId xmlns:a16="http://schemas.microsoft.com/office/drawing/2014/main" id="{DF68D5C6-4D23-4113-9FFA-AFAAB5A6DA01}"/>
              </a:ext>
            </a:extLst>
          </p:cNvPr>
          <p:cNvSpPr>
            <a:spLocks noGrp="1"/>
          </p:cNvSpPr>
          <p:nvPr>
            <p:ph type="body" sz="quarter" idx="39"/>
          </p:nvPr>
        </p:nvSpPr>
        <p:spPr>
          <a:xfrm>
            <a:off x="2408126" y="527314"/>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8" name="Segnaposto immagine 34">
            <a:extLst>
              <a:ext uri="{FF2B5EF4-FFF2-40B4-BE49-F238E27FC236}">
                <a16:creationId xmlns:a16="http://schemas.microsoft.com/office/drawing/2014/main" id="{2B75D755-4972-4E8B-ACD5-FAE778A86273}"/>
              </a:ext>
            </a:extLst>
          </p:cNvPr>
          <p:cNvSpPr>
            <a:spLocks noGrp="1"/>
          </p:cNvSpPr>
          <p:nvPr>
            <p:ph type="pic" sz="quarter" idx="40" hasCustomPrompt="1"/>
          </p:nvPr>
        </p:nvSpPr>
        <p:spPr>
          <a:xfrm>
            <a:off x="3458965" y="2484454"/>
            <a:ext cx="887413" cy="889000"/>
          </a:xfrm>
        </p:spPr>
        <p:txBody>
          <a:bodyPr rtlCol="0">
            <a:normAutofit/>
          </a:bodyPr>
          <a:lstStyle>
            <a:lvl1pPr marL="0" indent="0">
              <a:buNone/>
              <a:defRPr sz="1000"/>
            </a:lvl1pPr>
          </a:lstStyle>
          <a:p>
            <a:pPr rtl="0"/>
            <a:r>
              <a:rPr lang="it-IT" noProof="0"/>
              <a:t>ICONA</a:t>
            </a:r>
          </a:p>
        </p:txBody>
      </p:sp>
      <p:sp>
        <p:nvSpPr>
          <p:cNvPr id="49" name="Segnaposto testo 39">
            <a:extLst>
              <a:ext uri="{FF2B5EF4-FFF2-40B4-BE49-F238E27FC236}">
                <a16:creationId xmlns:a16="http://schemas.microsoft.com/office/drawing/2014/main" id="{0EEE7EDE-175B-450F-B4D2-50D992E53C5E}"/>
              </a:ext>
            </a:extLst>
          </p:cNvPr>
          <p:cNvSpPr>
            <a:spLocks noGrp="1"/>
          </p:cNvSpPr>
          <p:nvPr>
            <p:ph type="body" sz="quarter" idx="41" hasCustomPrompt="1"/>
          </p:nvPr>
        </p:nvSpPr>
        <p:spPr>
          <a:xfrm>
            <a:off x="4446156" y="294771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50" name="Segnaposto testo 46">
            <a:extLst>
              <a:ext uri="{FF2B5EF4-FFF2-40B4-BE49-F238E27FC236}">
                <a16:creationId xmlns:a16="http://schemas.microsoft.com/office/drawing/2014/main" id="{91051322-19B5-41CA-BEAB-A8F1B8CA54ED}"/>
              </a:ext>
            </a:extLst>
          </p:cNvPr>
          <p:cNvSpPr>
            <a:spLocks noGrp="1"/>
          </p:cNvSpPr>
          <p:nvPr>
            <p:ph type="body" sz="quarter" idx="42"/>
          </p:nvPr>
        </p:nvSpPr>
        <p:spPr>
          <a:xfrm>
            <a:off x="4446156" y="254476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51" name="Segnaposto immagine 34">
            <a:extLst>
              <a:ext uri="{FF2B5EF4-FFF2-40B4-BE49-F238E27FC236}">
                <a16:creationId xmlns:a16="http://schemas.microsoft.com/office/drawing/2014/main" id="{966FF594-D5D5-4FD4-A245-AAF0D053095E}"/>
              </a:ext>
            </a:extLst>
          </p:cNvPr>
          <p:cNvSpPr>
            <a:spLocks noGrp="1"/>
          </p:cNvSpPr>
          <p:nvPr>
            <p:ph type="pic" sz="quarter" idx="43" hasCustomPrompt="1"/>
          </p:nvPr>
        </p:nvSpPr>
        <p:spPr>
          <a:xfrm>
            <a:off x="8030968" y="2484454"/>
            <a:ext cx="887413" cy="889000"/>
          </a:xfrm>
        </p:spPr>
        <p:txBody>
          <a:bodyPr rtlCol="0">
            <a:normAutofit/>
          </a:bodyPr>
          <a:lstStyle>
            <a:lvl1pPr marL="0" indent="0">
              <a:buNone/>
              <a:defRPr sz="1000"/>
            </a:lvl1pPr>
          </a:lstStyle>
          <a:p>
            <a:pPr rtl="0"/>
            <a:r>
              <a:rPr lang="it-IT" noProof="0"/>
              <a:t>ICONA</a:t>
            </a:r>
          </a:p>
        </p:txBody>
      </p:sp>
      <p:sp>
        <p:nvSpPr>
          <p:cNvPr id="55" name="Segnaposto testo 39">
            <a:extLst>
              <a:ext uri="{FF2B5EF4-FFF2-40B4-BE49-F238E27FC236}">
                <a16:creationId xmlns:a16="http://schemas.microsoft.com/office/drawing/2014/main" id="{3A5DD9C2-78E8-4416-B2C1-F07A9E25832F}"/>
              </a:ext>
            </a:extLst>
          </p:cNvPr>
          <p:cNvSpPr>
            <a:spLocks noGrp="1"/>
          </p:cNvSpPr>
          <p:nvPr>
            <p:ph type="body" sz="quarter" idx="44" hasCustomPrompt="1"/>
          </p:nvPr>
        </p:nvSpPr>
        <p:spPr>
          <a:xfrm>
            <a:off x="9018159" y="294771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56" name="Segnaposto testo 46">
            <a:extLst>
              <a:ext uri="{FF2B5EF4-FFF2-40B4-BE49-F238E27FC236}">
                <a16:creationId xmlns:a16="http://schemas.microsoft.com/office/drawing/2014/main" id="{D8A4734F-8867-4923-806F-AE04360B226B}"/>
              </a:ext>
            </a:extLst>
          </p:cNvPr>
          <p:cNvSpPr>
            <a:spLocks noGrp="1"/>
          </p:cNvSpPr>
          <p:nvPr>
            <p:ph type="body" sz="quarter" idx="45"/>
          </p:nvPr>
        </p:nvSpPr>
        <p:spPr>
          <a:xfrm>
            <a:off x="9018159" y="254476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57" name="Segnaposto immagine 34">
            <a:extLst>
              <a:ext uri="{FF2B5EF4-FFF2-40B4-BE49-F238E27FC236}">
                <a16:creationId xmlns:a16="http://schemas.microsoft.com/office/drawing/2014/main" id="{B03F66BE-0084-45A8-85FC-1448DEA89D7E}"/>
              </a:ext>
            </a:extLst>
          </p:cNvPr>
          <p:cNvSpPr>
            <a:spLocks noGrp="1"/>
          </p:cNvSpPr>
          <p:nvPr>
            <p:ph type="pic" sz="quarter" idx="46" hasCustomPrompt="1"/>
          </p:nvPr>
        </p:nvSpPr>
        <p:spPr>
          <a:xfrm>
            <a:off x="1586860" y="4201784"/>
            <a:ext cx="887413" cy="889000"/>
          </a:xfrm>
        </p:spPr>
        <p:txBody>
          <a:bodyPr rtlCol="0">
            <a:normAutofit/>
          </a:bodyPr>
          <a:lstStyle>
            <a:lvl1pPr marL="0" indent="0">
              <a:buNone/>
              <a:defRPr sz="1000"/>
            </a:lvl1pPr>
          </a:lstStyle>
          <a:p>
            <a:pPr rtl="0"/>
            <a:r>
              <a:rPr lang="it-IT" noProof="0"/>
              <a:t>ICONA</a:t>
            </a:r>
          </a:p>
        </p:txBody>
      </p:sp>
      <p:sp>
        <p:nvSpPr>
          <p:cNvPr id="58" name="Segnaposto testo 39">
            <a:extLst>
              <a:ext uri="{FF2B5EF4-FFF2-40B4-BE49-F238E27FC236}">
                <a16:creationId xmlns:a16="http://schemas.microsoft.com/office/drawing/2014/main" id="{3F9DA6EE-3DE6-4493-AD6B-BEC7EE858CED}"/>
              </a:ext>
            </a:extLst>
          </p:cNvPr>
          <p:cNvSpPr>
            <a:spLocks noGrp="1"/>
          </p:cNvSpPr>
          <p:nvPr>
            <p:ph type="body" sz="quarter" idx="47" hasCustomPrompt="1"/>
          </p:nvPr>
        </p:nvSpPr>
        <p:spPr>
          <a:xfrm>
            <a:off x="2574051" y="466504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61" name="Segnaposto testo 46">
            <a:extLst>
              <a:ext uri="{FF2B5EF4-FFF2-40B4-BE49-F238E27FC236}">
                <a16:creationId xmlns:a16="http://schemas.microsoft.com/office/drawing/2014/main" id="{DD5495C5-2CD2-4593-BC1F-CF0E7D3601E3}"/>
              </a:ext>
            </a:extLst>
          </p:cNvPr>
          <p:cNvSpPr>
            <a:spLocks noGrp="1"/>
          </p:cNvSpPr>
          <p:nvPr>
            <p:ph type="body" sz="quarter" idx="48"/>
          </p:nvPr>
        </p:nvSpPr>
        <p:spPr>
          <a:xfrm>
            <a:off x="2574051" y="426209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62" name="Segnaposto immagine 34">
            <a:extLst>
              <a:ext uri="{FF2B5EF4-FFF2-40B4-BE49-F238E27FC236}">
                <a16:creationId xmlns:a16="http://schemas.microsoft.com/office/drawing/2014/main" id="{D2B54852-DC63-410D-BE2A-4D723492843F}"/>
              </a:ext>
            </a:extLst>
          </p:cNvPr>
          <p:cNvSpPr>
            <a:spLocks noGrp="1"/>
          </p:cNvSpPr>
          <p:nvPr>
            <p:ph type="pic" sz="quarter" idx="49" hasCustomPrompt="1"/>
          </p:nvPr>
        </p:nvSpPr>
        <p:spPr>
          <a:xfrm>
            <a:off x="5818607" y="4201784"/>
            <a:ext cx="887413" cy="889000"/>
          </a:xfrm>
        </p:spPr>
        <p:txBody>
          <a:bodyPr rtlCol="0">
            <a:normAutofit/>
          </a:bodyPr>
          <a:lstStyle>
            <a:lvl1pPr marL="0" indent="0">
              <a:buNone/>
              <a:defRPr sz="1000"/>
            </a:lvl1pPr>
          </a:lstStyle>
          <a:p>
            <a:pPr rtl="0"/>
            <a:r>
              <a:rPr lang="it-IT" noProof="0"/>
              <a:t>ICONA</a:t>
            </a:r>
          </a:p>
        </p:txBody>
      </p:sp>
      <p:sp>
        <p:nvSpPr>
          <p:cNvPr id="63" name="Segnaposto testo 39">
            <a:extLst>
              <a:ext uri="{FF2B5EF4-FFF2-40B4-BE49-F238E27FC236}">
                <a16:creationId xmlns:a16="http://schemas.microsoft.com/office/drawing/2014/main" id="{13567973-FE07-4747-9500-D565A3EF2869}"/>
              </a:ext>
            </a:extLst>
          </p:cNvPr>
          <p:cNvSpPr>
            <a:spLocks noGrp="1"/>
          </p:cNvSpPr>
          <p:nvPr>
            <p:ph type="body" sz="quarter" idx="50" hasCustomPrompt="1"/>
          </p:nvPr>
        </p:nvSpPr>
        <p:spPr>
          <a:xfrm>
            <a:off x="6805798" y="466504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64" name="Segnaposto testo 46">
            <a:extLst>
              <a:ext uri="{FF2B5EF4-FFF2-40B4-BE49-F238E27FC236}">
                <a16:creationId xmlns:a16="http://schemas.microsoft.com/office/drawing/2014/main" id="{FCE91BB7-DB4C-4F95-ADC1-2757AA689645}"/>
              </a:ext>
            </a:extLst>
          </p:cNvPr>
          <p:cNvSpPr>
            <a:spLocks noGrp="1"/>
          </p:cNvSpPr>
          <p:nvPr>
            <p:ph type="body" sz="quarter" idx="51"/>
          </p:nvPr>
        </p:nvSpPr>
        <p:spPr>
          <a:xfrm>
            <a:off x="6805798" y="426209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65" name="Segnaposto immagine 34">
            <a:extLst>
              <a:ext uri="{FF2B5EF4-FFF2-40B4-BE49-F238E27FC236}">
                <a16:creationId xmlns:a16="http://schemas.microsoft.com/office/drawing/2014/main" id="{7082A562-BADD-429E-BB11-8A40EE253FC4}"/>
              </a:ext>
            </a:extLst>
          </p:cNvPr>
          <p:cNvSpPr>
            <a:spLocks noGrp="1"/>
          </p:cNvSpPr>
          <p:nvPr>
            <p:ph type="pic" sz="quarter" idx="52" hasCustomPrompt="1"/>
          </p:nvPr>
        </p:nvSpPr>
        <p:spPr>
          <a:xfrm>
            <a:off x="8027987" y="5637179"/>
            <a:ext cx="887413" cy="889000"/>
          </a:xfrm>
        </p:spPr>
        <p:txBody>
          <a:bodyPr rtlCol="0">
            <a:normAutofit/>
          </a:bodyPr>
          <a:lstStyle>
            <a:lvl1pPr marL="0" indent="0">
              <a:buNone/>
              <a:defRPr sz="1000"/>
            </a:lvl1pPr>
          </a:lstStyle>
          <a:p>
            <a:pPr rtl="0"/>
            <a:r>
              <a:rPr lang="it-IT" noProof="0"/>
              <a:t>ICONA</a:t>
            </a:r>
          </a:p>
        </p:txBody>
      </p:sp>
      <p:sp>
        <p:nvSpPr>
          <p:cNvPr id="66" name="Segnaposto testo 39">
            <a:extLst>
              <a:ext uri="{FF2B5EF4-FFF2-40B4-BE49-F238E27FC236}">
                <a16:creationId xmlns:a16="http://schemas.microsoft.com/office/drawing/2014/main" id="{C8F3380A-C45C-44C2-BE84-98D3DADAEDA3}"/>
              </a:ext>
            </a:extLst>
          </p:cNvPr>
          <p:cNvSpPr>
            <a:spLocks noGrp="1"/>
          </p:cNvSpPr>
          <p:nvPr>
            <p:ph type="body" sz="quarter" idx="53" hasCustomPrompt="1"/>
          </p:nvPr>
        </p:nvSpPr>
        <p:spPr>
          <a:xfrm>
            <a:off x="9015178" y="6100437"/>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67" name="Segnaposto testo 46">
            <a:extLst>
              <a:ext uri="{FF2B5EF4-FFF2-40B4-BE49-F238E27FC236}">
                <a16:creationId xmlns:a16="http://schemas.microsoft.com/office/drawing/2014/main" id="{67C61256-88BA-4ADF-A3CB-77D1B459CAE6}"/>
              </a:ext>
            </a:extLst>
          </p:cNvPr>
          <p:cNvSpPr>
            <a:spLocks noGrp="1"/>
          </p:cNvSpPr>
          <p:nvPr>
            <p:ph type="body" sz="quarter" idx="54"/>
          </p:nvPr>
        </p:nvSpPr>
        <p:spPr>
          <a:xfrm>
            <a:off x="9015178" y="5697494"/>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2" name="Titolo 1">
            <a:extLst>
              <a:ext uri="{FF2B5EF4-FFF2-40B4-BE49-F238E27FC236}">
                <a16:creationId xmlns:a16="http://schemas.microsoft.com/office/drawing/2014/main" id="{791D5DA0-8F16-4F11-8B6E-A593133FA159}"/>
              </a:ext>
            </a:extLst>
          </p:cNvPr>
          <p:cNvSpPr>
            <a:spLocks noGrp="1"/>
          </p:cNvSpPr>
          <p:nvPr>
            <p:ph type="title"/>
          </p:nvPr>
        </p:nvSpPr>
        <p:spPr>
          <a:xfrm>
            <a:off x="5753098" y="457200"/>
            <a:ext cx="6096001" cy="601662"/>
          </a:xfrm>
        </p:spPr>
        <p:txBody>
          <a:bodyPr rtlCol="0"/>
          <a:lstStyle>
            <a:lvl1pPr algn="r">
              <a:defRPr/>
            </a:lvl1pPr>
          </a:lstStyle>
          <a:p>
            <a:pPr rtl="0"/>
            <a:r>
              <a:rPr lang="it-IT" noProof="0"/>
              <a:t>Fare clic per modificare lo stile del titolo dello schema</a:t>
            </a:r>
          </a:p>
        </p:txBody>
      </p:sp>
    </p:spTree>
    <p:extLst>
      <p:ext uri="{BB962C8B-B14F-4D97-AF65-F5344CB8AC3E}">
        <p14:creationId xmlns:p14="http://schemas.microsoft.com/office/powerpoint/2010/main" val="796885844"/>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sp>
        <p:nvSpPr>
          <p:cNvPr id="35" name="Segnaposto immagine 34">
            <a:extLst>
              <a:ext uri="{FF2B5EF4-FFF2-40B4-BE49-F238E27FC236}">
                <a16:creationId xmlns:a16="http://schemas.microsoft.com/office/drawing/2014/main" id="{EAA216C1-AB2E-40F5-9FEB-99A051529BBC}"/>
              </a:ext>
            </a:extLst>
          </p:cNvPr>
          <p:cNvSpPr>
            <a:spLocks noGrp="1"/>
          </p:cNvSpPr>
          <p:nvPr>
            <p:ph type="pic" sz="quarter" idx="10" hasCustomPrompt="1"/>
          </p:nvPr>
        </p:nvSpPr>
        <p:spPr>
          <a:xfrm>
            <a:off x="1361591" y="2616354"/>
            <a:ext cx="887413" cy="889000"/>
          </a:xfrm>
        </p:spPr>
        <p:txBody>
          <a:bodyPr rtlCol="0">
            <a:normAutofit/>
          </a:bodyPr>
          <a:lstStyle>
            <a:lvl1pPr marL="0" indent="0">
              <a:buNone/>
              <a:defRPr sz="1000"/>
            </a:lvl1pPr>
          </a:lstStyle>
          <a:p>
            <a:pPr rtl="0"/>
            <a:r>
              <a:rPr lang="it-IT" noProof="0"/>
              <a:t>ICONA</a:t>
            </a:r>
          </a:p>
        </p:txBody>
      </p:sp>
      <p:sp>
        <p:nvSpPr>
          <p:cNvPr id="36" name="Segnaposto immagine 34">
            <a:extLst>
              <a:ext uri="{FF2B5EF4-FFF2-40B4-BE49-F238E27FC236}">
                <a16:creationId xmlns:a16="http://schemas.microsoft.com/office/drawing/2014/main" id="{FAEA8B42-3F7F-41AD-BABE-4EEB23482AE7}"/>
              </a:ext>
            </a:extLst>
          </p:cNvPr>
          <p:cNvSpPr>
            <a:spLocks noGrp="1"/>
          </p:cNvSpPr>
          <p:nvPr>
            <p:ph type="pic" sz="quarter" idx="11" hasCustomPrompt="1"/>
          </p:nvPr>
        </p:nvSpPr>
        <p:spPr>
          <a:xfrm>
            <a:off x="4420929" y="2616354"/>
            <a:ext cx="887413" cy="889000"/>
          </a:xfrm>
        </p:spPr>
        <p:txBody>
          <a:bodyPr rtlCol="0">
            <a:normAutofit/>
          </a:bodyPr>
          <a:lstStyle>
            <a:lvl1pPr marL="0" indent="0">
              <a:buNone/>
              <a:defRPr sz="1000"/>
            </a:lvl1pPr>
          </a:lstStyle>
          <a:p>
            <a:pPr rtl="0"/>
            <a:r>
              <a:rPr lang="it-IT" noProof="0"/>
              <a:t>ICONA</a:t>
            </a:r>
          </a:p>
        </p:txBody>
      </p:sp>
      <p:sp>
        <p:nvSpPr>
          <p:cNvPr id="37" name="Segnaposto immagine 34">
            <a:extLst>
              <a:ext uri="{FF2B5EF4-FFF2-40B4-BE49-F238E27FC236}">
                <a16:creationId xmlns:a16="http://schemas.microsoft.com/office/drawing/2014/main" id="{7567D676-2C80-4141-893B-11FCC59F8435}"/>
              </a:ext>
            </a:extLst>
          </p:cNvPr>
          <p:cNvSpPr>
            <a:spLocks noGrp="1"/>
          </p:cNvSpPr>
          <p:nvPr>
            <p:ph type="pic" sz="quarter" idx="12" hasCustomPrompt="1"/>
          </p:nvPr>
        </p:nvSpPr>
        <p:spPr>
          <a:xfrm>
            <a:off x="7407299" y="2616354"/>
            <a:ext cx="887413" cy="889000"/>
          </a:xfrm>
        </p:spPr>
        <p:txBody>
          <a:bodyPr rtlCol="0">
            <a:normAutofit/>
          </a:bodyPr>
          <a:lstStyle>
            <a:lvl1pPr marL="0" indent="0">
              <a:buNone/>
              <a:defRPr sz="1000"/>
            </a:lvl1pPr>
          </a:lstStyle>
          <a:p>
            <a:pPr rtl="0"/>
            <a:r>
              <a:rPr lang="it-IT" noProof="0"/>
              <a:t>ICONA</a:t>
            </a:r>
          </a:p>
        </p:txBody>
      </p:sp>
      <p:sp>
        <p:nvSpPr>
          <p:cNvPr id="38" name="Segnaposto immagine 34">
            <a:extLst>
              <a:ext uri="{FF2B5EF4-FFF2-40B4-BE49-F238E27FC236}">
                <a16:creationId xmlns:a16="http://schemas.microsoft.com/office/drawing/2014/main" id="{6F952DCC-32A4-47A9-94B1-DD217C6081C8}"/>
              </a:ext>
            </a:extLst>
          </p:cNvPr>
          <p:cNvSpPr>
            <a:spLocks noGrp="1"/>
          </p:cNvSpPr>
          <p:nvPr>
            <p:ph type="pic" sz="quarter" idx="13" hasCustomPrompt="1"/>
          </p:nvPr>
        </p:nvSpPr>
        <p:spPr>
          <a:xfrm>
            <a:off x="10456949" y="2616354"/>
            <a:ext cx="887413" cy="889000"/>
          </a:xfrm>
        </p:spPr>
        <p:txBody>
          <a:bodyPr rtlCol="0">
            <a:normAutofit/>
          </a:bodyPr>
          <a:lstStyle>
            <a:lvl1pPr marL="0" indent="0">
              <a:buNone/>
              <a:defRPr sz="1000"/>
            </a:lvl1pPr>
          </a:lstStyle>
          <a:p>
            <a:pPr rtl="0"/>
            <a:r>
              <a:rPr lang="it-IT" noProof="0"/>
              <a:t>ICONA</a:t>
            </a:r>
          </a:p>
        </p:txBody>
      </p:sp>
      <p:sp>
        <p:nvSpPr>
          <p:cNvPr id="40" name="Segnaposto testo 39">
            <a:extLst>
              <a:ext uri="{FF2B5EF4-FFF2-40B4-BE49-F238E27FC236}">
                <a16:creationId xmlns:a16="http://schemas.microsoft.com/office/drawing/2014/main" id="{26074907-686A-4144-BB8F-791A360F4CA9}"/>
              </a:ext>
            </a:extLst>
          </p:cNvPr>
          <p:cNvSpPr>
            <a:spLocks noGrp="1"/>
          </p:cNvSpPr>
          <p:nvPr>
            <p:ph type="body" sz="quarter" idx="14" hasCustomPrompt="1"/>
          </p:nvPr>
        </p:nvSpPr>
        <p:spPr>
          <a:xfrm>
            <a:off x="439643" y="4491306"/>
            <a:ext cx="2158999"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1" name="Segnaposto testo 39">
            <a:extLst>
              <a:ext uri="{FF2B5EF4-FFF2-40B4-BE49-F238E27FC236}">
                <a16:creationId xmlns:a16="http://schemas.microsoft.com/office/drawing/2014/main" id="{008E0623-EC20-45C5-91A6-0F11089BC4D6}"/>
              </a:ext>
            </a:extLst>
          </p:cNvPr>
          <p:cNvSpPr>
            <a:spLocks noGrp="1"/>
          </p:cNvSpPr>
          <p:nvPr>
            <p:ph type="body" sz="quarter" idx="15" hasCustomPrompt="1"/>
          </p:nvPr>
        </p:nvSpPr>
        <p:spPr>
          <a:xfrm>
            <a:off x="3580136"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4" name="Segnaposto testo 39">
            <a:extLst>
              <a:ext uri="{FF2B5EF4-FFF2-40B4-BE49-F238E27FC236}">
                <a16:creationId xmlns:a16="http://schemas.microsoft.com/office/drawing/2014/main" id="{61293D0A-B2E6-4C99-A936-14475FCCE59B}"/>
              </a:ext>
            </a:extLst>
          </p:cNvPr>
          <p:cNvSpPr>
            <a:spLocks noGrp="1"/>
          </p:cNvSpPr>
          <p:nvPr>
            <p:ph type="body" sz="quarter" idx="16" hasCustomPrompt="1"/>
          </p:nvPr>
        </p:nvSpPr>
        <p:spPr>
          <a:xfrm>
            <a:off x="6628138"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5" name="Segnaposto testo 39">
            <a:extLst>
              <a:ext uri="{FF2B5EF4-FFF2-40B4-BE49-F238E27FC236}">
                <a16:creationId xmlns:a16="http://schemas.microsoft.com/office/drawing/2014/main" id="{1527FC22-EC4A-4577-9F30-4B76AC7BCE0A}"/>
              </a:ext>
            </a:extLst>
          </p:cNvPr>
          <p:cNvSpPr>
            <a:spLocks noGrp="1"/>
          </p:cNvSpPr>
          <p:nvPr>
            <p:ph type="body" sz="quarter" idx="17" hasCustomPrompt="1"/>
          </p:nvPr>
        </p:nvSpPr>
        <p:spPr>
          <a:xfrm>
            <a:off x="9676136"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7" name="Segnaposto testo 46">
            <a:extLst>
              <a:ext uri="{FF2B5EF4-FFF2-40B4-BE49-F238E27FC236}">
                <a16:creationId xmlns:a16="http://schemas.microsoft.com/office/drawing/2014/main" id="{ED77457B-088A-4D58-BA8E-B758F3A6A0B0}"/>
              </a:ext>
            </a:extLst>
          </p:cNvPr>
          <p:cNvSpPr>
            <a:spLocks noGrp="1"/>
          </p:cNvSpPr>
          <p:nvPr>
            <p:ph type="body" sz="quarter" idx="18"/>
          </p:nvPr>
        </p:nvSpPr>
        <p:spPr>
          <a:xfrm>
            <a:off x="233457"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8" name="Segnaposto testo 46">
            <a:extLst>
              <a:ext uri="{FF2B5EF4-FFF2-40B4-BE49-F238E27FC236}">
                <a16:creationId xmlns:a16="http://schemas.microsoft.com/office/drawing/2014/main" id="{DD29B92B-5D6C-4077-8F1A-743E03C13A11}"/>
              </a:ext>
            </a:extLst>
          </p:cNvPr>
          <p:cNvSpPr>
            <a:spLocks noGrp="1"/>
          </p:cNvSpPr>
          <p:nvPr>
            <p:ph type="body" sz="quarter" idx="19"/>
          </p:nvPr>
        </p:nvSpPr>
        <p:spPr>
          <a:xfrm>
            <a:off x="3281457"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9" name="Segnaposto testo 46">
            <a:extLst>
              <a:ext uri="{FF2B5EF4-FFF2-40B4-BE49-F238E27FC236}">
                <a16:creationId xmlns:a16="http://schemas.microsoft.com/office/drawing/2014/main" id="{13F3E81B-98F9-43EF-B142-E08146C84EC6}"/>
              </a:ext>
            </a:extLst>
          </p:cNvPr>
          <p:cNvSpPr>
            <a:spLocks noGrp="1"/>
          </p:cNvSpPr>
          <p:nvPr>
            <p:ph type="body" sz="quarter" idx="20"/>
          </p:nvPr>
        </p:nvSpPr>
        <p:spPr>
          <a:xfrm>
            <a:off x="6326144"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50" name="Segnaposto testo 46">
            <a:extLst>
              <a:ext uri="{FF2B5EF4-FFF2-40B4-BE49-F238E27FC236}">
                <a16:creationId xmlns:a16="http://schemas.microsoft.com/office/drawing/2014/main" id="{DBC70D5F-BACB-4A84-A4D0-71ECD4393E28}"/>
              </a:ext>
            </a:extLst>
          </p:cNvPr>
          <p:cNvSpPr>
            <a:spLocks noGrp="1"/>
          </p:cNvSpPr>
          <p:nvPr>
            <p:ph type="body" sz="quarter" idx="21"/>
          </p:nvPr>
        </p:nvSpPr>
        <p:spPr>
          <a:xfrm>
            <a:off x="9374144"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2" name="Titolo 1">
            <a:extLst>
              <a:ext uri="{FF2B5EF4-FFF2-40B4-BE49-F238E27FC236}">
                <a16:creationId xmlns:a16="http://schemas.microsoft.com/office/drawing/2014/main" id="{CDFE23D0-0FF0-42C6-B15F-A719DFDD5264}"/>
              </a:ext>
            </a:extLst>
          </p:cNvPr>
          <p:cNvSpPr>
            <a:spLocks noGrp="1"/>
          </p:cNvSpPr>
          <p:nvPr>
            <p:ph type="title"/>
          </p:nvPr>
        </p:nvSpPr>
        <p:spPr/>
        <p:txBody>
          <a:bodyPr rtlCol="0"/>
          <a:lstStyle/>
          <a:p>
            <a:pPr rtl="0"/>
            <a:r>
              <a:rPr lang="it-IT" noProof="0"/>
              <a:t>Fare clic per modificare lo stile del titolo dello schema</a:t>
            </a:r>
          </a:p>
        </p:txBody>
      </p:sp>
    </p:spTree>
    <p:extLst>
      <p:ext uri="{BB962C8B-B14F-4D97-AF65-F5344CB8AC3E}">
        <p14:creationId xmlns:p14="http://schemas.microsoft.com/office/powerpoint/2010/main" val="1999402510"/>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0FFFAE35-BD0D-4D19-892D-36475DD52893}"/>
              </a:ext>
              <a:ext uri="{C183D7F6-B498-43B3-948B-1728B52AA6E4}">
                <adec:decorative xmlns="" xmlns:adec="http://schemas.microsoft.com/office/drawing/2017/decorative" val="1"/>
              </a:ext>
            </a:extLst>
          </p:cNvPr>
          <p:cNvSpPr/>
          <p:nvPr userDrawn="1"/>
        </p:nvSpPr>
        <p:spPr>
          <a:xfrm>
            <a:off x="4063656" y="0"/>
            <a:ext cx="8128343"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22" name="Segnaposto immagine 18">
            <a:extLst>
              <a:ext uri="{FF2B5EF4-FFF2-40B4-BE49-F238E27FC236}">
                <a16:creationId xmlns:a16="http://schemas.microsoft.com/office/drawing/2014/main" id="{FE2031E3-F975-4AFF-B76E-6BB46A2D3485}"/>
              </a:ext>
            </a:extLst>
          </p:cNvPr>
          <p:cNvSpPr>
            <a:spLocks noGrp="1"/>
          </p:cNvSpPr>
          <p:nvPr>
            <p:ph type="pic" sz="quarter" idx="14" hasCustomPrompt="1"/>
          </p:nvPr>
        </p:nvSpPr>
        <p:spPr>
          <a:xfrm>
            <a:off x="3090671" y="0"/>
            <a:ext cx="3000249" cy="3382963"/>
          </a:xfrm>
          <a:custGeom>
            <a:avLst/>
            <a:gdLst>
              <a:gd name="connsiteX0" fmla="*/ 0 w 2999232"/>
              <a:gd name="connsiteY0" fmla="*/ 0 h 3382963"/>
              <a:gd name="connsiteX1" fmla="*/ 2999232 w 2999232"/>
              <a:gd name="connsiteY1" fmla="*/ 0 h 3382963"/>
              <a:gd name="connsiteX2" fmla="*/ 2999232 w 2999232"/>
              <a:gd name="connsiteY2" fmla="*/ 3382963 h 3382963"/>
              <a:gd name="connsiteX3" fmla="*/ 0 w 2999232"/>
              <a:gd name="connsiteY3" fmla="*/ 3382963 h 3382963"/>
              <a:gd name="connsiteX4" fmla="*/ 0 w 2999232"/>
              <a:gd name="connsiteY4" fmla="*/ 0 h 3382963"/>
              <a:gd name="connsiteX0" fmla="*/ 0 w 2999232"/>
              <a:gd name="connsiteY0" fmla="*/ 0 h 3382963"/>
              <a:gd name="connsiteX1" fmla="*/ 968249 w 2999232"/>
              <a:gd name="connsiteY1" fmla="*/ 0 h 3382963"/>
              <a:gd name="connsiteX2" fmla="*/ 2999232 w 2999232"/>
              <a:gd name="connsiteY2" fmla="*/ 0 h 3382963"/>
              <a:gd name="connsiteX3" fmla="*/ 2999232 w 2999232"/>
              <a:gd name="connsiteY3" fmla="*/ 3382963 h 3382963"/>
              <a:gd name="connsiteX4" fmla="*/ 0 w 2999232"/>
              <a:gd name="connsiteY4" fmla="*/ 3382963 h 3382963"/>
              <a:gd name="connsiteX5" fmla="*/ 0 w 2999232"/>
              <a:gd name="connsiteY5" fmla="*/ 0 h 3382963"/>
              <a:gd name="connsiteX0" fmla="*/ 0 w 3000249"/>
              <a:gd name="connsiteY0" fmla="*/ 0 h 3382963"/>
              <a:gd name="connsiteX1" fmla="*/ 968249 w 3000249"/>
              <a:gd name="connsiteY1" fmla="*/ 0 h 3382963"/>
              <a:gd name="connsiteX2" fmla="*/ 2999232 w 3000249"/>
              <a:gd name="connsiteY2" fmla="*/ 0 h 3382963"/>
              <a:gd name="connsiteX3" fmla="*/ 3000249 w 3000249"/>
              <a:gd name="connsiteY3" fmla="*/ 27432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74320 h 3382963"/>
              <a:gd name="connsiteX3" fmla="*/ 3000249 w 3000249"/>
              <a:gd name="connsiteY3" fmla="*/ 27432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7432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51992 w 3000249"/>
              <a:gd name="connsiteY2" fmla="*/ 28448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8448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0249" h="3382963">
                <a:moveTo>
                  <a:pt x="0" y="0"/>
                </a:moveTo>
                <a:lnTo>
                  <a:pt x="968249" y="0"/>
                </a:lnTo>
                <a:lnTo>
                  <a:pt x="967232" y="284480"/>
                </a:lnTo>
                <a:lnTo>
                  <a:pt x="3000249" y="284480"/>
                </a:lnTo>
                <a:lnTo>
                  <a:pt x="2999232" y="3382963"/>
                </a:lnTo>
                <a:lnTo>
                  <a:pt x="0" y="3382963"/>
                </a:lnTo>
                <a:lnTo>
                  <a:pt x="0" y="0"/>
                </a:lnTo>
                <a:close/>
              </a:path>
            </a:pathLst>
          </a:custGeom>
        </p:spPr>
        <p:txBody>
          <a:bodyPr rtlCol="0"/>
          <a:lstStyle>
            <a:lvl1pPr algn="ctr">
              <a:defRPr/>
            </a:lvl1pPr>
          </a:lstStyle>
          <a:p>
            <a:pPr rtl="0"/>
            <a:r>
              <a:rPr lang="it-IT" noProof="0"/>
              <a:t>Fai clic per aggiungere una foto</a:t>
            </a:r>
          </a:p>
        </p:txBody>
      </p:sp>
      <p:sp>
        <p:nvSpPr>
          <p:cNvPr id="12" name="Titolo 1">
            <a:extLst>
              <a:ext uri="{FF2B5EF4-FFF2-40B4-BE49-F238E27FC236}">
                <a16:creationId xmlns:a16="http://schemas.microsoft.com/office/drawing/2014/main" id="{F7610101-4EEB-48DF-A41F-DA38D737FAE7}"/>
              </a:ext>
            </a:extLst>
          </p:cNvPr>
          <p:cNvSpPr>
            <a:spLocks noGrp="1"/>
          </p:cNvSpPr>
          <p:nvPr>
            <p:ph type="title"/>
          </p:nvPr>
        </p:nvSpPr>
        <p:spPr>
          <a:xfrm>
            <a:off x="4063656" y="279792"/>
            <a:ext cx="7777824" cy="986304"/>
          </a:xfrm>
          <a:solidFill>
            <a:schemeClr val="bg2">
              <a:lumMod val="75000"/>
            </a:schemeClr>
          </a:solidFill>
        </p:spPr>
        <p:txBody>
          <a:bodyPr rtlCol="0"/>
          <a:lstStyle>
            <a:lvl1pPr marL="274320">
              <a:defRPr/>
            </a:lvl1pPr>
          </a:lstStyle>
          <a:p>
            <a:pPr rtl="0"/>
            <a:r>
              <a:rPr lang="it-IT" noProof="0"/>
              <a:t>Fare clic per modificare lo stile del titolo dello schema</a:t>
            </a:r>
          </a:p>
        </p:txBody>
      </p:sp>
      <p:sp>
        <p:nvSpPr>
          <p:cNvPr id="21" name="Segnaposto immagine 18">
            <a:extLst>
              <a:ext uri="{FF2B5EF4-FFF2-40B4-BE49-F238E27FC236}">
                <a16:creationId xmlns:a16="http://schemas.microsoft.com/office/drawing/2014/main" id="{564E749E-B27D-45B4-8E7A-53D8460AACCB}"/>
              </a:ext>
            </a:extLst>
          </p:cNvPr>
          <p:cNvSpPr>
            <a:spLocks noGrp="1"/>
          </p:cNvSpPr>
          <p:nvPr>
            <p:ph type="pic" sz="quarter" idx="13" hasCustomPrompt="1"/>
          </p:nvPr>
        </p:nvSpPr>
        <p:spPr>
          <a:xfrm>
            <a:off x="0" y="0"/>
            <a:ext cx="2997708" cy="3382963"/>
          </a:xfrm>
        </p:spPr>
        <p:txBody>
          <a:bodyPr rtlCol="0"/>
          <a:lstStyle>
            <a:lvl1pPr algn="ctr">
              <a:defRPr/>
            </a:lvl1pPr>
          </a:lstStyle>
          <a:p>
            <a:pPr rtl="0"/>
            <a:r>
              <a:rPr lang="it-IT" noProof="0"/>
              <a:t>Fai clic per aggiungere una foto</a:t>
            </a:r>
          </a:p>
        </p:txBody>
      </p:sp>
      <p:sp>
        <p:nvSpPr>
          <p:cNvPr id="25" name="Segnaposto immagine 23">
            <a:extLst>
              <a:ext uri="{FF2B5EF4-FFF2-40B4-BE49-F238E27FC236}">
                <a16:creationId xmlns:a16="http://schemas.microsoft.com/office/drawing/2014/main" id="{C8DE9984-911D-42E6-9467-9F53414894FF}"/>
              </a:ext>
            </a:extLst>
          </p:cNvPr>
          <p:cNvSpPr>
            <a:spLocks noGrp="1"/>
          </p:cNvSpPr>
          <p:nvPr>
            <p:ph type="pic" sz="quarter" idx="15" hasCustomPrompt="1"/>
          </p:nvPr>
        </p:nvSpPr>
        <p:spPr>
          <a:xfrm>
            <a:off x="0" y="3475038"/>
            <a:ext cx="6096000" cy="3382962"/>
          </a:xfrm>
        </p:spPr>
        <p:txBody>
          <a:bodyPr rtlCol="0"/>
          <a:lstStyle>
            <a:lvl1pPr algn="ctr">
              <a:defRPr/>
            </a:lvl1pPr>
          </a:lstStyle>
          <a:p>
            <a:pPr rtl="0"/>
            <a:r>
              <a:rPr lang="it-IT" noProof="0"/>
              <a:t>Fai clic per aggiungere una foto</a:t>
            </a:r>
          </a:p>
        </p:txBody>
      </p:sp>
      <p:sp>
        <p:nvSpPr>
          <p:cNvPr id="14" name="Segnaposto contenuto 2">
            <a:extLst>
              <a:ext uri="{FF2B5EF4-FFF2-40B4-BE49-F238E27FC236}">
                <a16:creationId xmlns:a16="http://schemas.microsoft.com/office/drawing/2014/main" id="{1F2F1F63-2333-48C5-BEEE-7FFCA14364F5}"/>
              </a:ext>
            </a:extLst>
          </p:cNvPr>
          <p:cNvSpPr>
            <a:spLocks noGrp="1"/>
          </p:cNvSpPr>
          <p:nvPr>
            <p:ph idx="1"/>
          </p:nvPr>
        </p:nvSpPr>
        <p:spPr>
          <a:xfrm>
            <a:off x="6735147" y="1639615"/>
            <a:ext cx="4817441" cy="4537348"/>
          </a:xfrm>
        </p:spPr>
        <p:txBody>
          <a:bodyPr rtlCol="0"/>
          <a:lstStyle>
            <a:lvl1pPr marL="285750" indent="-285750">
              <a:buFont typeface="Arial" panose="020B0604020202020204" pitchFamily="34" charset="0"/>
              <a:buChar char="•"/>
              <a:defRPr/>
            </a:lvl1pPr>
          </a:lstStyle>
          <a:p>
            <a:pPr lvl="0" rtl="0"/>
            <a:r>
              <a:rPr lang="it-IT" noProof="0"/>
              <a:t>Fare clic per modificare gli stili del testo dello schema</a:t>
            </a:r>
          </a:p>
        </p:txBody>
      </p:sp>
      <p:sp>
        <p:nvSpPr>
          <p:cNvPr id="15" name="Segnaposto piè di pagina 7">
            <a:extLst>
              <a:ext uri="{FF2B5EF4-FFF2-40B4-BE49-F238E27FC236}">
                <a16:creationId xmlns:a16="http://schemas.microsoft.com/office/drawing/2014/main" id="{AF26E33C-9416-4C43-8695-B043D6960AA7}"/>
              </a:ext>
            </a:extLst>
          </p:cNvPr>
          <p:cNvSpPr>
            <a:spLocks noGrp="1"/>
          </p:cNvSpPr>
          <p:nvPr>
            <p:ph type="ftr" sz="quarter" idx="11"/>
          </p:nvPr>
        </p:nvSpPr>
        <p:spPr>
          <a:xfrm>
            <a:off x="639413" y="6356350"/>
            <a:ext cx="6291108" cy="365125"/>
          </a:xfrm>
        </p:spPr>
        <p:txBody>
          <a:bodyPr rtlCol="0"/>
          <a:lstStyle>
            <a:lvl1pPr>
              <a:defRPr>
                <a:solidFill>
                  <a:schemeClr val="bg1"/>
                </a:solidFill>
              </a:defRPr>
            </a:lvl1pPr>
          </a:lstStyle>
          <a:p>
            <a:pPr rtl="0">
              <a:defRPr/>
            </a:pPr>
            <a:endParaRPr lang="it-IT" noProof="0">
              <a:effectLst>
                <a:outerShdw blurRad="50800" dist="38100" dir="2700000" algn="tl" rotWithShape="0">
                  <a:prstClr val="black">
                    <a:alpha val="43000"/>
                  </a:prstClr>
                </a:outerShdw>
              </a:effectLst>
            </a:endParaRPr>
          </a:p>
        </p:txBody>
      </p:sp>
      <p:sp>
        <p:nvSpPr>
          <p:cNvPr id="16" name="Segnaposto data 3">
            <a:extLst>
              <a:ext uri="{FF2B5EF4-FFF2-40B4-BE49-F238E27FC236}">
                <a16:creationId xmlns:a16="http://schemas.microsoft.com/office/drawing/2014/main" id="{EDD9F57F-0928-48ED-8CF9-CC5AC1BD268E}"/>
              </a:ext>
            </a:extLst>
          </p:cNvPr>
          <p:cNvSpPr>
            <a:spLocks noGrp="1"/>
          </p:cNvSpPr>
          <p:nvPr>
            <p:ph type="dt" sz="half" idx="10"/>
          </p:nvPr>
        </p:nvSpPr>
        <p:spPr>
          <a:xfrm>
            <a:off x="7295738" y="6356350"/>
            <a:ext cx="3033829" cy="365125"/>
          </a:xfrm>
        </p:spPr>
        <p:txBody>
          <a:bodyPr rtlCol="0"/>
          <a:lstStyle>
            <a:lvl1pPr>
              <a:defRPr/>
            </a:lvl1pPr>
          </a:lstStyle>
          <a:p>
            <a:pPr rtl="0">
              <a:defRPr/>
            </a:pPr>
            <a:endParaRPr lang="it-IT" noProof="0">
              <a:solidFill>
                <a:srgbClr val="232323">
                  <a:lumMod val="90000"/>
                  <a:lumOff val="10000"/>
                </a:srgbClr>
              </a:solidFill>
            </a:endParaRPr>
          </a:p>
        </p:txBody>
      </p:sp>
      <p:sp>
        <p:nvSpPr>
          <p:cNvPr id="17" name="Segnaposto numero diapositiva 9">
            <a:extLst>
              <a:ext uri="{FF2B5EF4-FFF2-40B4-BE49-F238E27FC236}">
                <a16:creationId xmlns:a16="http://schemas.microsoft.com/office/drawing/2014/main" id="{B7E4E7CA-F2D2-4B67-92FE-3DCE5AB21585}"/>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284840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zione">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B75FAC41-B90D-4384-8484-175667AF8214}"/>
              </a:ext>
              <a:ext uri="{C183D7F6-B498-43B3-948B-1728B52AA6E4}">
                <adec:decorative xmlns="" xmlns:adec="http://schemas.microsoft.com/office/drawing/2017/decorative" val="1"/>
              </a:ext>
            </a:extLst>
          </p:cNvPr>
          <p:cNvSpPr/>
          <p:nvPr userDrawn="1"/>
        </p:nvSpPr>
        <p:spPr>
          <a:xfrm>
            <a:off x="0" y="914400"/>
            <a:ext cx="12192000"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9" name="Rettangolo 8">
            <a:extLst>
              <a:ext uri="{FF2B5EF4-FFF2-40B4-BE49-F238E27FC236}">
                <a16:creationId xmlns:a16="http://schemas.microsoft.com/office/drawing/2014/main" id="{BF220C6F-8D05-41B5-9727-E041D5B9C26B}"/>
              </a:ext>
              <a:ext uri="{C183D7F6-B498-43B3-948B-1728B52AA6E4}">
                <adec:decorative xmlns="" xmlns:adec="http://schemas.microsoft.com/office/drawing/2017/decorative" val="1"/>
              </a:ext>
            </a:extLst>
          </p:cNvPr>
          <p:cNvSpPr/>
          <p:nvPr userDrawn="1"/>
        </p:nvSpPr>
        <p:spPr>
          <a:xfrm>
            <a:off x="5951621" y="1568357"/>
            <a:ext cx="6240379" cy="3721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0" name="Titolo 1">
            <a:extLst>
              <a:ext uri="{FF2B5EF4-FFF2-40B4-BE49-F238E27FC236}">
                <a16:creationId xmlns:a16="http://schemas.microsoft.com/office/drawing/2014/main" id="{B9A692DB-BC6A-43D5-BAE7-1E8AE149012E}"/>
              </a:ext>
            </a:extLst>
          </p:cNvPr>
          <p:cNvSpPr>
            <a:spLocks noGrp="1"/>
          </p:cNvSpPr>
          <p:nvPr>
            <p:ph type="title"/>
          </p:nvPr>
        </p:nvSpPr>
        <p:spPr>
          <a:xfrm>
            <a:off x="6481808" y="1758950"/>
            <a:ext cx="5137112" cy="673405"/>
          </a:xfrm>
        </p:spPr>
        <p:txBody>
          <a:bodyPr rtlCol="0">
            <a:normAutofit/>
          </a:bodyPr>
          <a:lstStyle/>
          <a:p>
            <a:pPr rtl="0">
              <a:lnSpc>
                <a:spcPct val="120000"/>
              </a:lnSpc>
            </a:pPr>
            <a:r>
              <a:rPr lang="it-IT" noProof="0"/>
              <a:t>Fare clic per modificare lo stile del titolo dello schema</a:t>
            </a:r>
          </a:p>
        </p:txBody>
      </p:sp>
      <p:sp>
        <p:nvSpPr>
          <p:cNvPr id="20" name="Segnaposto immagine 17">
            <a:extLst>
              <a:ext uri="{FF2B5EF4-FFF2-40B4-BE49-F238E27FC236}">
                <a16:creationId xmlns:a16="http://schemas.microsoft.com/office/drawing/2014/main" id="{9B631067-0981-46B9-BB6F-484741846C08}"/>
              </a:ext>
            </a:extLst>
          </p:cNvPr>
          <p:cNvSpPr>
            <a:spLocks noGrp="1"/>
          </p:cNvSpPr>
          <p:nvPr>
            <p:ph type="pic" sz="quarter" idx="13" hasCustomPrompt="1"/>
          </p:nvPr>
        </p:nvSpPr>
        <p:spPr>
          <a:xfrm>
            <a:off x="639763" y="642938"/>
            <a:ext cx="4814887" cy="2667000"/>
          </a:xfrm>
        </p:spPr>
        <p:txBody>
          <a:bodyPr rtlCol="0"/>
          <a:lstStyle>
            <a:lvl1pPr algn="ctr">
              <a:defRPr/>
            </a:lvl1pPr>
          </a:lstStyle>
          <a:p>
            <a:pPr rtl="0"/>
            <a:r>
              <a:rPr lang="it-IT" noProof="0"/>
              <a:t>Fai clic per aggiungere una foto</a:t>
            </a:r>
          </a:p>
        </p:txBody>
      </p:sp>
      <p:sp>
        <p:nvSpPr>
          <p:cNvPr id="21" name="Segnaposto immagine 17">
            <a:extLst>
              <a:ext uri="{FF2B5EF4-FFF2-40B4-BE49-F238E27FC236}">
                <a16:creationId xmlns:a16="http://schemas.microsoft.com/office/drawing/2014/main" id="{7984968B-9811-4180-8D8E-0619C9D3BFB4}"/>
              </a:ext>
            </a:extLst>
          </p:cNvPr>
          <p:cNvSpPr>
            <a:spLocks noGrp="1"/>
          </p:cNvSpPr>
          <p:nvPr>
            <p:ph type="pic" sz="quarter" idx="14" hasCustomPrompt="1"/>
          </p:nvPr>
        </p:nvSpPr>
        <p:spPr>
          <a:xfrm>
            <a:off x="639412" y="3631470"/>
            <a:ext cx="4814887" cy="2562738"/>
          </a:xfrm>
        </p:spPr>
        <p:txBody>
          <a:bodyPr rtlCol="0"/>
          <a:lstStyle>
            <a:lvl1pPr algn="ctr">
              <a:defRPr/>
            </a:lvl1pPr>
          </a:lstStyle>
          <a:p>
            <a:pPr rtl="0"/>
            <a:r>
              <a:rPr lang="it-IT" noProof="0"/>
              <a:t>Fai clic per aggiungere una foto</a:t>
            </a:r>
          </a:p>
        </p:txBody>
      </p:sp>
      <p:sp>
        <p:nvSpPr>
          <p:cNvPr id="23" name="Segnaposto testo 22">
            <a:extLst>
              <a:ext uri="{FF2B5EF4-FFF2-40B4-BE49-F238E27FC236}">
                <a16:creationId xmlns:a16="http://schemas.microsoft.com/office/drawing/2014/main" id="{B503D483-6082-4C3B-A4C5-0ACE6698343B}"/>
              </a:ext>
            </a:extLst>
          </p:cNvPr>
          <p:cNvSpPr>
            <a:spLocks noGrp="1"/>
          </p:cNvSpPr>
          <p:nvPr>
            <p:ph type="body" sz="quarter" idx="15" hasCustomPrompt="1"/>
          </p:nvPr>
        </p:nvSpPr>
        <p:spPr>
          <a:xfrm>
            <a:off x="6482241" y="2365374"/>
            <a:ext cx="5136671" cy="2635251"/>
          </a:xfrm>
        </p:spPr>
        <p:txBody>
          <a:bodyPr rtlCol="0"/>
          <a:lstStyle>
            <a:lvl1pPr>
              <a:defRPr/>
            </a:lvl1pPr>
          </a:lstStyle>
          <a:p>
            <a:pPr lvl="0" rtl="0"/>
            <a:r>
              <a:rPr lang="it-IT" noProof="0"/>
              <a:t>Fare clic per inserire il testo</a:t>
            </a:r>
          </a:p>
        </p:txBody>
      </p:sp>
      <p:sp>
        <p:nvSpPr>
          <p:cNvPr id="14" name="Segnaposto piè di pagina 5">
            <a:extLst>
              <a:ext uri="{FF2B5EF4-FFF2-40B4-BE49-F238E27FC236}">
                <a16:creationId xmlns:a16="http://schemas.microsoft.com/office/drawing/2014/main" id="{CB94B83C-8B92-4303-A841-0D5ED386F97F}"/>
              </a:ext>
            </a:extLst>
          </p:cNvPr>
          <p:cNvSpPr>
            <a:spLocks noGrp="1"/>
          </p:cNvSpPr>
          <p:nvPr>
            <p:ph type="ftr" sz="quarter" idx="11"/>
          </p:nvPr>
        </p:nvSpPr>
        <p:spPr>
          <a:xfrm>
            <a:off x="639413" y="6356350"/>
            <a:ext cx="6291108" cy="365125"/>
          </a:xfrm>
        </p:spPr>
        <p:txBody>
          <a:bodyPr rtlCol="0"/>
          <a:lstStyle>
            <a:lvl1pPr>
              <a:defRPr>
                <a:solidFill>
                  <a:schemeClr val="tx1"/>
                </a:solidFill>
                <a:effectLst/>
              </a:defRPr>
            </a:lvl1pPr>
          </a:lstStyle>
          <a:p>
            <a:pPr rtl="0"/>
            <a:endParaRPr lang="it-IT" noProof="0"/>
          </a:p>
        </p:txBody>
      </p:sp>
      <p:sp>
        <p:nvSpPr>
          <p:cNvPr id="15" name="Segnaposto data 3">
            <a:extLst>
              <a:ext uri="{FF2B5EF4-FFF2-40B4-BE49-F238E27FC236}">
                <a16:creationId xmlns:a16="http://schemas.microsoft.com/office/drawing/2014/main" id="{FB204443-B45C-4C1E-8601-4AD0359ABD2E}"/>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16" name="Segnaposto numero diapositiva 8">
            <a:extLst>
              <a:ext uri="{FF2B5EF4-FFF2-40B4-BE49-F238E27FC236}">
                <a16:creationId xmlns:a16="http://schemas.microsoft.com/office/drawing/2014/main" id="{125F2A8A-5D48-4A14-B0A6-52E55D3E5657}"/>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340795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rruzione di sezione">
    <p:spTree>
      <p:nvGrpSpPr>
        <p:cNvPr id="1" name=""/>
        <p:cNvGrpSpPr/>
        <p:nvPr/>
      </p:nvGrpSpPr>
      <p:grpSpPr>
        <a:xfrm>
          <a:off x="0" y="0"/>
          <a:ext cx="0" cy="0"/>
          <a:chOff x="0" y="0"/>
          <a:chExt cx="0" cy="0"/>
        </a:xfrm>
      </p:grpSpPr>
      <p:sp>
        <p:nvSpPr>
          <p:cNvPr id="19" name="Segnaposto immagine 17">
            <a:extLst>
              <a:ext uri="{FF2B5EF4-FFF2-40B4-BE49-F238E27FC236}">
                <a16:creationId xmlns:a16="http://schemas.microsoft.com/office/drawing/2014/main" id="{620C2886-3E99-43F7-A045-F15053959CE7}"/>
              </a:ext>
            </a:extLst>
          </p:cNvPr>
          <p:cNvSpPr>
            <a:spLocks noGrp="1"/>
          </p:cNvSpPr>
          <p:nvPr>
            <p:ph type="pic" sz="quarter" idx="13"/>
          </p:nvPr>
        </p:nvSpPr>
        <p:spPr>
          <a:xfrm>
            <a:off x="6094413" y="0"/>
            <a:ext cx="6094412" cy="6854825"/>
          </a:xfrm>
        </p:spPr>
        <p:txBody>
          <a:bodyPr rtlCol="0"/>
          <a:lstStyle/>
          <a:p>
            <a:pPr rtl="0"/>
            <a:r>
              <a:rPr lang="it-IT" noProof="0"/>
              <a:t>Fare clic sull'icona per inserire un'immagine</a:t>
            </a:r>
          </a:p>
        </p:txBody>
      </p:sp>
      <p:sp>
        <p:nvSpPr>
          <p:cNvPr id="9" name="Rettangolo 8">
            <a:extLst>
              <a:ext uri="{FF2B5EF4-FFF2-40B4-BE49-F238E27FC236}">
                <a16:creationId xmlns:a16="http://schemas.microsoft.com/office/drawing/2014/main" id="{63D67587-8C0C-40DB-88B2-2CAC45DBF8DC}"/>
              </a:ext>
              <a:ext uri="{C183D7F6-B498-43B3-948B-1728B52AA6E4}">
                <adec:decorative xmlns="" xmlns:adec="http://schemas.microsoft.com/office/drawing/2017/decorative" val="1"/>
              </a:ext>
            </a:extLst>
          </p:cNvPr>
          <p:cNvSpPr/>
          <p:nvPr userDrawn="1"/>
        </p:nvSpPr>
        <p:spPr>
          <a:xfrm>
            <a:off x="0" y="914400"/>
            <a:ext cx="6094477"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2" name="Titolo 1">
            <a:extLst>
              <a:ext uri="{FF2B5EF4-FFF2-40B4-BE49-F238E27FC236}">
                <a16:creationId xmlns:a16="http://schemas.microsoft.com/office/drawing/2014/main" id="{E11B7BFF-DF61-4F7F-BC0C-A774104FF416}"/>
              </a:ext>
            </a:extLst>
          </p:cNvPr>
          <p:cNvSpPr>
            <a:spLocks noGrp="1"/>
          </p:cNvSpPr>
          <p:nvPr>
            <p:ph type="ctrTitle" hasCustomPrompt="1"/>
          </p:nvPr>
        </p:nvSpPr>
        <p:spPr>
          <a:xfrm>
            <a:off x="761774" y="2814975"/>
            <a:ext cx="6769706" cy="1910972"/>
          </a:xfrm>
          <a:solidFill>
            <a:schemeClr val="tx2"/>
          </a:solidFill>
        </p:spPr>
        <p:txBody>
          <a:bodyPr rtlCol="0" anchor="b">
            <a:noAutofit/>
          </a:bodyPr>
          <a:lstStyle>
            <a:lvl1pPr marL="182880">
              <a:defRPr sz="5400">
                <a:solidFill>
                  <a:schemeClr val="bg1"/>
                </a:solidFill>
              </a:defRPr>
            </a:lvl1pPr>
          </a:lstStyle>
          <a:p>
            <a:pPr rtl="0"/>
            <a:r>
              <a:rPr lang="it-IT" noProof="0">
                <a:solidFill>
                  <a:schemeClr val="bg1"/>
                </a:solidFill>
              </a:rPr>
              <a:t>Fare clic per inserire il titolo</a:t>
            </a:r>
          </a:p>
        </p:txBody>
      </p:sp>
      <p:sp>
        <p:nvSpPr>
          <p:cNvPr id="3" name="Segnaposto testo 2">
            <a:extLst>
              <a:ext uri="{FF2B5EF4-FFF2-40B4-BE49-F238E27FC236}">
                <a16:creationId xmlns:a16="http://schemas.microsoft.com/office/drawing/2014/main" id="{43D0F1B1-D8F9-42A3-B0C7-AADC53D8F392}"/>
              </a:ext>
            </a:extLst>
          </p:cNvPr>
          <p:cNvSpPr>
            <a:spLocks noGrp="1"/>
          </p:cNvSpPr>
          <p:nvPr>
            <p:ph type="body" sz="quarter" idx="14" hasCustomPrompt="1"/>
          </p:nvPr>
        </p:nvSpPr>
        <p:spPr>
          <a:xfrm>
            <a:off x="762000" y="4657726"/>
            <a:ext cx="6769100" cy="731838"/>
          </a:xfrm>
          <a:solidFill>
            <a:schemeClr val="tx2"/>
          </a:solidFill>
        </p:spPr>
        <p:txBody>
          <a:bodyPr rtlCol="0">
            <a:noAutofit/>
          </a:bodyPr>
          <a:lstStyle>
            <a:lvl1pPr marL="228600">
              <a:defRPr sz="1500" cap="all" spc="600" baseline="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rtl="0"/>
            <a:r>
              <a:rPr lang="it-IT" noProof="0"/>
              <a:t>FAI CLIC PER AGGIUNGERE IL SOTTOTITOLO</a:t>
            </a:r>
          </a:p>
        </p:txBody>
      </p:sp>
    </p:spTree>
    <p:extLst>
      <p:ext uri="{BB962C8B-B14F-4D97-AF65-F5344CB8AC3E}">
        <p14:creationId xmlns:p14="http://schemas.microsoft.com/office/powerpoint/2010/main" val="246285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fico">
    <p:spTree>
      <p:nvGrpSpPr>
        <p:cNvPr id="1" name=""/>
        <p:cNvGrpSpPr/>
        <p:nvPr/>
      </p:nvGrpSpPr>
      <p:grpSpPr>
        <a:xfrm>
          <a:off x="0" y="0"/>
          <a:ext cx="0" cy="0"/>
          <a:chOff x="0" y="0"/>
          <a:chExt cx="0" cy="0"/>
        </a:xfrm>
      </p:grpSpPr>
      <p:sp>
        <p:nvSpPr>
          <p:cNvPr id="15" name="Titolo 1">
            <a:extLst>
              <a:ext uri="{FF2B5EF4-FFF2-40B4-BE49-F238E27FC236}">
                <a16:creationId xmlns:a16="http://schemas.microsoft.com/office/drawing/2014/main" id="{707196B1-3970-4386-8D54-A2067BA8417F}"/>
              </a:ext>
            </a:extLst>
          </p:cNvPr>
          <p:cNvSpPr>
            <a:spLocks noGrp="1"/>
          </p:cNvSpPr>
          <p:nvPr>
            <p:ph type="title"/>
          </p:nvPr>
        </p:nvSpPr>
        <p:spPr>
          <a:xfrm>
            <a:off x="639413" y="476086"/>
            <a:ext cx="10904435" cy="689608"/>
          </a:xfrm>
        </p:spPr>
        <p:txBody>
          <a:bodyPr rtlCol="0"/>
          <a:lstStyle/>
          <a:p>
            <a:pPr rtl="0"/>
            <a:r>
              <a:rPr lang="it-IT" noProof="0"/>
              <a:t>Fare clic per modificare lo stile del titolo dello schema</a:t>
            </a:r>
          </a:p>
        </p:txBody>
      </p:sp>
      <p:sp>
        <p:nvSpPr>
          <p:cNvPr id="17" name="Segnaposto piè di pagina 14">
            <a:extLst>
              <a:ext uri="{FF2B5EF4-FFF2-40B4-BE49-F238E27FC236}">
                <a16:creationId xmlns:a16="http://schemas.microsoft.com/office/drawing/2014/main" id="{9535C1B1-EA9A-48AD-AB3B-00E7FEE05F01}"/>
              </a:ext>
            </a:extLst>
          </p:cNvPr>
          <p:cNvSpPr>
            <a:spLocks noGrp="1"/>
          </p:cNvSpPr>
          <p:nvPr>
            <p:ph type="ftr" sz="quarter" idx="11"/>
          </p:nvPr>
        </p:nvSpPr>
        <p:spPr>
          <a:xfrm>
            <a:off x="639413" y="6356350"/>
            <a:ext cx="6291108" cy="365125"/>
          </a:xfrm>
        </p:spPr>
        <p:txBody>
          <a:bodyPr rtlCol="0"/>
          <a:lstStyle>
            <a:lvl1pPr>
              <a:defRPr>
                <a:solidFill>
                  <a:schemeClr val="tx1"/>
                </a:solidFill>
              </a:defRPr>
            </a:lvl1pPr>
          </a:lstStyle>
          <a:p>
            <a:pPr rtl="0"/>
            <a:endParaRPr lang="it-IT" noProof="0"/>
          </a:p>
        </p:txBody>
      </p:sp>
      <p:sp>
        <p:nvSpPr>
          <p:cNvPr id="18" name="Segnaposto data 12">
            <a:extLst>
              <a:ext uri="{FF2B5EF4-FFF2-40B4-BE49-F238E27FC236}">
                <a16:creationId xmlns:a16="http://schemas.microsoft.com/office/drawing/2014/main" id="{E334D19F-C91E-4007-9C85-89B0645F270D}"/>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19" name="Segnaposto numero diapositiva 15">
            <a:extLst>
              <a:ext uri="{FF2B5EF4-FFF2-40B4-BE49-F238E27FC236}">
                <a16:creationId xmlns:a16="http://schemas.microsoft.com/office/drawing/2014/main" id="{00B1B695-CA8C-4B38-8D25-4E56BD079E7E}"/>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
        <p:nvSpPr>
          <p:cNvPr id="3" name="Segnaposto contenuto 2">
            <a:extLst>
              <a:ext uri="{FF2B5EF4-FFF2-40B4-BE49-F238E27FC236}">
                <a16:creationId xmlns:a16="http://schemas.microsoft.com/office/drawing/2014/main" id="{219E4B01-1489-40C5-B290-E42D974C10E7}"/>
              </a:ext>
            </a:extLst>
          </p:cNvPr>
          <p:cNvSpPr>
            <a:spLocks noGrp="1"/>
          </p:cNvSpPr>
          <p:nvPr>
            <p:ph sz="quarter" idx="13" hasCustomPrompt="1"/>
          </p:nvPr>
        </p:nvSpPr>
        <p:spPr>
          <a:xfrm>
            <a:off x="937987" y="1735958"/>
            <a:ext cx="10318036" cy="4276220"/>
          </a:xfrm>
        </p:spPr>
        <p:txBody>
          <a:bodyPr rtlCol="0"/>
          <a:lstStyle>
            <a:lvl1pPr>
              <a:defRPr/>
            </a:lvl1pPr>
          </a:lstStyle>
          <a:p>
            <a:pPr lvl="0" rtl="0"/>
            <a:r>
              <a:rPr lang="it-IT" noProof="0"/>
              <a:t>Fai clic per aggiungere contenuto</a:t>
            </a:r>
          </a:p>
        </p:txBody>
      </p:sp>
    </p:spTree>
    <p:extLst>
      <p:ext uri="{BB962C8B-B14F-4D97-AF65-F5344CB8AC3E}">
        <p14:creationId xmlns:p14="http://schemas.microsoft.com/office/powerpoint/2010/main" val="26379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ella">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7A29640D-9D66-4252-AF26-226B9EF38E93}"/>
              </a:ext>
            </a:extLst>
          </p:cNvPr>
          <p:cNvSpPr>
            <a:spLocks noGrp="1"/>
          </p:cNvSpPr>
          <p:nvPr>
            <p:ph type="title"/>
          </p:nvPr>
        </p:nvSpPr>
        <p:spPr>
          <a:xfrm>
            <a:off x="639413" y="476086"/>
            <a:ext cx="10904435" cy="689608"/>
          </a:xfrm>
        </p:spPr>
        <p:txBody>
          <a:bodyPr rtlCol="0"/>
          <a:lstStyle/>
          <a:p>
            <a:pPr rtl="0"/>
            <a:r>
              <a:rPr lang="it-IT" noProof="0"/>
              <a:t>Fare clic per modificare lo stile del titolo dello schema</a:t>
            </a:r>
          </a:p>
        </p:txBody>
      </p:sp>
      <p:sp>
        <p:nvSpPr>
          <p:cNvPr id="3" name="Segnaposto contenuto 2">
            <a:extLst>
              <a:ext uri="{FF2B5EF4-FFF2-40B4-BE49-F238E27FC236}">
                <a16:creationId xmlns:a16="http://schemas.microsoft.com/office/drawing/2014/main" id="{772F585F-809A-43CB-A46F-35690087203B}"/>
              </a:ext>
            </a:extLst>
          </p:cNvPr>
          <p:cNvSpPr>
            <a:spLocks noGrp="1"/>
          </p:cNvSpPr>
          <p:nvPr>
            <p:ph sz="quarter" idx="13" hasCustomPrompt="1"/>
          </p:nvPr>
        </p:nvSpPr>
        <p:spPr>
          <a:xfrm>
            <a:off x="1285875" y="2066925"/>
            <a:ext cx="9610725" cy="3630613"/>
          </a:xfrm>
        </p:spPr>
        <p:txBody>
          <a:bodyPr rtlCol="0"/>
          <a:lstStyle>
            <a:lvl1pPr>
              <a:defRPr/>
            </a:lvl1pPr>
          </a:lstStyle>
          <a:p>
            <a:pPr lvl="0" rtl="0"/>
            <a:r>
              <a:rPr lang="it-IT" noProof="0"/>
              <a:t>Fai clic per aggiungere contenuto</a:t>
            </a:r>
          </a:p>
        </p:txBody>
      </p:sp>
      <p:sp>
        <p:nvSpPr>
          <p:cNvPr id="10" name="Segnaposto piè di pagina 14">
            <a:extLst>
              <a:ext uri="{FF2B5EF4-FFF2-40B4-BE49-F238E27FC236}">
                <a16:creationId xmlns:a16="http://schemas.microsoft.com/office/drawing/2014/main" id="{1F196FCF-777C-4746-AFAA-ECE173A0BDC6}"/>
              </a:ext>
            </a:extLst>
          </p:cNvPr>
          <p:cNvSpPr>
            <a:spLocks noGrp="1"/>
          </p:cNvSpPr>
          <p:nvPr>
            <p:ph type="ftr" sz="quarter" idx="11"/>
          </p:nvPr>
        </p:nvSpPr>
        <p:spPr>
          <a:xfrm>
            <a:off x="639413" y="6356350"/>
            <a:ext cx="6291108" cy="365125"/>
          </a:xfrm>
        </p:spPr>
        <p:txBody>
          <a:bodyPr rtlCol="0"/>
          <a:lstStyle>
            <a:lvl1pPr>
              <a:defRPr>
                <a:solidFill>
                  <a:schemeClr val="tx1"/>
                </a:solidFill>
              </a:defRPr>
            </a:lvl1pPr>
          </a:lstStyle>
          <a:p>
            <a:pPr rtl="0"/>
            <a:endParaRPr lang="it-IT" noProof="0"/>
          </a:p>
        </p:txBody>
      </p:sp>
      <p:sp>
        <p:nvSpPr>
          <p:cNvPr id="11" name="Segnaposto data 12">
            <a:extLst>
              <a:ext uri="{FF2B5EF4-FFF2-40B4-BE49-F238E27FC236}">
                <a16:creationId xmlns:a16="http://schemas.microsoft.com/office/drawing/2014/main" id="{71EA376C-2DC1-4B5D-9628-4A223AA389BA}"/>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12" name="Segnaposto numero diapositiva 15">
            <a:extLst>
              <a:ext uri="{FF2B5EF4-FFF2-40B4-BE49-F238E27FC236}">
                <a16:creationId xmlns:a16="http://schemas.microsoft.com/office/drawing/2014/main" id="{CCEC0CD5-B86D-4E13-B3A9-9D3B0CB1B565}"/>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42676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itazione">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F3E07EFA-7299-44A6-85FB-04EC9B553E51}"/>
              </a:ext>
              <a:ext uri="{C183D7F6-B498-43B3-948B-1728B52AA6E4}">
                <adec:decorative xmlns="" xmlns:adec="http://schemas.microsoft.com/office/drawing/2017/decorative" val="1"/>
              </a:ext>
            </a:extLst>
          </p:cNvPr>
          <p:cNvSpPr/>
          <p:nvPr userDrawn="1"/>
        </p:nvSpPr>
        <p:spPr>
          <a:xfrm>
            <a:off x="0" y="914400"/>
            <a:ext cx="12192000"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8" name="Rettangolo 7">
            <a:extLst>
              <a:ext uri="{FF2B5EF4-FFF2-40B4-BE49-F238E27FC236}">
                <a16:creationId xmlns:a16="http://schemas.microsoft.com/office/drawing/2014/main" id="{F43A4CB2-29F8-49C3-8735-106975893B76}"/>
              </a:ext>
              <a:ext uri="{C183D7F6-B498-43B3-948B-1728B52AA6E4}">
                <adec:decorative xmlns="" xmlns:adec="http://schemas.microsoft.com/office/drawing/2017/decorative" val="1"/>
              </a:ext>
            </a:extLst>
          </p:cNvPr>
          <p:cNvSpPr/>
          <p:nvPr userDrawn="1"/>
        </p:nvSpPr>
        <p:spPr>
          <a:xfrm>
            <a:off x="5951621" y="1803214"/>
            <a:ext cx="6240379" cy="325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9" name="Titolo 1">
            <a:extLst>
              <a:ext uri="{FF2B5EF4-FFF2-40B4-BE49-F238E27FC236}">
                <a16:creationId xmlns:a16="http://schemas.microsoft.com/office/drawing/2014/main" id="{02574195-3DF9-438B-B8AC-0F2029352481}"/>
              </a:ext>
            </a:extLst>
          </p:cNvPr>
          <p:cNvSpPr>
            <a:spLocks noGrp="1"/>
          </p:cNvSpPr>
          <p:nvPr>
            <p:ph type="title"/>
          </p:nvPr>
        </p:nvSpPr>
        <p:spPr>
          <a:xfrm>
            <a:off x="6491332" y="2025650"/>
            <a:ext cx="5058209" cy="2355732"/>
          </a:xfrm>
        </p:spPr>
        <p:txBody>
          <a:bodyPr rtlCol="0">
            <a:normAutofit/>
          </a:bodyPr>
          <a:lstStyle>
            <a:lvl1pPr>
              <a:defRPr sz="4400"/>
            </a:lvl1pPr>
          </a:lstStyle>
          <a:p>
            <a:pPr rtl="0">
              <a:lnSpc>
                <a:spcPct val="120000"/>
              </a:lnSpc>
            </a:pPr>
            <a:r>
              <a:rPr lang="it-IT" noProof="0"/>
              <a:t>Fare clic per modificare lo stile del titolo dello schema</a:t>
            </a:r>
          </a:p>
        </p:txBody>
      </p:sp>
      <p:sp>
        <p:nvSpPr>
          <p:cNvPr id="16" name="Segnaposto immagine 14">
            <a:extLst>
              <a:ext uri="{FF2B5EF4-FFF2-40B4-BE49-F238E27FC236}">
                <a16:creationId xmlns:a16="http://schemas.microsoft.com/office/drawing/2014/main" id="{57FAF158-BFC1-43C2-A23B-B93DEFAE3AB0}"/>
              </a:ext>
            </a:extLst>
          </p:cNvPr>
          <p:cNvSpPr>
            <a:spLocks noGrp="1"/>
          </p:cNvSpPr>
          <p:nvPr>
            <p:ph type="pic" sz="quarter" idx="13" hasCustomPrompt="1"/>
          </p:nvPr>
        </p:nvSpPr>
        <p:spPr>
          <a:xfrm>
            <a:off x="542925" y="0"/>
            <a:ext cx="5408613" cy="6858000"/>
          </a:xfrm>
        </p:spPr>
        <p:txBody>
          <a:bodyPr rtlCol="0"/>
          <a:lstStyle>
            <a:lvl1pPr algn="ctr">
              <a:defRPr/>
            </a:lvl1pPr>
          </a:lstStyle>
          <a:p>
            <a:pPr rtl="0"/>
            <a:r>
              <a:rPr lang="it-IT" noProof="0"/>
              <a:t>Fai clic per aggiungere una foto</a:t>
            </a:r>
          </a:p>
        </p:txBody>
      </p:sp>
      <p:sp>
        <p:nvSpPr>
          <p:cNvPr id="10" name="Segnaposto contenuto 2">
            <a:extLst>
              <a:ext uri="{FF2B5EF4-FFF2-40B4-BE49-F238E27FC236}">
                <a16:creationId xmlns:a16="http://schemas.microsoft.com/office/drawing/2014/main" id="{DB1025F5-5E2A-47DC-9E1F-F31EE762904F}"/>
              </a:ext>
            </a:extLst>
          </p:cNvPr>
          <p:cNvSpPr>
            <a:spLocks noGrp="1"/>
          </p:cNvSpPr>
          <p:nvPr>
            <p:ph idx="1"/>
          </p:nvPr>
        </p:nvSpPr>
        <p:spPr>
          <a:xfrm>
            <a:off x="6492857" y="4381382"/>
            <a:ext cx="5058209" cy="395405"/>
          </a:xfrm>
        </p:spPr>
        <p:txBody>
          <a:bodyPr rtlCol="0" anchor="t"/>
          <a:lstStyle>
            <a:lvl1pPr>
              <a:defRPr b="0" cap="all" spc="600" baseline="0"/>
            </a:lvl1pPr>
          </a:lstStyle>
          <a:p>
            <a:pPr lvl="0" rtl="0"/>
            <a:r>
              <a:rPr lang="it-IT" noProof="0"/>
              <a:t>Fare clic per modificare gli stili del testo dello schema</a:t>
            </a:r>
          </a:p>
        </p:txBody>
      </p:sp>
      <p:sp>
        <p:nvSpPr>
          <p:cNvPr id="11" name="Segnaposto piè di pagina 14">
            <a:extLst>
              <a:ext uri="{FF2B5EF4-FFF2-40B4-BE49-F238E27FC236}">
                <a16:creationId xmlns:a16="http://schemas.microsoft.com/office/drawing/2014/main" id="{9F00502A-31A8-40B1-8042-91BBF64690FA}"/>
              </a:ext>
            </a:extLst>
          </p:cNvPr>
          <p:cNvSpPr>
            <a:spLocks noGrp="1"/>
          </p:cNvSpPr>
          <p:nvPr>
            <p:ph type="ftr" sz="quarter" idx="11"/>
          </p:nvPr>
        </p:nvSpPr>
        <p:spPr>
          <a:xfrm>
            <a:off x="639413" y="6356350"/>
            <a:ext cx="6291108" cy="365125"/>
          </a:xfrm>
        </p:spPr>
        <p:txBody>
          <a:bodyPr rtlCol="0"/>
          <a:lstStyle>
            <a:lvl1pPr>
              <a:defRPr>
                <a:solidFill>
                  <a:schemeClr val="bg1"/>
                </a:solidFill>
                <a:effectLst>
                  <a:outerShdw blurRad="38100" dist="38100" dir="2700000" algn="tl">
                    <a:srgbClr val="000000">
                      <a:alpha val="43137"/>
                    </a:srgbClr>
                  </a:outerShdw>
                </a:effectLst>
              </a:defRPr>
            </a:lvl1pPr>
          </a:lstStyle>
          <a:p>
            <a:pPr rtl="0"/>
            <a:endParaRPr lang="it-IT" noProof="0"/>
          </a:p>
        </p:txBody>
      </p:sp>
      <p:sp>
        <p:nvSpPr>
          <p:cNvPr id="12" name="Segnaposto data 13">
            <a:extLst>
              <a:ext uri="{FF2B5EF4-FFF2-40B4-BE49-F238E27FC236}">
                <a16:creationId xmlns:a16="http://schemas.microsoft.com/office/drawing/2014/main" id="{1F0D82E2-6CDC-41FA-9FBD-29B16961536C}"/>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13" name="Segnaposto numero diapositiva 15">
            <a:extLst>
              <a:ext uri="{FF2B5EF4-FFF2-40B4-BE49-F238E27FC236}">
                <a16:creationId xmlns:a16="http://schemas.microsoft.com/office/drawing/2014/main" id="{85DE54ED-1D6A-4185-BC18-EB63BF4B709F}"/>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69190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98FC1626-6E5A-4321-B003-2ECADA2CDE6D}"/>
              </a:ext>
            </a:extLst>
          </p:cNvPr>
          <p:cNvSpPr>
            <a:spLocks noGrp="1"/>
          </p:cNvSpPr>
          <p:nvPr>
            <p:ph type="title"/>
          </p:nvPr>
        </p:nvSpPr>
        <p:spPr>
          <a:xfrm>
            <a:off x="639413" y="476086"/>
            <a:ext cx="10904435" cy="689608"/>
          </a:xfrm>
        </p:spPr>
        <p:txBody>
          <a:bodyPr rtlCol="0"/>
          <a:lstStyle/>
          <a:p>
            <a:pPr rtl="0"/>
            <a:r>
              <a:rPr lang="it-IT" noProof="0"/>
              <a:t>Fare clic per modificare lo stile del titolo dello schema</a:t>
            </a:r>
          </a:p>
        </p:txBody>
      </p:sp>
      <p:sp>
        <p:nvSpPr>
          <p:cNvPr id="10" name="Rettangolo 9">
            <a:extLst>
              <a:ext uri="{FF2B5EF4-FFF2-40B4-BE49-F238E27FC236}">
                <a16:creationId xmlns:a16="http://schemas.microsoft.com/office/drawing/2014/main" id="{3955D66E-614C-4554-AD07-DBF50786CB1C}"/>
              </a:ext>
              <a:ext uri="{C183D7F6-B498-43B3-948B-1728B52AA6E4}">
                <adec:decorative xmlns="" xmlns:adec="http://schemas.microsoft.com/office/drawing/2017/decorative" val="1"/>
              </a:ext>
            </a:extLst>
          </p:cNvPr>
          <p:cNvSpPr/>
          <p:nvPr userDrawn="1"/>
        </p:nvSpPr>
        <p:spPr>
          <a:xfrm>
            <a:off x="-1905" y="1633493"/>
            <a:ext cx="12192000" cy="5224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6" name="Rettangolo 15">
            <a:extLst>
              <a:ext uri="{FF2B5EF4-FFF2-40B4-BE49-F238E27FC236}">
                <a16:creationId xmlns:a16="http://schemas.microsoft.com/office/drawing/2014/main" id="{4FC25CFF-3341-490E-864B-9EE585E7DF4D}"/>
              </a:ext>
              <a:ext uri="{C183D7F6-B498-43B3-948B-1728B52AA6E4}">
                <adec:decorative xmlns="" xmlns:adec="http://schemas.microsoft.com/office/drawing/2017/decorative" val="1"/>
              </a:ext>
            </a:extLst>
          </p:cNvPr>
          <p:cNvSpPr/>
          <p:nvPr userDrawn="1"/>
        </p:nvSpPr>
        <p:spPr>
          <a:xfrm>
            <a:off x="-4370" y="1641780"/>
            <a:ext cx="12192000" cy="52245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2" name="Segnaposto piè di pagina 14">
            <a:extLst>
              <a:ext uri="{FF2B5EF4-FFF2-40B4-BE49-F238E27FC236}">
                <a16:creationId xmlns:a16="http://schemas.microsoft.com/office/drawing/2014/main" id="{1A47F1BE-C6F0-4B08-A876-3ACB9A160B5C}"/>
              </a:ext>
            </a:extLst>
          </p:cNvPr>
          <p:cNvSpPr>
            <a:spLocks noGrp="1"/>
          </p:cNvSpPr>
          <p:nvPr>
            <p:ph type="ftr" sz="quarter" idx="11"/>
          </p:nvPr>
        </p:nvSpPr>
        <p:spPr>
          <a:xfrm>
            <a:off x="639413" y="6356350"/>
            <a:ext cx="6291108"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cap="none" spc="0" normalizeH="0" noProof="0">
              <a:ln>
                <a:noFill/>
              </a:ln>
              <a:solidFill>
                <a:srgbClr val="232323">
                  <a:lumMod val="90000"/>
                  <a:lumOff val="10000"/>
                </a:srgbClr>
              </a:solidFill>
              <a:effectLst/>
              <a:uLnTx/>
              <a:uFillTx/>
              <a:latin typeface="Meiryo UI"/>
              <a:ea typeface="+mn-ea"/>
              <a:cs typeface="+mn-cs"/>
            </a:endParaRPr>
          </a:p>
        </p:txBody>
      </p:sp>
      <p:sp>
        <p:nvSpPr>
          <p:cNvPr id="13" name="Segnaposto data 12">
            <a:extLst>
              <a:ext uri="{FF2B5EF4-FFF2-40B4-BE49-F238E27FC236}">
                <a16:creationId xmlns:a16="http://schemas.microsoft.com/office/drawing/2014/main" id="{EB34F470-EFAB-4873-9AF2-800F83174880}"/>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14" name="Segnaposto numero diapositiva 15">
            <a:extLst>
              <a:ext uri="{FF2B5EF4-FFF2-40B4-BE49-F238E27FC236}">
                <a16:creationId xmlns:a16="http://schemas.microsoft.com/office/drawing/2014/main" id="{FCAA1492-8926-496A-9DE4-45E13BA70E71}"/>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
        <p:nvSpPr>
          <p:cNvPr id="3" name="Segnaposto contenuto 2">
            <a:extLst>
              <a:ext uri="{FF2B5EF4-FFF2-40B4-BE49-F238E27FC236}">
                <a16:creationId xmlns:a16="http://schemas.microsoft.com/office/drawing/2014/main" id="{72F48288-2CF3-456E-8691-5772D99F82B1}"/>
              </a:ext>
            </a:extLst>
          </p:cNvPr>
          <p:cNvSpPr>
            <a:spLocks noGrp="1"/>
          </p:cNvSpPr>
          <p:nvPr>
            <p:ph sz="quarter" idx="13" hasCustomPrompt="1"/>
          </p:nvPr>
        </p:nvSpPr>
        <p:spPr>
          <a:xfrm>
            <a:off x="398236" y="1887311"/>
            <a:ext cx="11395528" cy="4343400"/>
          </a:xfrm>
        </p:spPr>
        <p:txBody>
          <a:bodyPr rtlCol="0"/>
          <a:lstStyle>
            <a:lvl1pPr>
              <a:defRPr/>
            </a:lvl1pPr>
          </a:lstStyle>
          <a:p>
            <a:pPr lvl="0" rtl="0"/>
            <a:r>
              <a:rPr lang="it-IT" noProof="0"/>
              <a:t>Fai clic per modificare il contenuto aggiunto</a:t>
            </a:r>
          </a:p>
        </p:txBody>
      </p:sp>
    </p:spTree>
    <p:extLst>
      <p:ext uri="{BB962C8B-B14F-4D97-AF65-F5344CB8AC3E}">
        <p14:creationId xmlns:p14="http://schemas.microsoft.com/office/powerpoint/2010/main" val="3989789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quenza temporale">
    <p:spTree>
      <p:nvGrpSpPr>
        <p:cNvPr id="1" name=""/>
        <p:cNvGrpSpPr/>
        <p:nvPr/>
      </p:nvGrpSpPr>
      <p:grpSpPr>
        <a:xfrm>
          <a:off x="0" y="0"/>
          <a:ext cx="0" cy="0"/>
          <a:chOff x="0" y="0"/>
          <a:chExt cx="0" cy="0"/>
        </a:xfrm>
      </p:grpSpPr>
      <p:sp>
        <p:nvSpPr>
          <p:cNvPr id="9" name="Titolo 1">
            <a:extLst>
              <a:ext uri="{FF2B5EF4-FFF2-40B4-BE49-F238E27FC236}">
                <a16:creationId xmlns:a16="http://schemas.microsoft.com/office/drawing/2014/main" id="{F1D1103D-8943-46F2-B18E-36FF38CAFAE0}"/>
              </a:ext>
            </a:extLst>
          </p:cNvPr>
          <p:cNvSpPr>
            <a:spLocks noGrp="1"/>
          </p:cNvSpPr>
          <p:nvPr>
            <p:ph type="title"/>
          </p:nvPr>
        </p:nvSpPr>
        <p:spPr>
          <a:xfrm>
            <a:off x="639413" y="476086"/>
            <a:ext cx="10904435" cy="689608"/>
          </a:xfrm>
        </p:spPr>
        <p:txBody>
          <a:bodyPr rtlCol="0"/>
          <a:lstStyle/>
          <a:p>
            <a:pPr rtl="0"/>
            <a:r>
              <a:rPr lang="it-IT" noProof="0"/>
              <a:t>Fare clic per modificare lo stile del titolo dello schema</a:t>
            </a:r>
          </a:p>
        </p:txBody>
      </p:sp>
      <p:sp>
        <p:nvSpPr>
          <p:cNvPr id="10" name="Rettangolo 9">
            <a:extLst>
              <a:ext uri="{FF2B5EF4-FFF2-40B4-BE49-F238E27FC236}">
                <a16:creationId xmlns:a16="http://schemas.microsoft.com/office/drawing/2014/main" id="{A902D366-4C48-4324-8771-8F9E7BECDD08}"/>
              </a:ext>
              <a:ext uri="{C183D7F6-B498-43B3-948B-1728B52AA6E4}">
                <adec:decorative xmlns="" xmlns:adec="http://schemas.microsoft.com/office/drawing/2017/decorative" val="1"/>
              </a:ext>
            </a:extLst>
          </p:cNvPr>
          <p:cNvSpPr/>
          <p:nvPr userDrawn="1"/>
        </p:nvSpPr>
        <p:spPr>
          <a:xfrm>
            <a:off x="-1905" y="1633493"/>
            <a:ext cx="12192000" cy="5224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5" name="Rettangolo 14">
            <a:extLst>
              <a:ext uri="{FF2B5EF4-FFF2-40B4-BE49-F238E27FC236}">
                <a16:creationId xmlns:a16="http://schemas.microsoft.com/office/drawing/2014/main" id="{B139FB3E-2A6A-4BE8-9D79-47B91471CC23}"/>
              </a:ext>
              <a:ext uri="{C183D7F6-B498-43B3-948B-1728B52AA6E4}">
                <adec:decorative xmlns="" xmlns:adec="http://schemas.microsoft.com/office/drawing/2017/decorative" val="1"/>
              </a:ext>
            </a:extLst>
          </p:cNvPr>
          <p:cNvSpPr/>
          <p:nvPr userDrawn="1"/>
        </p:nvSpPr>
        <p:spPr>
          <a:xfrm>
            <a:off x="-4370" y="1641780"/>
            <a:ext cx="12192000" cy="52245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Meiryo UI"/>
              <a:ea typeface="+mn-ea"/>
              <a:cs typeface="+mn-cs"/>
            </a:endParaRPr>
          </a:p>
        </p:txBody>
      </p:sp>
      <p:sp>
        <p:nvSpPr>
          <p:cNvPr id="11" name="Segnaposto piè di pagina 14">
            <a:extLst>
              <a:ext uri="{FF2B5EF4-FFF2-40B4-BE49-F238E27FC236}">
                <a16:creationId xmlns:a16="http://schemas.microsoft.com/office/drawing/2014/main" id="{7E3BBCB1-5D3D-4802-A48D-5D6A7BA51550}"/>
              </a:ext>
            </a:extLst>
          </p:cNvPr>
          <p:cNvSpPr>
            <a:spLocks noGrp="1"/>
          </p:cNvSpPr>
          <p:nvPr>
            <p:ph type="ftr" sz="quarter" idx="11"/>
          </p:nvPr>
        </p:nvSpPr>
        <p:spPr>
          <a:xfrm>
            <a:off x="639413" y="6356350"/>
            <a:ext cx="6291108"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b="0" i="0" u="none" strike="noStrike" kern="1200" cap="none" spc="0" normalizeH="0" noProof="0">
              <a:ln>
                <a:noFill/>
              </a:ln>
              <a:solidFill>
                <a:srgbClr val="232323">
                  <a:lumMod val="90000"/>
                  <a:lumOff val="10000"/>
                </a:srgbClr>
              </a:solidFill>
              <a:effectLst/>
              <a:uLnTx/>
              <a:uFillTx/>
              <a:latin typeface="Meiryo UI"/>
              <a:ea typeface="+mn-ea"/>
              <a:cs typeface="+mn-cs"/>
            </a:endParaRPr>
          </a:p>
        </p:txBody>
      </p:sp>
      <p:sp>
        <p:nvSpPr>
          <p:cNvPr id="12" name="Segnaposto data 12">
            <a:extLst>
              <a:ext uri="{FF2B5EF4-FFF2-40B4-BE49-F238E27FC236}">
                <a16:creationId xmlns:a16="http://schemas.microsoft.com/office/drawing/2014/main" id="{AE90937E-33CA-4432-A147-746EBB9E7C4A}"/>
              </a:ext>
            </a:extLst>
          </p:cNvPr>
          <p:cNvSpPr>
            <a:spLocks noGrp="1"/>
          </p:cNvSpPr>
          <p:nvPr>
            <p:ph type="dt" sz="half" idx="10"/>
          </p:nvPr>
        </p:nvSpPr>
        <p:spPr>
          <a:xfrm>
            <a:off x="7295738" y="6356350"/>
            <a:ext cx="3033829" cy="365125"/>
          </a:xfrm>
        </p:spPr>
        <p:txBody>
          <a:bodyPr rtlCol="0"/>
          <a:lstStyle/>
          <a:p>
            <a:pPr rtl="0">
              <a:defRPr/>
            </a:pPr>
            <a:endParaRPr lang="it-IT" noProof="0">
              <a:solidFill>
                <a:srgbClr val="232323">
                  <a:lumMod val="90000"/>
                  <a:lumOff val="10000"/>
                </a:srgbClr>
              </a:solidFill>
            </a:endParaRPr>
          </a:p>
        </p:txBody>
      </p:sp>
      <p:sp>
        <p:nvSpPr>
          <p:cNvPr id="13" name="Segnaposto numero diapositiva 15">
            <a:extLst>
              <a:ext uri="{FF2B5EF4-FFF2-40B4-BE49-F238E27FC236}">
                <a16:creationId xmlns:a16="http://schemas.microsoft.com/office/drawing/2014/main" id="{CECD9BDC-A2A2-40A0-8DAD-4C56EBE1BDFA}"/>
              </a:ext>
            </a:extLst>
          </p:cNvPr>
          <p:cNvSpPr>
            <a:spLocks noGrp="1"/>
          </p:cNvSpPr>
          <p:nvPr>
            <p:ph type="sldNum" sz="quarter" idx="12"/>
          </p:nvPr>
        </p:nvSpPr>
        <p:spPr>
          <a:xfrm>
            <a:off x="10707939" y="6356350"/>
            <a:ext cx="844649"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
        <p:nvSpPr>
          <p:cNvPr id="3" name="Segnaposto contenuto 2">
            <a:extLst>
              <a:ext uri="{FF2B5EF4-FFF2-40B4-BE49-F238E27FC236}">
                <a16:creationId xmlns:a16="http://schemas.microsoft.com/office/drawing/2014/main" id="{4C4E3704-0282-421F-BA62-C1A7E0B072EA}"/>
              </a:ext>
            </a:extLst>
          </p:cNvPr>
          <p:cNvSpPr>
            <a:spLocks noGrp="1"/>
          </p:cNvSpPr>
          <p:nvPr>
            <p:ph sz="quarter" idx="13" hasCustomPrompt="1"/>
          </p:nvPr>
        </p:nvSpPr>
        <p:spPr>
          <a:xfrm>
            <a:off x="838200" y="1619250"/>
            <a:ext cx="10515600" cy="4848225"/>
          </a:xfrm>
        </p:spPr>
        <p:txBody>
          <a:bodyPr rtlCol="0"/>
          <a:lstStyle>
            <a:lvl1pPr>
              <a:defRPr/>
            </a:lvl1pPr>
          </a:lstStyle>
          <a:p>
            <a:pPr lvl="0" rtl="0"/>
            <a:r>
              <a:rPr lang="it-IT" noProof="0"/>
              <a:t>Fai clic per aggiungere contenuto</a:t>
            </a:r>
          </a:p>
        </p:txBody>
      </p:sp>
    </p:spTree>
    <p:extLst>
      <p:ext uri="{BB962C8B-B14F-4D97-AF65-F5344CB8AC3E}">
        <p14:creationId xmlns:p14="http://schemas.microsoft.com/office/powerpoint/2010/main" val="65257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FAE79F0E-E6F3-4029-A461-CBE56588470B}"/>
              </a:ext>
            </a:extLst>
          </p:cNvPr>
          <p:cNvSpPr/>
          <p:nvPr/>
        </p:nvSpPr>
        <p:spPr>
          <a:xfrm>
            <a:off x="0" y="0"/>
            <a:ext cx="12192000"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a:p>
        </p:txBody>
      </p:sp>
      <p:sp>
        <p:nvSpPr>
          <p:cNvPr id="13" name="Rettangolo 12">
            <a:extLst>
              <a:ext uri="{FF2B5EF4-FFF2-40B4-BE49-F238E27FC236}">
                <a16:creationId xmlns:a16="http://schemas.microsoft.com/office/drawing/2014/main" id="{FD5D58A2-1B1F-4DF4-936E-885ECC73E6F0}"/>
              </a:ext>
            </a:extLst>
          </p:cNvPr>
          <p:cNvSpPr/>
          <p:nvPr/>
        </p:nvSpPr>
        <p:spPr>
          <a:xfrm>
            <a:off x="350520" y="279792"/>
            <a:ext cx="11475720" cy="98630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pPr rtl="0"/>
            <a:endParaRPr lang="it-IT" sz="2400" b="1" noProof="0">
              <a:latin typeface="Meiryo" panose="020B0604030504040204" pitchFamily="34" charset="-128"/>
              <a:ea typeface="Meiryo" panose="020B0604030504040204" pitchFamily="34" charset="-128"/>
            </a:endParaRPr>
          </a:p>
        </p:txBody>
      </p:sp>
      <p:sp>
        <p:nvSpPr>
          <p:cNvPr id="2" name="Segnaposto titolo 1">
            <a:extLst>
              <a:ext uri="{FF2B5EF4-FFF2-40B4-BE49-F238E27FC236}">
                <a16:creationId xmlns:a16="http://schemas.microsoft.com/office/drawing/2014/main" id="{2DD9B9AA-BDD3-49A4-84E0-99DC3EF10AFB}"/>
              </a:ext>
            </a:extLst>
          </p:cNvPr>
          <p:cNvSpPr>
            <a:spLocks noGrp="1"/>
          </p:cNvSpPr>
          <p:nvPr>
            <p:ph type="title"/>
          </p:nvPr>
        </p:nvSpPr>
        <p:spPr>
          <a:xfrm>
            <a:off x="639413" y="476086"/>
            <a:ext cx="10904435" cy="689608"/>
          </a:xfrm>
          <a:prstGeom prst="rect">
            <a:avLst/>
          </a:prstGeom>
        </p:spPr>
        <p:txBody>
          <a:bodyPr vert="horz" lIns="109728" tIns="109728" rIns="109728" bIns="91440" rtlCol="0" anchor="ctr">
            <a:normAutofit/>
          </a:bodyPr>
          <a:lstStyle/>
          <a:p>
            <a:pPr rtl="0"/>
            <a:r>
              <a:rPr lang="it-IT" noProof="0"/>
              <a:t>Fare clic per modificare lo stile del titolo</a:t>
            </a:r>
          </a:p>
        </p:txBody>
      </p:sp>
      <p:sp>
        <p:nvSpPr>
          <p:cNvPr id="3" name="Segnaposto testo 2">
            <a:extLst>
              <a:ext uri="{FF2B5EF4-FFF2-40B4-BE49-F238E27FC236}">
                <a16:creationId xmlns:a16="http://schemas.microsoft.com/office/drawing/2014/main" id="{42EB1D57-5959-4202-BB86-AFBA794FA532}"/>
              </a:ext>
            </a:extLst>
          </p:cNvPr>
          <p:cNvSpPr>
            <a:spLocks noGrp="1"/>
          </p:cNvSpPr>
          <p:nvPr>
            <p:ph type="body" idx="1"/>
          </p:nvPr>
        </p:nvSpPr>
        <p:spPr>
          <a:xfrm>
            <a:off x="639412" y="1639615"/>
            <a:ext cx="10904435" cy="4537348"/>
          </a:xfrm>
          <a:prstGeom prst="rect">
            <a:avLst/>
          </a:prstGeom>
        </p:spPr>
        <p:txBody>
          <a:bodyPr vert="horz" lIns="91440" tIns="45720" rIns="91440" bIns="45720" rtlCol="0">
            <a:normAutofit/>
          </a:bodyPr>
          <a:lstStyle/>
          <a:p>
            <a:pPr lvl="0" rtl="0"/>
            <a:r>
              <a:rPr lang="it-IT" noProof="0"/>
              <a:t>Fare clic per modificare lo stile del titolo</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4" name="Segnaposto data 3">
            <a:extLst>
              <a:ext uri="{FF2B5EF4-FFF2-40B4-BE49-F238E27FC236}">
                <a16:creationId xmlns:a16="http://schemas.microsoft.com/office/drawing/2014/main" id="{96B0E3D2-19DD-4BA8-81DE-A095DB31E14C}"/>
              </a:ext>
            </a:extLst>
          </p:cNvPr>
          <p:cNvSpPr>
            <a:spLocks noGrp="1"/>
          </p:cNvSpPr>
          <p:nvPr>
            <p:ph type="dt" sz="half" idx="2"/>
          </p:nvPr>
        </p:nvSpPr>
        <p:spPr>
          <a:xfrm>
            <a:off x="7295738" y="6356350"/>
            <a:ext cx="3033829" cy="365125"/>
          </a:xfrm>
          <a:prstGeom prst="rect">
            <a:avLst/>
          </a:prstGeom>
        </p:spPr>
        <p:txBody>
          <a:bodyPr vert="horz" lIns="91440" tIns="45720" rIns="91440" bIns="45720" rtlCol="0" anchor="ctr"/>
          <a:lstStyle>
            <a:lvl1pPr algn="r">
              <a:defRPr sz="1200">
                <a:solidFill>
                  <a:schemeClr val="tx1">
                    <a:lumMod val="90000"/>
                    <a:lumOff val="10000"/>
                  </a:schemeClr>
                </a:solidFill>
              </a:defRPr>
            </a:lvl1pPr>
          </a:lstStyle>
          <a:p>
            <a:pPr rtl="0"/>
            <a:endParaRPr lang="it-IT" noProof="0"/>
          </a:p>
        </p:txBody>
      </p:sp>
      <p:sp>
        <p:nvSpPr>
          <p:cNvPr id="5" name="Segnaposto piè di pagina 4">
            <a:extLst>
              <a:ext uri="{FF2B5EF4-FFF2-40B4-BE49-F238E27FC236}">
                <a16:creationId xmlns:a16="http://schemas.microsoft.com/office/drawing/2014/main" id="{B4962D90-3DF7-4BB4-808C-F89E354103E2}"/>
              </a:ext>
            </a:extLst>
          </p:cNvPr>
          <p:cNvSpPr>
            <a:spLocks noGrp="1"/>
          </p:cNvSpPr>
          <p:nvPr>
            <p:ph type="ftr" sz="quarter" idx="3"/>
          </p:nvPr>
        </p:nvSpPr>
        <p:spPr>
          <a:xfrm>
            <a:off x="639413" y="6356350"/>
            <a:ext cx="6291108" cy="365125"/>
          </a:xfrm>
          <a:prstGeom prst="rect">
            <a:avLst/>
          </a:prstGeom>
        </p:spPr>
        <p:txBody>
          <a:bodyPr vert="horz" lIns="91440" tIns="45720" rIns="91440" bIns="45720" rtlCol="0" anchor="ctr"/>
          <a:lstStyle>
            <a:lvl1pPr algn="l">
              <a:defRPr sz="1200">
                <a:solidFill>
                  <a:schemeClr val="tx1">
                    <a:lumMod val="90000"/>
                    <a:lumOff val="10000"/>
                  </a:schemeClr>
                </a:solidFill>
              </a:defRPr>
            </a:lvl1pPr>
          </a:lstStyle>
          <a:p>
            <a:pPr rtl="0"/>
            <a:endParaRPr lang="it-IT" noProof="0"/>
          </a:p>
        </p:txBody>
      </p:sp>
      <p:sp>
        <p:nvSpPr>
          <p:cNvPr id="6" name="Segnaposto numero diapositiva 5">
            <a:extLst>
              <a:ext uri="{FF2B5EF4-FFF2-40B4-BE49-F238E27FC236}">
                <a16:creationId xmlns:a16="http://schemas.microsoft.com/office/drawing/2014/main" id="{07276974-1464-4D58-B215-63300577672D}"/>
              </a:ext>
            </a:extLst>
          </p:cNvPr>
          <p:cNvSpPr>
            <a:spLocks noGrp="1"/>
          </p:cNvSpPr>
          <p:nvPr>
            <p:ph type="sldNum" sz="quarter" idx="4"/>
          </p:nvPr>
        </p:nvSpPr>
        <p:spPr>
          <a:xfrm>
            <a:off x="10707939" y="6356350"/>
            <a:ext cx="844649" cy="365125"/>
          </a:xfrm>
          <a:prstGeom prst="rect">
            <a:avLst/>
          </a:prstGeom>
        </p:spPr>
        <p:txBody>
          <a:bodyPr vert="horz" lIns="91440" tIns="45720" rIns="91440" bIns="45720" rtlCol="0" anchor="ctr"/>
          <a:lstStyle>
            <a:lvl1pPr algn="r">
              <a:defRPr sz="1200">
                <a:solidFill>
                  <a:schemeClr val="tx1">
                    <a:lumMod val="90000"/>
                    <a:lumOff val="10000"/>
                  </a:schemeClr>
                </a:solidFill>
              </a:defRPr>
            </a:lvl1pPr>
          </a:lstStyle>
          <a:p>
            <a:pPr rtl="0"/>
            <a:fld id="{E20EFF4B-E35B-4DE6-97A9-05E54E649A15}" type="slidenum">
              <a:rPr lang="it-IT" noProof="0" smtClean="0"/>
              <a:pPr/>
              <a:t>‹N›</a:t>
            </a:fld>
            <a:endParaRPr lang="it-IT" noProof="0"/>
          </a:p>
        </p:txBody>
      </p:sp>
    </p:spTree>
    <p:extLst>
      <p:ext uri="{BB962C8B-B14F-4D97-AF65-F5344CB8AC3E}">
        <p14:creationId xmlns:p14="http://schemas.microsoft.com/office/powerpoint/2010/main" val="34613804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 id="2147483722" r:id="rId13"/>
    <p:sldLayoutId id="2147483725" r:id="rId14"/>
    <p:sldLayoutId id="2147483726" r:id="rId15"/>
    <p:sldLayoutId id="2147483727" r:id="rId16"/>
    <p:sldLayoutId id="2147483728" r:id="rId17"/>
  </p:sldLayoutIdLst>
  <p:hf hdr="0" ftr="0" dt="0"/>
  <p:txStyles>
    <p:titleStyle>
      <a:lvl1pPr marL="0" algn="l" defTabSz="914400" rtl="0" eaLnBrk="1" latinLnBrk="0" hangingPunct="1">
        <a:lnSpc>
          <a:spcPct val="90000"/>
        </a:lnSpc>
        <a:spcBef>
          <a:spcPct val="0"/>
        </a:spcBef>
        <a:buNone/>
        <a:defRPr lang="en-US" sz="2400" b="1" kern="1200" spc="150" baseline="0" dirty="0" smtClean="0">
          <a:solidFill>
            <a:schemeClr val="tx1"/>
          </a:solidFill>
          <a:latin typeface="+mj-lt"/>
          <a:ea typeface="+mj-ea"/>
          <a:cs typeface="+mj-cs"/>
        </a:defRPr>
      </a:lvl1pPr>
    </p:titleStyle>
    <p:bodyStyle>
      <a:lvl1pPr marL="0" indent="0" algn="l" defTabSz="914400" rtl="0" eaLnBrk="1" latinLnBrk="0" hangingPunct="1">
        <a:lnSpc>
          <a:spcPct val="150000"/>
        </a:lnSpc>
        <a:spcBef>
          <a:spcPts val="1500"/>
        </a:spcBef>
        <a:buClr>
          <a:schemeClr val="accent2"/>
        </a:buClr>
        <a:buFontTx/>
        <a:buNone/>
        <a:defRPr sz="1500" b="1" kern="1200" spc="150" baseline="0">
          <a:solidFill>
            <a:schemeClr val="tx1"/>
          </a:solidFill>
          <a:latin typeface="+mn-lt"/>
          <a:ea typeface="+mn-ea"/>
          <a:cs typeface="+mn-cs"/>
        </a:defRPr>
      </a:lvl1pPr>
      <a:lvl2pPr marL="0" indent="0" algn="l" defTabSz="914400" rtl="0" eaLnBrk="1" latinLnBrk="0" hangingPunct="1">
        <a:lnSpc>
          <a:spcPct val="150000"/>
        </a:lnSpc>
        <a:spcBef>
          <a:spcPts val="500"/>
        </a:spcBef>
        <a:buClr>
          <a:schemeClr val="accent2"/>
        </a:buClr>
        <a:buFontTx/>
        <a:buNone/>
        <a:defRPr sz="1500" kern="1200" spc="150" baseline="0">
          <a:solidFill>
            <a:schemeClr val="tx1"/>
          </a:solidFill>
          <a:latin typeface="+mn-lt"/>
          <a:ea typeface="+mn-ea"/>
          <a:cs typeface="+mn-cs"/>
        </a:defRPr>
      </a:lvl2pPr>
      <a:lvl3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3pPr>
      <a:lvl4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4pPr>
      <a:lvl5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758952"/>
          </a:xfrm>
          <a:prstGeom prst="rect">
            <a:avLst/>
          </a:prstGeom>
        </p:spPr>
        <p:txBody>
          <a:bodyPr vert="horz" lIns="91440" tIns="45720" rIns="91440" bIns="45720" rtlCol="0" anchor="t" anchorCtr="0">
            <a:noAutofit/>
          </a:body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a:extLst>
              <a:ext uri="{FF2B5EF4-FFF2-40B4-BE49-F238E27FC236}">
                <a16:creationId xmlns:a16="http://schemas.microsoft.com/office/drawing/2014/main" id="{743B6EE4-1695-4DD6-9758-84FFE963D6AE}"/>
              </a:ext>
            </a:extLst>
          </p:cNvPr>
          <p:cNvSpPr>
            <a:spLocks noGrp="1"/>
          </p:cNvSpPr>
          <p:nvPr>
            <p:ph type="dt" sz="half" idx="2"/>
          </p:nvPr>
        </p:nvSpPr>
        <p:spPr>
          <a:xfrm>
            <a:off x="230124" y="636106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endParaRPr lang="it-IT" noProof="0"/>
          </a:p>
        </p:txBody>
      </p:sp>
      <p:sp>
        <p:nvSpPr>
          <p:cNvPr id="5" name="Segnaposto piè di pagina 4">
            <a:extLst>
              <a:ext uri="{FF2B5EF4-FFF2-40B4-BE49-F238E27FC236}">
                <a16:creationId xmlns:a16="http://schemas.microsoft.com/office/drawing/2014/main" id="{7B43250D-A8F9-4682-AD84-FD37BCAA6297}"/>
              </a:ext>
            </a:extLst>
          </p:cNvPr>
          <p:cNvSpPr>
            <a:spLocks noGrp="1"/>
          </p:cNvSpPr>
          <p:nvPr>
            <p:ph type="ftr" sz="quarter" idx="3"/>
          </p:nvPr>
        </p:nvSpPr>
        <p:spPr>
          <a:xfrm>
            <a:off x="3185652" y="6356350"/>
            <a:ext cx="582069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t-IT" noProof="0"/>
          </a:p>
        </p:txBody>
      </p:sp>
      <p:sp>
        <p:nvSpPr>
          <p:cNvPr id="6" name="Segnaposto numero diapositiva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3433662172"/>
      </p:ext>
    </p:extLst>
  </p:cSld>
  <p:clrMap bg1="lt1" tx1="dk1" bg2="lt2" tx2="dk2" accent1="accent1" accent2="accent2" accent3="accent3" accent4="accent4" accent5="accent5" accent6="accent6" hlink="hlink" folHlink="folHlink"/>
  <p:sldLayoutIdLst>
    <p:sldLayoutId id="2147483666" r:id="rId1"/>
  </p:sldLayoutIdLst>
  <p:hf hdr="0" ft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758952"/>
          </a:xfrm>
          <a:prstGeom prst="rect">
            <a:avLst/>
          </a:prstGeom>
        </p:spPr>
        <p:txBody>
          <a:bodyPr vert="horz" lIns="91440" tIns="45720" rIns="91440" bIns="45720" rtlCol="0" anchor="t" anchorCtr="0">
            <a:noAutofit/>
          </a:body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a:extLst>
              <a:ext uri="{FF2B5EF4-FFF2-40B4-BE49-F238E27FC236}">
                <a16:creationId xmlns:a16="http://schemas.microsoft.com/office/drawing/2014/main" id="{743B6EE4-1695-4DD6-9758-84FFE963D6AE}"/>
              </a:ext>
            </a:extLst>
          </p:cNvPr>
          <p:cNvSpPr>
            <a:spLocks noGrp="1"/>
          </p:cNvSpPr>
          <p:nvPr>
            <p:ph type="dt" sz="half" idx="2"/>
          </p:nvPr>
        </p:nvSpPr>
        <p:spPr>
          <a:xfrm>
            <a:off x="230124" y="636106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C05D8BA-C9F3-4BCC-AD16-EBFE5F8FD4D9}" type="datetime1">
              <a:rPr lang="it-IT" noProof="0" smtClean="0"/>
              <a:t>23/10/2025</a:t>
            </a:fld>
            <a:endParaRPr lang="it-IT" noProof="0"/>
          </a:p>
        </p:txBody>
      </p:sp>
      <p:sp>
        <p:nvSpPr>
          <p:cNvPr id="5" name="Segnaposto piè di pagina 4">
            <a:extLst>
              <a:ext uri="{FF2B5EF4-FFF2-40B4-BE49-F238E27FC236}">
                <a16:creationId xmlns:a16="http://schemas.microsoft.com/office/drawing/2014/main" id="{7B43250D-A8F9-4682-AD84-FD37BCAA6297}"/>
              </a:ext>
            </a:extLst>
          </p:cNvPr>
          <p:cNvSpPr>
            <a:spLocks noGrp="1"/>
          </p:cNvSpPr>
          <p:nvPr>
            <p:ph type="ftr" sz="quarter" idx="3"/>
          </p:nvPr>
        </p:nvSpPr>
        <p:spPr>
          <a:xfrm>
            <a:off x="3185652" y="6356350"/>
            <a:ext cx="582069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t-IT" noProof="0"/>
          </a:p>
        </p:txBody>
      </p:sp>
      <p:sp>
        <p:nvSpPr>
          <p:cNvPr id="6" name="Segnaposto numero diapositiva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3433662172"/>
      </p:ext>
    </p:extLst>
  </p:cSld>
  <p:clrMap bg1="lt1" tx1="dk1" bg2="lt2" tx2="dk2" accent1="accent1" accent2="accent2" accent3="accent3" accent4="accent4" accent5="accent5" accent6="accent6" hlink="hlink" folHlink="folHlink"/>
  <p:sldLayoutIdLst>
    <p:sldLayoutId id="2147483665" r:id="rId1"/>
  </p:sldLayoutIdLst>
  <p:hf sldNum="0" hdr="0" ft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2.png"/><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svg"/><Relationship Id="rId11" Type="http://schemas.openxmlformats.org/officeDocument/2006/relationships/image" Target="../media/image17.png"/><Relationship Id="rId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16.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9.xml"/><Relationship Id="rId7" Type="http://schemas.openxmlformats.org/officeDocument/2006/relationships/image" Target="../media/image41.png"/><Relationship Id="rId2" Type="http://schemas.openxmlformats.org/officeDocument/2006/relationships/slideLayout" Target="../slideLayouts/slideLayout15.xml"/><Relationship Id="rId1" Type="http://schemas.openxmlformats.org/officeDocument/2006/relationships/tags" Target="../tags/tag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6.xml"/><Relationship Id="rId5" Type="http://schemas.openxmlformats.org/officeDocument/2006/relationships/image" Target="../media/image5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9.svg"/><Relationship Id="rId5" Type="http://schemas.openxmlformats.org/officeDocument/2006/relationships/image" Target="../media/image22.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33.svg"/><Relationship Id="rId5" Type="http://schemas.openxmlformats.org/officeDocument/2006/relationships/image" Target="../media/image31.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olo 33">
            <a:extLst>
              <a:ext uri="{FF2B5EF4-FFF2-40B4-BE49-F238E27FC236}">
                <a16:creationId xmlns:a16="http://schemas.microsoft.com/office/drawing/2014/main" id="{2DFE6010-0FC2-4302-8ABC-58026AC355A6}"/>
              </a:ext>
            </a:extLst>
          </p:cNvPr>
          <p:cNvSpPr>
            <a:spLocks noGrp="1"/>
          </p:cNvSpPr>
          <p:nvPr>
            <p:ph type="title"/>
          </p:nvPr>
        </p:nvSpPr>
        <p:spPr>
          <a:xfrm>
            <a:off x="5937594" y="1328058"/>
            <a:ext cx="5096630" cy="3378338"/>
          </a:xfrm>
        </p:spPr>
        <p:txBody>
          <a:bodyPr rtlCol="0">
            <a:normAutofit/>
          </a:bodyPr>
          <a:lstStyle/>
          <a:p>
            <a:pPr rtl="0"/>
            <a:r>
              <a:rPr lang="it-IT" sz="4000" dirty="0"/>
              <a:t/>
            </a:r>
            <a:br>
              <a:rPr lang="it-IT" sz="4000" dirty="0"/>
            </a:br>
            <a:r>
              <a:rPr lang="it-IT" sz="4000" dirty="0"/>
              <a:t>GEOTHERMAL</a:t>
            </a:r>
            <a:br>
              <a:rPr lang="it-IT" sz="4000" dirty="0"/>
            </a:br>
            <a:r>
              <a:rPr lang="it-IT" sz="4000" dirty="0"/>
              <a:t>ENERGY:</a:t>
            </a:r>
          </a:p>
        </p:txBody>
      </p:sp>
      <p:pic>
        <p:nvPicPr>
          <p:cNvPr id="13" name="Segnaposto immagine 12" descr="Diagramma, disegno tecnico, cianografie">
            <a:extLst>
              <a:ext uri="{FF2B5EF4-FFF2-40B4-BE49-F238E27FC236}">
                <a16:creationId xmlns:a16="http://schemas.microsoft.com/office/drawing/2014/main" id="{79D0C4D2-EC8C-4F0F-AACB-309E76F4204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639763" y="635000"/>
            <a:ext cx="4800600" cy="5578475"/>
          </a:xfrm>
        </p:spPr>
      </p:pic>
      <p:sp>
        <p:nvSpPr>
          <p:cNvPr id="4" name="Sottotitolo 3">
            <a:extLst>
              <a:ext uri="{FF2B5EF4-FFF2-40B4-BE49-F238E27FC236}">
                <a16:creationId xmlns:a16="http://schemas.microsoft.com/office/drawing/2014/main" id="{B71D9795-9EFD-4748-87B7-4471EFF00227}"/>
              </a:ext>
            </a:extLst>
          </p:cNvPr>
          <p:cNvSpPr>
            <a:spLocks noGrp="1"/>
          </p:cNvSpPr>
          <p:nvPr>
            <p:ph type="body" sz="quarter" idx="15"/>
          </p:nvPr>
        </p:nvSpPr>
        <p:spPr>
          <a:xfrm>
            <a:off x="5948479" y="4668045"/>
            <a:ext cx="5582975" cy="1000125"/>
          </a:xfrm>
        </p:spPr>
        <p:txBody>
          <a:bodyPr rtlCol="0"/>
          <a:lstStyle/>
          <a:p>
            <a:pPr rtl="0"/>
            <a:r>
              <a:rPr lang="it-IT" sz="2000" spc="300" dirty="0"/>
              <a:t>PAST, PRESENT and future</a:t>
            </a:r>
          </a:p>
        </p:txBody>
      </p:sp>
    </p:spTree>
    <p:extLst>
      <p:ext uri="{BB962C8B-B14F-4D97-AF65-F5344CB8AC3E}">
        <p14:creationId xmlns:p14="http://schemas.microsoft.com/office/powerpoint/2010/main" val="59785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200" dirty="0">
                <a:solidFill>
                  <a:prstClr val="black">
                    <a:lumMod val="85000"/>
                    <a:lumOff val="15000"/>
                  </a:prstClr>
                </a:solidFill>
              </a:rPr>
              <a:t>UGR </a:t>
            </a:r>
            <a:r>
              <a:rPr lang="it-IT" sz="3200" dirty="0" err="1">
                <a:solidFill>
                  <a:prstClr val="black">
                    <a:lumMod val="85000"/>
                    <a:lumOff val="15000"/>
                  </a:prstClr>
                </a:solidFill>
              </a:rPr>
              <a:t>systems</a:t>
            </a:r>
            <a:endParaRPr lang="it-IT" dirty="0"/>
          </a:p>
        </p:txBody>
      </p:sp>
      <p:sp>
        <p:nvSpPr>
          <p:cNvPr id="3" name="Segnaposto contenuto 2"/>
          <p:cNvSpPr>
            <a:spLocks noGrp="1"/>
          </p:cNvSpPr>
          <p:nvPr>
            <p:ph idx="1"/>
          </p:nvPr>
        </p:nvSpPr>
        <p:spPr>
          <a:xfrm>
            <a:off x="365944" y="812800"/>
            <a:ext cx="8229600" cy="4525963"/>
          </a:xfrm>
        </p:spPr>
        <p:txBody>
          <a:bodyPr>
            <a:normAutofit fontScale="92500" lnSpcReduction="20000"/>
          </a:bodyPr>
          <a:lstStyle/>
          <a:p>
            <a:pPr>
              <a:spcBef>
                <a:spcPts val="1125"/>
              </a:spcBef>
            </a:pPr>
            <a:r>
              <a:rPr lang="en-US" sz="2000" dirty="0">
                <a:solidFill>
                  <a:srgbClr val="000000"/>
                </a:solidFill>
              </a:rPr>
              <a:t>The extension of geothermal resources beyond their conventional use requires the development of new methods that allow for the exploration, development and exploitation of those resources that are not economically accessible with conventional methodologies. </a:t>
            </a:r>
          </a:p>
          <a:p>
            <a:pPr>
              <a:spcBef>
                <a:spcPts val="1125"/>
              </a:spcBef>
            </a:pPr>
            <a:r>
              <a:rPr lang="en-US" sz="2000" dirty="0">
                <a:solidFill>
                  <a:srgbClr val="000000"/>
                </a:solidFill>
              </a:rPr>
              <a:t>The ultimate goal is to develop a technology capable of producing electricity and/or heat by exploiting a de facto ubiquitous resource – heat within our planet – in ways that are economically accessible and environmentally friendly. at the same time relatively independent of the specific characteristics of the site.</a:t>
            </a:r>
            <a:endParaRPr lang="it-IT" sz="2000" dirty="0"/>
          </a:p>
        </p:txBody>
      </p:sp>
      <p:sp>
        <p:nvSpPr>
          <p:cNvPr id="4" name="Rectangle 2"/>
          <p:cNvSpPr>
            <a:spLocks noChangeArrowheads="1"/>
          </p:cNvSpPr>
          <p:nvPr/>
        </p:nvSpPr>
        <p:spPr bwMode="auto">
          <a:xfrm>
            <a:off x="8595544" y="994153"/>
            <a:ext cx="3779838"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p>
            <a:pPr indent="363538" fontAlgn="base">
              <a:spcBef>
                <a:spcPts val="450"/>
              </a:spcBef>
              <a:spcAft>
                <a:spcPct val="0"/>
              </a:spcAft>
              <a:buFont typeface="Wingdings"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prstClr val="black"/>
                </a:solidFill>
                <a:cs typeface="Arial" charset="0"/>
              </a:rPr>
              <a:t>exploration</a:t>
            </a:r>
          </a:p>
          <a:p>
            <a:pPr indent="363538" fontAlgn="base">
              <a:spcBef>
                <a:spcPts val="450"/>
              </a:spcBef>
              <a:spcAft>
                <a:spcPct val="0"/>
              </a:spcAft>
              <a:buFont typeface="Wingdings"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prstClr val="black"/>
                </a:solidFill>
                <a:cs typeface="Arial" charset="0"/>
              </a:rPr>
              <a:t>resource evaluation</a:t>
            </a:r>
          </a:p>
          <a:p>
            <a:pPr indent="363538" fontAlgn="base">
              <a:spcBef>
                <a:spcPts val="450"/>
              </a:spcBef>
              <a:spcAft>
                <a:spcPct val="0"/>
              </a:spcAft>
              <a:buFont typeface="Wingdings"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prstClr val="black"/>
                </a:solidFill>
                <a:cs typeface="Arial" charset="0"/>
              </a:rPr>
              <a:t>resource management</a:t>
            </a:r>
          </a:p>
          <a:p>
            <a:pPr indent="363538" fontAlgn="base">
              <a:spcBef>
                <a:spcPts val="450"/>
              </a:spcBef>
              <a:spcAft>
                <a:spcPct val="0"/>
              </a:spcAft>
              <a:buFont typeface="Wingdings"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prstClr val="black"/>
                </a:solidFill>
                <a:cs typeface="Arial" charset="0"/>
              </a:rPr>
              <a:t>advanced drilling</a:t>
            </a:r>
          </a:p>
          <a:p>
            <a:pPr indent="363538" fontAlgn="base">
              <a:spcBef>
                <a:spcPts val="450"/>
              </a:spcBef>
              <a:spcAft>
                <a:spcPct val="0"/>
              </a:spcAft>
              <a:buFont typeface="Wingdings"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prstClr val="black"/>
                </a:solidFill>
                <a:cs typeface="Arial" charset="0"/>
              </a:rPr>
              <a:t>advanced stimulation</a:t>
            </a:r>
          </a:p>
          <a:p>
            <a:pPr indent="363538" fontAlgn="base">
              <a:spcBef>
                <a:spcPts val="450"/>
              </a:spcBef>
              <a:spcAft>
                <a:spcPct val="0"/>
              </a:spcAft>
              <a:buFont typeface="Wingdings"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prstClr val="black"/>
                </a:solidFill>
                <a:cs typeface="Arial" charset="0"/>
              </a:rPr>
              <a:t>efficient power cycles</a:t>
            </a:r>
          </a:p>
          <a:p>
            <a:pPr indent="363538" fontAlgn="base">
              <a:spcBef>
                <a:spcPts val="450"/>
              </a:spcBef>
              <a:spcAft>
                <a:spcPct val="0"/>
              </a:spcAft>
              <a:buFont typeface="Wingdings"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a:solidFill>
                  <a:prstClr val="black"/>
                </a:solidFill>
                <a:cs typeface="Arial" charset="0"/>
              </a:rPr>
              <a:t>environmental impact</a:t>
            </a:r>
            <a:endParaRPr lang="en-GB" dirty="0">
              <a:solidFill>
                <a:prstClr val="black"/>
              </a:solidFill>
              <a:latin typeface="Calibri"/>
              <a:cs typeface="Arial" charset="0"/>
            </a:endParaRPr>
          </a:p>
        </p:txBody>
      </p:sp>
    </p:spTree>
    <p:extLst>
      <p:ext uri="{BB962C8B-B14F-4D97-AF65-F5344CB8AC3E}">
        <p14:creationId xmlns:p14="http://schemas.microsoft.com/office/powerpoint/2010/main" val="28539597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B74EC50-A4B2-1AAF-5134-53B00C715D98}"/>
              </a:ext>
            </a:extLst>
          </p:cNvPr>
          <p:cNvSpPr>
            <a:spLocks noGrp="1"/>
          </p:cNvSpPr>
          <p:nvPr>
            <p:ph type="title"/>
          </p:nvPr>
        </p:nvSpPr>
        <p:spPr>
          <a:xfrm>
            <a:off x="539711" y="222436"/>
            <a:ext cx="7847205" cy="673405"/>
          </a:xfrm>
        </p:spPr>
        <p:txBody>
          <a:bodyPr>
            <a:normAutofit/>
          </a:bodyPr>
          <a:lstStyle/>
          <a:p>
            <a:r>
              <a:rPr lang="it-IT" dirty="0"/>
              <a:t>UNCONVENTIONAL GEOTHERMAL SYSTEM</a:t>
            </a:r>
          </a:p>
        </p:txBody>
      </p:sp>
      <p:sp>
        <p:nvSpPr>
          <p:cNvPr id="5" name="Segnaposto contenuto 4">
            <a:extLst>
              <a:ext uri="{FF2B5EF4-FFF2-40B4-BE49-F238E27FC236}">
                <a16:creationId xmlns:a16="http://schemas.microsoft.com/office/drawing/2014/main" id="{5C5D1A67-8A20-9500-8097-79EF91DEB14C}"/>
              </a:ext>
            </a:extLst>
          </p:cNvPr>
          <p:cNvSpPr>
            <a:spLocks noGrp="1"/>
          </p:cNvSpPr>
          <p:nvPr>
            <p:ph idx="18"/>
          </p:nvPr>
        </p:nvSpPr>
        <p:spPr>
          <a:xfrm>
            <a:off x="4639427" y="1509533"/>
            <a:ext cx="2697808" cy="465155"/>
          </a:xfrm>
        </p:spPr>
        <p:txBody>
          <a:bodyPr/>
          <a:lstStyle/>
          <a:p>
            <a:r>
              <a:rPr lang="it-IT" sz="1800" dirty="0" err="1"/>
              <a:t>Supercritical</a:t>
            </a:r>
            <a:r>
              <a:rPr lang="it-IT" sz="1800" dirty="0"/>
              <a:t> </a:t>
            </a:r>
            <a:r>
              <a:rPr lang="it-IT" sz="1800" dirty="0" err="1"/>
              <a:t>fluid</a:t>
            </a:r>
            <a:endParaRPr lang="it-IT" sz="1800" dirty="0"/>
          </a:p>
        </p:txBody>
      </p:sp>
      <p:pic>
        <p:nvPicPr>
          <p:cNvPr id="13" name="Segnaposto contenuto 12">
            <a:extLst>
              <a:ext uri="{FF2B5EF4-FFF2-40B4-BE49-F238E27FC236}">
                <a16:creationId xmlns:a16="http://schemas.microsoft.com/office/drawing/2014/main" id="{A2FBFB62-63A4-4F57-66E9-76DB2B3109DC}"/>
              </a:ext>
            </a:extLst>
          </p:cNvPr>
          <p:cNvPicPr>
            <a:picLocks noGrp="1" noChangeAspect="1"/>
          </p:cNvPicPr>
          <p:nvPr>
            <p:ph idx="17"/>
          </p:nvPr>
        </p:nvPicPr>
        <p:blipFill rotWithShape="1">
          <a:blip r:embed="rId2">
            <a:extLst>
              <a:ext uri="{96DAC541-7B7A-43D3-8B79-37D633B846F1}">
                <asvg:svgBlip xmlns="" xmlns:asvg="http://schemas.microsoft.com/office/drawing/2016/SVG/main" r:embed="rId3"/>
              </a:ext>
            </a:extLst>
          </a:blip>
          <a:srcRect b="12748"/>
          <a:stretch/>
        </p:blipFill>
        <p:spPr>
          <a:xfrm>
            <a:off x="4515609" y="2037138"/>
            <a:ext cx="2857500" cy="2493228"/>
          </a:xfrm>
        </p:spPr>
      </p:pic>
      <p:sp>
        <p:nvSpPr>
          <p:cNvPr id="7" name="Segnaposto contenuto 6">
            <a:extLst>
              <a:ext uri="{FF2B5EF4-FFF2-40B4-BE49-F238E27FC236}">
                <a16:creationId xmlns:a16="http://schemas.microsoft.com/office/drawing/2014/main" id="{0BCB0932-CB8A-6DD1-0310-AC5A162E7A06}"/>
              </a:ext>
            </a:extLst>
          </p:cNvPr>
          <p:cNvSpPr>
            <a:spLocks noGrp="1"/>
          </p:cNvSpPr>
          <p:nvPr>
            <p:ph idx="16"/>
          </p:nvPr>
        </p:nvSpPr>
        <p:spPr>
          <a:xfrm>
            <a:off x="8024037" y="1001250"/>
            <a:ext cx="3853331" cy="465155"/>
          </a:xfrm>
        </p:spPr>
        <p:txBody>
          <a:bodyPr/>
          <a:lstStyle/>
          <a:p>
            <a:r>
              <a:rPr lang="it-IT" sz="1800" dirty="0" err="1"/>
              <a:t>Geopressured</a:t>
            </a:r>
            <a:r>
              <a:rPr lang="it-IT" sz="1800" dirty="0"/>
              <a:t> reservoir</a:t>
            </a:r>
          </a:p>
        </p:txBody>
      </p:sp>
      <p:pic>
        <p:nvPicPr>
          <p:cNvPr id="15" name="Segnaposto contenuto 14" descr="Immagine che contiene rosso, Rettangolo, tappeto, Bordeaux&#10;&#10;Descrizione generata automaticamente">
            <a:extLst>
              <a:ext uri="{FF2B5EF4-FFF2-40B4-BE49-F238E27FC236}">
                <a16:creationId xmlns:a16="http://schemas.microsoft.com/office/drawing/2014/main" id="{B1F97A10-7126-101C-B82D-808A7388690E}"/>
              </a:ext>
            </a:extLst>
          </p:cNvPr>
          <p:cNvPicPr>
            <a:picLocks noGrp="1" noChangeAspect="1"/>
          </p:cNvPicPr>
          <p:nvPr>
            <p:ph idx="15"/>
          </p:nvPr>
        </p:nvPicPr>
        <p:blipFill rotWithShape="1">
          <a:blip r:embed="rId4"/>
          <a:srcRect l="2659"/>
          <a:stretch/>
        </p:blipFill>
        <p:spPr>
          <a:xfrm>
            <a:off x="8760542" y="1596138"/>
            <a:ext cx="1799303" cy="3438832"/>
          </a:xfrm>
        </p:spPr>
      </p:pic>
      <p:sp>
        <p:nvSpPr>
          <p:cNvPr id="9" name="Segnaposto numero diapositiva 8">
            <a:extLst>
              <a:ext uri="{FF2B5EF4-FFF2-40B4-BE49-F238E27FC236}">
                <a16:creationId xmlns:a16="http://schemas.microsoft.com/office/drawing/2014/main" id="{37FA6103-4EFA-E551-C85D-D753751592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
        <p:nvSpPr>
          <p:cNvPr id="3" name="Segnaposto contenuto 2">
            <a:extLst>
              <a:ext uri="{FF2B5EF4-FFF2-40B4-BE49-F238E27FC236}">
                <a16:creationId xmlns:a16="http://schemas.microsoft.com/office/drawing/2014/main" id="{E818DB35-2772-8DC9-045E-6242820CDD3B}"/>
              </a:ext>
            </a:extLst>
          </p:cNvPr>
          <p:cNvSpPr>
            <a:spLocks noGrp="1"/>
          </p:cNvSpPr>
          <p:nvPr>
            <p:ph idx="14"/>
          </p:nvPr>
        </p:nvSpPr>
        <p:spPr>
          <a:xfrm>
            <a:off x="314632" y="978301"/>
            <a:ext cx="4257362" cy="465155"/>
          </a:xfrm>
        </p:spPr>
        <p:txBody>
          <a:bodyPr/>
          <a:lstStyle/>
          <a:p>
            <a:r>
              <a:rPr lang="it-IT" sz="1800" dirty="0"/>
              <a:t>Thermal energy from Magma</a:t>
            </a:r>
          </a:p>
        </p:txBody>
      </p:sp>
      <p:pic>
        <p:nvPicPr>
          <p:cNvPr id="11" name="Segnaposto contenuto 10" descr="Immagine che contiene testo, schermata, Parallelo, diagramma&#10;&#10;Descrizione generata automaticamente">
            <a:extLst>
              <a:ext uri="{FF2B5EF4-FFF2-40B4-BE49-F238E27FC236}">
                <a16:creationId xmlns:a16="http://schemas.microsoft.com/office/drawing/2014/main" id="{DC6C6B8D-4A6F-79EF-C440-9C21B6CD2205}"/>
              </a:ext>
            </a:extLst>
          </p:cNvPr>
          <p:cNvPicPr>
            <a:picLocks noGrp="1" noChangeAspect="1"/>
          </p:cNvPicPr>
          <p:nvPr>
            <p:ph idx="1"/>
          </p:nvPr>
        </p:nvPicPr>
        <p:blipFill>
          <a:blip r:embed="rId5"/>
          <a:stretch>
            <a:fillRect/>
          </a:stretch>
        </p:blipFill>
        <p:spPr>
          <a:xfrm>
            <a:off x="1132456" y="1594283"/>
            <a:ext cx="2248095" cy="3749365"/>
          </a:xfrm>
        </p:spPr>
      </p:pic>
      <p:sp>
        <p:nvSpPr>
          <p:cNvPr id="16" name="CasellaDiTesto 15">
            <a:extLst>
              <a:ext uri="{FF2B5EF4-FFF2-40B4-BE49-F238E27FC236}">
                <a16:creationId xmlns:a16="http://schemas.microsoft.com/office/drawing/2014/main" id="{55105FA0-CF72-919C-ED84-B7EA30FAF20E}"/>
              </a:ext>
            </a:extLst>
          </p:cNvPr>
          <p:cNvSpPr txBox="1"/>
          <p:nvPr/>
        </p:nvSpPr>
        <p:spPr>
          <a:xfrm>
            <a:off x="7915424" y="5164703"/>
            <a:ext cx="4070555" cy="92333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venir Next LT Pro Light" panose="020B0304020202020204" pitchFamily="34" charset="0"/>
              </a:rPr>
              <a:t>Deep sedimentary basins where fluids show high pressure and are rich of chemical elements or gases</a:t>
            </a:r>
            <a:endParaRPr lang="it-IT" dirty="0">
              <a:latin typeface="Avenir Next LT Pro Light" panose="020B0304020202020204" pitchFamily="34" charset="0"/>
            </a:endParaRPr>
          </a:p>
        </p:txBody>
      </p:sp>
      <p:sp>
        <p:nvSpPr>
          <p:cNvPr id="17" name="CasellaDiTesto 16">
            <a:extLst>
              <a:ext uri="{FF2B5EF4-FFF2-40B4-BE49-F238E27FC236}">
                <a16:creationId xmlns:a16="http://schemas.microsoft.com/office/drawing/2014/main" id="{9C994B17-C90C-2C47-9BF8-23E7D27E1784}"/>
              </a:ext>
            </a:extLst>
          </p:cNvPr>
          <p:cNvSpPr txBox="1"/>
          <p:nvPr/>
        </p:nvSpPr>
        <p:spPr>
          <a:xfrm>
            <a:off x="3909082" y="4553443"/>
            <a:ext cx="4070555" cy="1200329"/>
          </a:xfrm>
          <a:prstGeom prst="rect">
            <a:avLst/>
          </a:prstGeom>
          <a:noFill/>
        </p:spPr>
        <p:txBody>
          <a:bodyPr wrap="square" rtlCol="0">
            <a:spAutoFit/>
          </a:bodyPr>
          <a:lstStyle/>
          <a:p>
            <a:pPr marL="285750" indent="-285750">
              <a:buFont typeface="Arial" panose="020B0604020202020204" pitchFamily="34" charset="0"/>
              <a:buChar char="•"/>
            </a:pPr>
            <a:r>
              <a:rPr lang="it-IT" dirty="0" err="1">
                <a:latin typeface="Avenir Next LT Pro Light" panose="020B0304020202020204" pitchFamily="34" charset="0"/>
              </a:rPr>
              <a:t>Above</a:t>
            </a:r>
            <a:r>
              <a:rPr lang="it-IT" dirty="0">
                <a:latin typeface="Avenir Next LT Pro Light" panose="020B0304020202020204" pitchFamily="34" charset="0"/>
              </a:rPr>
              <a:t> </a:t>
            </a:r>
            <a:r>
              <a:rPr lang="it-IT" dirty="0" err="1">
                <a:latin typeface="Avenir Next LT Pro Light" panose="020B0304020202020204" pitchFamily="34" charset="0"/>
              </a:rPr>
              <a:t>critical</a:t>
            </a:r>
            <a:r>
              <a:rPr lang="it-IT" dirty="0">
                <a:latin typeface="Avenir Next LT Pro Light" panose="020B0304020202020204" pitchFamily="34" charset="0"/>
              </a:rPr>
              <a:t> temperature and pressure</a:t>
            </a:r>
          </a:p>
          <a:p>
            <a:pPr marL="285750" indent="-285750">
              <a:buFont typeface="Arial" panose="020B0604020202020204" pitchFamily="34" charset="0"/>
              <a:buChar char="•"/>
            </a:pPr>
            <a:r>
              <a:rPr lang="it-IT" dirty="0">
                <a:latin typeface="Avenir Next LT Pro Light" panose="020B0304020202020204" pitchFamily="34" charset="0"/>
              </a:rPr>
              <a:t>Combine </a:t>
            </a:r>
            <a:r>
              <a:rPr lang="it-IT" dirty="0" err="1">
                <a:latin typeface="Avenir Next LT Pro Light" panose="020B0304020202020204" pitchFamily="34" charset="0"/>
              </a:rPr>
              <a:t>properties</a:t>
            </a:r>
            <a:r>
              <a:rPr lang="it-IT" dirty="0">
                <a:latin typeface="Avenir Next LT Pro Light" panose="020B0304020202020204" pitchFamily="34" charset="0"/>
              </a:rPr>
              <a:t> of gas and </a:t>
            </a:r>
            <a:r>
              <a:rPr lang="it-IT" dirty="0" err="1">
                <a:latin typeface="Avenir Next LT Pro Light" panose="020B0304020202020204" pitchFamily="34" charset="0"/>
              </a:rPr>
              <a:t>liquid</a:t>
            </a:r>
            <a:endParaRPr lang="it-IT" dirty="0">
              <a:latin typeface="Avenir Next LT Pro Light" panose="020B0304020202020204" pitchFamily="34" charset="0"/>
            </a:endParaRPr>
          </a:p>
        </p:txBody>
      </p:sp>
      <p:sp>
        <p:nvSpPr>
          <p:cNvPr id="18" name="CasellaDiTesto 17">
            <a:extLst>
              <a:ext uri="{FF2B5EF4-FFF2-40B4-BE49-F238E27FC236}">
                <a16:creationId xmlns:a16="http://schemas.microsoft.com/office/drawing/2014/main" id="{E789E89C-595A-2C02-6946-D560BA52D7C0}"/>
              </a:ext>
            </a:extLst>
          </p:cNvPr>
          <p:cNvSpPr txBox="1"/>
          <p:nvPr/>
        </p:nvSpPr>
        <p:spPr>
          <a:xfrm>
            <a:off x="765853" y="5486997"/>
            <a:ext cx="4070555" cy="369332"/>
          </a:xfrm>
          <a:prstGeom prst="rect">
            <a:avLst/>
          </a:prstGeom>
          <a:noFill/>
        </p:spPr>
        <p:txBody>
          <a:bodyPr wrap="square" rtlCol="0">
            <a:spAutoFit/>
          </a:bodyPr>
          <a:lstStyle/>
          <a:p>
            <a:pPr marL="285750" indent="-285750">
              <a:buFont typeface="Arial" panose="020B0604020202020204" pitchFamily="34" charset="0"/>
              <a:buChar char="•"/>
            </a:pPr>
            <a:r>
              <a:rPr lang="it-IT" dirty="0" err="1">
                <a:latin typeface="Avenir Next LT Pro Light" panose="020B0304020202020204" pitchFamily="34" charset="0"/>
              </a:rPr>
              <a:t>Highest</a:t>
            </a:r>
            <a:r>
              <a:rPr lang="it-IT" dirty="0">
                <a:latin typeface="Avenir Next LT Pro Light" panose="020B0304020202020204" pitchFamily="34" charset="0"/>
              </a:rPr>
              <a:t> </a:t>
            </a:r>
            <a:r>
              <a:rPr lang="it-IT" dirty="0" err="1">
                <a:latin typeface="Avenir Next LT Pro Light" panose="020B0304020202020204" pitchFamily="34" charset="0"/>
              </a:rPr>
              <a:t>heat</a:t>
            </a:r>
            <a:r>
              <a:rPr lang="it-IT" dirty="0">
                <a:latin typeface="Avenir Next LT Pro Light" panose="020B0304020202020204" pitchFamily="34" charset="0"/>
              </a:rPr>
              <a:t> </a:t>
            </a:r>
            <a:r>
              <a:rPr lang="it-IT" dirty="0" err="1">
                <a:latin typeface="Avenir Next LT Pro Light" panose="020B0304020202020204" pitchFamily="34" charset="0"/>
              </a:rPr>
              <a:t>content</a:t>
            </a:r>
            <a:endParaRPr lang="it-IT" dirty="0">
              <a:latin typeface="Avenir Next LT Pro Light" panose="020B0304020202020204" pitchFamily="34" charset="0"/>
            </a:endParaRPr>
          </a:p>
        </p:txBody>
      </p:sp>
    </p:spTree>
    <p:extLst>
      <p:ext uri="{BB962C8B-B14F-4D97-AF65-F5344CB8AC3E}">
        <p14:creationId xmlns:p14="http://schemas.microsoft.com/office/powerpoint/2010/main" val="2601235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tangolo 10">
            <a:extLst>
              <a:ext uri="{FF2B5EF4-FFF2-40B4-BE49-F238E27FC236}">
                <a16:creationId xmlns:a16="http://schemas.microsoft.com/office/drawing/2014/main" id="{813A79F2-2A28-708E-FA3E-B681178BBE1D}"/>
              </a:ext>
            </a:extLst>
          </p:cNvPr>
          <p:cNvSpPr/>
          <p:nvPr/>
        </p:nvSpPr>
        <p:spPr>
          <a:xfrm>
            <a:off x="0" y="452284"/>
            <a:ext cx="12192000" cy="2976717"/>
          </a:xfrm>
          <a:prstGeom prst="rect">
            <a:avLst/>
          </a:prstGeom>
          <a:pattFill prst="lgGrid">
            <a:fgClr>
              <a:srgbClr val="EBE6EB"/>
            </a:fgClr>
            <a:bgClr>
              <a:srgbClr val="FCF5E5"/>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a:extLst>
              <a:ext uri="{FF2B5EF4-FFF2-40B4-BE49-F238E27FC236}">
                <a16:creationId xmlns:a16="http://schemas.microsoft.com/office/drawing/2014/main" id="{225396F5-0385-B5C2-0604-5968D36FDCEF}"/>
              </a:ext>
            </a:extLst>
          </p:cNvPr>
          <p:cNvSpPr/>
          <p:nvPr/>
        </p:nvSpPr>
        <p:spPr>
          <a:xfrm>
            <a:off x="768485" y="807396"/>
            <a:ext cx="10661516" cy="2621604"/>
          </a:xfrm>
          <a:prstGeom prst="rect">
            <a:avLst/>
          </a:prstGeom>
          <a:solidFill>
            <a:srgbClr val="F0C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Segnaposto numero diapositiva 7">
            <a:extLst>
              <a:ext uri="{FF2B5EF4-FFF2-40B4-BE49-F238E27FC236}">
                <a16:creationId xmlns:a16="http://schemas.microsoft.com/office/drawing/2014/main" id="{A24C3E5B-271D-8FA8-05F2-82A3E78FE1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6B81F-97CD-4934-852B-F0AECFD05DB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
        <p:nvSpPr>
          <p:cNvPr id="9" name="Titolo 8">
            <a:extLst>
              <a:ext uri="{FF2B5EF4-FFF2-40B4-BE49-F238E27FC236}">
                <a16:creationId xmlns:a16="http://schemas.microsoft.com/office/drawing/2014/main" id="{80AE48E5-F937-79C7-B7AD-19DF82409B4F}"/>
              </a:ext>
            </a:extLst>
          </p:cNvPr>
          <p:cNvSpPr txBox="1">
            <a:spLocks noGrp="1"/>
          </p:cNvSpPr>
          <p:nvPr>
            <p:ph type="ctrTitle"/>
          </p:nvPr>
        </p:nvSpPr>
        <p:spPr>
          <a:xfrm>
            <a:off x="1163713" y="1075501"/>
            <a:ext cx="9864573" cy="5189113"/>
          </a:xfrm>
          <a:prstGeom prst="rect">
            <a:avLst/>
          </a:prstGeom>
          <a:noFill/>
        </p:spPr>
        <p:txBody>
          <a:bodyPr wrap="square" rtlCol="0">
            <a:spAutoFit/>
          </a:bodyPr>
          <a:lstStyle/>
          <a:p>
            <a:pPr algn="ctr"/>
            <a:r>
              <a:rPr lang="en-US" sz="3600" i="1" dirty="0">
                <a:latin typeface="Avenir Next LT Pro Light" panose="020B0304020202020204" pitchFamily="34" charset="0"/>
              </a:rPr>
              <a:t>OVERALL INCREASE IN POWER PRODUCTION</a:t>
            </a:r>
            <a:br>
              <a:rPr lang="en-US" sz="3600" i="1" dirty="0">
                <a:latin typeface="Avenir Next LT Pro Light" panose="020B0304020202020204" pitchFamily="34" charset="0"/>
              </a:rPr>
            </a:br>
            <a:r>
              <a:rPr lang="en-US" sz="3600" i="1" dirty="0">
                <a:latin typeface="Avenir Next LT Pro Light" panose="020B0304020202020204" pitchFamily="34" charset="0"/>
              </a:rPr>
              <a:t/>
            </a:r>
            <a:br>
              <a:rPr lang="en-US" sz="3600" i="1" dirty="0">
                <a:latin typeface="Avenir Next LT Pro Light" panose="020B0304020202020204" pitchFamily="34" charset="0"/>
              </a:rPr>
            </a:br>
            <a:r>
              <a:rPr lang="en-US" sz="3600" b="0" dirty="0">
                <a:latin typeface="Avenir Next LT Pro Light" panose="020B0304020202020204" pitchFamily="34" charset="0"/>
              </a:rPr>
              <a:t>but</a:t>
            </a:r>
            <a:r>
              <a:rPr lang="en-US" sz="3600" i="1" dirty="0">
                <a:latin typeface="Avenir Next LT Pro Light" panose="020B0304020202020204" pitchFamily="34" charset="0"/>
              </a:rPr>
              <a:t/>
            </a:r>
            <a:br>
              <a:rPr lang="en-US" sz="3600" i="1" dirty="0">
                <a:latin typeface="Avenir Next LT Pro Light" panose="020B0304020202020204" pitchFamily="34" charset="0"/>
              </a:rPr>
            </a:br>
            <a:r>
              <a:rPr lang="en-US" sz="3600" i="1" dirty="0">
                <a:latin typeface="Avenir Next LT Pro Light" panose="020B0304020202020204" pitchFamily="34" charset="0"/>
              </a:rPr>
              <a:t/>
            </a:r>
            <a:br>
              <a:rPr lang="en-US" sz="3600" i="1" dirty="0">
                <a:latin typeface="Avenir Next LT Pro Light" panose="020B0304020202020204" pitchFamily="34" charset="0"/>
              </a:rPr>
            </a:br>
            <a:r>
              <a:rPr lang="en-US" sz="3600" i="1" dirty="0">
                <a:latin typeface="Avenir Next LT Pro Light" panose="020B0304020202020204" pitchFamily="34" charset="0"/>
              </a:rPr>
              <a:t>IMPROVING OF DRILLING TECNOLOGY,</a:t>
            </a:r>
            <a:br>
              <a:rPr lang="en-US" sz="3600" i="1" dirty="0">
                <a:latin typeface="Avenir Next LT Pro Light" panose="020B0304020202020204" pitchFamily="34" charset="0"/>
              </a:rPr>
            </a:br>
            <a:r>
              <a:rPr lang="en-US" sz="3600" i="1" dirty="0">
                <a:latin typeface="Avenir Next LT Pro Light" panose="020B0304020202020204" pitchFamily="34" charset="0"/>
              </a:rPr>
              <a:t>OF OPERATION AND MAINTENANCE TECHNIQUES.</a:t>
            </a:r>
            <a:r>
              <a:rPr lang="en-US" sz="3600" dirty="0">
                <a:latin typeface="Avenir Next LT Pro Light" panose="020B0304020202020204" pitchFamily="34" charset="0"/>
              </a:rPr>
              <a:t/>
            </a:r>
            <a:br>
              <a:rPr lang="en-US" sz="3600" dirty="0">
                <a:latin typeface="Avenir Next LT Pro Light" panose="020B0304020202020204" pitchFamily="34" charset="0"/>
              </a:rPr>
            </a:br>
            <a:r>
              <a:rPr lang="en-US" sz="3600" dirty="0">
                <a:latin typeface="Avenir Next LT Pro Light" panose="020B0304020202020204" pitchFamily="34" charset="0"/>
              </a:rPr>
              <a:t/>
            </a:r>
            <a:br>
              <a:rPr lang="en-US" sz="3600" dirty="0">
                <a:latin typeface="Avenir Next LT Pro Light" panose="020B0304020202020204" pitchFamily="34" charset="0"/>
              </a:rPr>
            </a:br>
            <a:endParaRPr lang="it-IT" sz="3600" dirty="0">
              <a:latin typeface="Avenir Next LT Pro Light" panose="020B0304020202020204" pitchFamily="34" charset="0"/>
            </a:endParaRPr>
          </a:p>
        </p:txBody>
      </p:sp>
    </p:spTree>
    <p:extLst>
      <p:ext uri="{BB962C8B-B14F-4D97-AF65-F5344CB8AC3E}">
        <p14:creationId xmlns:p14="http://schemas.microsoft.com/office/powerpoint/2010/main" val="910149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371688" y="883104"/>
            <a:ext cx="7580387" cy="2474913"/>
          </a:xfrm>
          <a:prstGeom prst="rect">
            <a:avLst/>
          </a:prstGeom>
          <a:noFill/>
          <a:ln w="9525">
            <a:noFill/>
            <a:miter lim="800000"/>
            <a:headEnd/>
            <a:tailEnd/>
          </a:ln>
        </p:spPr>
        <p:txBody>
          <a:bodyPr/>
          <a:lstStyle>
            <a:defPPr>
              <a:defRPr lang="it-IT"/>
            </a:defPPr>
            <a:lvl1pPr>
              <a:lnSpc>
                <a:spcPct val="114000"/>
              </a:lnSpc>
              <a:defRPr sz="2000">
                <a:solidFill>
                  <a:srgbClr val="262626"/>
                </a:solidFill>
                <a:latin typeface="Calibri" pitchFamily="34" charset="0"/>
              </a:defRPr>
            </a:lvl1pPr>
          </a:lstStyle>
          <a:p>
            <a:pPr fontAlgn="base">
              <a:spcBef>
                <a:spcPct val="0"/>
              </a:spcBef>
              <a:spcAft>
                <a:spcPct val="0"/>
              </a:spcAft>
            </a:pPr>
            <a:r>
              <a:rPr lang="en-US" dirty="0">
                <a:cs typeface="Arial" charset="0"/>
              </a:rPr>
              <a:t>They are particular types of hydrothermal system, in which, due to the peculiar genetic characteristics of the water originally present in the system, </a:t>
            </a:r>
          </a:p>
          <a:p>
            <a:pPr fontAlgn="base">
              <a:spcBef>
                <a:spcPct val="0"/>
              </a:spcBef>
              <a:spcAft>
                <a:spcPct val="0"/>
              </a:spcAft>
            </a:pPr>
            <a:r>
              <a:rPr lang="en-US" dirty="0">
                <a:cs typeface="Arial" charset="0"/>
              </a:rPr>
              <a:t>- lateral sealing of the reservoir due to different hydrogeological conditions and/or due to hydrothermal encrustations,</a:t>
            </a:r>
          </a:p>
          <a:p>
            <a:pPr marL="342900" indent="-342900" fontAlgn="base">
              <a:spcBef>
                <a:spcPct val="0"/>
              </a:spcBef>
              <a:spcAft>
                <a:spcPct val="0"/>
              </a:spcAft>
              <a:buFontTx/>
              <a:buChar char="-"/>
            </a:pPr>
            <a:r>
              <a:rPr lang="en-US" dirty="0">
                <a:cs typeface="Arial" charset="0"/>
              </a:rPr>
              <a:t>poor recharge with "fresh" rainwater, and above all due to a prolonged convective circulation driven by strong values of the geothermal gradient in a closed environment at high temperature, </a:t>
            </a:r>
          </a:p>
          <a:p>
            <a:pPr marL="342900" indent="-342900" fontAlgn="base">
              <a:spcBef>
                <a:spcPct val="0"/>
              </a:spcBef>
              <a:spcAft>
                <a:spcPct val="0"/>
              </a:spcAft>
              <a:buFontTx/>
              <a:buChar char="-"/>
            </a:pPr>
            <a:r>
              <a:rPr lang="en-US" dirty="0">
                <a:cs typeface="Arial" charset="0"/>
              </a:rPr>
              <a:t>the original waters have undergone a long process of salt concentration, reaching the levels of a real brine (total TDS &gt;&gt; 100 mg/l). </a:t>
            </a:r>
          </a:p>
          <a:p>
            <a:pPr marL="342900" indent="-342900" fontAlgn="base">
              <a:spcBef>
                <a:spcPct val="0"/>
              </a:spcBef>
              <a:spcAft>
                <a:spcPct val="0"/>
              </a:spcAft>
              <a:buFontTx/>
              <a:buChar char="-"/>
            </a:pPr>
            <a:r>
              <a:rPr lang="en-US" dirty="0">
                <a:cs typeface="Arial" charset="0"/>
              </a:rPr>
              <a:t>These are systems whose fluids, if on the one hand to be used for geothermal purposes require elaborate and expensive chemical treatments and special generation plants, on the other hand have the advantage of being able to produce </a:t>
            </a:r>
            <a:r>
              <a:rPr lang="en-US" b="1" dirty="0">
                <a:cs typeface="Arial" charset="0"/>
              </a:rPr>
              <a:t>valuable mineral compounds CRITICAL ROW MATERIALS.</a:t>
            </a:r>
            <a:endParaRPr lang="it-IT" b="1" dirty="0">
              <a:cs typeface="Arial" charset="0"/>
            </a:endParaRPr>
          </a:p>
        </p:txBody>
      </p:sp>
      <p:sp>
        <p:nvSpPr>
          <p:cNvPr id="9" name="Title 8"/>
          <p:cNvSpPr>
            <a:spLocks noGrp="1"/>
          </p:cNvSpPr>
          <p:nvPr>
            <p:ph type="title"/>
          </p:nvPr>
        </p:nvSpPr>
        <p:spPr>
          <a:xfrm>
            <a:off x="1960564" y="76200"/>
            <a:ext cx="8402637" cy="685800"/>
          </a:xfrm>
        </p:spPr>
        <p:txBody>
          <a:bodyPr rtlCol="0"/>
          <a:lstStyle/>
          <a:p>
            <a:pPr>
              <a:spcBef>
                <a:spcPts val="0"/>
              </a:spcBef>
              <a:defRPr/>
            </a:pPr>
            <a:r>
              <a:rPr lang="it-IT" dirty="0">
                <a:solidFill>
                  <a:prstClr val="black">
                    <a:lumMod val="50000"/>
                    <a:lumOff val="50000"/>
                  </a:prstClr>
                </a:solidFill>
              </a:rPr>
              <a:t>Hot brine </a:t>
            </a:r>
            <a:r>
              <a:rPr lang="it-IT" dirty="0" err="1">
                <a:solidFill>
                  <a:prstClr val="black">
                    <a:lumMod val="50000"/>
                    <a:lumOff val="50000"/>
                  </a:prstClr>
                </a:solidFill>
              </a:rPr>
              <a:t>systems</a:t>
            </a:r>
            <a:endParaRPr dirty="0">
              <a:latin typeface="+mn-lt"/>
            </a:endParaRPr>
          </a:p>
        </p:txBody>
      </p:sp>
    </p:spTree>
    <p:extLst>
      <p:ext uri="{BB962C8B-B14F-4D97-AF65-F5344CB8AC3E}">
        <p14:creationId xmlns:p14="http://schemas.microsoft.com/office/powerpoint/2010/main" val="38826417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279577" y="1219201"/>
            <a:ext cx="7580387" cy="2474913"/>
          </a:xfrm>
          <a:prstGeom prst="rect">
            <a:avLst/>
          </a:prstGeom>
          <a:noFill/>
          <a:ln w="9525">
            <a:noFill/>
            <a:miter lim="800000"/>
            <a:headEnd/>
            <a:tailEnd/>
          </a:ln>
        </p:spPr>
        <p:txBody>
          <a:bodyPr/>
          <a:lstStyle>
            <a:defPPr>
              <a:defRPr lang="it-IT"/>
            </a:defPPr>
            <a:lvl1pPr>
              <a:lnSpc>
                <a:spcPct val="114000"/>
              </a:lnSpc>
              <a:defRPr sz="2000">
                <a:solidFill>
                  <a:srgbClr val="262626"/>
                </a:solidFill>
                <a:latin typeface="Calibri" pitchFamily="34" charset="0"/>
              </a:defRPr>
            </a:lvl1pPr>
          </a:lstStyle>
          <a:p>
            <a:pPr fontAlgn="base">
              <a:spcBef>
                <a:spcPct val="0"/>
              </a:spcBef>
              <a:spcAft>
                <a:spcPct val="0"/>
              </a:spcAft>
            </a:pPr>
            <a:r>
              <a:rPr lang="en-US" dirty="0">
                <a:cs typeface="Arial" charset="0"/>
              </a:rPr>
              <a:t>Clastic complexes with sand grain size, rather young (&lt;10 Ma) and therefore </a:t>
            </a:r>
            <a:r>
              <a:rPr lang="en-US" b="1" dirty="0">
                <a:cs typeface="Arial" charset="0"/>
              </a:rPr>
              <a:t>not yet </a:t>
            </a:r>
            <a:r>
              <a:rPr lang="en-US" b="1" dirty="0" err="1">
                <a:cs typeface="Arial" charset="0"/>
              </a:rPr>
              <a:t>diagenized</a:t>
            </a:r>
            <a:r>
              <a:rPr lang="en-US" dirty="0">
                <a:cs typeface="Arial" charset="0"/>
              </a:rPr>
              <a:t>, </a:t>
            </a:r>
            <a:r>
              <a:rPr lang="en-US" b="1" dirty="0">
                <a:cs typeface="Arial" charset="0"/>
              </a:rPr>
              <a:t>very permeable </a:t>
            </a:r>
            <a:r>
              <a:rPr lang="en-US" dirty="0">
                <a:cs typeface="Arial" charset="0"/>
              </a:rPr>
              <a:t>due to primary porosity, forming aquifers confined to depths &gt; 2km, </a:t>
            </a:r>
            <a:endParaRPr lang="en-US" dirty="0">
              <a:cs typeface="Arial" charset="0"/>
            </a:endParaRPr>
          </a:p>
          <a:p>
            <a:pPr fontAlgn="base">
              <a:spcBef>
                <a:spcPct val="0"/>
              </a:spcBef>
              <a:spcAft>
                <a:spcPct val="0"/>
              </a:spcAft>
            </a:pPr>
            <a:r>
              <a:rPr lang="en-US" dirty="0">
                <a:cs typeface="Arial" charset="0"/>
              </a:rPr>
              <a:t>in </a:t>
            </a:r>
            <a:r>
              <a:rPr lang="en-US" dirty="0">
                <a:cs typeface="Arial" charset="0"/>
              </a:rPr>
              <a:t>which the water pressure is regulated </a:t>
            </a:r>
            <a:r>
              <a:rPr lang="en-US" b="1" dirty="0">
                <a:cs typeface="Arial" charset="0"/>
              </a:rPr>
              <a:t>not by the hydrostatic load but by the lithostatic</a:t>
            </a:r>
            <a:r>
              <a:rPr lang="en-US" dirty="0">
                <a:cs typeface="Arial" charset="0"/>
              </a:rPr>
              <a:t> of the overlying formations (and also lateral ones in compression regime). </a:t>
            </a:r>
            <a:endParaRPr lang="en-US" dirty="0">
              <a:cs typeface="Arial" charset="0"/>
            </a:endParaRPr>
          </a:p>
          <a:p>
            <a:pPr fontAlgn="base">
              <a:spcBef>
                <a:spcPct val="0"/>
              </a:spcBef>
              <a:spcAft>
                <a:spcPct val="0"/>
              </a:spcAft>
            </a:pPr>
            <a:r>
              <a:rPr lang="en-US" dirty="0">
                <a:cs typeface="Arial" charset="0"/>
              </a:rPr>
              <a:t>The </a:t>
            </a:r>
            <a:r>
              <a:rPr lang="en-US" dirty="0">
                <a:cs typeface="Arial" charset="0"/>
              </a:rPr>
              <a:t>pressure of the fluids in the aquifer can reach several hundred atmospheres.</a:t>
            </a:r>
          </a:p>
          <a:p>
            <a:pPr fontAlgn="base">
              <a:spcBef>
                <a:spcPct val="0"/>
              </a:spcBef>
              <a:spcAft>
                <a:spcPct val="0"/>
              </a:spcAft>
            </a:pPr>
            <a:r>
              <a:rPr lang="en-US" dirty="0">
                <a:cs typeface="Arial" charset="0"/>
              </a:rPr>
              <a:t>The systems form in areas of </a:t>
            </a:r>
            <a:r>
              <a:rPr lang="en-US" b="1" dirty="0">
                <a:cs typeface="Arial" charset="0"/>
              </a:rPr>
              <a:t>weak thermal anomaly</a:t>
            </a:r>
            <a:r>
              <a:rPr lang="en-US" dirty="0">
                <a:cs typeface="Arial" charset="0"/>
              </a:rPr>
              <a:t>, the temperature of the water in the reservoir varies with depth as a function of normal or slightly anomalous values ​​of the geothermal gradient.</a:t>
            </a:r>
          </a:p>
          <a:p>
            <a:pPr fontAlgn="base">
              <a:spcBef>
                <a:spcPct val="0"/>
              </a:spcBef>
              <a:spcAft>
                <a:spcPct val="0"/>
              </a:spcAft>
            </a:pPr>
            <a:r>
              <a:rPr lang="en-US" b="1" dirty="0">
                <a:cs typeface="Arial" charset="0"/>
              </a:rPr>
              <a:t>Dissolved in water there are almost always significant quantities of organic gases</a:t>
            </a:r>
            <a:r>
              <a:rPr lang="en-US" dirty="0">
                <a:cs typeface="Arial" charset="0"/>
              </a:rPr>
              <a:t>, which may have commercial interest and which enhance the economic value of extractable geothermal heat (tri-generation).</a:t>
            </a:r>
            <a:endParaRPr lang="it-IT" dirty="0">
              <a:cs typeface="Arial" charset="0"/>
            </a:endParaRPr>
          </a:p>
        </p:txBody>
      </p:sp>
      <p:sp>
        <p:nvSpPr>
          <p:cNvPr id="9" name="Title 8"/>
          <p:cNvSpPr>
            <a:spLocks noGrp="1"/>
          </p:cNvSpPr>
          <p:nvPr>
            <p:ph type="title"/>
          </p:nvPr>
        </p:nvSpPr>
        <p:spPr>
          <a:xfrm>
            <a:off x="1960564" y="76200"/>
            <a:ext cx="8402637" cy="685800"/>
          </a:xfrm>
        </p:spPr>
        <p:txBody>
          <a:bodyPr rtlCol="0"/>
          <a:lstStyle/>
          <a:p>
            <a:pPr>
              <a:spcBef>
                <a:spcPts val="0"/>
              </a:spcBef>
              <a:defRPr/>
            </a:pPr>
            <a:r>
              <a:rPr lang="it-IT" dirty="0" err="1">
                <a:solidFill>
                  <a:prstClr val="black">
                    <a:lumMod val="50000"/>
                    <a:lumOff val="50000"/>
                  </a:prstClr>
                </a:solidFill>
              </a:rPr>
              <a:t>Geopressurized</a:t>
            </a:r>
            <a:r>
              <a:rPr lang="it-IT" dirty="0">
                <a:solidFill>
                  <a:prstClr val="black">
                    <a:lumMod val="50000"/>
                    <a:lumOff val="50000"/>
                  </a:prstClr>
                </a:solidFill>
              </a:rPr>
              <a:t> Systems</a:t>
            </a:r>
            <a:endParaRPr dirty="0">
              <a:latin typeface="+mn-lt"/>
            </a:endParaRPr>
          </a:p>
        </p:txBody>
      </p:sp>
    </p:spTree>
    <p:extLst>
      <p:ext uri="{BB962C8B-B14F-4D97-AF65-F5344CB8AC3E}">
        <p14:creationId xmlns:p14="http://schemas.microsoft.com/office/powerpoint/2010/main" val="2888224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2173441" y="762001"/>
            <a:ext cx="7580387" cy="2474913"/>
          </a:xfrm>
          <a:prstGeom prst="rect">
            <a:avLst/>
          </a:prstGeom>
          <a:noFill/>
          <a:ln w="9525">
            <a:noFill/>
            <a:miter lim="800000"/>
            <a:headEnd/>
            <a:tailEnd/>
          </a:ln>
        </p:spPr>
        <p:txBody>
          <a:bodyPr/>
          <a:lstStyle>
            <a:defPPr>
              <a:defRPr lang="it-IT"/>
            </a:defPPr>
            <a:lvl1pPr>
              <a:lnSpc>
                <a:spcPct val="114000"/>
              </a:lnSpc>
              <a:defRPr sz="2000">
                <a:solidFill>
                  <a:srgbClr val="262626"/>
                </a:solidFill>
                <a:latin typeface="Calibri" pitchFamily="34" charset="0"/>
              </a:defRPr>
            </a:lvl1pPr>
          </a:lstStyle>
          <a:p>
            <a:pPr fontAlgn="base">
              <a:spcBef>
                <a:spcPct val="0"/>
              </a:spcBef>
              <a:spcAft>
                <a:spcPct val="0"/>
              </a:spcAft>
            </a:pPr>
            <a:r>
              <a:rPr lang="en-US" dirty="0">
                <a:cs typeface="Arial" charset="0"/>
              </a:rPr>
              <a:t>Systems connected to active volcanic apparatuses with a magma chamber at a shallow depth (&lt; 5-6 km), in which the temperature of the fluid used for heat extraction depends on that at the roof of the igneous body. </a:t>
            </a:r>
          </a:p>
          <a:p>
            <a:pPr fontAlgn="base">
              <a:spcBef>
                <a:spcPct val="0"/>
              </a:spcBef>
              <a:spcAft>
                <a:spcPct val="0"/>
              </a:spcAft>
            </a:pPr>
            <a:r>
              <a:rPr lang="en-US" dirty="0">
                <a:cs typeface="Arial" charset="0"/>
              </a:rPr>
              <a:t>Different methods of heat capture have been devised for this purpose, but have not yet been tested.  </a:t>
            </a:r>
          </a:p>
          <a:p>
            <a:pPr fontAlgn="base">
              <a:spcBef>
                <a:spcPct val="0"/>
              </a:spcBef>
              <a:spcAft>
                <a:spcPct val="0"/>
              </a:spcAft>
            </a:pPr>
            <a:endParaRPr lang="en-US" dirty="0">
              <a:cs typeface="Arial" charset="0"/>
            </a:endParaRPr>
          </a:p>
          <a:p>
            <a:pPr fontAlgn="base">
              <a:spcBef>
                <a:spcPct val="0"/>
              </a:spcBef>
              <a:spcAft>
                <a:spcPct val="0"/>
              </a:spcAft>
            </a:pPr>
            <a:r>
              <a:rPr lang="en-US" dirty="0">
                <a:cs typeface="Arial" charset="0"/>
              </a:rPr>
              <a:t>The main of these methods are: </a:t>
            </a:r>
          </a:p>
          <a:p>
            <a:pPr marL="514350" indent="-514350" fontAlgn="base">
              <a:spcBef>
                <a:spcPct val="0"/>
              </a:spcBef>
              <a:spcAft>
                <a:spcPct val="0"/>
              </a:spcAft>
              <a:buAutoNum type="romanLcParenR"/>
            </a:pPr>
            <a:r>
              <a:rPr lang="en-US" dirty="0">
                <a:cs typeface="Arial" charset="0"/>
              </a:rPr>
              <a:t>to circulate water with reverse circulation in wells of large diameter with bottom scarp a few tens of meters from the roof of the magma chamber, equipped with ascent tubing inside an injection casing; </a:t>
            </a:r>
          </a:p>
          <a:p>
            <a:pPr marL="514350" indent="-514350" fontAlgn="base">
              <a:spcBef>
                <a:spcPct val="0"/>
              </a:spcBef>
              <a:spcAft>
                <a:spcPct val="0"/>
              </a:spcAft>
              <a:buAutoNum type="romanLcParenR"/>
            </a:pPr>
            <a:r>
              <a:rPr lang="en-US" dirty="0">
                <a:cs typeface="Arial" charset="0"/>
              </a:rPr>
              <a:t>fracture the vitrified Cap Rock to the roof of the magma chamber by drilling pairs of injection and production wells, to circulate surface water in a closed loop in the artificial reservoir created in the Cap Rock itself.</a:t>
            </a:r>
            <a:endParaRPr lang="it-IT" dirty="0">
              <a:cs typeface="Arial" charset="0"/>
            </a:endParaRPr>
          </a:p>
        </p:txBody>
      </p:sp>
      <p:sp>
        <p:nvSpPr>
          <p:cNvPr id="9" name="Title 8"/>
          <p:cNvSpPr>
            <a:spLocks noGrp="1"/>
          </p:cNvSpPr>
          <p:nvPr>
            <p:ph type="title"/>
          </p:nvPr>
        </p:nvSpPr>
        <p:spPr>
          <a:xfrm>
            <a:off x="1960564" y="76200"/>
            <a:ext cx="8402637" cy="685800"/>
          </a:xfrm>
        </p:spPr>
        <p:txBody>
          <a:bodyPr rtlCol="0"/>
          <a:lstStyle/>
          <a:p>
            <a:pPr>
              <a:spcBef>
                <a:spcPts val="0"/>
              </a:spcBef>
              <a:defRPr/>
            </a:pPr>
            <a:r>
              <a:rPr lang="it-IT" dirty="0" err="1">
                <a:solidFill>
                  <a:prstClr val="black">
                    <a:lumMod val="50000"/>
                    <a:lumOff val="50000"/>
                  </a:prstClr>
                </a:solidFill>
              </a:rPr>
              <a:t>Magmatic</a:t>
            </a:r>
            <a:r>
              <a:rPr lang="it-IT" dirty="0">
                <a:solidFill>
                  <a:prstClr val="black">
                    <a:lumMod val="50000"/>
                    <a:lumOff val="50000"/>
                  </a:prstClr>
                </a:solidFill>
              </a:rPr>
              <a:t> </a:t>
            </a:r>
            <a:r>
              <a:rPr lang="it-IT" dirty="0" err="1">
                <a:solidFill>
                  <a:prstClr val="black">
                    <a:lumMod val="50000"/>
                    <a:lumOff val="50000"/>
                  </a:prstClr>
                </a:solidFill>
              </a:rPr>
              <a:t>resources</a:t>
            </a:r>
            <a:endParaRPr dirty="0">
              <a:latin typeface="+mn-lt"/>
            </a:endParaRPr>
          </a:p>
        </p:txBody>
      </p:sp>
    </p:spTree>
    <p:extLst>
      <p:ext uri="{BB962C8B-B14F-4D97-AF65-F5344CB8AC3E}">
        <p14:creationId xmlns:p14="http://schemas.microsoft.com/office/powerpoint/2010/main" val="768180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2279577" y="1219201"/>
            <a:ext cx="7580387" cy="2474913"/>
          </a:xfrm>
          <a:prstGeom prst="rect">
            <a:avLst/>
          </a:prstGeom>
          <a:noFill/>
          <a:ln w="9525">
            <a:noFill/>
            <a:miter lim="800000"/>
            <a:headEnd/>
            <a:tailEnd/>
          </a:ln>
        </p:spPr>
        <p:txBody>
          <a:bodyPr/>
          <a:lstStyle>
            <a:defPPr>
              <a:defRPr lang="it-IT"/>
            </a:defPPr>
            <a:lvl1pPr>
              <a:lnSpc>
                <a:spcPct val="114000"/>
              </a:lnSpc>
              <a:defRPr sz="2000">
                <a:solidFill>
                  <a:srgbClr val="262626"/>
                </a:solidFill>
                <a:latin typeface="Calibri" pitchFamily="34" charset="0"/>
              </a:defRPr>
            </a:lvl1pPr>
          </a:lstStyle>
          <a:p>
            <a:pPr fontAlgn="base">
              <a:spcBef>
                <a:spcPct val="0"/>
              </a:spcBef>
              <a:spcAft>
                <a:spcPct val="0"/>
              </a:spcAft>
            </a:pPr>
            <a:r>
              <a:rPr lang="en-US" dirty="0">
                <a:cs typeface="Arial" charset="0"/>
              </a:rPr>
              <a:t>The fluids contained in the tank (located at considerable depths and sealed to the roof by an efficient covering blanket) are formed under very high temperature and pressure conditions. </a:t>
            </a:r>
          </a:p>
          <a:p>
            <a:pPr fontAlgn="base">
              <a:spcBef>
                <a:spcPct val="0"/>
              </a:spcBef>
              <a:spcAft>
                <a:spcPct val="0"/>
              </a:spcAft>
            </a:pPr>
            <a:endParaRPr lang="en-US" dirty="0">
              <a:cs typeface="Arial" charset="0"/>
            </a:endParaRPr>
          </a:p>
          <a:p>
            <a:pPr fontAlgn="base">
              <a:spcBef>
                <a:spcPct val="0"/>
              </a:spcBef>
              <a:spcAft>
                <a:spcPct val="0"/>
              </a:spcAft>
            </a:pPr>
            <a:r>
              <a:rPr lang="en-US" dirty="0">
                <a:cs typeface="Arial" charset="0"/>
              </a:rPr>
              <a:t>Therefore, they possess an energy density much higher than that of fluids extractable from high-temperature hydrothermal systems, even those with dominant steam.  </a:t>
            </a:r>
          </a:p>
          <a:p>
            <a:pPr fontAlgn="base">
              <a:spcBef>
                <a:spcPct val="0"/>
              </a:spcBef>
              <a:spcAft>
                <a:spcPct val="0"/>
              </a:spcAft>
            </a:pPr>
            <a:endParaRPr lang="en-US" dirty="0">
              <a:cs typeface="Arial" charset="0"/>
            </a:endParaRPr>
          </a:p>
          <a:p>
            <a:pPr fontAlgn="base">
              <a:spcBef>
                <a:spcPct val="0"/>
              </a:spcBef>
              <a:spcAft>
                <a:spcPct val="0"/>
              </a:spcAft>
            </a:pPr>
            <a:r>
              <a:rPr lang="en-US" dirty="0">
                <a:cs typeface="Arial" charset="0"/>
              </a:rPr>
              <a:t>High-temperature hydrothermal systems, both water and steam-dominant, are likely to evaporate at depth into reservoirs containing supercritical fluids. </a:t>
            </a:r>
          </a:p>
          <a:p>
            <a:pPr fontAlgn="base">
              <a:spcBef>
                <a:spcPct val="0"/>
              </a:spcBef>
              <a:spcAft>
                <a:spcPct val="0"/>
              </a:spcAft>
            </a:pPr>
            <a:endParaRPr lang="en-US" dirty="0">
              <a:cs typeface="Arial" charset="0"/>
            </a:endParaRPr>
          </a:p>
          <a:p>
            <a:pPr fontAlgn="base">
              <a:spcBef>
                <a:spcPct val="0"/>
              </a:spcBef>
              <a:spcAft>
                <a:spcPct val="0"/>
              </a:spcAft>
            </a:pPr>
            <a:r>
              <a:rPr lang="en-US" dirty="0">
                <a:cs typeface="Arial" charset="0"/>
              </a:rPr>
              <a:t> It is probable that in the most thermally anomalous areas the fluids contain aggressive compounds due to F and Cl acids.</a:t>
            </a:r>
            <a:endParaRPr lang="it-IT" dirty="0">
              <a:cs typeface="Arial" charset="0"/>
            </a:endParaRPr>
          </a:p>
        </p:txBody>
      </p:sp>
      <p:sp>
        <p:nvSpPr>
          <p:cNvPr id="9" name="Title 8"/>
          <p:cNvSpPr>
            <a:spLocks noGrp="1"/>
          </p:cNvSpPr>
          <p:nvPr>
            <p:ph type="title"/>
          </p:nvPr>
        </p:nvSpPr>
        <p:spPr>
          <a:xfrm>
            <a:off x="1960564" y="76200"/>
            <a:ext cx="8402637" cy="685800"/>
          </a:xfrm>
        </p:spPr>
        <p:txBody>
          <a:bodyPr rtlCol="0"/>
          <a:lstStyle/>
          <a:p>
            <a:pPr>
              <a:spcBef>
                <a:spcPts val="0"/>
              </a:spcBef>
              <a:defRPr/>
            </a:pPr>
            <a:r>
              <a:rPr lang="it-IT" dirty="0" err="1">
                <a:solidFill>
                  <a:prstClr val="black">
                    <a:lumMod val="50000"/>
                    <a:lumOff val="50000"/>
                  </a:prstClr>
                </a:solidFill>
              </a:rPr>
              <a:t>Supercritical</a:t>
            </a:r>
            <a:r>
              <a:rPr lang="it-IT" dirty="0">
                <a:solidFill>
                  <a:prstClr val="black">
                    <a:lumMod val="50000"/>
                    <a:lumOff val="50000"/>
                  </a:prstClr>
                </a:solidFill>
              </a:rPr>
              <a:t> </a:t>
            </a:r>
            <a:r>
              <a:rPr lang="it-IT" dirty="0" err="1">
                <a:solidFill>
                  <a:prstClr val="black">
                    <a:lumMod val="50000"/>
                    <a:lumOff val="50000"/>
                  </a:prstClr>
                </a:solidFill>
              </a:rPr>
              <a:t>fluid</a:t>
            </a:r>
            <a:r>
              <a:rPr lang="it-IT" dirty="0">
                <a:solidFill>
                  <a:prstClr val="black">
                    <a:lumMod val="50000"/>
                    <a:lumOff val="50000"/>
                  </a:prstClr>
                </a:solidFill>
              </a:rPr>
              <a:t> </a:t>
            </a:r>
            <a:r>
              <a:rPr lang="it-IT" dirty="0" err="1">
                <a:solidFill>
                  <a:prstClr val="black">
                    <a:lumMod val="50000"/>
                    <a:lumOff val="50000"/>
                  </a:prstClr>
                </a:solidFill>
              </a:rPr>
              <a:t>systems</a:t>
            </a:r>
            <a:endParaRPr dirty="0">
              <a:latin typeface="+mn-lt"/>
            </a:endParaRPr>
          </a:p>
        </p:txBody>
      </p:sp>
    </p:spTree>
    <p:extLst>
      <p:ext uri="{BB962C8B-B14F-4D97-AF65-F5344CB8AC3E}">
        <p14:creationId xmlns:p14="http://schemas.microsoft.com/office/powerpoint/2010/main" val="34440712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EGS, HDR, HWR, HFR</a:t>
            </a:r>
            <a:endParaRPr lang="it-IT" dirty="0"/>
          </a:p>
        </p:txBody>
      </p:sp>
      <p:sp>
        <p:nvSpPr>
          <p:cNvPr id="3" name="Segnaposto contenuto 2"/>
          <p:cNvSpPr>
            <a:spLocks noGrp="1"/>
          </p:cNvSpPr>
          <p:nvPr>
            <p:ph idx="1"/>
          </p:nvPr>
        </p:nvSpPr>
        <p:spPr/>
        <p:txBody>
          <a:bodyPr>
            <a:normAutofit fontScale="62500" lnSpcReduction="20000"/>
          </a:bodyPr>
          <a:lstStyle/>
          <a:p>
            <a:r>
              <a:rPr lang="en-US" sz="1800" dirty="0"/>
              <a:t>Many acronyms have been coined over time </a:t>
            </a:r>
          </a:p>
          <a:p>
            <a:r>
              <a:rPr lang="en-US" sz="1800" dirty="0"/>
              <a:t>HDR Hot Dry Rocks (the first concepts and experiments in the USA, UK, Japan and France) </a:t>
            </a:r>
          </a:p>
          <a:p>
            <a:r>
              <a:rPr lang="en-US" sz="1800" dirty="0"/>
              <a:t>HWR Hot Wet Rocks </a:t>
            </a:r>
          </a:p>
          <a:p>
            <a:r>
              <a:rPr lang="en-US" sz="1800" dirty="0"/>
              <a:t>HFR Hot Fractured Rocks </a:t>
            </a:r>
          </a:p>
          <a:p>
            <a:endParaRPr lang="en-US" sz="1800" dirty="0"/>
          </a:p>
          <a:p>
            <a:r>
              <a:rPr lang="en-US" sz="1800" dirty="0"/>
              <a:t>Today experimentation has demonstrated the difficulty of fracturing "dry" rock, and the effectiveness of operating in already fractured rocks, to stimulate natural fracturing perhaps reduced by self-sealing or other processes (to be studied) </a:t>
            </a:r>
          </a:p>
          <a:p>
            <a:r>
              <a:rPr lang="en-US" sz="1800" dirty="0"/>
              <a:t>Current projects,  in France, Australia and the USA they are dedicated to EGS, a term still under discussion but which essentially indicates the artificial increase of permeability in reservoir rocks. </a:t>
            </a:r>
          </a:p>
          <a:p>
            <a:r>
              <a:rPr lang="en-US" sz="1800" dirty="0"/>
              <a:t>Advantages of EGS: they can be calibrated to ensure sustainable use of the resource, using production systems capable of sustaining production levels over long periods of time.  </a:t>
            </a:r>
          </a:p>
          <a:p>
            <a:r>
              <a:rPr lang="en-US" sz="1800" dirty="0"/>
              <a:t>The longevity of production can be ensured by using moderate production levels, which take into account the local characteristics of the resource.</a:t>
            </a:r>
            <a:endParaRPr lang="it-IT" sz="1800" dirty="0"/>
          </a:p>
        </p:txBody>
      </p:sp>
    </p:spTree>
    <p:extLst>
      <p:ext uri="{BB962C8B-B14F-4D97-AF65-F5344CB8AC3E}">
        <p14:creationId xmlns:p14="http://schemas.microsoft.com/office/powerpoint/2010/main" val="10506241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GB" sz="2500" dirty="0">
                <a:solidFill>
                  <a:prstClr val="black">
                    <a:lumMod val="50000"/>
                    <a:lumOff val="50000"/>
                  </a:prstClr>
                </a:solidFill>
              </a:rPr>
              <a:t>Engineered </a:t>
            </a:r>
            <a:r>
              <a:rPr lang="en-GB" sz="2500" dirty="0">
                <a:solidFill>
                  <a:prstClr val="black">
                    <a:lumMod val="50000"/>
                    <a:lumOff val="50000"/>
                  </a:prstClr>
                </a:solidFill>
              </a:rPr>
              <a:t>Geothermal Systems</a:t>
            </a:r>
            <a:r>
              <a:rPr lang="en-GB" sz="2500" dirty="0">
                <a:solidFill>
                  <a:prstClr val="black">
                    <a:lumMod val="50000"/>
                    <a:lumOff val="50000"/>
                  </a:prstClr>
                </a:solidFill>
              </a:rPr>
              <a:t>)</a:t>
            </a:r>
            <a:endParaRPr lang="it-IT" sz="2500" dirty="0"/>
          </a:p>
        </p:txBody>
      </p:sp>
      <p:sp>
        <p:nvSpPr>
          <p:cNvPr id="4" name="CasellaDiTesto 3"/>
          <p:cNvSpPr txBox="1"/>
          <p:nvPr/>
        </p:nvSpPr>
        <p:spPr>
          <a:xfrm>
            <a:off x="1981200" y="1810694"/>
            <a:ext cx="7926309" cy="2031325"/>
          </a:xfrm>
          <a:prstGeom prst="rect">
            <a:avLst/>
          </a:prstGeom>
          <a:noFill/>
        </p:spPr>
        <p:txBody>
          <a:bodyPr wrap="square" rtlCol="0">
            <a:spAutoFit/>
          </a:bodyPr>
          <a:lstStyle/>
          <a:p>
            <a:r>
              <a:rPr lang="it-IT" dirty="0">
                <a:solidFill>
                  <a:prstClr val="black"/>
                </a:solidFill>
                <a:latin typeface="Calibri"/>
              </a:rPr>
              <a:t>EGS</a:t>
            </a:r>
            <a:r>
              <a:rPr lang="it-IT" dirty="0">
                <a:solidFill>
                  <a:prstClr val="black"/>
                </a:solidFill>
                <a:latin typeface="Calibri"/>
              </a:rPr>
              <a:t>= </a:t>
            </a:r>
            <a:r>
              <a:rPr lang="it-IT" b="1" dirty="0" err="1">
                <a:solidFill>
                  <a:srgbClr val="F88600"/>
                </a:solidFill>
                <a:latin typeface="Calibri"/>
              </a:rPr>
              <a:t>Enhanced</a:t>
            </a:r>
            <a:r>
              <a:rPr lang="it-IT" b="1" dirty="0">
                <a:solidFill>
                  <a:srgbClr val="F88600"/>
                </a:solidFill>
                <a:latin typeface="Calibri"/>
              </a:rPr>
              <a:t>/</a:t>
            </a:r>
            <a:r>
              <a:rPr lang="it-IT" b="1" dirty="0" err="1">
                <a:solidFill>
                  <a:srgbClr val="F88600"/>
                </a:solidFill>
                <a:latin typeface="Calibri"/>
              </a:rPr>
              <a:t>Engineered</a:t>
            </a:r>
            <a:r>
              <a:rPr lang="it-IT" b="1" dirty="0">
                <a:solidFill>
                  <a:srgbClr val="F88600"/>
                </a:solidFill>
                <a:latin typeface="Calibri"/>
              </a:rPr>
              <a:t> </a:t>
            </a:r>
            <a:r>
              <a:rPr lang="it-IT" b="1" dirty="0" err="1">
                <a:solidFill>
                  <a:srgbClr val="F88600"/>
                </a:solidFill>
                <a:latin typeface="Calibri"/>
              </a:rPr>
              <a:t>Geothermal</a:t>
            </a:r>
            <a:r>
              <a:rPr lang="it-IT" b="1" dirty="0">
                <a:solidFill>
                  <a:srgbClr val="F88600"/>
                </a:solidFill>
                <a:latin typeface="Calibri"/>
              </a:rPr>
              <a:t> </a:t>
            </a:r>
            <a:r>
              <a:rPr lang="it-IT" b="1" dirty="0">
                <a:solidFill>
                  <a:srgbClr val="F88600"/>
                </a:solidFill>
                <a:latin typeface="Calibri"/>
              </a:rPr>
              <a:t>Systems</a:t>
            </a:r>
            <a:endParaRPr lang="it-IT" dirty="0">
              <a:solidFill>
                <a:prstClr val="black"/>
              </a:solidFill>
              <a:latin typeface="Calibri"/>
            </a:endParaRPr>
          </a:p>
          <a:p>
            <a:r>
              <a:rPr lang="en-US" dirty="0">
                <a:solidFill>
                  <a:prstClr val="black"/>
                </a:solidFill>
                <a:latin typeface="Calibri"/>
              </a:rPr>
              <a:t>In these systems, the reservoir is created in whole or in part artificially by </a:t>
            </a:r>
            <a:r>
              <a:rPr lang="en-US" dirty="0" err="1">
                <a:solidFill>
                  <a:prstClr val="black"/>
                </a:solidFill>
                <a:latin typeface="Calibri"/>
              </a:rPr>
              <a:t>hydrofracturing</a:t>
            </a:r>
            <a:r>
              <a:rPr lang="en-US" dirty="0">
                <a:solidFill>
                  <a:prstClr val="black"/>
                </a:solidFill>
                <a:latin typeface="Calibri"/>
              </a:rPr>
              <a:t> operations and/or by chemical means. The heat contained in the rocks and fluids that permeate the pores and fractures (natural or newly formed) of the reservoir rocks is partially removed and transferred to the surface by means of closed-circuit water circulation, introduced from the outside with injection wells and extracted with production wells.</a:t>
            </a:r>
            <a:endParaRPr lang="it-IT" dirty="0">
              <a:solidFill>
                <a:prstClr val="black"/>
              </a:solidFill>
              <a:latin typeface="Calibri"/>
            </a:endParaRPr>
          </a:p>
        </p:txBody>
      </p:sp>
      <p:pic>
        <p:nvPicPr>
          <p:cNvPr id="5" name="Immagine 4" descr="fig1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89661" y="4222271"/>
            <a:ext cx="5756400" cy="1828800"/>
          </a:xfrm>
          <a:prstGeom prst="rect">
            <a:avLst/>
          </a:prstGeom>
        </p:spPr>
      </p:pic>
    </p:spTree>
    <p:extLst>
      <p:ext uri="{BB962C8B-B14F-4D97-AF65-F5344CB8AC3E}">
        <p14:creationId xmlns:p14="http://schemas.microsoft.com/office/powerpoint/2010/main" val="42094034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25226-727A-B225-E95E-EB17D1078116}"/>
              </a:ext>
            </a:extLst>
          </p:cNvPr>
          <p:cNvSpPr>
            <a:spLocks noGrp="1"/>
          </p:cNvSpPr>
          <p:nvPr>
            <p:ph type="title"/>
          </p:nvPr>
        </p:nvSpPr>
        <p:spPr/>
        <p:txBody>
          <a:bodyPr>
            <a:normAutofit/>
          </a:bodyPr>
          <a:lstStyle/>
          <a:p>
            <a:r>
              <a:rPr lang="it-IT" sz="3200" dirty="0"/>
              <a:t>ENHANCED GEOTHERMAL SYSTEM</a:t>
            </a:r>
          </a:p>
        </p:txBody>
      </p:sp>
      <p:sp>
        <p:nvSpPr>
          <p:cNvPr id="3" name="Segnaposto numero diapositiva 2">
            <a:extLst>
              <a:ext uri="{FF2B5EF4-FFF2-40B4-BE49-F238E27FC236}">
                <a16:creationId xmlns:a16="http://schemas.microsoft.com/office/drawing/2014/main" id="{A93BE46F-5D30-38A5-E8CD-D633DFCE0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pic>
        <p:nvPicPr>
          <p:cNvPr id="6" name="Segnaposto contenuto 5" descr="Immagine che contiene design&#10;&#10;Descrizione generata automaticamente con attendibilità bassa">
            <a:extLst>
              <a:ext uri="{FF2B5EF4-FFF2-40B4-BE49-F238E27FC236}">
                <a16:creationId xmlns:a16="http://schemas.microsoft.com/office/drawing/2014/main" id="{EB4DEAC9-BB9A-22F8-DE81-6533461CF3DA}"/>
              </a:ext>
            </a:extLst>
          </p:cNvPr>
          <p:cNvPicPr>
            <a:picLocks noGrp="1" noChangeAspect="1"/>
          </p:cNvPicPr>
          <p:nvPr>
            <p:ph sz="quarter" idx="13"/>
          </p:nvPr>
        </p:nvPicPr>
        <p:blipFill>
          <a:blip r:embed="rId2"/>
          <a:stretch>
            <a:fillRect/>
          </a:stretch>
        </p:blipFill>
        <p:spPr>
          <a:xfrm>
            <a:off x="608933" y="1950365"/>
            <a:ext cx="6321902" cy="4239200"/>
          </a:xfrm>
        </p:spPr>
      </p:pic>
      <p:pic>
        <p:nvPicPr>
          <p:cNvPr id="9" name="Immagine 8" descr="Immagine che contiene testo, schermata, Carattere&#10;&#10;Descrizione generata automaticamente">
            <a:extLst>
              <a:ext uri="{FF2B5EF4-FFF2-40B4-BE49-F238E27FC236}">
                <a16:creationId xmlns:a16="http://schemas.microsoft.com/office/drawing/2014/main" id="{9AFDF898-836A-DC5F-BD89-77DDDD1B1B9C}"/>
              </a:ext>
            </a:extLst>
          </p:cNvPr>
          <p:cNvPicPr>
            <a:picLocks noChangeAspect="1"/>
          </p:cNvPicPr>
          <p:nvPr/>
        </p:nvPicPr>
        <p:blipFill>
          <a:blip r:embed="rId3"/>
          <a:stretch>
            <a:fillRect/>
          </a:stretch>
        </p:blipFill>
        <p:spPr>
          <a:xfrm>
            <a:off x="5235564" y="4258689"/>
            <a:ext cx="4537757" cy="2456531"/>
          </a:xfrm>
          <a:prstGeom prst="rect">
            <a:avLst/>
          </a:prstGeom>
        </p:spPr>
      </p:pic>
      <p:sp>
        <p:nvSpPr>
          <p:cNvPr id="10" name="CasellaDiTesto 9">
            <a:extLst>
              <a:ext uri="{FF2B5EF4-FFF2-40B4-BE49-F238E27FC236}">
                <a16:creationId xmlns:a16="http://schemas.microsoft.com/office/drawing/2014/main" id="{AA703760-0971-3E1A-C90D-1E6355E8ADC5}"/>
              </a:ext>
            </a:extLst>
          </p:cNvPr>
          <p:cNvSpPr txBox="1"/>
          <p:nvPr/>
        </p:nvSpPr>
        <p:spPr>
          <a:xfrm>
            <a:off x="7286017" y="1950365"/>
            <a:ext cx="4612640"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venir Next LT Pro Light" panose="020B0304020202020204" pitchFamily="34" charset="0"/>
              </a:rPr>
              <a:t>Increase permeability in marginally productive natural hydrothermal systems.</a:t>
            </a:r>
            <a:br>
              <a:rPr lang="en-US" dirty="0">
                <a:latin typeface="Avenir Next LT Pro Light" panose="020B0304020202020204" pitchFamily="34" charset="0"/>
              </a:rPr>
            </a:br>
            <a:endParaRPr lang="it-IT" dirty="0">
              <a:latin typeface="Avenir Next LT Pro Light" panose="020B0304020202020204" pitchFamily="34" charset="0"/>
            </a:endParaRPr>
          </a:p>
          <a:p>
            <a:pPr marL="285750" indent="-285750">
              <a:buFont typeface="Arial" panose="020B0604020202020204" pitchFamily="34" charset="0"/>
              <a:buChar char="•"/>
            </a:pPr>
            <a:r>
              <a:rPr lang="en-US" dirty="0">
                <a:latin typeface="Avenir Next LT Pro Light" panose="020B0304020202020204" pitchFamily="34" charset="0"/>
              </a:rPr>
              <a:t>Reservoir is created in whole or in part artificially by hydrofracturing operations and/or by chemical means.</a:t>
            </a:r>
            <a:br>
              <a:rPr lang="en-US" dirty="0">
                <a:latin typeface="Avenir Next LT Pro Light" panose="020B0304020202020204" pitchFamily="34" charset="0"/>
              </a:rPr>
            </a:br>
            <a:endParaRPr lang="en-US" dirty="0">
              <a:latin typeface="Avenir Next LT Pro Light" panose="020B0304020202020204" pitchFamily="34" charset="0"/>
            </a:endParaRPr>
          </a:p>
        </p:txBody>
      </p:sp>
      <p:sp>
        <p:nvSpPr>
          <p:cNvPr id="4" name="CasellaDiTesto 3"/>
          <p:cNvSpPr txBox="1"/>
          <p:nvPr/>
        </p:nvSpPr>
        <p:spPr>
          <a:xfrm>
            <a:off x="6551876" y="5955528"/>
            <a:ext cx="2115046" cy="307777"/>
          </a:xfrm>
          <a:prstGeom prst="rect">
            <a:avLst/>
          </a:prstGeom>
          <a:solidFill>
            <a:schemeClr val="bg1"/>
          </a:solidFill>
        </p:spPr>
        <p:txBody>
          <a:bodyPr wrap="square" rtlCol="0">
            <a:spAutoFit/>
          </a:bodyPr>
          <a:lstStyle/>
          <a:p>
            <a:r>
              <a:rPr lang="it-IT" sz="1400" b="1" dirty="0" smtClean="0">
                <a:solidFill>
                  <a:srgbClr val="C00000"/>
                </a:solidFill>
              </a:rPr>
              <a:t>Natural </a:t>
            </a:r>
            <a:r>
              <a:rPr lang="it-IT" sz="1400" b="1" dirty="0" err="1" smtClean="0">
                <a:solidFill>
                  <a:srgbClr val="C00000"/>
                </a:solidFill>
              </a:rPr>
              <a:t>permeability</a:t>
            </a:r>
            <a:endParaRPr lang="it-IT" sz="1400" b="1" dirty="0">
              <a:solidFill>
                <a:srgbClr val="C00000"/>
              </a:solidFill>
            </a:endParaRPr>
          </a:p>
        </p:txBody>
      </p:sp>
    </p:spTree>
    <p:extLst>
      <p:ext uri="{BB962C8B-B14F-4D97-AF65-F5344CB8AC3E}">
        <p14:creationId xmlns:p14="http://schemas.microsoft.com/office/powerpoint/2010/main" val="1793860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F4F86BA2-2271-5B66-4964-63854CA4A57A}"/>
              </a:ext>
            </a:extLst>
          </p:cNvPr>
          <p:cNvSpPr/>
          <p:nvPr/>
        </p:nvSpPr>
        <p:spPr>
          <a:xfrm>
            <a:off x="0" y="0"/>
            <a:ext cx="12192000" cy="863440"/>
          </a:xfrm>
          <a:prstGeom prst="rect">
            <a:avLst/>
          </a:prstGeom>
          <a:pattFill prst="lgGrid">
            <a:fgClr>
              <a:srgbClr val="EBE6EB"/>
            </a:fgClr>
            <a:bgClr>
              <a:srgbClr val="FCF5E5"/>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AF5ED0DB-5C5C-3B56-97BD-3D5BC24382D9}"/>
              </a:ext>
            </a:extLst>
          </p:cNvPr>
          <p:cNvSpPr/>
          <p:nvPr/>
        </p:nvSpPr>
        <p:spPr>
          <a:xfrm>
            <a:off x="6584495" y="386080"/>
            <a:ext cx="4807105" cy="682581"/>
          </a:xfrm>
          <a:prstGeom prst="rect">
            <a:avLst/>
          </a:prstGeom>
          <a:solidFill>
            <a:srgbClr val="F0C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24EBDD5F-FF94-487A-BBC4-E50423E8D484}"/>
              </a:ext>
              <a:ext uri="{C183D7F6-B498-43B3-948B-1728B52AA6E4}">
                <adec:decorative xmlns="" xmlns:adec="http://schemas.microsoft.com/office/drawing/2017/decorative" val="1"/>
              </a:ext>
            </a:extLst>
          </p:cNvPr>
          <p:cNvSpPr/>
          <p:nvPr/>
        </p:nvSpPr>
        <p:spPr>
          <a:xfrm>
            <a:off x="1275689" y="4286687"/>
            <a:ext cx="840963" cy="840963"/>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4" name="Ovale 13">
            <a:extLst>
              <a:ext uri="{FF2B5EF4-FFF2-40B4-BE49-F238E27FC236}">
                <a16:creationId xmlns:a16="http://schemas.microsoft.com/office/drawing/2014/main" id="{72DC97EE-1C75-4EFE-ACC8-71559A6A3067}"/>
              </a:ext>
              <a:ext uri="{C183D7F6-B498-43B3-948B-1728B52AA6E4}">
                <adec:decorative xmlns="" xmlns:adec="http://schemas.microsoft.com/office/drawing/2017/decorative" val="1"/>
              </a:ext>
            </a:extLst>
          </p:cNvPr>
          <p:cNvSpPr/>
          <p:nvPr/>
        </p:nvSpPr>
        <p:spPr>
          <a:xfrm>
            <a:off x="7760044" y="5740518"/>
            <a:ext cx="840963" cy="840963"/>
          </a:xfrm>
          <a:prstGeom prst="ellipse">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17" name="Ovale 16">
            <a:extLst>
              <a:ext uri="{FF2B5EF4-FFF2-40B4-BE49-F238E27FC236}">
                <a16:creationId xmlns:a16="http://schemas.microsoft.com/office/drawing/2014/main" id="{13E02964-43CD-4CA8-922C-AC4CE887F76B}"/>
              </a:ext>
              <a:ext uri="{C183D7F6-B498-43B3-948B-1728B52AA6E4}">
                <adec:decorative xmlns="" xmlns:adec="http://schemas.microsoft.com/office/drawing/2017/decorative" val="1"/>
              </a:ext>
            </a:extLst>
          </p:cNvPr>
          <p:cNvSpPr/>
          <p:nvPr/>
        </p:nvSpPr>
        <p:spPr>
          <a:xfrm>
            <a:off x="3071764" y="2566758"/>
            <a:ext cx="840963" cy="840963"/>
          </a:xfrm>
          <a:prstGeom prst="ellipse">
            <a:avLst/>
          </a:prstGeom>
          <a:solidFill>
            <a:schemeClr val="tx2">
              <a:lumMod val="40000"/>
              <a:lumOff val="6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7" name="Ovale 66">
            <a:extLst>
              <a:ext uri="{FF2B5EF4-FFF2-40B4-BE49-F238E27FC236}">
                <a16:creationId xmlns:a16="http://schemas.microsoft.com/office/drawing/2014/main" id="{2003C6E1-DAB0-406D-A0FE-AD4258B4F78D}"/>
              </a:ext>
              <a:ext uri="{C183D7F6-B498-43B3-948B-1728B52AA6E4}">
                <adec:decorative xmlns="" xmlns:adec="http://schemas.microsoft.com/office/drawing/2017/decorative" val="1"/>
              </a:ext>
            </a:extLst>
          </p:cNvPr>
          <p:cNvSpPr/>
          <p:nvPr/>
        </p:nvSpPr>
        <p:spPr>
          <a:xfrm>
            <a:off x="7165598" y="2566756"/>
            <a:ext cx="840963" cy="840963"/>
          </a:xfrm>
          <a:prstGeom prst="ellipse">
            <a:avLst/>
          </a:prstGeom>
          <a:solidFill>
            <a:srgbClr val="F08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4" name="Ovale 63">
            <a:extLst>
              <a:ext uri="{FF2B5EF4-FFF2-40B4-BE49-F238E27FC236}">
                <a16:creationId xmlns:a16="http://schemas.microsoft.com/office/drawing/2014/main" id="{FB944EB2-487B-450A-8932-B48B6A94409B}"/>
              </a:ext>
              <a:ext uri="{C183D7F6-B498-43B3-948B-1728B52AA6E4}">
                <adec:decorative xmlns="" xmlns:adec="http://schemas.microsoft.com/office/drawing/2017/decorative" val="1"/>
              </a:ext>
            </a:extLst>
          </p:cNvPr>
          <p:cNvSpPr/>
          <p:nvPr/>
        </p:nvSpPr>
        <p:spPr>
          <a:xfrm>
            <a:off x="5590723" y="4286688"/>
            <a:ext cx="840963" cy="840963"/>
          </a:xfrm>
          <a:prstGeom prst="ellipse">
            <a:avLst/>
          </a:prstGeom>
          <a:solidFill>
            <a:schemeClr val="bg2">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8" name="Ovale 67">
            <a:extLst>
              <a:ext uri="{FF2B5EF4-FFF2-40B4-BE49-F238E27FC236}">
                <a16:creationId xmlns:a16="http://schemas.microsoft.com/office/drawing/2014/main" id="{463A44AD-2E4C-4AC0-B897-B75DA4A35B6E}"/>
              </a:ext>
              <a:ext uri="{C183D7F6-B498-43B3-948B-1728B52AA6E4}">
                <adec:decorative xmlns="" xmlns:adec="http://schemas.microsoft.com/office/drawing/2017/decorative" val="1"/>
              </a:ext>
            </a:extLst>
          </p:cNvPr>
          <p:cNvSpPr/>
          <p:nvPr/>
        </p:nvSpPr>
        <p:spPr>
          <a:xfrm>
            <a:off x="1197141" y="547522"/>
            <a:ext cx="840963" cy="840963"/>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grpSp>
        <p:nvGrpSpPr>
          <p:cNvPr id="43" name="Gruppo 42" descr="sequenza temporale">
            <a:extLst>
              <a:ext uri="{FF2B5EF4-FFF2-40B4-BE49-F238E27FC236}">
                <a16:creationId xmlns:a16="http://schemas.microsoft.com/office/drawing/2014/main" id="{915DE441-0B8B-4BCE-8E3B-4246BC09E7A1}"/>
              </a:ext>
            </a:extLst>
          </p:cNvPr>
          <p:cNvGrpSpPr/>
          <p:nvPr/>
        </p:nvGrpSpPr>
        <p:grpSpPr>
          <a:xfrm>
            <a:off x="976547" y="1458965"/>
            <a:ext cx="10278189" cy="5752254"/>
            <a:chOff x="976547" y="1458965"/>
            <a:chExt cx="10278189" cy="5752254"/>
          </a:xfrm>
        </p:grpSpPr>
        <p:grpSp>
          <p:nvGrpSpPr>
            <p:cNvPr id="12" name="Gruppo 11">
              <a:extLst>
                <a:ext uri="{FF2B5EF4-FFF2-40B4-BE49-F238E27FC236}">
                  <a16:creationId xmlns:a16="http://schemas.microsoft.com/office/drawing/2014/main" id="{76FAB540-C491-4F6D-A6FE-A267705EEA5B}"/>
                </a:ext>
              </a:extLst>
            </p:cNvPr>
            <p:cNvGrpSpPr/>
            <p:nvPr/>
          </p:nvGrpSpPr>
          <p:grpSpPr>
            <a:xfrm rot="5400000" flipH="1">
              <a:off x="9555848" y="2219844"/>
              <a:ext cx="1624126" cy="1773651"/>
              <a:chOff x="6415077" y="1171530"/>
              <a:chExt cx="1890380" cy="1890380"/>
            </a:xfrm>
          </p:grpSpPr>
          <p:sp>
            <p:nvSpPr>
              <p:cNvPr id="10" name="Arco 9">
                <a:extLst>
                  <a:ext uri="{FF2B5EF4-FFF2-40B4-BE49-F238E27FC236}">
                    <a16:creationId xmlns:a16="http://schemas.microsoft.com/office/drawing/2014/main" id="{8065E7CB-23F1-435F-AF44-714D3ED3AEEC}"/>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11" name="Arco 10">
                <a:extLst>
                  <a:ext uri="{FF2B5EF4-FFF2-40B4-BE49-F238E27FC236}">
                    <a16:creationId xmlns:a16="http://schemas.microsoft.com/office/drawing/2014/main" id="{35E4FBCD-37DC-40E0-9AC8-B2466900D8BE}"/>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grpSp>
        <p:grpSp>
          <p:nvGrpSpPr>
            <p:cNvPr id="46" name="Gruppo 45">
              <a:extLst>
                <a:ext uri="{FF2B5EF4-FFF2-40B4-BE49-F238E27FC236}">
                  <a16:creationId xmlns:a16="http://schemas.microsoft.com/office/drawing/2014/main" id="{5CFEE95A-087F-4F9C-876F-9F92595763B6}"/>
                </a:ext>
              </a:extLst>
            </p:cNvPr>
            <p:cNvGrpSpPr/>
            <p:nvPr/>
          </p:nvGrpSpPr>
          <p:grpSpPr>
            <a:xfrm rot="16200000" flipH="1">
              <a:off x="1051310" y="3843465"/>
              <a:ext cx="1624126" cy="1773651"/>
              <a:chOff x="6415077" y="1171530"/>
              <a:chExt cx="1890380" cy="1890380"/>
            </a:xfrm>
          </p:grpSpPr>
          <p:sp>
            <p:nvSpPr>
              <p:cNvPr id="47" name="Arco 46">
                <a:extLst>
                  <a:ext uri="{FF2B5EF4-FFF2-40B4-BE49-F238E27FC236}">
                    <a16:creationId xmlns:a16="http://schemas.microsoft.com/office/drawing/2014/main" id="{0BEF374B-D633-4C49-A916-320DB8732251}"/>
                  </a:ext>
                </a:extLst>
              </p:cNvPr>
              <p:cNvSpPr/>
              <p:nvPr/>
            </p:nvSpPr>
            <p:spPr>
              <a:xfrm>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48" name="Arco 47">
                <a:extLst>
                  <a:ext uri="{FF2B5EF4-FFF2-40B4-BE49-F238E27FC236}">
                    <a16:creationId xmlns:a16="http://schemas.microsoft.com/office/drawing/2014/main" id="{7EA3C2CD-982C-4EAD-AF27-8F363D90EDB9}"/>
                  </a:ext>
                </a:extLst>
              </p:cNvPr>
              <p:cNvSpPr/>
              <p:nvPr/>
            </p:nvSpPr>
            <p:spPr>
              <a:xfrm flipH="1">
                <a:off x="6415077" y="1171530"/>
                <a:ext cx="1890380" cy="189038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grpSp>
        <p:sp>
          <p:nvSpPr>
            <p:cNvPr id="7" name="Arco 6">
              <a:extLst>
                <a:ext uri="{FF2B5EF4-FFF2-40B4-BE49-F238E27FC236}">
                  <a16:creationId xmlns:a16="http://schemas.microsoft.com/office/drawing/2014/main" id="{AF71C86D-5144-4D25-B6A2-918DC4160A1F}"/>
                </a:ext>
              </a:extLst>
            </p:cNvPr>
            <p:cNvSpPr/>
            <p:nvPr/>
          </p:nvSpPr>
          <p:spPr>
            <a:xfrm rot="16200000" flipH="1">
              <a:off x="1705996" y="1478703"/>
              <a:ext cx="834433" cy="794957"/>
            </a:xfrm>
            <a:custGeom>
              <a:avLst/>
              <a:gdLst>
                <a:gd name="connsiteX0" fmla="*/ 834432 w 1668865"/>
                <a:gd name="connsiteY0" fmla="*/ 0 h 1589914"/>
                <a:gd name="connsiteX1" fmla="*/ 1668865 w 1668865"/>
                <a:gd name="connsiteY1" fmla="*/ 794957 h 1589914"/>
                <a:gd name="connsiteX2" fmla="*/ 834433 w 1668865"/>
                <a:gd name="connsiteY2" fmla="*/ 794957 h 1589914"/>
                <a:gd name="connsiteX3" fmla="*/ 834432 w 1668865"/>
                <a:gd name="connsiteY3" fmla="*/ 0 h 1589914"/>
                <a:gd name="connsiteX0" fmla="*/ 834432 w 1668865"/>
                <a:gd name="connsiteY0" fmla="*/ 0 h 1589914"/>
                <a:gd name="connsiteX1" fmla="*/ 1668865 w 1668865"/>
                <a:gd name="connsiteY1" fmla="*/ 794957 h 1589914"/>
                <a:gd name="connsiteX0" fmla="*/ 0 w 834433"/>
                <a:gd name="connsiteY0" fmla="*/ 0 h 794957"/>
                <a:gd name="connsiteX1" fmla="*/ 834433 w 834433"/>
                <a:gd name="connsiteY1" fmla="*/ 794957 h 794957"/>
                <a:gd name="connsiteX2" fmla="*/ 1 w 834433"/>
                <a:gd name="connsiteY2" fmla="*/ 794957 h 794957"/>
                <a:gd name="connsiteX3" fmla="*/ 0 w 834433"/>
                <a:gd name="connsiteY3" fmla="*/ 0 h 794957"/>
                <a:gd name="connsiteX0" fmla="*/ 64295 w 834433"/>
                <a:gd name="connsiteY0" fmla="*/ 0 h 794957"/>
                <a:gd name="connsiteX1" fmla="*/ 834433 w 834433"/>
                <a:gd name="connsiteY1" fmla="*/ 794957 h 794957"/>
              </a:gdLst>
              <a:ahLst/>
              <a:cxnLst>
                <a:cxn ang="0">
                  <a:pos x="connsiteX0" y="connsiteY0"/>
                </a:cxn>
                <a:cxn ang="0">
                  <a:pos x="connsiteX1" y="connsiteY1"/>
                </a:cxn>
              </a:cxnLst>
              <a:rect l="l" t="t" r="r" b="b"/>
              <a:pathLst>
                <a:path w="834433" h="794957" stroke="0" extrusionOk="0">
                  <a:moveTo>
                    <a:pt x="0" y="0"/>
                  </a:moveTo>
                  <a:cubicBezTo>
                    <a:pt x="460845" y="0"/>
                    <a:pt x="834433" y="355914"/>
                    <a:pt x="834433" y="794957"/>
                  </a:cubicBezTo>
                  <a:lnTo>
                    <a:pt x="1" y="794957"/>
                  </a:lnTo>
                  <a:cubicBezTo>
                    <a:pt x="1" y="529971"/>
                    <a:pt x="0" y="264986"/>
                    <a:pt x="0" y="0"/>
                  </a:cubicBezTo>
                  <a:close/>
                </a:path>
                <a:path w="834433" h="794957" fill="none">
                  <a:moveTo>
                    <a:pt x="64295" y="0"/>
                  </a:moveTo>
                  <a:cubicBezTo>
                    <a:pt x="525140" y="0"/>
                    <a:pt x="834433" y="355914"/>
                    <a:pt x="834433" y="794957"/>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sp>
          <p:nvSpPr>
            <p:cNvPr id="13" name="Arco 12">
              <a:extLst>
                <a:ext uri="{FF2B5EF4-FFF2-40B4-BE49-F238E27FC236}">
                  <a16:creationId xmlns:a16="http://schemas.microsoft.com/office/drawing/2014/main" id="{5507F1A1-1EB3-4835-A723-6E0CC155369B}"/>
                </a:ext>
              </a:extLst>
            </p:cNvPr>
            <p:cNvSpPr/>
            <p:nvPr/>
          </p:nvSpPr>
          <p:spPr>
            <a:xfrm rot="5400000" flipH="1">
              <a:off x="5908738" y="5581830"/>
              <a:ext cx="1668865" cy="1589914"/>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a:endParaRPr lang="it-IT"/>
            </a:p>
          </p:txBody>
        </p:sp>
        <p:cxnSp>
          <p:nvCxnSpPr>
            <p:cNvPr id="26" name="Connettore diritto 25">
              <a:extLst>
                <a:ext uri="{FF2B5EF4-FFF2-40B4-BE49-F238E27FC236}">
                  <a16:creationId xmlns:a16="http://schemas.microsoft.com/office/drawing/2014/main" id="{A91AC131-C2D0-4567-9511-EA65CA7EE241}"/>
                </a:ext>
              </a:extLst>
            </p:cNvPr>
            <p:cNvCxnSpPr>
              <a:cxnSpLocks/>
            </p:cNvCxnSpPr>
            <p:nvPr/>
          </p:nvCxnSpPr>
          <p:spPr>
            <a:xfrm flipH="1">
              <a:off x="2489536" y="2293398"/>
              <a:ext cx="789596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onnettore diritto 58">
              <a:extLst>
                <a:ext uri="{FF2B5EF4-FFF2-40B4-BE49-F238E27FC236}">
                  <a16:creationId xmlns:a16="http://schemas.microsoft.com/office/drawing/2014/main" id="{CA0A091F-631C-4120-B174-67D45A6A138C}"/>
                </a:ext>
              </a:extLst>
            </p:cNvPr>
            <p:cNvCxnSpPr>
              <a:cxnSpLocks/>
            </p:cNvCxnSpPr>
            <p:nvPr/>
          </p:nvCxnSpPr>
          <p:spPr>
            <a:xfrm flipH="1">
              <a:off x="1849703" y="3918227"/>
              <a:ext cx="853579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Connettore diritto 60">
              <a:extLst>
                <a:ext uri="{FF2B5EF4-FFF2-40B4-BE49-F238E27FC236}">
                  <a16:creationId xmlns:a16="http://schemas.microsoft.com/office/drawing/2014/main" id="{9BF890A1-93BF-4879-9ED9-E25DBB7E6053}"/>
                </a:ext>
              </a:extLst>
            </p:cNvPr>
            <p:cNvCxnSpPr>
              <a:cxnSpLocks/>
              <a:stCxn id="13" idx="2"/>
            </p:cNvCxnSpPr>
            <p:nvPr/>
          </p:nvCxnSpPr>
          <p:spPr>
            <a:xfrm flipH="1" flipV="1">
              <a:off x="1849705" y="5542113"/>
              <a:ext cx="4893466" cy="24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3" name="Segnaposto immagine 22" descr="Panorama cosmico contorno">
            <a:extLst>
              <a:ext uri="{FF2B5EF4-FFF2-40B4-BE49-F238E27FC236}">
                <a16:creationId xmlns:a16="http://schemas.microsoft.com/office/drawing/2014/main" id="{47016B31-9AF9-4A2C-8992-088D6BE179A3}"/>
              </a:ext>
            </a:extLst>
          </p:cNvPr>
          <p:cNvPicPr>
            <a:picLocks noGrp="1" noChangeAspect="1"/>
          </p:cNvPicPr>
          <p:nvPr>
            <p:ph type="pic" sz="quarter" idx="24"/>
          </p:nvPr>
        </p:nvPicPr>
        <p:blipFill>
          <a:blip r:embed="rId3">
            <a:extLst>
              <a:ext uri="{96DAC541-7B7A-43D3-8B79-37D633B846F1}">
                <asvg:svgBlip xmlns="" xmlns:asvg="http://schemas.microsoft.com/office/drawing/2016/SVG/main" r:embed="rId4"/>
              </a:ext>
            </a:extLst>
          </a:blip>
          <a:srcRect/>
          <a:stretch/>
        </p:blipFill>
        <p:spPr/>
      </p:pic>
      <p:sp>
        <p:nvSpPr>
          <p:cNvPr id="34" name="Segnaposto testo 33">
            <a:extLst>
              <a:ext uri="{FF2B5EF4-FFF2-40B4-BE49-F238E27FC236}">
                <a16:creationId xmlns:a16="http://schemas.microsoft.com/office/drawing/2014/main" id="{6C25C378-80FF-4681-8B38-CD93033F2587}"/>
              </a:ext>
            </a:extLst>
          </p:cNvPr>
          <p:cNvSpPr>
            <a:spLocks noGrp="1"/>
          </p:cNvSpPr>
          <p:nvPr>
            <p:ph type="body" sz="quarter" idx="38"/>
          </p:nvPr>
        </p:nvSpPr>
        <p:spPr>
          <a:xfrm>
            <a:off x="2408126" y="930257"/>
            <a:ext cx="3199380" cy="601662"/>
          </a:xfrm>
        </p:spPr>
        <p:txBody>
          <a:bodyPr rtlCol="0"/>
          <a:lstStyle/>
          <a:p>
            <a:pPr rtl="0"/>
            <a:r>
              <a:rPr lang="it-IT" sz="1200" b="1" dirty="0"/>
              <a:t>Natural </a:t>
            </a:r>
            <a:r>
              <a:rPr lang="it-IT" sz="1200" b="1" dirty="0" err="1"/>
              <a:t>Heat</a:t>
            </a:r>
            <a:r>
              <a:rPr lang="it-IT" sz="1200" b="1" dirty="0"/>
              <a:t> </a:t>
            </a:r>
            <a:r>
              <a:rPr lang="it-IT" sz="1200" dirty="0"/>
              <a:t>of the Earth </a:t>
            </a:r>
            <a:r>
              <a:rPr lang="it-IT" sz="1200" dirty="0" err="1"/>
              <a:t>that</a:t>
            </a:r>
            <a:r>
              <a:rPr lang="it-IT" sz="1200" dirty="0"/>
              <a:t> </a:t>
            </a:r>
            <a:r>
              <a:rPr lang="en-US" sz="1200" dirty="0"/>
              <a:t>is derived from the original formation of the planet and from the decay of the </a:t>
            </a:r>
            <a:r>
              <a:rPr lang="en-US" sz="1200" b="1" dirty="0"/>
              <a:t>radioactive elements </a:t>
            </a:r>
            <a:r>
              <a:rPr lang="en-US" sz="1200" dirty="0"/>
              <a:t>in the Earth’s crust</a:t>
            </a:r>
            <a:r>
              <a:rPr lang="en-US" dirty="0"/>
              <a:t>.</a:t>
            </a:r>
            <a:endParaRPr lang="it-IT" dirty="0"/>
          </a:p>
        </p:txBody>
      </p:sp>
      <p:sp>
        <p:nvSpPr>
          <p:cNvPr id="38" name="Segnaposto testo 37">
            <a:extLst>
              <a:ext uri="{FF2B5EF4-FFF2-40B4-BE49-F238E27FC236}">
                <a16:creationId xmlns:a16="http://schemas.microsoft.com/office/drawing/2014/main" id="{BA655D06-4225-4A2B-AEF8-4E2C18FE017C}"/>
              </a:ext>
            </a:extLst>
          </p:cNvPr>
          <p:cNvSpPr>
            <a:spLocks noGrp="1"/>
          </p:cNvSpPr>
          <p:nvPr>
            <p:ph type="body" sz="quarter" idx="39"/>
          </p:nvPr>
        </p:nvSpPr>
        <p:spPr/>
        <p:txBody>
          <a:bodyPr rtlCol="0"/>
          <a:lstStyle/>
          <a:p>
            <a:pPr rtl="0"/>
            <a:r>
              <a:rPr lang="it-IT" dirty="0" err="1"/>
              <a:t>Creation</a:t>
            </a:r>
            <a:endParaRPr lang="it-IT" dirty="0"/>
          </a:p>
        </p:txBody>
      </p:sp>
      <p:pic>
        <p:nvPicPr>
          <p:cNvPr id="50" name="Segnaposto immagine 49" descr="Vulcano contorno">
            <a:extLst>
              <a:ext uri="{FF2B5EF4-FFF2-40B4-BE49-F238E27FC236}">
                <a16:creationId xmlns:a16="http://schemas.microsoft.com/office/drawing/2014/main" id="{BC1A8F56-CD55-494E-91FC-4D0C55EE3922}"/>
              </a:ext>
            </a:extLst>
          </p:cNvPr>
          <p:cNvPicPr>
            <a:picLocks noGrp="1" noChangeAspect="1"/>
          </p:cNvPicPr>
          <p:nvPr>
            <p:ph type="pic" sz="quarter" idx="40"/>
          </p:nvPr>
        </p:nvPicPr>
        <p:blipFill>
          <a:blip r:embed="rId5">
            <a:extLst>
              <a:ext uri="{96DAC541-7B7A-43D3-8B79-37D633B846F1}">
                <asvg:svgBlip xmlns="" xmlns:asvg="http://schemas.microsoft.com/office/drawing/2016/SVG/main" r:embed="rId6"/>
              </a:ext>
            </a:extLst>
          </a:blip>
          <a:srcRect/>
          <a:stretch/>
        </p:blipFill>
        <p:spPr/>
      </p:pic>
      <p:sp>
        <p:nvSpPr>
          <p:cNvPr id="45" name="Segnaposto testo 44">
            <a:extLst>
              <a:ext uri="{FF2B5EF4-FFF2-40B4-BE49-F238E27FC236}">
                <a16:creationId xmlns:a16="http://schemas.microsoft.com/office/drawing/2014/main" id="{C9B9DFF3-1270-46CD-83D5-5C0F3710735A}"/>
              </a:ext>
            </a:extLst>
          </p:cNvPr>
          <p:cNvSpPr>
            <a:spLocks noGrp="1"/>
          </p:cNvSpPr>
          <p:nvPr>
            <p:ph type="body" sz="quarter" idx="41"/>
          </p:nvPr>
        </p:nvSpPr>
        <p:spPr>
          <a:xfrm>
            <a:off x="4446156" y="2947712"/>
            <a:ext cx="2327888" cy="601662"/>
          </a:xfrm>
        </p:spPr>
        <p:txBody>
          <a:bodyPr rtlCol="0"/>
          <a:lstStyle/>
          <a:p>
            <a:pPr rtl="0"/>
            <a:r>
              <a:rPr lang="en-US" sz="1200" b="1" dirty="0"/>
              <a:t>Surface evidence </a:t>
            </a:r>
            <a:r>
              <a:rPr lang="en-US" sz="1200" dirty="0"/>
              <a:t>of this Heat around the world and over the centuries.</a:t>
            </a:r>
            <a:endParaRPr lang="it-IT" sz="1200" dirty="0"/>
          </a:p>
        </p:txBody>
      </p:sp>
      <p:sp>
        <p:nvSpPr>
          <p:cNvPr id="32" name="Segnaposto testo 31">
            <a:extLst>
              <a:ext uri="{FF2B5EF4-FFF2-40B4-BE49-F238E27FC236}">
                <a16:creationId xmlns:a16="http://schemas.microsoft.com/office/drawing/2014/main" id="{0788CAD0-F091-43AE-9E0B-C44D9BCFFDBD}"/>
              </a:ext>
            </a:extLst>
          </p:cNvPr>
          <p:cNvSpPr>
            <a:spLocks noGrp="1"/>
          </p:cNvSpPr>
          <p:nvPr>
            <p:ph type="body" sz="quarter" idx="42"/>
          </p:nvPr>
        </p:nvSpPr>
        <p:spPr/>
        <p:txBody>
          <a:bodyPr rtlCol="0"/>
          <a:lstStyle/>
          <a:p>
            <a:pPr rtl="0"/>
            <a:r>
              <a:rPr lang="it-IT" dirty="0" err="1"/>
              <a:t>Evidence</a:t>
            </a:r>
            <a:endParaRPr lang="it-IT" dirty="0"/>
          </a:p>
        </p:txBody>
      </p:sp>
      <p:pic>
        <p:nvPicPr>
          <p:cNvPr id="52" name="Segnaposto immagine 51" descr="Vasca da bagno contorno">
            <a:extLst>
              <a:ext uri="{FF2B5EF4-FFF2-40B4-BE49-F238E27FC236}">
                <a16:creationId xmlns:a16="http://schemas.microsoft.com/office/drawing/2014/main" id="{05183537-C2C3-43F6-935E-27E647202486}"/>
              </a:ext>
            </a:extLst>
          </p:cNvPr>
          <p:cNvPicPr>
            <a:picLocks noGrp="1" noChangeAspect="1"/>
          </p:cNvPicPr>
          <p:nvPr>
            <p:ph type="pic" sz="quarter" idx="43"/>
          </p:nvPr>
        </p:nvPicPr>
        <p:blipFill>
          <a:blip r:embed="rId7">
            <a:extLst>
              <a:ext uri="{96DAC541-7B7A-43D3-8B79-37D633B846F1}">
                <asvg:svgBlip xmlns="" xmlns:asvg="http://schemas.microsoft.com/office/drawing/2016/SVG/main" r:embed="rId8"/>
              </a:ext>
            </a:extLst>
          </a:blip>
          <a:srcRect/>
          <a:stretch/>
        </p:blipFill>
        <p:spPr>
          <a:xfrm>
            <a:off x="1537341" y="4402198"/>
            <a:ext cx="887413" cy="889000"/>
          </a:xfrm>
        </p:spPr>
      </p:pic>
      <p:sp>
        <p:nvSpPr>
          <p:cNvPr id="3" name="Segnaposto testo 2">
            <a:extLst>
              <a:ext uri="{FF2B5EF4-FFF2-40B4-BE49-F238E27FC236}">
                <a16:creationId xmlns:a16="http://schemas.microsoft.com/office/drawing/2014/main" id="{C388CA8C-F8B5-45B2-8FCA-3A6F8DF40E92}"/>
              </a:ext>
            </a:extLst>
          </p:cNvPr>
          <p:cNvSpPr>
            <a:spLocks noGrp="1"/>
          </p:cNvSpPr>
          <p:nvPr>
            <p:ph type="body" sz="quarter" idx="44"/>
          </p:nvPr>
        </p:nvSpPr>
        <p:spPr>
          <a:xfrm>
            <a:off x="8423071" y="2923799"/>
            <a:ext cx="2750919" cy="601662"/>
          </a:xfrm>
        </p:spPr>
        <p:txBody>
          <a:bodyPr rtlCol="0"/>
          <a:lstStyle/>
          <a:p>
            <a:pPr rtl="0"/>
            <a:r>
              <a:rPr lang="en-US" sz="1200" dirty="0"/>
              <a:t>Geothermal springs used for </a:t>
            </a:r>
            <a:r>
              <a:rPr lang="en-US" sz="1200" b="1" dirty="0"/>
              <a:t>heating</a:t>
            </a:r>
            <a:r>
              <a:rPr lang="en-US" sz="1200" dirty="0"/>
              <a:t> and </a:t>
            </a:r>
            <a:r>
              <a:rPr lang="en-US" sz="1200" b="1" dirty="0"/>
              <a:t>cooking</a:t>
            </a:r>
            <a:r>
              <a:rPr lang="en-US" sz="1200" dirty="0"/>
              <a:t>. Initial </a:t>
            </a:r>
            <a:r>
              <a:rPr lang="en-US" sz="1200" b="1" dirty="0"/>
              <a:t>therapeutic</a:t>
            </a:r>
            <a:r>
              <a:rPr lang="en-US" sz="1200" dirty="0"/>
              <a:t> applications and use of </a:t>
            </a:r>
            <a:r>
              <a:rPr lang="en-US" sz="1200" b="1" dirty="0"/>
              <a:t>volcanic stones.</a:t>
            </a:r>
            <a:endParaRPr lang="it-IT" sz="1200" b="1" dirty="0"/>
          </a:p>
        </p:txBody>
      </p:sp>
      <p:sp>
        <p:nvSpPr>
          <p:cNvPr id="5" name="Segnaposto testo 4">
            <a:extLst>
              <a:ext uri="{FF2B5EF4-FFF2-40B4-BE49-F238E27FC236}">
                <a16:creationId xmlns:a16="http://schemas.microsoft.com/office/drawing/2014/main" id="{C30E64BD-FC67-4B26-8FED-8E078A3CF228}"/>
              </a:ext>
            </a:extLst>
          </p:cNvPr>
          <p:cNvSpPr>
            <a:spLocks noGrp="1"/>
          </p:cNvSpPr>
          <p:nvPr>
            <p:ph type="body" sz="quarter" idx="45"/>
          </p:nvPr>
        </p:nvSpPr>
        <p:spPr>
          <a:xfrm>
            <a:off x="8420792" y="2564249"/>
            <a:ext cx="2138339" cy="299767"/>
          </a:xfrm>
        </p:spPr>
        <p:txBody>
          <a:bodyPr rtlCol="0"/>
          <a:lstStyle/>
          <a:p>
            <a:r>
              <a:rPr lang="it-IT" dirty="0" err="1"/>
              <a:t>Usage</a:t>
            </a:r>
            <a:endParaRPr lang="it-IT" dirty="0"/>
          </a:p>
        </p:txBody>
      </p:sp>
      <p:pic>
        <p:nvPicPr>
          <p:cNvPr id="57" name="Segnaposto immagine 56" descr="Home contorno">
            <a:extLst>
              <a:ext uri="{FF2B5EF4-FFF2-40B4-BE49-F238E27FC236}">
                <a16:creationId xmlns:a16="http://schemas.microsoft.com/office/drawing/2014/main" id="{A83112AD-B949-4C0B-B56E-D32DC625D856}"/>
              </a:ext>
            </a:extLst>
          </p:cNvPr>
          <p:cNvPicPr>
            <a:picLocks noGrp="1" noChangeAspect="1"/>
          </p:cNvPicPr>
          <p:nvPr>
            <p:ph type="pic" sz="quarter" idx="46"/>
          </p:nvPr>
        </p:nvPicPr>
        <p:blipFill>
          <a:blip r:embed="rId9">
            <a:extLst>
              <a:ext uri="{96DAC541-7B7A-43D3-8B79-37D633B846F1}">
                <asvg:svgBlip xmlns="" xmlns:asvg="http://schemas.microsoft.com/office/drawing/2016/SVG/main" r:embed="rId10"/>
              </a:ext>
            </a:extLst>
          </a:blip>
          <a:srcRect/>
          <a:stretch/>
        </p:blipFill>
        <p:spPr>
          <a:xfrm>
            <a:off x="5789575" y="4310994"/>
            <a:ext cx="840963" cy="842466"/>
          </a:xfrm>
        </p:spPr>
      </p:pic>
      <p:sp>
        <p:nvSpPr>
          <p:cNvPr id="15" name="Segnaposto testo 14">
            <a:extLst>
              <a:ext uri="{FF2B5EF4-FFF2-40B4-BE49-F238E27FC236}">
                <a16:creationId xmlns:a16="http://schemas.microsoft.com/office/drawing/2014/main" id="{797D2850-98E7-4919-B0CF-C3FCCCD1B00E}"/>
              </a:ext>
            </a:extLst>
          </p:cNvPr>
          <p:cNvSpPr>
            <a:spLocks noGrp="1"/>
          </p:cNvSpPr>
          <p:nvPr>
            <p:ph type="body" sz="quarter" idx="47"/>
          </p:nvPr>
        </p:nvSpPr>
        <p:spPr>
          <a:xfrm>
            <a:off x="2574051" y="4665042"/>
            <a:ext cx="2681814" cy="601662"/>
          </a:xfrm>
        </p:spPr>
        <p:txBody>
          <a:bodyPr rtlCol="0"/>
          <a:lstStyle/>
          <a:p>
            <a:pPr rtl="0"/>
            <a:r>
              <a:rPr lang="it-IT" sz="1200" b="1" dirty="0"/>
              <a:t>Thermal </a:t>
            </a:r>
            <a:r>
              <a:rPr lang="it-IT" sz="1200" b="1" dirty="0" err="1"/>
              <a:t>Baths</a:t>
            </a:r>
            <a:r>
              <a:rPr lang="it-IT" sz="1200" dirty="0"/>
              <a:t>. </a:t>
            </a:r>
            <a:r>
              <a:rPr lang="en-US" sz="1200" dirty="0"/>
              <a:t>Present in the culture of various peoples of the past and still in those of the present</a:t>
            </a:r>
            <a:r>
              <a:rPr lang="en-US" dirty="0"/>
              <a:t>. </a:t>
            </a:r>
            <a:endParaRPr lang="it-IT" dirty="0"/>
          </a:p>
        </p:txBody>
      </p:sp>
      <p:sp>
        <p:nvSpPr>
          <p:cNvPr id="19" name="Segnaposto testo 18">
            <a:extLst>
              <a:ext uri="{FF2B5EF4-FFF2-40B4-BE49-F238E27FC236}">
                <a16:creationId xmlns:a16="http://schemas.microsoft.com/office/drawing/2014/main" id="{68A0F53B-4BED-46EF-9057-6334F372F67C}"/>
              </a:ext>
            </a:extLst>
          </p:cNvPr>
          <p:cNvSpPr>
            <a:spLocks noGrp="1"/>
          </p:cNvSpPr>
          <p:nvPr>
            <p:ph type="body" sz="quarter" idx="48"/>
          </p:nvPr>
        </p:nvSpPr>
        <p:spPr/>
        <p:txBody>
          <a:bodyPr rtlCol="0"/>
          <a:lstStyle/>
          <a:p>
            <a:pPr rtl="0"/>
            <a:r>
              <a:rPr lang="it-IT" dirty="0" err="1"/>
              <a:t>Usage</a:t>
            </a:r>
            <a:endParaRPr lang="it-IT" dirty="0"/>
          </a:p>
        </p:txBody>
      </p:sp>
      <p:pic>
        <p:nvPicPr>
          <p:cNvPr id="55" name="Segnaposto immagine 54" descr="Falò contorno">
            <a:extLst>
              <a:ext uri="{FF2B5EF4-FFF2-40B4-BE49-F238E27FC236}">
                <a16:creationId xmlns:a16="http://schemas.microsoft.com/office/drawing/2014/main" id="{FBE14225-80F2-406E-9F56-CBFC89FC7CDF}"/>
              </a:ext>
            </a:extLst>
          </p:cNvPr>
          <p:cNvPicPr>
            <a:picLocks noGrp="1" noChangeAspect="1"/>
          </p:cNvPicPr>
          <p:nvPr>
            <p:ph type="pic" sz="quarter" idx="49"/>
          </p:nvPr>
        </p:nvPicPr>
        <p:blipFill>
          <a:blip r:embed="rId11">
            <a:extLst>
              <a:ext uri="{96DAC541-7B7A-43D3-8B79-37D633B846F1}">
                <asvg:svgBlip xmlns="" xmlns:asvg="http://schemas.microsoft.com/office/drawing/2016/SVG/main" r:embed="rId12"/>
              </a:ext>
            </a:extLst>
          </a:blip>
          <a:srcRect/>
          <a:stretch/>
        </p:blipFill>
        <p:spPr>
          <a:xfrm>
            <a:off x="7484546" y="2567077"/>
            <a:ext cx="839461" cy="840962"/>
          </a:xfrm>
        </p:spPr>
      </p:pic>
      <p:sp>
        <p:nvSpPr>
          <p:cNvPr id="21" name="Segnaposto testo 20">
            <a:extLst>
              <a:ext uri="{FF2B5EF4-FFF2-40B4-BE49-F238E27FC236}">
                <a16:creationId xmlns:a16="http://schemas.microsoft.com/office/drawing/2014/main" id="{C6B23F16-63C4-4CE4-9CB8-640B2DFFBE56}"/>
              </a:ext>
            </a:extLst>
          </p:cNvPr>
          <p:cNvSpPr>
            <a:spLocks noGrp="1"/>
          </p:cNvSpPr>
          <p:nvPr>
            <p:ph type="body" sz="quarter" idx="50"/>
          </p:nvPr>
        </p:nvSpPr>
        <p:spPr>
          <a:xfrm>
            <a:off x="6805797" y="4665042"/>
            <a:ext cx="3048322" cy="601662"/>
          </a:xfrm>
        </p:spPr>
        <p:txBody>
          <a:bodyPr rtlCol="0"/>
          <a:lstStyle/>
          <a:p>
            <a:pPr rtl="0"/>
            <a:r>
              <a:rPr lang="en-US" sz="1200" b="1" dirty="0">
                <a:ea typeface="Times New Roman" panose="02020603050405020304" pitchFamily="18" charset="0"/>
              </a:rPr>
              <a:t>F</a:t>
            </a:r>
            <a:r>
              <a:rPr lang="en-US" sz="1200" b="1" dirty="0">
                <a:effectLst/>
                <a:ea typeface="Times New Roman" panose="02020603050405020304" pitchFamily="18" charset="0"/>
              </a:rPr>
              <a:t>irst use of district heating </a:t>
            </a:r>
            <a:r>
              <a:rPr lang="en-US" sz="1200" dirty="0">
                <a:effectLst/>
                <a:ea typeface="Times New Roman" panose="02020603050405020304" pitchFamily="18" charset="0"/>
              </a:rPr>
              <a:t>to heat an entire community occurred in </a:t>
            </a:r>
            <a:r>
              <a:rPr lang="en-US" sz="1200" dirty="0" err="1">
                <a:effectLst/>
                <a:ea typeface="Times New Roman" panose="02020603050405020304" pitchFamily="18" charset="0"/>
              </a:rPr>
              <a:t>Chaudes-Aigues</a:t>
            </a:r>
            <a:r>
              <a:rPr lang="en-US" sz="1200" dirty="0">
                <a:effectLst/>
                <a:ea typeface="Times New Roman" panose="02020603050405020304" pitchFamily="18" charset="0"/>
              </a:rPr>
              <a:t>, France, in the 14</a:t>
            </a:r>
            <a:r>
              <a:rPr lang="en-US" sz="1200" baseline="30000" dirty="0">
                <a:effectLst/>
                <a:ea typeface="Times New Roman" panose="02020603050405020304" pitchFamily="18" charset="0"/>
              </a:rPr>
              <a:t>th</a:t>
            </a:r>
            <a:r>
              <a:rPr lang="en-US" sz="1200" dirty="0">
                <a:effectLst/>
                <a:ea typeface="Times New Roman" panose="02020603050405020304" pitchFamily="18" charset="0"/>
              </a:rPr>
              <a:t> Century.</a:t>
            </a:r>
            <a:endParaRPr lang="it-IT" sz="1200" dirty="0"/>
          </a:p>
        </p:txBody>
      </p:sp>
      <p:sp>
        <p:nvSpPr>
          <p:cNvPr id="22" name="Segnaposto testo 21">
            <a:extLst>
              <a:ext uri="{FF2B5EF4-FFF2-40B4-BE49-F238E27FC236}">
                <a16:creationId xmlns:a16="http://schemas.microsoft.com/office/drawing/2014/main" id="{40B357ED-D4DE-4947-9921-0142523A7681}"/>
              </a:ext>
            </a:extLst>
          </p:cNvPr>
          <p:cNvSpPr>
            <a:spLocks noGrp="1"/>
          </p:cNvSpPr>
          <p:nvPr>
            <p:ph type="body" sz="quarter" idx="51"/>
          </p:nvPr>
        </p:nvSpPr>
        <p:spPr/>
        <p:txBody>
          <a:bodyPr rtlCol="0"/>
          <a:lstStyle/>
          <a:p>
            <a:pPr rtl="0"/>
            <a:r>
              <a:rPr lang="it-IT" dirty="0" err="1"/>
              <a:t>Usage</a:t>
            </a:r>
            <a:endParaRPr lang="it-IT" dirty="0"/>
          </a:p>
        </p:txBody>
      </p:sp>
      <p:pic>
        <p:nvPicPr>
          <p:cNvPr id="60" name="Segnaposto immagine 59" descr="Alta tensione contorno">
            <a:extLst>
              <a:ext uri="{FF2B5EF4-FFF2-40B4-BE49-F238E27FC236}">
                <a16:creationId xmlns:a16="http://schemas.microsoft.com/office/drawing/2014/main" id="{6592CDC9-FA33-4CCA-A716-E0EB2D714F58}"/>
              </a:ext>
            </a:extLst>
          </p:cNvPr>
          <p:cNvPicPr>
            <a:picLocks noGrp="1" noChangeAspect="1"/>
          </p:cNvPicPr>
          <p:nvPr>
            <p:ph type="pic" sz="quarter" idx="52"/>
          </p:nvPr>
        </p:nvPicPr>
        <p:blipFill>
          <a:blip r:embed="rId13">
            <a:extLst>
              <a:ext uri="{96DAC541-7B7A-43D3-8B79-37D633B846F1}">
                <asvg:svgBlip xmlns="" xmlns:asvg="http://schemas.microsoft.com/office/drawing/2016/SVG/main" r:embed="rId14"/>
              </a:ext>
            </a:extLst>
          </a:blip>
          <a:srcRect/>
          <a:stretch/>
        </p:blipFill>
        <p:spPr/>
      </p:pic>
      <p:sp>
        <p:nvSpPr>
          <p:cNvPr id="25" name="Segnaposto testo 24">
            <a:extLst>
              <a:ext uri="{FF2B5EF4-FFF2-40B4-BE49-F238E27FC236}">
                <a16:creationId xmlns:a16="http://schemas.microsoft.com/office/drawing/2014/main" id="{DA19BD99-1FDD-406D-B94B-E97493647B4C}"/>
              </a:ext>
            </a:extLst>
          </p:cNvPr>
          <p:cNvSpPr>
            <a:spLocks noGrp="1"/>
          </p:cNvSpPr>
          <p:nvPr>
            <p:ph type="body" sz="quarter" idx="53"/>
          </p:nvPr>
        </p:nvSpPr>
        <p:spPr>
          <a:xfrm>
            <a:off x="9015178" y="6100437"/>
            <a:ext cx="2774745" cy="601662"/>
          </a:xfrm>
        </p:spPr>
        <p:txBody>
          <a:bodyPr rtlCol="0"/>
          <a:lstStyle/>
          <a:p>
            <a:pPr rtl="0"/>
            <a:r>
              <a:rPr lang="it-IT" sz="1200" dirty="0"/>
              <a:t>In the </a:t>
            </a:r>
            <a:r>
              <a:rPr lang="it-IT" sz="1200" dirty="0" err="1"/>
              <a:t>early</a:t>
            </a:r>
            <a:r>
              <a:rPr lang="it-IT" sz="1200" dirty="0"/>
              <a:t> 20th </a:t>
            </a:r>
            <a:r>
              <a:rPr lang="it-IT" sz="1200" dirty="0" err="1"/>
              <a:t>century</a:t>
            </a:r>
            <a:r>
              <a:rPr lang="it-IT" sz="1200" dirty="0"/>
              <a:t> </a:t>
            </a:r>
            <a:r>
              <a:rPr lang="it-IT" sz="1200" b="1" dirty="0"/>
              <a:t>first </a:t>
            </a:r>
            <a:r>
              <a:rPr lang="it-IT" sz="1200" b="1" dirty="0" err="1"/>
              <a:t>geothermal</a:t>
            </a:r>
            <a:r>
              <a:rPr lang="it-IT" sz="1200" b="1" dirty="0"/>
              <a:t> power </a:t>
            </a:r>
            <a:r>
              <a:rPr lang="it-IT" sz="1200" b="1" dirty="0" err="1"/>
              <a:t>plant</a:t>
            </a:r>
            <a:r>
              <a:rPr lang="it-IT" sz="1200" dirty="0"/>
              <a:t> to produce </a:t>
            </a:r>
            <a:r>
              <a:rPr lang="it-IT" sz="1200" b="1" dirty="0" err="1"/>
              <a:t>electricity</a:t>
            </a:r>
            <a:r>
              <a:rPr lang="it-IT" sz="1200" dirty="0"/>
              <a:t> in Larderello, </a:t>
            </a:r>
            <a:r>
              <a:rPr lang="it-IT" sz="1200" dirty="0" err="1"/>
              <a:t>Italy</a:t>
            </a:r>
            <a:r>
              <a:rPr lang="it-IT" sz="1200" dirty="0"/>
              <a:t>.</a:t>
            </a:r>
          </a:p>
        </p:txBody>
      </p:sp>
      <p:sp>
        <p:nvSpPr>
          <p:cNvPr id="28" name="Segnaposto testo 27">
            <a:extLst>
              <a:ext uri="{FF2B5EF4-FFF2-40B4-BE49-F238E27FC236}">
                <a16:creationId xmlns:a16="http://schemas.microsoft.com/office/drawing/2014/main" id="{2F5D9E13-3778-4E76-95F1-32465C1D6C90}"/>
              </a:ext>
            </a:extLst>
          </p:cNvPr>
          <p:cNvSpPr>
            <a:spLocks noGrp="1"/>
          </p:cNvSpPr>
          <p:nvPr>
            <p:ph type="body" sz="quarter" idx="54"/>
          </p:nvPr>
        </p:nvSpPr>
        <p:spPr/>
        <p:txBody>
          <a:bodyPr rtlCol="0"/>
          <a:lstStyle/>
          <a:p>
            <a:pPr rtl="0"/>
            <a:r>
              <a:rPr lang="it-IT" dirty="0" err="1"/>
              <a:t>Usage</a:t>
            </a:r>
            <a:endParaRPr lang="it-IT" dirty="0"/>
          </a:p>
        </p:txBody>
      </p:sp>
      <p:sp>
        <p:nvSpPr>
          <p:cNvPr id="54" name="Ovale 53" descr="indicatori di sequenza temporale">
            <a:extLst>
              <a:ext uri="{FF2B5EF4-FFF2-40B4-BE49-F238E27FC236}">
                <a16:creationId xmlns:a16="http://schemas.microsoft.com/office/drawing/2014/main" id="{860921B8-3D91-48AB-A236-95079DA8AD01}"/>
              </a:ext>
            </a:extLst>
          </p:cNvPr>
          <p:cNvSpPr/>
          <p:nvPr/>
        </p:nvSpPr>
        <p:spPr>
          <a:xfrm>
            <a:off x="1656253" y="1528909"/>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5" name="Ovale 104" descr="indicatori di sequenza temporale">
            <a:extLst>
              <a:ext uri="{FF2B5EF4-FFF2-40B4-BE49-F238E27FC236}">
                <a16:creationId xmlns:a16="http://schemas.microsoft.com/office/drawing/2014/main" id="{E92417A0-A309-465F-88E7-0DED361313C1}"/>
              </a:ext>
            </a:extLst>
          </p:cNvPr>
          <p:cNvSpPr/>
          <p:nvPr/>
        </p:nvSpPr>
        <p:spPr>
          <a:xfrm>
            <a:off x="7453646" y="6285904"/>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6" name="Ovale 105" descr="indicatori di sequenza temporale">
            <a:extLst>
              <a:ext uri="{FF2B5EF4-FFF2-40B4-BE49-F238E27FC236}">
                <a16:creationId xmlns:a16="http://schemas.microsoft.com/office/drawing/2014/main" id="{9E78D0A5-5816-4D38-925E-3537C6B2CF07}"/>
              </a:ext>
            </a:extLst>
          </p:cNvPr>
          <p:cNvSpPr/>
          <p:nvPr/>
        </p:nvSpPr>
        <p:spPr>
          <a:xfrm>
            <a:off x="8516525" y="2196927"/>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8" name="Ovale 107" descr="indicatori di sequenza temporale">
            <a:extLst>
              <a:ext uri="{FF2B5EF4-FFF2-40B4-BE49-F238E27FC236}">
                <a16:creationId xmlns:a16="http://schemas.microsoft.com/office/drawing/2014/main" id="{857D08D2-A1C9-489D-8348-CFB47CDE3AB1}"/>
              </a:ext>
            </a:extLst>
          </p:cNvPr>
          <p:cNvSpPr/>
          <p:nvPr/>
        </p:nvSpPr>
        <p:spPr>
          <a:xfrm>
            <a:off x="4499321" y="2210200"/>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10" name="Ovale 109" descr="indicatori di sequenza temporale">
            <a:extLst>
              <a:ext uri="{FF2B5EF4-FFF2-40B4-BE49-F238E27FC236}">
                <a16:creationId xmlns:a16="http://schemas.microsoft.com/office/drawing/2014/main" id="{19A80ABD-E90D-411F-BF88-7E1ED68E1846}"/>
              </a:ext>
            </a:extLst>
          </p:cNvPr>
          <p:cNvSpPr/>
          <p:nvPr/>
        </p:nvSpPr>
        <p:spPr>
          <a:xfrm>
            <a:off x="2665717" y="3835862"/>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11" name="Ovale 110" descr="indicatori di sequenza temporale">
            <a:extLst>
              <a:ext uri="{FF2B5EF4-FFF2-40B4-BE49-F238E27FC236}">
                <a16:creationId xmlns:a16="http://schemas.microsoft.com/office/drawing/2014/main" id="{467F323A-16F5-4015-85F9-EED889A6702A}"/>
              </a:ext>
            </a:extLst>
          </p:cNvPr>
          <p:cNvSpPr/>
          <p:nvPr/>
        </p:nvSpPr>
        <p:spPr>
          <a:xfrm>
            <a:off x="6884455" y="3835862"/>
            <a:ext cx="168964" cy="168964"/>
          </a:xfrm>
          <a:prstGeom prst="ellipse">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4" name="Titolo 3">
            <a:extLst>
              <a:ext uri="{FF2B5EF4-FFF2-40B4-BE49-F238E27FC236}">
                <a16:creationId xmlns:a16="http://schemas.microsoft.com/office/drawing/2014/main" id="{9A225BA5-9FA7-4106-AC33-85F2D35EC4FA}"/>
              </a:ext>
            </a:extLst>
          </p:cNvPr>
          <p:cNvSpPr>
            <a:spLocks noGrp="1"/>
          </p:cNvSpPr>
          <p:nvPr>
            <p:ph type="title"/>
          </p:nvPr>
        </p:nvSpPr>
        <p:spPr>
          <a:xfrm>
            <a:off x="6367046" y="466999"/>
            <a:ext cx="4786471" cy="601662"/>
          </a:xfrm>
        </p:spPr>
        <p:txBody>
          <a:bodyPr rtlCol="0"/>
          <a:lstStyle/>
          <a:p>
            <a:pPr rtl="0"/>
            <a:r>
              <a:rPr lang="it-IT" sz="3200" dirty="0" err="1">
                <a:latin typeface="Meiryo UI" panose="020B0604030504040204" pitchFamily="34" charset="-128"/>
                <a:ea typeface="Meiryo UI" panose="020B0604030504040204" pitchFamily="34" charset="-128"/>
              </a:rPr>
              <a:t>PAst</a:t>
            </a:r>
            <a:r>
              <a:rPr lang="it-IT" sz="3200" dirty="0"/>
              <a:t> </a:t>
            </a:r>
          </a:p>
        </p:txBody>
      </p:sp>
    </p:spTree>
    <p:extLst>
      <p:ext uri="{BB962C8B-B14F-4D97-AF65-F5344CB8AC3E}">
        <p14:creationId xmlns:p14="http://schemas.microsoft.com/office/powerpoint/2010/main" val="26730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3200" dirty="0">
                <a:solidFill>
                  <a:prstClr val="black">
                    <a:lumMod val="85000"/>
                    <a:lumOff val="15000"/>
                  </a:prstClr>
                </a:solidFill>
              </a:rPr>
              <a:t>EGS </a:t>
            </a:r>
            <a:r>
              <a:rPr lang="it-IT" dirty="0">
                <a:solidFill>
                  <a:prstClr val="black">
                    <a:lumMod val="50000"/>
                    <a:lumOff val="50000"/>
                  </a:prstClr>
                </a:solidFill>
              </a:rPr>
              <a:t>(</a:t>
            </a:r>
            <a:r>
              <a:rPr lang="en-GB" dirty="0">
                <a:solidFill>
                  <a:prstClr val="black">
                    <a:lumMod val="50000"/>
                    <a:lumOff val="50000"/>
                  </a:prstClr>
                </a:solidFill>
              </a:rPr>
              <a:t>Engineered Geothermal Systems)</a:t>
            </a:r>
            <a:endParaRPr lang="en-GB" dirty="0">
              <a:solidFill>
                <a:prstClr val="black">
                  <a:lumMod val="50000"/>
                  <a:lumOff val="50000"/>
                </a:prstClr>
              </a:solidFill>
            </a:endParaRPr>
          </a:p>
        </p:txBody>
      </p:sp>
      <p:grpSp>
        <p:nvGrpSpPr>
          <p:cNvPr id="21" name="Group 20"/>
          <p:cNvGrpSpPr>
            <a:grpSpLocks/>
          </p:cNvGrpSpPr>
          <p:nvPr/>
        </p:nvGrpSpPr>
        <p:grpSpPr bwMode="auto">
          <a:xfrm>
            <a:off x="2286000" y="1147763"/>
            <a:ext cx="3962400" cy="3200400"/>
            <a:chOff x="480" y="1008"/>
            <a:chExt cx="2496" cy="2016"/>
          </a:xfrm>
        </p:grpSpPr>
        <p:sp>
          <p:nvSpPr>
            <p:cNvPr id="22" name="Oval 6"/>
            <p:cNvSpPr>
              <a:spLocks noChangeArrowheads="1"/>
            </p:cNvSpPr>
            <p:nvPr/>
          </p:nvSpPr>
          <p:spPr bwMode="auto">
            <a:xfrm>
              <a:off x="480" y="1008"/>
              <a:ext cx="2496" cy="2016"/>
            </a:xfrm>
            <a:prstGeom prst="ellipse">
              <a:avLst/>
            </a:prstGeom>
            <a:gradFill rotWithShape="1">
              <a:gsLst>
                <a:gs pos="0">
                  <a:srgbClr val="333399">
                    <a:alpha val="59000"/>
                  </a:srgbClr>
                </a:gs>
                <a:gs pos="100000">
                  <a:srgbClr val="66CCFF">
                    <a:alpha val="25998"/>
                  </a:srgbClr>
                </a:gs>
              </a:gsLst>
              <a:lin ang="2700000" scaled="1"/>
            </a:gradFill>
            <a:ln w="9525">
              <a:solidFill>
                <a:schemeClr val="tx1"/>
              </a:solidFill>
              <a:round/>
              <a:headEnd/>
              <a:tailEnd/>
            </a:ln>
          </p:spPr>
          <p:txBody>
            <a:bodyPr wrap="none" anchor="ctr"/>
            <a:lstStyle/>
            <a:p>
              <a:pPr fontAlgn="base">
                <a:spcBef>
                  <a:spcPct val="0"/>
                </a:spcBef>
                <a:spcAft>
                  <a:spcPct val="0"/>
                </a:spcAft>
              </a:pPr>
              <a:endParaRPr lang="it-IT">
                <a:solidFill>
                  <a:prstClr val="black"/>
                </a:solidFill>
                <a:latin typeface="Arial" charset="0"/>
                <a:cs typeface="Arial" charset="0"/>
              </a:endParaRPr>
            </a:p>
          </p:txBody>
        </p:sp>
        <p:sp>
          <p:nvSpPr>
            <p:cNvPr id="23" name="Text Box 7"/>
            <p:cNvSpPr txBox="1">
              <a:spLocks noChangeArrowheads="1"/>
            </p:cNvSpPr>
            <p:nvPr/>
          </p:nvSpPr>
          <p:spPr bwMode="auto">
            <a:xfrm>
              <a:off x="1202" y="1842"/>
              <a:ext cx="537"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Fluid</a:t>
              </a:r>
              <a:endParaRPr lang="en-US" dirty="0">
                <a:solidFill>
                  <a:prstClr val="black"/>
                </a:solidFill>
              </a:endParaRPr>
            </a:p>
          </p:txBody>
        </p:sp>
      </p:grpSp>
      <p:sp>
        <p:nvSpPr>
          <p:cNvPr id="24" name="Text Box 8"/>
          <p:cNvSpPr txBox="1">
            <a:spLocks noChangeArrowheads="1"/>
          </p:cNvSpPr>
          <p:nvPr/>
        </p:nvSpPr>
        <p:spPr bwMode="auto">
          <a:xfrm>
            <a:off x="1524001" y="4652964"/>
            <a:ext cx="23018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dirty="0">
                <a:solidFill>
                  <a:prstClr val="black"/>
                </a:solidFill>
              </a:rPr>
              <a:t>Hydrothermal </a:t>
            </a:r>
            <a:r>
              <a:rPr lang="en-US" dirty="0" err="1">
                <a:solidFill>
                  <a:prstClr val="black"/>
                </a:solidFill>
              </a:rPr>
              <a:t>reservois</a:t>
            </a:r>
            <a:endParaRPr lang="en-US" dirty="0">
              <a:solidFill>
                <a:prstClr val="black"/>
              </a:solidFill>
            </a:endParaRPr>
          </a:p>
        </p:txBody>
      </p:sp>
      <p:sp>
        <p:nvSpPr>
          <p:cNvPr id="25" name="Text Box 9"/>
          <p:cNvSpPr txBox="1">
            <a:spLocks noChangeArrowheads="1"/>
          </p:cNvSpPr>
          <p:nvPr/>
        </p:nvSpPr>
        <p:spPr bwMode="auto">
          <a:xfrm>
            <a:off x="8153401" y="4652964"/>
            <a:ext cx="23018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a:solidFill>
                  <a:prstClr val="black"/>
                </a:solidFill>
              </a:rPr>
              <a:t>Enhanced Geothermal System (EGS)</a:t>
            </a:r>
          </a:p>
        </p:txBody>
      </p:sp>
      <p:grpSp>
        <p:nvGrpSpPr>
          <p:cNvPr id="26" name="Group 10"/>
          <p:cNvGrpSpPr>
            <a:grpSpLocks/>
          </p:cNvGrpSpPr>
          <p:nvPr/>
        </p:nvGrpSpPr>
        <p:grpSpPr bwMode="auto">
          <a:xfrm>
            <a:off x="4038600" y="3052763"/>
            <a:ext cx="3962400" cy="3200400"/>
            <a:chOff x="1584" y="2208"/>
            <a:chExt cx="2496" cy="2016"/>
          </a:xfrm>
        </p:grpSpPr>
        <p:sp>
          <p:nvSpPr>
            <p:cNvPr id="27" name="Oval 11"/>
            <p:cNvSpPr>
              <a:spLocks noChangeArrowheads="1"/>
            </p:cNvSpPr>
            <p:nvPr/>
          </p:nvSpPr>
          <p:spPr bwMode="auto">
            <a:xfrm>
              <a:off x="1584" y="2208"/>
              <a:ext cx="2496" cy="2016"/>
            </a:xfrm>
            <a:prstGeom prst="ellipse">
              <a:avLst/>
            </a:prstGeom>
            <a:gradFill rotWithShape="1">
              <a:gsLst>
                <a:gs pos="0">
                  <a:srgbClr val="FF5050">
                    <a:alpha val="25998"/>
                  </a:srgbClr>
                </a:gs>
                <a:gs pos="100000">
                  <a:srgbClr val="800000">
                    <a:alpha val="50000"/>
                  </a:srgbClr>
                </a:gs>
              </a:gsLst>
              <a:lin ang="5400000" scaled="1"/>
            </a:gradFill>
            <a:ln w="9525">
              <a:solidFill>
                <a:schemeClr val="tx1"/>
              </a:solidFill>
              <a:round/>
              <a:headEnd/>
              <a:tailEnd/>
            </a:ln>
          </p:spPr>
          <p:txBody>
            <a:bodyPr wrap="none" anchor="ctr"/>
            <a:lstStyle/>
            <a:p>
              <a:pPr fontAlgn="base">
                <a:spcBef>
                  <a:spcPct val="0"/>
                </a:spcBef>
                <a:spcAft>
                  <a:spcPct val="0"/>
                </a:spcAft>
              </a:pPr>
              <a:endParaRPr lang="it-IT">
                <a:solidFill>
                  <a:prstClr val="black"/>
                </a:solidFill>
                <a:latin typeface="Arial" charset="0"/>
                <a:cs typeface="Arial" charset="0"/>
              </a:endParaRPr>
            </a:p>
          </p:txBody>
        </p:sp>
        <p:sp>
          <p:nvSpPr>
            <p:cNvPr id="28" name="Text Box 12"/>
            <p:cNvSpPr txBox="1">
              <a:spLocks noChangeArrowheads="1"/>
            </p:cNvSpPr>
            <p:nvPr/>
          </p:nvSpPr>
          <p:spPr bwMode="auto">
            <a:xfrm>
              <a:off x="2196" y="3264"/>
              <a:ext cx="127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dirty="0">
                  <a:solidFill>
                    <a:prstClr val="black"/>
                  </a:solidFill>
                </a:rPr>
                <a:t>Temperature</a:t>
              </a:r>
              <a:endParaRPr lang="en-US" dirty="0">
                <a:solidFill>
                  <a:prstClr val="black"/>
                </a:solidFill>
              </a:endParaRPr>
            </a:p>
          </p:txBody>
        </p:sp>
      </p:grpSp>
      <p:grpSp>
        <p:nvGrpSpPr>
          <p:cNvPr id="29" name="Group 13"/>
          <p:cNvGrpSpPr>
            <a:grpSpLocks/>
          </p:cNvGrpSpPr>
          <p:nvPr/>
        </p:nvGrpSpPr>
        <p:grpSpPr bwMode="auto">
          <a:xfrm>
            <a:off x="5486400" y="1147763"/>
            <a:ext cx="3962400" cy="3200400"/>
            <a:chOff x="2496" y="1008"/>
            <a:chExt cx="2496" cy="2016"/>
          </a:xfrm>
        </p:grpSpPr>
        <p:sp>
          <p:nvSpPr>
            <p:cNvPr id="30" name="Oval 14"/>
            <p:cNvSpPr>
              <a:spLocks noChangeArrowheads="1"/>
            </p:cNvSpPr>
            <p:nvPr/>
          </p:nvSpPr>
          <p:spPr bwMode="auto">
            <a:xfrm>
              <a:off x="2496" y="1008"/>
              <a:ext cx="2496" cy="2016"/>
            </a:xfrm>
            <a:prstGeom prst="ellipse">
              <a:avLst/>
            </a:prstGeom>
            <a:gradFill rotWithShape="1">
              <a:gsLst>
                <a:gs pos="0">
                  <a:srgbClr val="FFFF00">
                    <a:alpha val="59000"/>
                  </a:srgbClr>
                </a:gs>
                <a:gs pos="100000">
                  <a:srgbClr val="FFFFCC">
                    <a:alpha val="25998"/>
                  </a:srgbClr>
                </a:gs>
              </a:gsLst>
              <a:lin ang="2700000" scaled="1"/>
            </a:gradFill>
            <a:ln w="9525">
              <a:solidFill>
                <a:schemeClr val="tx1"/>
              </a:solidFill>
              <a:round/>
              <a:headEnd/>
              <a:tailEnd/>
            </a:ln>
          </p:spPr>
          <p:txBody>
            <a:bodyPr wrap="none" anchor="ctr"/>
            <a:lstStyle/>
            <a:p>
              <a:pPr fontAlgn="base">
                <a:spcBef>
                  <a:spcPct val="0"/>
                </a:spcBef>
                <a:spcAft>
                  <a:spcPct val="0"/>
                </a:spcAft>
              </a:pPr>
              <a:endParaRPr lang="it-IT">
                <a:solidFill>
                  <a:prstClr val="black"/>
                </a:solidFill>
                <a:latin typeface="Arial" charset="0"/>
                <a:cs typeface="Arial" charset="0"/>
              </a:endParaRPr>
            </a:p>
          </p:txBody>
        </p:sp>
        <p:sp>
          <p:nvSpPr>
            <p:cNvPr id="31" name="Text Box 15"/>
            <p:cNvSpPr txBox="1">
              <a:spLocks noChangeArrowheads="1"/>
            </p:cNvSpPr>
            <p:nvPr/>
          </p:nvSpPr>
          <p:spPr bwMode="auto">
            <a:xfrm>
              <a:off x="3504" y="1824"/>
              <a:ext cx="1185"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dirty="0">
                  <a:solidFill>
                    <a:prstClr val="black"/>
                  </a:solidFill>
                </a:rPr>
                <a:t>Permeability</a:t>
              </a:r>
              <a:endParaRPr lang="en-US" dirty="0">
                <a:solidFill>
                  <a:prstClr val="black"/>
                </a:solidFill>
              </a:endParaRPr>
            </a:p>
          </p:txBody>
        </p:sp>
      </p:grpSp>
      <p:sp>
        <p:nvSpPr>
          <p:cNvPr id="32" name="Line 16"/>
          <p:cNvSpPr>
            <a:spLocks noChangeShapeType="1"/>
          </p:cNvSpPr>
          <p:nvPr/>
        </p:nvSpPr>
        <p:spPr bwMode="auto">
          <a:xfrm flipV="1">
            <a:off x="3657600" y="3433763"/>
            <a:ext cx="20574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prstClr val="black"/>
              </a:solidFill>
              <a:latin typeface="Arial" charset="0"/>
              <a:cs typeface="Arial" charset="0"/>
            </a:endParaRPr>
          </a:p>
        </p:txBody>
      </p:sp>
      <p:sp>
        <p:nvSpPr>
          <p:cNvPr id="33" name="Line 17"/>
          <p:cNvSpPr>
            <a:spLocks noChangeShapeType="1"/>
          </p:cNvSpPr>
          <p:nvPr/>
        </p:nvSpPr>
        <p:spPr bwMode="auto">
          <a:xfrm flipH="1" flipV="1">
            <a:off x="6400800" y="3586163"/>
            <a:ext cx="198120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it-IT">
              <a:solidFill>
                <a:prstClr val="black"/>
              </a:solidFill>
              <a:latin typeface="Arial" charset="0"/>
              <a:cs typeface="Arial" charset="0"/>
            </a:endParaRPr>
          </a:p>
        </p:txBody>
      </p:sp>
      <p:sp>
        <p:nvSpPr>
          <p:cNvPr id="34" name="Freeform 18"/>
          <p:cNvSpPr>
            <a:spLocks/>
          </p:cNvSpPr>
          <p:nvPr/>
        </p:nvSpPr>
        <p:spPr bwMode="auto">
          <a:xfrm>
            <a:off x="5191125" y="3052763"/>
            <a:ext cx="1443038" cy="1257300"/>
          </a:xfrm>
          <a:custGeom>
            <a:avLst/>
            <a:gdLst>
              <a:gd name="T0" fmla="*/ 0 w 909"/>
              <a:gd name="T1" fmla="*/ 292338125 h 792"/>
              <a:gd name="T2" fmla="*/ 105846599 w 909"/>
              <a:gd name="T3" fmla="*/ 186491563 h 792"/>
              <a:gd name="T4" fmla="*/ 380544519 w 909"/>
              <a:gd name="T5" fmla="*/ 118448138 h 792"/>
              <a:gd name="T6" fmla="*/ 1134070705 w 909"/>
              <a:gd name="T7" fmla="*/ 12601575 h 792"/>
              <a:gd name="T8" fmla="*/ 1885077528 w 909"/>
              <a:gd name="T9" fmla="*/ 40322500 h 792"/>
              <a:gd name="T10" fmla="*/ 2139614191 w 909"/>
              <a:gd name="T11" fmla="*/ 90725625 h 792"/>
              <a:gd name="T12" fmla="*/ 2147483647 w 909"/>
              <a:gd name="T13" fmla="*/ 181451250 h 792"/>
              <a:gd name="T14" fmla="*/ 2147483647 w 909"/>
              <a:gd name="T15" fmla="*/ 514111875 h 792"/>
              <a:gd name="T16" fmla="*/ 2147173869 w 909"/>
              <a:gd name="T17" fmla="*/ 839212825 h 792"/>
              <a:gd name="T18" fmla="*/ 1935480671 w 909"/>
              <a:gd name="T19" fmla="*/ 1239916875 h 792"/>
              <a:gd name="T20" fmla="*/ 1663303701 w 909"/>
              <a:gd name="T21" fmla="*/ 1602819375 h 792"/>
              <a:gd name="T22" fmla="*/ 1383567054 w 909"/>
              <a:gd name="T23" fmla="*/ 1867436575 h 792"/>
              <a:gd name="T24" fmla="*/ 1194554476 w 909"/>
              <a:gd name="T25" fmla="*/ 1995963750 h 792"/>
              <a:gd name="T26" fmla="*/ 982861278 w 909"/>
              <a:gd name="T27" fmla="*/ 1867436575 h 792"/>
              <a:gd name="T28" fmla="*/ 710684309 w 909"/>
              <a:gd name="T29" fmla="*/ 1625501575 h 792"/>
              <a:gd name="T30" fmla="*/ 380544519 w 909"/>
              <a:gd name="T31" fmla="*/ 1232357200 h 792"/>
              <a:gd name="T32" fmla="*/ 113407864 w 909"/>
              <a:gd name="T33" fmla="*/ 733366263 h 792"/>
              <a:gd name="T34" fmla="*/ 0 w 909"/>
              <a:gd name="T35" fmla="*/ 292338125 h 79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09"/>
              <a:gd name="T55" fmla="*/ 0 h 792"/>
              <a:gd name="T56" fmla="*/ 909 w 909"/>
              <a:gd name="T57" fmla="*/ 792 h 79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09" h="792">
                <a:moveTo>
                  <a:pt x="0" y="116"/>
                </a:moveTo>
                <a:cubicBezTo>
                  <a:pt x="1" y="80"/>
                  <a:pt x="17" y="85"/>
                  <a:pt x="42" y="74"/>
                </a:cubicBezTo>
                <a:cubicBezTo>
                  <a:pt x="67" y="63"/>
                  <a:pt x="83" y="59"/>
                  <a:pt x="151" y="47"/>
                </a:cubicBezTo>
                <a:cubicBezTo>
                  <a:pt x="219" y="35"/>
                  <a:pt x="351" y="10"/>
                  <a:pt x="450" y="5"/>
                </a:cubicBezTo>
                <a:cubicBezTo>
                  <a:pt x="549" y="0"/>
                  <a:pt x="682" y="11"/>
                  <a:pt x="748" y="16"/>
                </a:cubicBezTo>
                <a:cubicBezTo>
                  <a:pt x="814" y="21"/>
                  <a:pt x="823" y="27"/>
                  <a:pt x="849" y="36"/>
                </a:cubicBezTo>
                <a:cubicBezTo>
                  <a:pt x="875" y="45"/>
                  <a:pt x="897" y="44"/>
                  <a:pt x="903" y="72"/>
                </a:cubicBezTo>
                <a:cubicBezTo>
                  <a:pt x="909" y="100"/>
                  <a:pt x="896" y="161"/>
                  <a:pt x="888" y="204"/>
                </a:cubicBezTo>
                <a:cubicBezTo>
                  <a:pt x="880" y="247"/>
                  <a:pt x="872" y="285"/>
                  <a:pt x="852" y="333"/>
                </a:cubicBezTo>
                <a:cubicBezTo>
                  <a:pt x="832" y="381"/>
                  <a:pt x="800" y="442"/>
                  <a:pt x="768" y="492"/>
                </a:cubicBezTo>
                <a:cubicBezTo>
                  <a:pt x="736" y="542"/>
                  <a:pt x="696" y="595"/>
                  <a:pt x="660" y="636"/>
                </a:cubicBezTo>
                <a:cubicBezTo>
                  <a:pt x="624" y="677"/>
                  <a:pt x="580" y="715"/>
                  <a:pt x="549" y="741"/>
                </a:cubicBezTo>
                <a:cubicBezTo>
                  <a:pt x="518" y="767"/>
                  <a:pt x="500" y="792"/>
                  <a:pt x="474" y="792"/>
                </a:cubicBezTo>
                <a:cubicBezTo>
                  <a:pt x="448" y="792"/>
                  <a:pt x="422" y="765"/>
                  <a:pt x="390" y="741"/>
                </a:cubicBezTo>
                <a:cubicBezTo>
                  <a:pt x="358" y="717"/>
                  <a:pt x="322" y="687"/>
                  <a:pt x="282" y="645"/>
                </a:cubicBezTo>
                <a:cubicBezTo>
                  <a:pt x="242" y="603"/>
                  <a:pt x="190" y="548"/>
                  <a:pt x="151" y="489"/>
                </a:cubicBezTo>
                <a:cubicBezTo>
                  <a:pt x="112" y="430"/>
                  <a:pt x="70" y="353"/>
                  <a:pt x="45" y="291"/>
                </a:cubicBezTo>
                <a:cubicBezTo>
                  <a:pt x="20" y="229"/>
                  <a:pt x="9" y="152"/>
                  <a:pt x="0" y="116"/>
                </a:cubicBezTo>
                <a:close/>
              </a:path>
            </a:pathLst>
          </a:custGeom>
          <a:solidFill>
            <a:schemeClr val="tx2">
              <a:alpha val="18039"/>
            </a:schemeClr>
          </a:solidFill>
          <a:ln w="9525">
            <a:solidFill>
              <a:schemeClr val="tx1"/>
            </a:solidFill>
            <a:round/>
            <a:headEnd/>
            <a:tailEnd/>
          </a:ln>
        </p:spPr>
        <p:txBody>
          <a:bodyPr/>
          <a:lstStyle/>
          <a:p>
            <a:pPr fontAlgn="base">
              <a:spcBef>
                <a:spcPct val="0"/>
              </a:spcBef>
              <a:spcAft>
                <a:spcPct val="0"/>
              </a:spcAft>
            </a:pPr>
            <a:endParaRPr lang="it-IT">
              <a:solidFill>
                <a:prstClr val="black"/>
              </a:solidFill>
              <a:latin typeface="Arial" charset="0"/>
              <a:cs typeface="Arial" charset="0"/>
            </a:endParaRPr>
          </a:p>
        </p:txBody>
      </p:sp>
    </p:spTree>
    <p:extLst>
      <p:ext uri="{BB962C8B-B14F-4D97-AF65-F5344CB8AC3E}">
        <p14:creationId xmlns:p14="http://schemas.microsoft.com/office/powerpoint/2010/main" val="2781526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ox(in)">
                                      <p:cBhvr>
                                        <p:cTn id="17" dur="500"/>
                                        <p:tgtEl>
                                          <p:spTgt spid="29"/>
                                        </p:tgtEl>
                                      </p:cBhvr>
                                    </p:animEffect>
                                  </p:childTnLst>
                                </p:cTn>
                              </p:par>
                            </p:childTnLst>
                          </p:cTn>
                        </p:par>
                        <p:par>
                          <p:cTn id="18" fill="hold">
                            <p:stCondLst>
                              <p:cond delay="5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3000"/>
                                        <p:tgtEl>
                                          <p:spTgt spid="24"/>
                                        </p:tgtEl>
                                      </p:cBhvr>
                                    </p:animEffect>
                                    <p:anim calcmode="lin" valueType="num">
                                      <p:cBhvr>
                                        <p:cTn id="22" dur="3000" fill="hold"/>
                                        <p:tgtEl>
                                          <p:spTgt spid="24"/>
                                        </p:tgtEl>
                                        <p:attrNameLst>
                                          <p:attrName>ppt_x</p:attrName>
                                        </p:attrNameLst>
                                      </p:cBhvr>
                                      <p:tavLst>
                                        <p:tav tm="0">
                                          <p:val>
                                            <p:strVal val="#ppt_x"/>
                                          </p:val>
                                        </p:tav>
                                        <p:tav tm="100000">
                                          <p:val>
                                            <p:strVal val="#ppt_x"/>
                                          </p:val>
                                        </p:tav>
                                      </p:tavLst>
                                    </p:anim>
                                    <p:anim calcmode="lin" valueType="num">
                                      <p:cBhvr>
                                        <p:cTn id="23" dur="3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anim calcmode="lin" valueType="num">
                                      <p:cBhvr>
                                        <p:cTn id="27" dur="500" fill="hold"/>
                                        <p:tgtEl>
                                          <p:spTgt spid="32"/>
                                        </p:tgtEl>
                                        <p:attrNameLst>
                                          <p:attrName>ppt_x</p:attrName>
                                        </p:attrNameLst>
                                      </p:cBhvr>
                                      <p:tavLst>
                                        <p:tav tm="0">
                                          <p:val>
                                            <p:strVal val="#ppt_x"/>
                                          </p:val>
                                        </p:tav>
                                        <p:tav tm="100000">
                                          <p:val>
                                            <p:strVal val="#ppt_x"/>
                                          </p:val>
                                        </p:tav>
                                      </p:tavLst>
                                    </p:anim>
                                    <p:anim calcmode="lin" valueType="num">
                                      <p:cBhvr>
                                        <p:cTn id="28"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0469 -0.00856 L 0.04253 0.05433 " pathEditMode="relative" rAng="0" ptsTypes="AA">
                                      <p:cBhvr>
                                        <p:cTn id="32" dur="2000" fill="hold"/>
                                        <p:tgtEl>
                                          <p:spTgt spid="21"/>
                                        </p:tgtEl>
                                        <p:attrNameLst>
                                          <p:attrName>ppt_x</p:attrName>
                                          <p:attrName>ppt_y</p:attrName>
                                        </p:attrNameLst>
                                      </p:cBhvr>
                                      <p:rCtr x="2361" y="3145"/>
                                    </p:animMotion>
                                  </p:childTnLst>
                                </p:cTn>
                              </p:par>
                              <p:par>
                                <p:cTn id="33" presetID="0" presetClass="path" presetSubtype="0" accel="50000" decel="50000" fill="hold" nodeType="withEffect">
                                  <p:stCondLst>
                                    <p:cond delay="0"/>
                                  </p:stCondLst>
                                  <p:childTnLst>
                                    <p:animMotion origin="layout" path="M -3.33333E-6 -5.55556E-6 L -0.03333 0.04444 " pathEditMode="relative" ptsTypes="AA">
                                      <p:cBhvr>
                                        <p:cTn id="34" dur="2000" fill="hold"/>
                                        <p:tgtEl>
                                          <p:spTgt spid="29"/>
                                        </p:tgtEl>
                                        <p:attrNameLst>
                                          <p:attrName>ppt_x</p:attrName>
                                          <p:attrName>ppt_y</p:attrName>
                                        </p:attrNameLst>
                                      </p:cBhvr>
                                    </p:animMotion>
                                  </p:childTnLst>
                                </p:cTn>
                              </p:par>
                              <p:par>
                                <p:cTn id="35" presetID="4" presetClass="exit" presetSubtype="16" fill="hold" grpId="1" nodeType="withEffect">
                                  <p:stCondLst>
                                    <p:cond delay="0"/>
                                  </p:stCondLst>
                                  <p:childTnLst>
                                    <p:animEffect transition="out" filter="box(in)">
                                      <p:cBhvr>
                                        <p:cTn id="36" dur="500"/>
                                        <p:tgtEl>
                                          <p:spTgt spid="32"/>
                                        </p:tgtEl>
                                      </p:cBhvr>
                                    </p:animEffect>
                                    <p:set>
                                      <p:cBhvr>
                                        <p:cTn id="37" dur="1" fill="hold">
                                          <p:stCondLst>
                                            <p:cond delay="499"/>
                                          </p:stCondLst>
                                        </p:cTn>
                                        <p:tgtEl>
                                          <p:spTgt spid="32"/>
                                        </p:tgtEl>
                                        <p:attrNameLst>
                                          <p:attrName>style.visibility</p:attrName>
                                        </p:attrNameLst>
                                      </p:cBhvr>
                                      <p:to>
                                        <p:strVal val="hidden"/>
                                      </p:to>
                                    </p:set>
                                  </p:childTnLst>
                                </p:cTn>
                              </p:par>
                            </p:childTnLst>
                          </p:cTn>
                        </p:par>
                        <p:par>
                          <p:cTn id="38" fill="hold">
                            <p:stCondLst>
                              <p:cond delay="2000"/>
                            </p:stCondLst>
                            <p:childTnLst>
                              <p:par>
                                <p:cTn id="39" presetID="10" presetClass="entr" presetSubtype="0" fill="hold" grpId="0"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20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2000"/>
                                        <p:tgtEl>
                                          <p:spTgt spid="2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2" grpId="0" animBg="1"/>
      <p:bldP spid="32" grpId="1"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Box 3"/>
          <p:cNvSpPr txBox="1">
            <a:spLocks noChangeArrowheads="1"/>
          </p:cNvSpPr>
          <p:nvPr/>
        </p:nvSpPr>
        <p:spPr bwMode="auto">
          <a:xfrm>
            <a:off x="2752726" y="2217738"/>
            <a:ext cx="7229475" cy="461962"/>
          </a:xfrm>
          <a:prstGeom prst="rect">
            <a:avLst/>
          </a:prstGeom>
          <a:noFill/>
          <a:ln w="9525">
            <a:noFill/>
            <a:miter lim="800000"/>
            <a:headEnd/>
            <a:tailEnd/>
          </a:ln>
        </p:spPr>
        <p:txBody>
          <a:bodyPr anchor="b"/>
          <a:lstStyle/>
          <a:p>
            <a:pPr algn="ctr" fontAlgn="base">
              <a:spcBef>
                <a:spcPct val="0"/>
              </a:spcBef>
              <a:spcAft>
                <a:spcPct val="0"/>
              </a:spcAft>
            </a:pPr>
            <a:r>
              <a:rPr lang="it-IT" sz="2400" dirty="0">
                <a:solidFill>
                  <a:srgbClr val="7F7F7F"/>
                </a:solidFill>
                <a:latin typeface="Calibri" pitchFamily="34" charset="0"/>
                <a:cs typeface="Arial" charset="0"/>
              </a:rPr>
              <a:t>Come funziona</a:t>
            </a:r>
            <a:endParaRPr lang="it-IT" sz="2400" dirty="0">
              <a:solidFill>
                <a:srgbClr val="7F7F7F"/>
              </a:solidFill>
              <a:latin typeface="Calibri" pitchFamily="34" charset="0"/>
              <a:cs typeface="Arial" charset="0"/>
            </a:endParaRPr>
          </a:p>
        </p:txBody>
      </p:sp>
      <p:sp>
        <p:nvSpPr>
          <p:cNvPr id="7" name="Title 6"/>
          <p:cNvSpPr>
            <a:spLocks noGrp="1"/>
          </p:cNvSpPr>
          <p:nvPr>
            <p:ph type="title"/>
          </p:nvPr>
        </p:nvSpPr>
        <p:spPr>
          <a:xfrm>
            <a:off x="2743200" y="2670175"/>
            <a:ext cx="7543800" cy="1200150"/>
          </a:xfrm>
        </p:spPr>
        <p:txBody>
          <a:bodyPr vert="horz" lIns="109728" tIns="0" rIns="109728" bIns="0" rtlCol="0" anchor="t">
            <a:normAutofit/>
          </a:bodyPr>
          <a:lstStyle/>
          <a:p>
            <a:pPr>
              <a:defRPr/>
            </a:pPr>
            <a:r>
              <a:rPr lang="en-US" sz="3200" dirty="0">
                <a:solidFill>
                  <a:prstClr val="black">
                    <a:lumMod val="85000"/>
                    <a:lumOff val="15000"/>
                  </a:prstClr>
                </a:solidFill>
                <a:latin typeface="+mn-lt"/>
              </a:rPr>
              <a:t>Injection well in rock with low permeability and sufficient T°</a:t>
            </a:r>
            <a:endParaRPr sz="3200" dirty="0">
              <a:latin typeface="+mn-lt"/>
            </a:endParaRPr>
          </a:p>
        </p:txBody>
      </p:sp>
      <p:pic>
        <p:nvPicPr>
          <p:cNvPr id="2" name="Immagine 1"/>
          <p:cNvPicPr>
            <a:picLocks noChangeAspect="1"/>
          </p:cNvPicPr>
          <p:nvPr/>
        </p:nvPicPr>
        <p:blipFill>
          <a:blip r:embed="rId4"/>
          <a:stretch>
            <a:fillRect/>
          </a:stretch>
        </p:blipFill>
        <p:spPr>
          <a:xfrm>
            <a:off x="1703512" y="188640"/>
            <a:ext cx="4267696" cy="1659660"/>
          </a:xfrm>
          <a:prstGeom prst="rect">
            <a:avLst/>
          </a:prstGeom>
        </p:spPr>
      </p:pic>
      <p:pic>
        <p:nvPicPr>
          <p:cNvPr id="3" name="Immagine 2"/>
          <p:cNvPicPr>
            <a:picLocks noChangeAspect="1"/>
          </p:cNvPicPr>
          <p:nvPr/>
        </p:nvPicPr>
        <p:blipFill>
          <a:blip r:embed="rId5"/>
          <a:stretch>
            <a:fillRect/>
          </a:stretch>
        </p:blipFill>
        <p:spPr>
          <a:xfrm>
            <a:off x="6168008" y="188640"/>
            <a:ext cx="4298776" cy="1691648"/>
          </a:xfrm>
          <a:prstGeom prst="rect">
            <a:avLst/>
          </a:prstGeom>
        </p:spPr>
      </p:pic>
      <p:sp>
        <p:nvSpPr>
          <p:cNvPr id="9" name="Title 6"/>
          <p:cNvSpPr txBox="1">
            <a:spLocks/>
          </p:cNvSpPr>
          <p:nvPr/>
        </p:nvSpPr>
        <p:spPr bwMode="auto">
          <a:xfrm>
            <a:off x="2763487" y="3459423"/>
            <a:ext cx="7543800" cy="120015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a:bodyPr>
          <a:lstStyle>
            <a:lvl1pPr algn="l" rtl="0" eaLnBrk="1" fontAlgn="base" latinLnBrk="0" hangingPunct="1">
              <a:spcBef>
                <a:spcPct val="0"/>
              </a:spcBef>
              <a:spcAft>
                <a:spcPct val="0"/>
              </a:spcAft>
              <a:defRPr kumimoji="0" lang="it-IT" sz="4400" kern="1200">
                <a:solidFill>
                  <a:schemeClr val="tx1"/>
                </a:solidFill>
                <a:latin typeface="+mj-lt"/>
                <a:ea typeface="+mj-ea"/>
                <a:cs typeface="+mj-cs"/>
              </a:defRPr>
            </a:lvl1pPr>
            <a:lvl2pPr algn="ctr" rtl="0" eaLnBrk="1" fontAlgn="base" latinLnBrk="0" hangingPunct="1">
              <a:spcBef>
                <a:spcPct val="0"/>
              </a:spcBef>
              <a:spcAft>
                <a:spcPct val="0"/>
              </a:spcAft>
              <a:defRPr kumimoji="0" sz="4400">
                <a:solidFill>
                  <a:schemeClr val="tx1"/>
                </a:solidFill>
                <a:latin typeface="Calibri" pitchFamily="34" charset="0"/>
              </a:defRPr>
            </a:lvl2pPr>
            <a:lvl3pPr algn="ctr" rtl="0" eaLnBrk="1" fontAlgn="base" latinLnBrk="0" hangingPunct="1">
              <a:spcBef>
                <a:spcPct val="0"/>
              </a:spcBef>
              <a:spcAft>
                <a:spcPct val="0"/>
              </a:spcAft>
              <a:defRPr kumimoji="0" sz="4400">
                <a:solidFill>
                  <a:schemeClr val="tx1"/>
                </a:solidFill>
                <a:latin typeface="Calibri" pitchFamily="34" charset="0"/>
              </a:defRPr>
            </a:lvl3pPr>
            <a:lvl4pPr algn="ctr" rtl="0" eaLnBrk="1" fontAlgn="base" latinLnBrk="0" hangingPunct="1">
              <a:spcBef>
                <a:spcPct val="0"/>
              </a:spcBef>
              <a:spcAft>
                <a:spcPct val="0"/>
              </a:spcAft>
              <a:defRPr kumimoji="0" sz="4400">
                <a:solidFill>
                  <a:schemeClr val="tx1"/>
                </a:solidFill>
                <a:latin typeface="Calibri" pitchFamily="34" charset="0"/>
              </a:defRPr>
            </a:lvl4pPr>
            <a:lvl5pPr algn="ctr" rtl="0" eaLnBrk="1" fontAlgn="base" latinLnBrk="0" hangingPunct="1">
              <a:spcBef>
                <a:spcPct val="0"/>
              </a:spcBef>
              <a:spcAft>
                <a:spcPct val="0"/>
              </a:spcAft>
              <a:defRPr kumimoji="0" sz="4400">
                <a:solidFill>
                  <a:schemeClr val="tx1"/>
                </a:solidFill>
                <a:latin typeface="Calibri" pitchFamily="34" charset="0"/>
              </a:defRPr>
            </a:lvl5pPr>
            <a:lvl6pPr marL="457200" algn="ctr" rtl="0" eaLnBrk="1" fontAlgn="base" latinLnBrk="0" hangingPunct="1">
              <a:spcBef>
                <a:spcPct val="0"/>
              </a:spcBef>
              <a:spcAft>
                <a:spcPct val="0"/>
              </a:spcAft>
              <a:defRPr kumimoji="0" sz="4400">
                <a:solidFill>
                  <a:schemeClr val="tx1"/>
                </a:solidFill>
                <a:latin typeface="Calibri" pitchFamily="34" charset="0"/>
              </a:defRPr>
            </a:lvl6pPr>
            <a:lvl7pPr marL="914400" algn="ctr" rtl="0" eaLnBrk="1" fontAlgn="base" latinLnBrk="0" hangingPunct="1">
              <a:spcBef>
                <a:spcPct val="0"/>
              </a:spcBef>
              <a:spcAft>
                <a:spcPct val="0"/>
              </a:spcAft>
              <a:defRPr kumimoji="0" sz="4400">
                <a:solidFill>
                  <a:schemeClr val="tx1"/>
                </a:solidFill>
                <a:latin typeface="Calibri" pitchFamily="34" charset="0"/>
              </a:defRPr>
            </a:lvl7pPr>
            <a:lvl8pPr marL="1371600" algn="ctr" rtl="0" eaLnBrk="1" fontAlgn="base" latinLnBrk="0" hangingPunct="1">
              <a:spcBef>
                <a:spcPct val="0"/>
              </a:spcBef>
              <a:spcAft>
                <a:spcPct val="0"/>
              </a:spcAft>
              <a:defRPr kumimoji="0" sz="4400">
                <a:solidFill>
                  <a:schemeClr val="tx1"/>
                </a:solidFill>
                <a:latin typeface="Calibri" pitchFamily="34" charset="0"/>
              </a:defRPr>
            </a:lvl8pPr>
            <a:lvl9pPr marL="1828800" algn="ctr" rtl="0" eaLnBrk="1" fontAlgn="base" latinLnBrk="0" hangingPunct="1">
              <a:spcBef>
                <a:spcPct val="0"/>
              </a:spcBef>
              <a:spcAft>
                <a:spcPct val="0"/>
              </a:spcAft>
              <a:defRPr kumimoji="0" sz="4400">
                <a:solidFill>
                  <a:schemeClr val="tx1"/>
                </a:solidFill>
                <a:latin typeface="Calibri" pitchFamily="34" charset="0"/>
              </a:defRPr>
            </a:lvl9pPr>
          </a:lstStyle>
          <a:p>
            <a:pPr fontAlgn="auto">
              <a:spcAft>
                <a:spcPts val="0"/>
              </a:spcAft>
              <a:defRPr/>
            </a:pPr>
            <a:r>
              <a:rPr lang="en-US" sz="3200" b="1" dirty="0">
                <a:solidFill>
                  <a:prstClr val="black">
                    <a:lumMod val="85000"/>
                    <a:lumOff val="15000"/>
                  </a:prstClr>
                </a:solidFill>
                <a:latin typeface="Calibri"/>
              </a:rPr>
              <a:t>Enough P-water is injected to fracture or widen existing fractures</a:t>
            </a:r>
            <a:endParaRPr sz="3200" dirty="0">
              <a:solidFill>
                <a:prstClr val="black"/>
              </a:solidFill>
              <a:latin typeface="Calibri"/>
            </a:endParaRPr>
          </a:p>
        </p:txBody>
      </p:sp>
      <p:pic>
        <p:nvPicPr>
          <p:cNvPr id="4" name="Immagine 3"/>
          <p:cNvPicPr>
            <a:picLocks noChangeAspect="1"/>
          </p:cNvPicPr>
          <p:nvPr/>
        </p:nvPicPr>
        <p:blipFill>
          <a:blip r:embed="rId6"/>
          <a:stretch>
            <a:fillRect/>
          </a:stretch>
        </p:blipFill>
        <p:spPr>
          <a:xfrm>
            <a:off x="1703513" y="3717032"/>
            <a:ext cx="4268617" cy="1656184"/>
          </a:xfrm>
          <a:prstGeom prst="rect">
            <a:avLst/>
          </a:prstGeom>
        </p:spPr>
      </p:pic>
      <p:sp>
        <p:nvSpPr>
          <p:cNvPr id="11" name="Title 6"/>
          <p:cNvSpPr txBox="1">
            <a:spLocks/>
          </p:cNvSpPr>
          <p:nvPr/>
        </p:nvSpPr>
        <p:spPr bwMode="auto">
          <a:xfrm>
            <a:off x="2602293" y="1617663"/>
            <a:ext cx="7543800" cy="120015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a:bodyPr>
          <a:lstStyle>
            <a:lvl1pPr algn="l" rtl="0" eaLnBrk="1" fontAlgn="base" latinLnBrk="0" hangingPunct="1">
              <a:spcBef>
                <a:spcPct val="0"/>
              </a:spcBef>
              <a:spcAft>
                <a:spcPct val="0"/>
              </a:spcAft>
              <a:defRPr kumimoji="0" lang="it-IT" sz="4400" kern="1200">
                <a:solidFill>
                  <a:schemeClr val="tx1"/>
                </a:solidFill>
                <a:latin typeface="+mj-lt"/>
                <a:ea typeface="+mj-ea"/>
                <a:cs typeface="+mj-cs"/>
              </a:defRPr>
            </a:lvl1pPr>
            <a:lvl2pPr algn="ctr" rtl="0" eaLnBrk="1" fontAlgn="base" latinLnBrk="0" hangingPunct="1">
              <a:spcBef>
                <a:spcPct val="0"/>
              </a:spcBef>
              <a:spcAft>
                <a:spcPct val="0"/>
              </a:spcAft>
              <a:defRPr kumimoji="0" sz="4400">
                <a:solidFill>
                  <a:schemeClr val="tx1"/>
                </a:solidFill>
                <a:latin typeface="Calibri" pitchFamily="34" charset="0"/>
              </a:defRPr>
            </a:lvl2pPr>
            <a:lvl3pPr algn="ctr" rtl="0" eaLnBrk="1" fontAlgn="base" latinLnBrk="0" hangingPunct="1">
              <a:spcBef>
                <a:spcPct val="0"/>
              </a:spcBef>
              <a:spcAft>
                <a:spcPct val="0"/>
              </a:spcAft>
              <a:defRPr kumimoji="0" sz="4400">
                <a:solidFill>
                  <a:schemeClr val="tx1"/>
                </a:solidFill>
                <a:latin typeface="Calibri" pitchFamily="34" charset="0"/>
              </a:defRPr>
            </a:lvl3pPr>
            <a:lvl4pPr algn="ctr" rtl="0" eaLnBrk="1" fontAlgn="base" latinLnBrk="0" hangingPunct="1">
              <a:spcBef>
                <a:spcPct val="0"/>
              </a:spcBef>
              <a:spcAft>
                <a:spcPct val="0"/>
              </a:spcAft>
              <a:defRPr kumimoji="0" sz="4400">
                <a:solidFill>
                  <a:schemeClr val="tx1"/>
                </a:solidFill>
                <a:latin typeface="Calibri" pitchFamily="34" charset="0"/>
              </a:defRPr>
            </a:lvl4pPr>
            <a:lvl5pPr algn="ctr" rtl="0" eaLnBrk="1" fontAlgn="base" latinLnBrk="0" hangingPunct="1">
              <a:spcBef>
                <a:spcPct val="0"/>
              </a:spcBef>
              <a:spcAft>
                <a:spcPct val="0"/>
              </a:spcAft>
              <a:defRPr kumimoji="0" sz="4400">
                <a:solidFill>
                  <a:schemeClr val="tx1"/>
                </a:solidFill>
                <a:latin typeface="Calibri" pitchFamily="34" charset="0"/>
              </a:defRPr>
            </a:lvl5pPr>
            <a:lvl6pPr marL="457200" algn="ctr" rtl="0" eaLnBrk="1" fontAlgn="base" latinLnBrk="0" hangingPunct="1">
              <a:spcBef>
                <a:spcPct val="0"/>
              </a:spcBef>
              <a:spcAft>
                <a:spcPct val="0"/>
              </a:spcAft>
              <a:defRPr kumimoji="0" sz="4400">
                <a:solidFill>
                  <a:schemeClr val="tx1"/>
                </a:solidFill>
                <a:latin typeface="Calibri" pitchFamily="34" charset="0"/>
              </a:defRPr>
            </a:lvl6pPr>
            <a:lvl7pPr marL="914400" algn="ctr" rtl="0" eaLnBrk="1" fontAlgn="base" latinLnBrk="0" hangingPunct="1">
              <a:spcBef>
                <a:spcPct val="0"/>
              </a:spcBef>
              <a:spcAft>
                <a:spcPct val="0"/>
              </a:spcAft>
              <a:defRPr kumimoji="0" sz="4400">
                <a:solidFill>
                  <a:schemeClr val="tx1"/>
                </a:solidFill>
                <a:latin typeface="Calibri" pitchFamily="34" charset="0"/>
              </a:defRPr>
            </a:lvl7pPr>
            <a:lvl8pPr marL="1371600" algn="ctr" rtl="0" eaLnBrk="1" fontAlgn="base" latinLnBrk="0" hangingPunct="1">
              <a:spcBef>
                <a:spcPct val="0"/>
              </a:spcBef>
              <a:spcAft>
                <a:spcPct val="0"/>
              </a:spcAft>
              <a:defRPr kumimoji="0" sz="4400">
                <a:solidFill>
                  <a:schemeClr val="tx1"/>
                </a:solidFill>
                <a:latin typeface="Calibri" pitchFamily="34" charset="0"/>
              </a:defRPr>
            </a:lvl8pPr>
            <a:lvl9pPr marL="1828800" algn="ctr" rtl="0" eaLnBrk="1" fontAlgn="base" latinLnBrk="0" hangingPunct="1">
              <a:spcBef>
                <a:spcPct val="0"/>
              </a:spcBef>
              <a:spcAft>
                <a:spcPct val="0"/>
              </a:spcAft>
              <a:defRPr kumimoji="0" sz="4400">
                <a:solidFill>
                  <a:schemeClr val="tx1"/>
                </a:solidFill>
                <a:latin typeface="Calibri" pitchFamily="34" charset="0"/>
              </a:defRPr>
            </a:lvl9pPr>
          </a:lstStyle>
          <a:p>
            <a:pPr fontAlgn="auto">
              <a:spcAft>
                <a:spcPts val="0"/>
              </a:spcAft>
              <a:defRPr/>
            </a:pPr>
            <a:r>
              <a:rPr lang="en-US" sz="3200" dirty="0" err="1">
                <a:solidFill>
                  <a:prstClr val="black">
                    <a:lumMod val="85000"/>
                    <a:lumOff val="15000"/>
                  </a:prstClr>
                </a:solidFill>
                <a:latin typeface="Calibri"/>
              </a:rPr>
              <a:t>Hydrofracturing</a:t>
            </a:r>
            <a:r>
              <a:rPr lang="en-US" sz="3200" dirty="0">
                <a:solidFill>
                  <a:prstClr val="black">
                    <a:lumMod val="85000"/>
                    <a:lumOff val="15000"/>
                  </a:prstClr>
                </a:solidFill>
                <a:latin typeface="Calibri"/>
              </a:rPr>
              <a:t> continues to extend the fractures</a:t>
            </a:r>
            <a:endParaRPr sz="3200" dirty="0">
              <a:solidFill>
                <a:prstClr val="black"/>
              </a:solidFill>
              <a:latin typeface="Calibri"/>
            </a:endParaRPr>
          </a:p>
        </p:txBody>
      </p:sp>
      <p:pic>
        <p:nvPicPr>
          <p:cNvPr id="10" name="Immagine 9"/>
          <p:cNvPicPr>
            <a:picLocks noChangeAspect="1"/>
          </p:cNvPicPr>
          <p:nvPr/>
        </p:nvPicPr>
        <p:blipFill>
          <a:blip r:embed="rId7"/>
          <a:stretch>
            <a:fillRect/>
          </a:stretch>
        </p:blipFill>
        <p:spPr>
          <a:xfrm>
            <a:off x="6168008" y="3717033"/>
            <a:ext cx="4320480" cy="1694109"/>
          </a:xfrm>
          <a:prstGeom prst="rect">
            <a:avLst/>
          </a:prstGeom>
        </p:spPr>
      </p:pic>
      <p:sp>
        <p:nvSpPr>
          <p:cNvPr id="13" name="Title 6"/>
          <p:cNvSpPr txBox="1">
            <a:spLocks/>
          </p:cNvSpPr>
          <p:nvPr/>
        </p:nvSpPr>
        <p:spPr bwMode="auto">
          <a:xfrm>
            <a:off x="2743200" y="3537308"/>
            <a:ext cx="7543800" cy="120015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fontScale="92500"/>
          </a:bodyPr>
          <a:lstStyle>
            <a:lvl1pPr algn="l" rtl="0" eaLnBrk="1" fontAlgn="base" latinLnBrk="0" hangingPunct="1">
              <a:spcBef>
                <a:spcPct val="0"/>
              </a:spcBef>
              <a:spcAft>
                <a:spcPct val="0"/>
              </a:spcAft>
              <a:defRPr kumimoji="0" lang="it-IT" sz="4400" kern="1200">
                <a:solidFill>
                  <a:schemeClr val="tx1"/>
                </a:solidFill>
                <a:latin typeface="+mj-lt"/>
                <a:ea typeface="+mj-ea"/>
                <a:cs typeface="+mj-cs"/>
              </a:defRPr>
            </a:lvl1pPr>
            <a:lvl2pPr algn="ctr" rtl="0" eaLnBrk="1" fontAlgn="base" latinLnBrk="0" hangingPunct="1">
              <a:spcBef>
                <a:spcPct val="0"/>
              </a:spcBef>
              <a:spcAft>
                <a:spcPct val="0"/>
              </a:spcAft>
              <a:defRPr kumimoji="0" sz="4400">
                <a:solidFill>
                  <a:schemeClr val="tx1"/>
                </a:solidFill>
                <a:latin typeface="Calibri" pitchFamily="34" charset="0"/>
              </a:defRPr>
            </a:lvl2pPr>
            <a:lvl3pPr algn="ctr" rtl="0" eaLnBrk="1" fontAlgn="base" latinLnBrk="0" hangingPunct="1">
              <a:spcBef>
                <a:spcPct val="0"/>
              </a:spcBef>
              <a:spcAft>
                <a:spcPct val="0"/>
              </a:spcAft>
              <a:defRPr kumimoji="0" sz="4400">
                <a:solidFill>
                  <a:schemeClr val="tx1"/>
                </a:solidFill>
                <a:latin typeface="Calibri" pitchFamily="34" charset="0"/>
              </a:defRPr>
            </a:lvl3pPr>
            <a:lvl4pPr algn="ctr" rtl="0" eaLnBrk="1" fontAlgn="base" latinLnBrk="0" hangingPunct="1">
              <a:spcBef>
                <a:spcPct val="0"/>
              </a:spcBef>
              <a:spcAft>
                <a:spcPct val="0"/>
              </a:spcAft>
              <a:defRPr kumimoji="0" sz="4400">
                <a:solidFill>
                  <a:schemeClr val="tx1"/>
                </a:solidFill>
                <a:latin typeface="Calibri" pitchFamily="34" charset="0"/>
              </a:defRPr>
            </a:lvl4pPr>
            <a:lvl5pPr algn="ctr" rtl="0" eaLnBrk="1" fontAlgn="base" latinLnBrk="0" hangingPunct="1">
              <a:spcBef>
                <a:spcPct val="0"/>
              </a:spcBef>
              <a:spcAft>
                <a:spcPct val="0"/>
              </a:spcAft>
              <a:defRPr kumimoji="0" sz="4400">
                <a:solidFill>
                  <a:schemeClr val="tx1"/>
                </a:solidFill>
                <a:latin typeface="Calibri" pitchFamily="34" charset="0"/>
              </a:defRPr>
            </a:lvl5pPr>
            <a:lvl6pPr marL="457200" algn="ctr" rtl="0" eaLnBrk="1" fontAlgn="base" latinLnBrk="0" hangingPunct="1">
              <a:spcBef>
                <a:spcPct val="0"/>
              </a:spcBef>
              <a:spcAft>
                <a:spcPct val="0"/>
              </a:spcAft>
              <a:defRPr kumimoji="0" sz="4400">
                <a:solidFill>
                  <a:schemeClr val="tx1"/>
                </a:solidFill>
                <a:latin typeface="Calibri" pitchFamily="34" charset="0"/>
              </a:defRPr>
            </a:lvl6pPr>
            <a:lvl7pPr marL="914400" algn="ctr" rtl="0" eaLnBrk="1" fontAlgn="base" latinLnBrk="0" hangingPunct="1">
              <a:spcBef>
                <a:spcPct val="0"/>
              </a:spcBef>
              <a:spcAft>
                <a:spcPct val="0"/>
              </a:spcAft>
              <a:defRPr kumimoji="0" sz="4400">
                <a:solidFill>
                  <a:schemeClr val="tx1"/>
                </a:solidFill>
                <a:latin typeface="Calibri" pitchFamily="34" charset="0"/>
              </a:defRPr>
            </a:lvl7pPr>
            <a:lvl8pPr marL="1371600" algn="ctr" rtl="0" eaLnBrk="1" fontAlgn="base" latinLnBrk="0" hangingPunct="1">
              <a:spcBef>
                <a:spcPct val="0"/>
              </a:spcBef>
              <a:spcAft>
                <a:spcPct val="0"/>
              </a:spcAft>
              <a:defRPr kumimoji="0" sz="4400">
                <a:solidFill>
                  <a:schemeClr val="tx1"/>
                </a:solidFill>
                <a:latin typeface="Calibri" pitchFamily="34" charset="0"/>
              </a:defRPr>
            </a:lvl8pPr>
            <a:lvl9pPr marL="1828800" algn="ctr" rtl="0" eaLnBrk="1" fontAlgn="base" latinLnBrk="0" hangingPunct="1">
              <a:spcBef>
                <a:spcPct val="0"/>
              </a:spcBef>
              <a:spcAft>
                <a:spcPct val="0"/>
              </a:spcAft>
              <a:defRPr kumimoji="0" sz="4400">
                <a:solidFill>
                  <a:schemeClr val="tx1"/>
                </a:solidFill>
                <a:latin typeface="Calibri" pitchFamily="34" charset="0"/>
              </a:defRPr>
            </a:lvl9pPr>
          </a:lstStyle>
          <a:p>
            <a:pPr fontAlgn="auto">
              <a:spcAft>
                <a:spcPts val="0"/>
              </a:spcAft>
              <a:defRPr/>
            </a:pPr>
            <a:r>
              <a:rPr lang="en-US" sz="3200" dirty="0">
                <a:solidFill>
                  <a:prstClr val="black">
                    <a:lumMod val="85000"/>
                    <a:lumOff val="15000"/>
                  </a:prstClr>
                </a:solidFill>
                <a:latin typeface="Calibri"/>
              </a:rPr>
              <a:t>Through the production well that intercepts the fractures, the water is circulated and heated</a:t>
            </a:r>
            <a:endParaRPr sz="3200" dirty="0">
              <a:solidFill>
                <a:prstClr val="black"/>
              </a:solidFill>
              <a:latin typeface="Calibri"/>
            </a:endParaRPr>
          </a:p>
        </p:txBody>
      </p:sp>
      <p:pic>
        <p:nvPicPr>
          <p:cNvPr id="12" name="Immagine 11"/>
          <p:cNvPicPr>
            <a:picLocks noChangeAspect="1"/>
          </p:cNvPicPr>
          <p:nvPr/>
        </p:nvPicPr>
        <p:blipFill>
          <a:blip r:embed="rId8"/>
          <a:stretch>
            <a:fillRect/>
          </a:stretch>
        </p:blipFill>
        <p:spPr>
          <a:xfrm>
            <a:off x="3791744" y="1772816"/>
            <a:ext cx="4536504" cy="1760122"/>
          </a:xfrm>
          <a:prstGeom prst="rect">
            <a:avLst/>
          </a:prstGeom>
        </p:spPr>
      </p:pic>
      <p:sp>
        <p:nvSpPr>
          <p:cNvPr id="15" name="Title 6"/>
          <p:cNvSpPr txBox="1">
            <a:spLocks/>
          </p:cNvSpPr>
          <p:nvPr/>
        </p:nvSpPr>
        <p:spPr bwMode="auto">
          <a:xfrm>
            <a:off x="2567608" y="4365104"/>
            <a:ext cx="7543800" cy="1200150"/>
          </a:xfrm>
          <a:prstGeom prst="rect">
            <a:avLst/>
          </a:prstGeom>
          <a:noFill/>
          <a:ln w="9525">
            <a:noFill/>
            <a:miter lim="800000"/>
            <a:headEnd/>
            <a:tailEnd/>
          </a:ln>
        </p:spPr>
        <p:txBody>
          <a:bodyPr vert="horz" wrap="square" lIns="91440" tIns="0" rIns="91440" bIns="0" numCol="1" rtlCol="0" anchor="t" anchorCtr="0" compatLnSpc="1">
            <a:prstTxWarp prst="textNoShape">
              <a:avLst/>
            </a:prstTxWarp>
            <a:normAutofit/>
          </a:bodyPr>
          <a:lstStyle>
            <a:lvl1pPr algn="l" rtl="0" eaLnBrk="1" fontAlgn="base" latinLnBrk="0" hangingPunct="1">
              <a:spcBef>
                <a:spcPct val="0"/>
              </a:spcBef>
              <a:spcAft>
                <a:spcPct val="0"/>
              </a:spcAft>
              <a:defRPr kumimoji="0" lang="it-IT" sz="4400" kern="1200">
                <a:solidFill>
                  <a:schemeClr val="tx1"/>
                </a:solidFill>
                <a:latin typeface="+mj-lt"/>
                <a:ea typeface="+mj-ea"/>
                <a:cs typeface="+mj-cs"/>
              </a:defRPr>
            </a:lvl1pPr>
            <a:lvl2pPr algn="ctr" rtl="0" eaLnBrk="1" fontAlgn="base" latinLnBrk="0" hangingPunct="1">
              <a:spcBef>
                <a:spcPct val="0"/>
              </a:spcBef>
              <a:spcAft>
                <a:spcPct val="0"/>
              </a:spcAft>
              <a:defRPr kumimoji="0" sz="4400">
                <a:solidFill>
                  <a:schemeClr val="tx1"/>
                </a:solidFill>
                <a:latin typeface="Calibri" pitchFamily="34" charset="0"/>
              </a:defRPr>
            </a:lvl2pPr>
            <a:lvl3pPr algn="ctr" rtl="0" eaLnBrk="1" fontAlgn="base" latinLnBrk="0" hangingPunct="1">
              <a:spcBef>
                <a:spcPct val="0"/>
              </a:spcBef>
              <a:spcAft>
                <a:spcPct val="0"/>
              </a:spcAft>
              <a:defRPr kumimoji="0" sz="4400">
                <a:solidFill>
                  <a:schemeClr val="tx1"/>
                </a:solidFill>
                <a:latin typeface="Calibri" pitchFamily="34" charset="0"/>
              </a:defRPr>
            </a:lvl3pPr>
            <a:lvl4pPr algn="ctr" rtl="0" eaLnBrk="1" fontAlgn="base" latinLnBrk="0" hangingPunct="1">
              <a:spcBef>
                <a:spcPct val="0"/>
              </a:spcBef>
              <a:spcAft>
                <a:spcPct val="0"/>
              </a:spcAft>
              <a:defRPr kumimoji="0" sz="4400">
                <a:solidFill>
                  <a:schemeClr val="tx1"/>
                </a:solidFill>
                <a:latin typeface="Calibri" pitchFamily="34" charset="0"/>
              </a:defRPr>
            </a:lvl4pPr>
            <a:lvl5pPr algn="ctr" rtl="0" eaLnBrk="1" fontAlgn="base" latinLnBrk="0" hangingPunct="1">
              <a:spcBef>
                <a:spcPct val="0"/>
              </a:spcBef>
              <a:spcAft>
                <a:spcPct val="0"/>
              </a:spcAft>
              <a:defRPr kumimoji="0" sz="4400">
                <a:solidFill>
                  <a:schemeClr val="tx1"/>
                </a:solidFill>
                <a:latin typeface="Calibri" pitchFamily="34" charset="0"/>
              </a:defRPr>
            </a:lvl5pPr>
            <a:lvl6pPr marL="457200" algn="ctr" rtl="0" eaLnBrk="1" fontAlgn="base" latinLnBrk="0" hangingPunct="1">
              <a:spcBef>
                <a:spcPct val="0"/>
              </a:spcBef>
              <a:spcAft>
                <a:spcPct val="0"/>
              </a:spcAft>
              <a:defRPr kumimoji="0" sz="4400">
                <a:solidFill>
                  <a:schemeClr val="tx1"/>
                </a:solidFill>
                <a:latin typeface="Calibri" pitchFamily="34" charset="0"/>
              </a:defRPr>
            </a:lvl6pPr>
            <a:lvl7pPr marL="914400" algn="ctr" rtl="0" eaLnBrk="1" fontAlgn="base" latinLnBrk="0" hangingPunct="1">
              <a:spcBef>
                <a:spcPct val="0"/>
              </a:spcBef>
              <a:spcAft>
                <a:spcPct val="0"/>
              </a:spcAft>
              <a:defRPr kumimoji="0" sz="4400">
                <a:solidFill>
                  <a:schemeClr val="tx1"/>
                </a:solidFill>
                <a:latin typeface="Calibri" pitchFamily="34" charset="0"/>
              </a:defRPr>
            </a:lvl7pPr>
            <a:lvl8pPr marL="1371600" algn="ctr" rtl="0" eaLnBrk="1" fontAlgn="base" latinLnBrk="0" hangingPunct="1">
              <a:spcBef>
                <a:spcPct val="0"/>
              </a:spcBef>
              <a:spcAft>
                <a:spcPct val="0"/>
              </a:spcAft>
              <a:defRPr kumimoji="0" sz="4400">
                <a:solidFill>
                  <a:schemeClr val="tx1"/>
                </a:solidFill>
                <a:latin typeface="Calibri" pitchFamily="34" charset="0"/>
              </a:defRPr>
            </a:lvl8pPr>
            <a:lvl9pPr marL="1828800" algn="ctr" rtl="0" eaLnBrk="1" fontAlgn="base" latinLnBrk="0" hangingPunct="1">
              <a:spcBef>
                <a:spcPct val="0"/>
              </a:spcBef>
              <a:spcAft>
                <a:spcPct val="0"/>
              </a:spcAft>
              <a:defRPr kumimoji="0" sz="4400">
                <a:solidFill>
                  <a:schemeClr val="tx1"/>
                </a:solidFill>
                <a:latin typeface="Calibri" pitchFamily="34" charset="0"/>
              </a:defRPr>
            </a:lvl9pPr>
          </a:lstStyle>
          <a:p>
            <a:pPr fontAlgn="auto">
              <a:spcAft>
                <a:spcPts val="0"/>
              </a:spcAft>
              <a:defRPr/>
            </a:pPr>
            <a:r>
              <a:rPr lang="en-US" sz="3200" b="1" dirty="0">
                <a:solidFill>
                  <a:prstClr val="black">
                    <a:lumMod val="85000"/>
                    <a:lumOff val="15000"/>
                  </a:prstClr>
                </a:solidFill>
                <a:latin typeface="Calibri"/>
              </a:rPr>
              <a:t>Production through new wells and extensive fracturing/circulation</a:t>
            </a:r>
            <a:endParaRPr sz="3200" dirty="0">
              <a:solidFill>
                <a:prstClr val="black"/>
              </a:solidFill>
              <a:latin typeface="Calibri"/>
            </a:endParaRPr>
          </a:p>
        </p:txBody>
      </p:sp>
      <p:pic>
        <p:nvPicPr>
          <p:cNvPr id="14" name="Immagine 13"/>
          <p:cNvPicPr>
            <a:picLocks noChangeAspect="1"/>
          </p:cNvPicPr>
          <p:nvPr/>
        </p:nvPicPr>
        <p:blipFill>
          <a:blip r:embed="rId9"/>
          <a:stretch>
            <a:fillRect/>
          </a:stretch>
        </p:blipFill>
        <p:spPr>
          <a:xfrm>
            <a:off x="8640151" y="5943600"/>
            <a:ext cx="2019300" cy="914400"/>
          </a:xfrm>
          <a:prstGeom prst="rect">
            <a:avLst/>
          </a:prstGeom>
        </p:spPr>
      </p:pic>
    </p:spTree>
    <p:custDataLst>
      <p:tags r:id="rId1"/>
    </p:custDataLst>
    <p:extLst>
      <p:ext uri="{BB962C8B-B14F-4D97-AF65-F5344CB8AC3E}">
        <p14:creationId xmlns:p14="http://schemas.microsoft.com/office/powerpoint/2010/main" val="464270007"/>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par>
                                <p:cTn id="20" presetID="10" presetClass="entr" presetSubtype="0" fill="hold" grpId="0" nodeType="withEffect">
                                  <p:stCondLst>
                                    <p:cond delay="5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0" presetClass="entr" presetSubtype="0" fill="hold" grpId="0" nodeType="withEffect">
                                  <p:stCondLst>
                                    <p:cond delay="50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2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ppt_y"/>
                                          </p:val>
                                        </p:tav>
                                        <p:tav tm="100000">
                                          <p:val>
                                            <p:strVal val="#ppt_y"/>
                                          </p:val>
                                        </p:tav>
                                      </p:tavLst>
                                    </p:anim>
                                  </p:childTnLst>
                                </p:cTn>
                              </p:par>
                              <p:par>
                                <p:cTn id="40" presetID="1" presetClass="exit" presetSubtype="0" fill="hold" grpId="1" nodeType="withEffect">
                                  <p:stCondLst>
                                    <p:cond delay="0"/>
                                  </p:stCondLst>
                                  <p:childTnLst>
                                    <p:set>
                                      <p:cBhvr>
                                        <p:cTn id="41" dur="1" fill="hold">
                                          <p:stCondLst>
                                            <p:cond delay="0"/>
                                          </p:stCondLst>
                                        </p:cTn>
                                        <p:tgtEl>
                                          <p:spTgt spid="11"/>
                                        </p:tgtEl>
                                        <p:attrNameLst>
                                          <p:attrName>style.visibility</p:attrName>
                                        </p:attrNameLst>
                                      </p:cBhvr>
                                      <p:to>
                                        <p:strVal val="hidden"/>
                                      </p:to>
                                    </p:set>
                                  </p:childTnLst>
                                </p:cTn>
                              </p:par>
                              <p:par>
                                <p:cTn id="42" presetID="10" presetClass="entr" presetSubtype="0" fill="hold" grpId="0" nodeType="withEffect">
                                  <p:stCondLst>
                                    <p:cond delay="50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par>
                                <p:cTn id="52" presetID="1" presetClass="exit" presetSubtype="0" fill="hold" nodeType="withEffect">
                                  <p:stCondLst>
                                    <p:cond delay="0"/>
                                  </p:stCondLst>
                                  <p:childTnLst>
                                    <p:set>
                                      <p:cBhvr>
                                        <p:cTn id="53" dur="1" fill="hold">
                                          <p:stCondLst>
                                            <p:cond delay="0"/>
                                          </p:stCondLst>
                                        </p:cTn>
                                        <p:tgtEl>
                                          <p:spTgt spid="2"/>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3"/>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0"/>
                                          </p:stCondLst>
                                        </p:cTn>
                                        <p:tgtEl>
                                          <p:spTgt spid="29699"/>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3"/>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0"/>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par>
                                <p:cTn id="64" presetID="10" presetClass="entr" presetSubtype="0" fill="hold" grpId="0" nodeType="withEffect">
                                  <p:stCondLst>
                                    <p:cond delay="50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7" grpId="0" autoUpdateAnimBg="0"/>
      <p:bldP spid="7" grpId="1"/>
      <p:bldP spid="9" grpId="0" autoUpdateAnimBg="0"/>
      <p:bldP spid="9" grpId="1"/>
      <p:bldP spid="11" grpId="0" autoUpdateAnimBg="0"/>
      <p:bldP spid="11" grpId="1"/>
      <p:bldP spid="13" grpId="0" autoUpdateAnimBg="0"/>
      <p:bldP spid="13" grpId="1"/>
      <p:bldP spid="15"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81200" y="1600201"/>
            <a:ext cx="8229600" cy="1900808"/>
          </a:xfrm>
        </p:spPr>
        <p:txBody>
          <a:bodyPr/>
          <a:lstStyle/>
          <a:p>
            <a:pPr algn="just">
              <a:lnSpc>
                <a:spcPct val="80000"/>
              </a:lnSpc>
              <a:spcBef>
                <a:spcPct val="50000"/>
              </a:spcBef>
            </a:pPr>
            <a:r>
              <a:rPr lang="en-US" sz="2000" dirty="0"/>
              <a:t>EGS systems can be calibrated to ensure sustainable use of the resource, using production systems capable of sustaining production levels for long periods of time.</a:t>
            </a:r>
          </a:p>
          <a:p>
            <a:pPr algn="just">
              <a:lnSpc>
                <a:spcPct val="80000"/>
              </a:lnSpc>
              <a:spcBef>
                <a:spcPct val="50000"/>
              </a:spcBef>
            </a:pPr>
            <a:r>
              <a:rPr lang="en-US" sz="2000" dirty="0"/>
              <a:t>Longevity of production can be ensured by using moderate production levels, which take into account the local characteristics of the resource.</a:t>
            </a:r>
            <a:endParaRPr lang="it-IT" sz="2000" dirty="0"/>
          </a:p>
        </p:txBody>
      </p:sp>
      <p:sp>
        <p:nvSpPr>
          <p:cNvPr id="4" name="Title 8"/>
          <p:cNvSpPr>
            <a:spLocks noGrp="1"/>
          </p:cNvSpPr>
          <p:nvPr>
            <p:ph type="title"/>
          </p:nvPr>
        </p:nvSpPr>
        <p:spPr/>
        <p:txBody>
          <a:bodyPr rtlCol="0">
            <a:normAutofit fontScale="90000"/>
          </a:bodyPr>
          <a:lstStyle/>
          <a:p>
            <a:pPr>
              <a:spcBef>
                <a:spcPts val="0"/>
              </a:spcBef>
              <a:defRPr/>
            </a:pPr>
            <a:r>
              <a:rPr lang="it-IT" sz="3200" dirty="0">
                <a:solidFill>
                  <a:prstClr val="black">
                    <a:lumMod val="85000"/>
                    <a:lumOff val="15000"/>
                  </a:prstClr>
                </a:solidFill>
              </a:rPr>
              <a:t>EGS</a:t>
            </a:r>
            <a:endParaRPr dirty="0">
              <a:latin typeface="+mn-lt"/>
            </a:endParaRPr>
          </a:p>
        </p:txBody>
      </p:sp>
    </p:spTree>
    <p:extLst>
      <p:ext uri="{BB962C8B-B14F-4D97-AF65-F5344CB8AC3E}">
        <p14:creationId xmlns:p14="http://schemas.microsoft.com/office/powerpoint/2010/main" val="343734203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lum bright="-20000" contrast="40000"/>
            <a:extLst>
              <a:ext uri="{28A0092B-C50C-407E-A947-70E740481C1C}">
                <a14:useLocalDpi xmlns:a14="http://schemas.microsoft.com/office/drawing/2010/main"/>
              </a:ext>
            </a:extLst>
          </a:blip>
          <a:srcRect/>
          <a:stretch>
            <a:fillRect/>
          </a:stretch>
        </p:blipFill>
        <p:spPr bwMode="auto">
          <a:xfrm>
            <a:off x="406189" y="1052736"/>
            <a:ext cx="7838393" cy="5480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Text Box 5"/>
          <p:cNvSpPr txBox="1">
            <a:spLocks noChangeArrowheads="1"/>
          </p:cNvSpPr>
          <p:nvPr/>
        </p:nvSpPr>
        <p:spPr bwMode="auto">
          <a:xfrm>
            <a:off x="7968209" y="2420888"/>
            <a:ext cx="244827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0"/>
              </a:spcBef>
              <a:spcAft>
                <a:spcPct val="0"/>
              </a:spcAft>
            </a:pPr>
            <a:r>
              <a:rPr lang="en-US" b="1" dirty="0">
                <a:solidFill>
                  <a:prstClr val="black"/>
                </a:solidFill>
                <a:latin typeface="Arial" charset="0"/>
                <a:cs typeface="Arial" charset="0"/>
              </a:rPr>
              <a:t>With a large flow rate (500 l/s), production starts with a capacity of 45 </a:t>
            </a:r>
            <a:r>
              <a:rPr lang="en-US" b="1" dirty="0" err="1">
                <a:solidFill>
                  <a:prstClr val="black"/>
                </a:solidFill>
                <a:latin typeface="Arial" charset="0"/>
                <a:cs typeface="Arial" charset="0"/>
              </a:rPr>
              <a:t>MWe</a:t>
            </a:r>
            <a:r>
              <a:rPr lang="en-US" b="1" dirty="0">
                <a:solidFill>
                  <a:prstClr val="black"/>
                </a:solidFill>
                <a:latin typeface="Arial" charset="0"/>
                <a:cs typeface="Arial" charset="0"/>
              </a:rPr>
              <a:t> but ends after 20 years;  Total generation is 245 </a:t>
            </a:r>
            <a:r>
              <a:rPr lang="en-US" b="1" dirty="0" err="1">
                <a:solidFill>
                  <a:prstClr val="black"/>
                </a:solidFill>
                <a:latin typeface="Arial" charset="0"/>
                <a:cs typeface="Arial" charset="0"/>
              </a:rPr>
              <a:t>MWeyear</a:t>
            </a:r>
            <a:r>
              <a:rPr lang="en-US" b="1" dirty="0">
                <a:solidFill>
                  <a:prstClr val="black"/>
                </a:solidFill>
                <a:latin typeface="Arial" charset="0"/>
                <a:cs typeface="Arial" charset="0"/>
              </a:rPr>
              <a:t>.</a:t>
            </a:r>
            <a:r>
              <a:rPr lang="it-IT" sz="1400" dirty="0">
                <a:solidFill>
                  <a:prstClr val="black"/>
                </a:solidFill>
                <a:latin typeface="Arial" charset="0"/>
                <a:cs typeface="Arial" charset="0"/>
              </a:rPr>
              <a:t>(</a:t>
            </a:r>
            <a:r>
              <a:rPr lang="it-IT" sz="1400" dirty="0">
                <a:solidFill>
                  <a:prstClr val="black"/>
                </a:solidFill>
                <a:latin typeface="Arial" charset="0"/>
                <a:cs typeface="Arial" charset="0"/>
              </a:rPr>
              <a:t>from </a:t>
            </a:r>
            <a:r>
              <a:rPr lang="it-IT" sz="1400" dirty="0" err="1">
                <a:solidFill>
                  <a:prstClr val="black"/>
                </a:solidFill>
                <a:latin typeface="Arial" charset="0"/>
                <a:cs typeface="Arial" charset="0"/>
              </a:rPr>
              <a:t>Sanyal</a:t>
            </a:r>
            <a:r>
              <a:rPr lang="it-IT" sz="1400" dirty="0">
                <a:solidFill>
                  <a:prstClr val="black"/>
                </a:solidFill>
                <a:latin typeface="Arial" charset="0"/>
                <a:cs typeface="Arial" charset="0"/>
              </a:rPr>
              <a:t> &amp; Butler 2005)</a:t>
            </a:r>
          </a:p>
        </p:txBody>
      </p:sp>
      <p:sp>
        <p:nvSpPr>
          <p:cNvPr id="6" name="Title 8"/>
          <p:cNvSpPr>
            <a:spLocks noGrp="1"/>
          </p:cNvSpPr>
          <p:nvPr>
            <p:ph type="title"/>
          </p:nvPr>
        </p:nvSpPr>
        <p:spPr/>
        <p:txBody>
          <a:bodyPr rtlCol="0">
            <a:normAutofit fontScale="90000"/>
          </a:bodyPr>
          <a:lstStyle/>
          <a:p>
            <a:pPr>
              <a:spcBef>
                <a:spcPts val="0"/>
              </a:spcBef>
              <a:defRPr/>
            </a:pPr>
            <a:r>
              <a:rPr lang="it-IT" sz="3200" dirty="0">
                <a:solidFill>
                  <a:prstClr val="black">
                    <a:lumMod val="85000"/>
                    <a:lumOff val="15000"/>
                  </a:prstClr>
                </a:solidFill>
              </a:rPr>
              <a:t>EGS</a:t>
            </a:r>
            <a:endParaRPr dirty="0">
              <a:latin typeface="+mn-lt"/>
            </a:endParaRPr>
          </a:p>
        </p:txBody>
      </p:sp>
    </p:spTree>
    <p:extLst>
      <p:ext uri="{BB962C8B-B14F-4D97-AF65-F5344CB8AC3E}">
        <p14:creationId xmlns:p14="http://schemas.microsoft.com/office/powerpoint/2010/main" val="2610322590"/>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8869784" y="1733064"/>
            <a:ext cx="2376562"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0"/>
              </a:spcBef>
              <a:spcAft>
                <a:spcPct val="0"/>
              </a:spcAft>
            </a:pPr>
            <a:r>
              <a:rPr lang="en-US" b="1" dirty="0">
                <a:solidFill>
                  <a:prstClr val="black"/>
                </a:solidFill>
                <a:latin typeface="Arial" charset="0"/>
                <a:cs typeface="Arial" charset="0"/>
              </a:rPr>
              <a:t>A lower flow rate (126 l/s) is sustainable and long-lasting: the total generation is comparable to the previous case (250 </a:t>
            </a:r>
            <a:r>
              <a:rPr lang="en-US" b="1" dirty="0" err="1">
                <a:solidFill>
                  <a:prstClr val="black"/>
                </a:solidFill>
                <a:latin typeface="Arial" charset="0"/>
                <a:cs typeface="Arial" charset="0"/>
              </a:rPr>
              <a:t>Mwe</a:t>
            </a:r>
            <a:r>
              <a:rPr lang="en-US" b="1" dirty="0">
                <a:solidFill>
                  <a:prstClr val="black"/>
                </a:solidFill>
                <a:latin typeface="Arial" charset="0"/>
                <a:cs typeface="Arial" charset="0"/>
              </a:rPr>
              <a:t> per year)</a:t>
            </a:r>
            <a:r>
              <a:rPr lang="it-IT" sz="1400" dirty="0">
                <a:solidFill>
                  <a:prstClr val="black"/>
                </a:solidFill>
                <a:latin typeface="Arial" charset="0"/>
                <a:cs typeface="Arial" charset="0"/>
              </a:rPr>
              <a:t>(</a:t>
            </a:r>
            <a:r>
              <a:rPr lang="it-IT" sz="1400" dirty="0">
                <a:solidFill>
                  <a:prstClr val="black"/>
                </a:solidFill>
                <a:latin typeface="Arial" charset="0"/>
                <a:cs typeface="Arial" charset="0"/>
              </a:rPr>
              <a:t>from </a:t>
            </a:r>
            <a:r>
              <a:rPr lang="it-IT" sz="1400" dirty="0" err="1">
                <a:solidFill>
                  <a:prstClr val="black"/>
                </a:solidFill>
                <a:latin typeface="Arial" charset="0"/>
                <a:cs typeface="Arial" charset="0"/>
              </a:rPr>
              <a:t>Sanyal</a:t>
            </a:r>
            <a:r>
              <a:rPr lang="it-IT" sz="1400" dirty="0">
                <a:solidFill>
                  <a:prstClr val="black"/>
                </a:solidFill>
                <a:latin typeface="Arial" charset="0"/>
                <a:cs typeface="Arial" charset="0"/>
              </a:rPr>
              <a:t> &amp; Butler 2005)</a:t>
            </a:r>
          </a:p>
        </p:txBody>
      </p:sp>
      <p:pic>
        <p:nvPicPr>
          <p:cNvPr id="5" name="Picture 5"/>
          <p:cNvPicPr>
            <a:picLocks noChangeAspect="1" noChangeArrowheads="1"/>
          </p:cNvPicPr>
          <p:nvPr/>
        </p:nvPicPr>
        <p:blipFill rotWithShape="1">
          <a:blip r:embed="rId2" cstate="screen">
            <a:lum bright="-20000" contrast="40000"/>
            <a:extLst>
              <a:ext uri="{28A0092B-C50C-407E-A947-70E740481C1C}">
                <a14:useLocalDpi xmlns:a14="http://schemas.microsoft.com/office/drawing/2010/main"/>
              </a:ext>
            </a:extLst>
          </a:blip>
          <a:srcRect t="1" r="12592" b="1346"/>
          <a:stretch/>
        </p:blipFill>
        <p:spPr bwMode="auto">
          <a:xfrm>
            <a:off x="335280" y="1141170"/>
            <a:ext cx="7548880" cy="5703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 name="Title 8"/>
          <p:cNvSpPr>
            <a:spLocks noGrp="1"/>
          </p:cNvSpPr>
          <p:nvPr>
            <p:ph type="title"/>
          </p:nvPr>
        </p:nvSpPr>
        <p:spPr/>
        <p:txBody>
          <a:bodyPr rtlCol="0">
            <a:normAutofit fontScale="90000"/>
          </a:bodyPr>
          <a:lstStyle/>
          <a:p>
            <a:pPr>
              <a:spcBef>
                <a:spcPts val="0"/>
              </a:spcBef>
              <a:defRPr/>
            </a:pPr>
            <a:r>
              <a:rPr lang="it-IT" sz="3200" dirty="0">
                <a:solidFill>
                  <a:prstClr val="black">
                    <a:lumMod val="85000"/>
                    <a:lumOff val="15000"/>
                  </a:prstClr>
                </a:solidFill>
              </a:rPr>
              <a:t>EGS</a:t>
            </a:r>
            <a:endParaRPr dirty="0">
              <a:latin typeface="+mn-lt"/>
            </a:endParaRPr>
          </a:p>
        </p:txBody>
      </p:sp>
    </p:spTree>
    <p:extLst>
      <p:ext uri="{BB962C8B-B14F-4D97-AF65-F5344CB8AC3E}">
        <p14:creationId xmlns:p14="http://schemas.microsoft.com/office/powerpoint/2010/main" val="396224494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a:spLocks noChangeArrowheads="1"/>
          </p:cNvSpPr>
          <p:nvPr/>
        </p:nvSpPr>
        <p:spPr bwMode="auto">
          <a:xfrm>
            <a:off x="2279651" y="333376"/>
            <a:ext cx="7777163" cy="574675"/>
          </a:xfrm>
          <a:prstGeom prst="rect">
            <a:avLst/>
          </a:prstGeom>
          <a:noFill/>
          <a:ln w="12700">
            <a:noFill/>
            <a:miter lim="800000"/>
            <a:headEnd/>
            <a:tailEnd/>
          </a:ln>
        </p:spPr>
        <p:txBody>
          <a:bodyPr lIns="57592" tIns="57592" rIns="149739" bIns="57592" anchor="b"/>
          <a:lstStyle/>
          <a:p>
            <a:pPr marL="44450" algn="ctr" defTabSz="1036638" eaLnBrk="0" fontAlgn="base" hangingPunct="0">
              <a:spcBef>
                <a:spcPct val="0"/>
              </a:spcBef>
              <a:spcAft>
                <a:spcPct val="0"/>
              </a:spcAft>
              <a:defRPr/>
            </a:pPr>
            <a:r>
              <a:rPr lang="en-US" sz="3200" b="1" dirty="0">
                <a:solidFill>
                  <a:srgbClr val="CD0000"/>
                </a:solidFill>
                <a:latin typeface="Calibri"/>
                <a:ea typeface="ＭＳ Ｐゴシック" charset="0"/>
                <a:cs typeface="ＭＳ Ｐゴシック" charset="0"/>
              </a:rPr>
              <a:t>Ultimate </a:t>
            </a:r>
            <a:r>
              <a:rPr lang="en-US" sz="3200" b="1" dirty="0">
                <a:solidFill>
                  <a:srgbClr val="CD0000"/>
                </a:solidFill>
                <a:latin typeface="Calibri"/>
                <a:ea typeface="ＭＳ Ｐゴシック" charset="0"/>
                <a:cs typeface="ＭＳ Ｐゴシック" charset="0"/>
              </a:rPr>
              <a:t>goals of R&amp;I</a:t>
            </a:r>
            <a:endParaRPr lang="en-US" sz="3200" b="1" dirty="0">
              <a:solidFill>
                <a:srgbClr val="CD0000"/>
              </a:solidFill>
              <a:latin typeface="Calibri"/>
              <a:ea typeface="ＭＳ Ｐゴシック" charset="0"/>
              <a:cs typeface="ＭＳ Ｐゴシック" charset="0"/>
            </a:endParaRPr>
          </a:p>
        </p:txBody>
      </p:sp>
      <p:graphicFrame>
        <p:nvGraphicFramePr>
          <p:cNvPr id="4" name="Diagramma 3"/>
          <p:cNvGraphicFramePr/>
          <p:nvPr>
            <p:extLst>
              <p:ext uri="{D42A27DB-BD31-4B8C-83A1-F6EECF244321}">
                <p14:modId xmlns:p14="http://schemas.microsoft.com/office/powerpoint/2010/main" val="483190813"/>
              </p:ext>
            </p:extLst>
          </p:nvPr>
        </p:nvGraphicFramePr>
        <p:xfrm>
          <a:off x="1910080" y="792480"/>
          <a:ext cx="8544560" cy="5974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5706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101599" y="-184785"/>
            <a:ext cx="12029438" cy="839788"/>
          </a:xfrm>
          <a:prstGeom prst="rect">
            <a:avLst/>
          </a:prstGeom>
          <a:noFill/>
          <a:ln w="12700">
            <a:noFill/>
            <a:miter lim="800000"/>
            <a:headEnd/>
            <a:tailEnd/>
          </a:ln>
        </p:spPr>
        <p:txBody>
          <a:bodyPr lIns="57592" tIns="57592" rIns="149739" bIns="57592" anchor="b"/>
          <a:lstStyle/>
          <a:p>
            <a:pPr marL="44450" algn="ctr" defTabSz="1036638" eaLnBrk="0" fontAlgn="base" hangingPunct="0">
              <a:spcBef>
                <a:spcPct val="0"/>
              </a:spcBef>
              <a:spcAft>
                <a:spcPct val="0"/>
              </a:spcAft>
              <a:defRPr/>
            </a:pPr>
            <a:r>
              <a:rPr lang="en-US" sz="3200" b="1" dirty="0">
                <a:solidFill>
                  <a:srgbClr val="CD0000"/>
                </a:solidFill>
                <a:latin typeface="Calibri"/>
                <a:ea typeface="ＭＳ Ｐゴシック" charset="0"/>
                <a:cs typeface="ＭＳ Ｐゴシック" charset="0"/>
              </a:rPr>
              <a:t>Geothermal Electricity: new </a:t>
            </a:r>
            <a:r>
              <a:rPr lang="en-US" sz="3200" b="1" dirty="0" smtClean="0">
                <a:solidFill>
                  <a:srgbClr val="CD0000"/>
                </a:solidFill>
                <a:latin typeface="Calibri"/>
                <a:ea typeface="ＭＳ Ｐゴシック" charset="0"/>
                <a:cs typeface="ＭＳ Ｐゴシック" charset="0"/>
              </a:rPr>
              <a:t>technology and </a:t>
            </a:r>
            <a:r>
              <a:rPr lang="en-US" sz="3200" b="1" dirty="0">
                <a:solidFill>
                  <a:srgbClr val="CD0000"/>
                </a:solidFill>
                <a:latin typeface="Calibri"/>
                <a:ea typeface="ＭＳ Ｐゴシック" charset="0"/>
                <a:cs typeface="ＭＳ Ｐゴシック" charset="0"/>
              </a:rPr>
              <a:t>research efforts</a:t>
            </a:r>
          </a:p>
        </p:txBody>
      </p:sp>
      <p:sp>
        <p:nvSpPr>
          <p:cNvPr id="88066" name="CasellaDiTesto 3"/>
          <p:cNvSpPr txBox="1">
            <a:spLocks noChangeArrowheads="1"/>
          </p:cNvSpPr>
          <p:nvPr/>
        </p:nvSpPr>
        <p:spPr bwMode="auto">
          <a:xfrm>
            <a:off x="203200" y="766763"/>
            <a:ext cx="11724639"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b="1" dirty="0">
                <a:solidFill>
                  <a:srgbClr val="133B9C"/>
                </a:solidFill>
                <a:latin typeface="Calibri" charset="0"/>
                <a:ea typeface="ヒラギノ角ゴ Pro W3" charset="0"/>
                <a:cs typeface="ヒラギノ角ゴ Pro W3" charset="0"/>
              </a:rPr>
              <a:t>Exploration and investigation technology</a:t>
            </a:r>
            <a:r>
              <a:rPr lang="en-US" dirty="0">
                <a:solidFill>
                  <a:srgbClr val="133B9C"/>
                </a:solidFill>
                <a:latin typeface="Calibri" charset="0"/>
                <a:ea typeface="ヒラギノ角ゴ Pro W3" charset="0"/>
                <a:cs typeface="ヒラギノ角ゴ Pro W3" charset="0"/>
              </a:rPr>
              <a:t>: Improvement of the probability of finding an unknown geothermal reservoir and better characterize known reservoir, optimizing exploration and modeling of the underground prior to drill. Require also clear terminology, methodology and guidelines for the assessment of geothermal potential. It will result in an </a:t>
            </a:r>
            <a:r>
              <a:rPr lang="en-US" b="1" i="1" dirty="0">
                <a:solidFill>
                  <a:srgbClr val="133B9C"/>
                </a:solidFill>
                <a:latin typeface="Calibri" charset="0"/>
                <a:ea typeface="ヒラギノ角ゴ Pro W3" charset="0"/>
                <a:cs typeface="ヒラギノ角ゴ Pro W3" charset="0"/>
              </a:rPr>
              <a:t>increased success rate</a:t>
            </a:r>
            <a:r>
              <a:rPr lang="en-US" dirty="0">
                <a:solidFill>
                  <a:srgbClr val="133B9C"/>
                </a:solidFill>
                <a:latin typeface="Calibri" charset="0"/>
                <a:ea typeface="ヒラギノ角ゴ Pro W3" charset="0"/>
                <a:cs typeface="ヒラギノ角ゴ Pro W3" charset="0"/>
              </a:rPr>
              <a:t>.</a:t>
            </a:r>
          </a:p>
          <a:p>
            <a:pPr eaLnBrk="0" fontAlgn="base" hangingPunct="0">
              <a:spcBef>
                <a:spcPct val="0"/>
              </a:spcBef>
              <a:spcAft>
                <a:spcPct val="0"/>
              </a:spcAft>
            </a:pPr>
            <a:endParaRPr lang="en-US" dirty="0">
              <a:solidFill>
                <a:srgbClr val="133B9C"/>
              </a:solidFill>
              <a:latin typeface="Calibri" charset="0"/>
              <a:ea typeface="ヒラギノ角ゴ Pro W3" charset="0"/>
              <a:cs typeface="ヒラギノ角ゴ Pro W3" charset="0"/>
            </a:endParaRPr>
          </a:p>
          <a:p>
            <a:pPr fontAlgn="base">
              <a:spcBef>
                <a:spcPct val="0"/>
              </a:spcBef>
              <a:spcAft>
                <a:spcPct val="0"/>
              </a:spcAft>
            </a:pPr>
            <a:r>
              <a:rPr lang="en-US" b="1" dirty="0">
                <a:solidFill>
                  <a:srgbClr val="133B9C"/>
                </a:solidFill>
                <a:latin typeface="Calibri" charset="0"/>
                <a:cs typeface="Calibri" charset="0"/>
              </a:rPr>
              <a:t>Drilling technology</a:t>
            </a:r>
            <a:r>
              <a:rPr lang="en-US" dirty="0">
                <a:solidFill>
                  <a:srgbClr val="133B9C"/>
                </a:solidFill>
                <a:latin typeface="Calibri" charset="0"/>
                <a:cs typeface="Calibri" charset="0"/>
              </a:rPr>
              <a:t>: improvements on conventional approaches to drilling such as more robust drill bits, innovative casing methods, better cementing techniques for high temperature, improved sensors, electronic capable of operating at higher temperature in downhole tools, revolutionary improvements utilizing new methods of rock penetration. It will result in </a:t>
            </a:r>
            <a:r>
              <a:rPr lang="en-US" b="1" i="1" dirty="0">
                <a:solidFill>
                  <a:srgbClr val="133B9C"/>
                </a:solidFill>
                <a:latin typeface="Calibri" charset="0"/>
                <a:cs typeface="Calibri" charset="0"/>
              </a:rPr>
              <a:t>reducing the drilling cost </a:t>
            </a:r>
            <a:r>
              <a:rPr lang="en-US" dirty="0">
                <a:solidFill>
                  <a:srgbClr val="133B9C"/>
                </a:solidFill>
                <a:latin typeface="Calibri" charset="0"/>
                <a:cs typeface="Calibri" charset="0"/>
              </a:rPr>
              <a:t>and it will allow to </a:t>
            </a:r>
            <a:r>
              <a:rPr lang="en-US" b="1" i="1" dirty="0">
                <a:solidFill>
                  <a:srgbClr val="133B9C"/>
                </a:solidFill>
                <a:latin typeface="Calibri" charset="0"/>
                <a:cs typeface="Calibri" charset="0"/>
              </a:rPr>
              <a:t>access deep and hot regions</a:t>
            </a:r>
            <a:r>
              <a:rPr lang="en-US" dirty="0">
                <a:solidFill>
                  <a:srgbClr val="133B9C"/>
                </a:solidFill>
                <a:latin typeface="Calibri" charset="0"/>
                <a:cs typeface="Calibri" charset="0"/>
              </a:rPr>
              <a:t>.</a:t>
            </a:r>
          </a:p>
          <a:p>
            <a:pPr fontAlgn="base">
              <a:spcBef>
                <a:spcPct val="0"/>
              </a:spcBef>
              <a:spcAft>
                <a:spcPct val="0"/>
              </a:spcAft>
            </a:pPr>
            <a:endParaRPr lang="en-US" dirty="0">
              <a:solidFill>
                <a:prstClr val="black"/>
              </a:solidFill>
              <a:latin typeface="Calibri" charset="0"/>
              <a:cs typeface="Calibri" charset="0"/>
            </a:endParaRPr>
          </a:p>
          <a:p>
            <a:pPr fontAlgn="base">
              <a:spcBef>
                <a:spcPct val="0"/>
              </a:spcBef>
              <a:spcAft>
                <a:spcPct val="0"/>
              </a:spcAft>
            </a:pPr>
            <a:r>
              <a:rPr lang="en-US" b="1" dirty="0">
                <a:solidFill>
                  <a:prstClr val="black"/>
                </a:solidFill>
                <a:latin typeface="Calibri" charset="0"/>
                <a:cs typeface="Calibri" charset="0"/>
              </a:rPr>
              <a:t>Power conversion technology</a:t>
            </a:r>
            <a:r>
              <a:rPr lang="en-US" dirty="0">
                <a:solidFill>
                  <a:prstClr val="black"/>
                </a:solidFill>
                <a:latin typeface="Calibri" charset="0"/>
                <a:cs typeface="Calibri" charset="0"/>
              </a:rPr>
              <a:t>: improving heat-transfer performance for low temperature fluid, developing plant design with high efficiency and low parasitic losses. It will </a:t>
            </a:r>
            <a:r>
              <a:rPr lang="en-US" b="1" i="1" dirty="0">
                <a:solidFill>
                  <a:prstClr val="black"/>
                </a:solidFill>
                <a:latin typeface="Calibri" charset="0"/>
                <a:cs typeface="Calibri" charset="0"/>
              </a:rPr>
              <a:t>increase the available resource basis</a:t>
            </a:r>
            <a:r>
              <a:rPr lang="en-US" dirty="0">
                <a:solidFill>
                  <a:prstClr val="black"/>
                </a:solidFill>
                <a:latin typeface="Calibri" charset="0"/>
                <a:cs typeface="Calibri" charset="0"/>
              </a:rPr>
              <a:t> to the huge low-temperature regions, not only those having favorable geological conditions.</a:t>
            </a:r>
          </a:p>
        </p:txBody>
      </p:sp>
    </p:spTree>
    <p:extLst>
      <p:ext uri="{BB962C8B-B14F-4D97-AF65-F5344CB8AC3E}">
        <p14:creationId xmlns:p14="http://schemas.microsoft.com/office/powerpoint/2010/main" val="10617731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74320" y="1173163"/>
            <a:ext cx="11958320" cy="564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656" tIns="51827" rIns="103656" bIns="51827">
            <a:spAutoFit/>
          </a:bodyPr>
          <a:lstStyle>
            <a:lvl1pPr marL="519113" indent="19050" defTabSz="1036638" eaLnBrk="0" hangingPunct="0">
              <a:defRPr sz="2400">
                <a:solidFill>
                  <a:schemeClr val="tx1"/>
                </a:solidFill>
                <a:latin typeface="Verdana" charset="0"/>
                <a:ea typeface="ヒラギノ角ゴ Pro W3" charset="0"/>
                <a:cs typeface="ヒラギノ角ゴ Pro W3" charset="0"/>
              </a:defRPr>
            </a:lvl1pPr>
            <a:lvl2pPr marL="742950" indent="-285750" defTabSz="1036638" eaLnBrk="0" hangingPunct="0">
              <a:defRPr sz="2400">
                <a:solidFill>
                  <a:schemeClr val="tx1"/>
                </a:solidFill>
                <a:latin typeface="Verdana" charset="0"/>
                <a:ea typeface="ヒラギノ角ゴ Pro W3" charset="0"/>
                <a:cs typeface="ヒラギノ角ゴ Pro W3" charset="0"/>
              </a:defRPr>
            </a:lvl2pPr>
            <a:lvl3pPr marL="1143000" indent="-228600" defTabSz="1036638" eaLnBrk="0" hangingPunct="0">
              <a:defRPr sz="2400">
                <a:solidFill>
                  <a:schemeClr val="tx1"/>
                </a:solidFill>
                <a:latin typeface="Verdana" charset="0"/>
                <a:ea typeface="ヒラギノ角ゴ Pro W3" charset="0"/>
                <a:cs typeface="ヒラギノ角ゴ Pro W3" charset="0"/>
              </a:defRPr>
            </a:lvl3pPr>
            <a:lvl4pPr marL="1600200" indent="-228600" defTabSz="1036638" eaLnBrk="0" hangingPunct="0">
              <a:defRPr sz="2400">
                <a:solidFill>
                  <a:schemeClr val="tx1"/>
                </a:solidFill>
                <a:latin typeface="Verdana" charset="0"/>
                <a:ea typeface="ヒラギノ角ゴ Pro W3" charset="0"/>
                <a:cs typeface="ヒラギノ角ゴ Pro W3" charset="0"/>
              </a:defRPr>
            </a:lvl4pPr>
            <a:lvl5pPr marL="2057400" indent="-228600" defTabSz="1036638" eaLnBrk="0" hangingPunct="0">
              <a:defRPr sz="2400">
                <a:solidFill>
                  <a:schemeClr val="tx1"/>
                </a:solidFill>
                <a:latin typeface="Verdana" charset="0"/>
                <a:ea typeface="ヒラギノ角ゴ Pro W3" charset="0"/>
                <a:cs typeface="ヒラギノ角ゴ Pro W3" charset="0"/>
              </a:defRPr>
            </a:lvl5pPr>
            <a:lvl6pPr marL="25146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6pPr>
            <a:lvl7pPr marL="29718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7pPr>
            <a:lvl8pPr marL="34290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8pPr>
            <a:lvl9pPr marL="38862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9pPr>
          </a:lstStyle>
          <a:p>
            <a:pPr indent="0" eaLnBrk="1" fontAlgn="base" hangingPunct="1">
              <a:spcBef>
                <a:spcPct val="0"/>
              </a:spcBef>
              <a:spcAft>
                <a:spcPct val="0"/>
              </a:spcAft>
              <a:defRPr/>
            </a:pPr>
            <a:r>
              <a:rPr lang="en-US" b="1" kern="0" dirty="0">
                <a:solidFill>
                  <a:srgbClr val="133B9C"/>
                </a:solidFill>
                <a:latin typeface="Calibri"/>
                <a:cs typeface="Calibri"/>
              </a:rPr>
              <a:t>Operation technology: </a:t>
            </a:r>
            <a:r>
              <a:rPr lang="en-US" kern="0" dirty="0">
                <a:solidFill>
                  <a:srgbClr val="133B9C"/>
                </a:solidFill>
                <a:latin typeface="Calibri"/>
                <a:cs typeface="Calibri"/>
              </a:rPr>
              <a:t>increasing production flow rate by targeting specific zones for stimulation, improving heat-removal efficiency in fractured rock system. Refine stimulation methods (permeability enhancement) for Engineered Geothermal Systems (EGS) and reduce the risk associated with induced seismicity. It will lead to an immediate </a:t>
            </a:r>
            <a:r>
              <a:rPr lang="en-US" b="1" i="1" kern="0" dirty="0">
                <a:solidFill>
                  <a:srgbClr val="133B9C"/>
                </a:solidFill>
                <a:latin typeface="Calibri"/>
                <a:cs typeface="Calibri"/>
              </a:rPr>
              <a:t>cost reduction increasing the output per well and extending reservoir operating life</a:t>
            </a:r>
            <a:r>
              <a:rPr lang="en-US" kern="0" dirty="0">
                <a:solidFill>
                  <a:srgbClr val="133B9C"/>
                </a:solidFill>
                <a:latin typeface="Calibri"/>
                <a:cs typeface="Calibri"/>
              </a:rPr>
              <a:t>.</a:t>
            </a:r>
          </a:p>
          <a:p>
            <a:pPr indent="0" eaLnBrk="1" fontAlgn="base" hangingPunct="1">
              <a:spcBef>
                <a:spcPct val="0"/>
              </a:spcBef>
              <a:spcAft>
                <a:spcPct val="0"/>
              </a:spcAft>
              <a:defRPr/>
            </a:pPr>
            <a:endParaRPr lang="en-US" kern="0" dirty="0">
              <a:solidFill>
                <a:srgbClr val="133B9C"/>
              </a:solidFill>
              <a:latin typeface="Calibri"/>
              <a:cs typeface="Calibri"/>
            </a:endParaRPr>
          </a:p>
          <a:p>
            <a:pPr indent="0" eaLnBrk="1" fontAlgn="base" hangingPunct="1">
              <a:spcBef>
                <a:spcPct val="0"/>
              </a:spcBef>
              <a:spcAft>
                <a:spcPct val="0"/>
              </a:spcAft>
              <a:defRPr/>
            </a:pPr>
            <a:r>
              <a:rPr lang="en-US" b="1" kern="0" dirty="0">
                <a:solidFill>
                  <a:srgbClr val="133B9C"/>
                </a:solidFill>
                <a:latin typeface="Calibri"/>
                <a:cs typeface="Calibri"/>
              </a:rPr>
              <a:t>Unconventional Geothermal Systems (UGR) technology</a:t>
            </a:r>
            <a:r>
              <a:rPr lang="en-US" kern="0" dirty="0">
                <a:solidFill>
                  <a:srgbClr val="133B9C"/>
                </a:solidFill>
                <a:latin typeface="Calibri"/>
                <a:cs typeface="Calibri"/>
              </a:rPr>
              <a:t>:  emerging activities to harness energy from nowadays non-economic reservoir would make significant progress with qualified input from research. in particular, reservoirs with </a:t>
            </a:r>
            <a:r>
              <a:rPr lang="en-US" b="1" i="1" kern="0" dirty="0">
                <a:solidFill>
                  <a:srgbClr val="133B9C"/>
                </a:solidFill>
                <a:latin typeface="Calibri"/>
                <a:cs typeface="Calibri"/>
              </a:rPr>
              <a:t>supercritical fluids </a:t>
            </a:r>
            <a:r>
              <a:rPr lang="en-US" kern="0" dirty="0">
                <a:solidFill>
                  <a:srgbClr val="133B9C"/>
                </a:solidFill>
                <a:latin typeface="Calibri"/>
                <a:cs typeface="Calibri"/>
              </a:rPr>
              <a:t>(fluids in the thermodynamic area above the critical temperature and pressure) and </a:t>
            </a:r>
            <a:r>
              <a:rPr lang="en-US" b="1" i="1" kern="0" dirty="0" err="1">
                <a:solidFill>
                  <a:srgbClr val="133B9C"/>
                </a:solidFill>
                <a:latin typeface="Calibri"/>
                <a:cs typeface="Calibri"/>
              </a:rPr>
              <a:t>geopressurized</a:t>
            </a:r>
            <a:r>
              <a:rPr lang="en-US" kern="0" dirty="0">
                <a:solidFill>
                  <a:srgbClr val="133B9C"/>
                </a:solidFill>
                <a:latin typeface="Calibri"/>
                <a:cs typeface="Calibri"/>
              </a:rPr>
              <a:t> </a:t>
            </a:r>
            <a:r>
              <a:rPr lang="en-US" b="1" i="1" kern="0" dirty="0">
                <a:solidFill>
                  <a:srgbClr val="133B9C"/>
                </a:solidFill>
                <a:latin typeface="Calibri"/>
                <a:cs typeface="Calibri"/>
              </a:rPr>
              <a:t>reservoirs</a:t>
            </a:r>
            <a:r>
              <a:rPr lang="en-US" kern="0" dirty="0">
                <a:solidFill>
                  <a:srgbClr val="133B9C"/>
                </a:solidFill>
                <a:latin typeface="Calibri"/>
                <a:cs typeface="Calibri"/>
              </a:rPr>
              <a:t> (deep sedimentary basins where fluids show high pressure and are rich of chemical elements or gases). This includes, beside peculiar power conversion and reservoir technology, also  Operation &amp; Maintenance techniques in aggressive geothermal environments, since they require specific solutions for corrosion and scaling problems. It will lead to an </a:t>
            </a:r>
            <a:r>
              <a:rPr lang="en-US" b="1" i="1" kern="0" dirty="0">
                <a:solidFill>
                  <a:srgbClr val="133B9C"/>
                </a:solidFill>
                <a:latin typeface="Calibri"/>
                <a:cs typeface="Calibri"/>
              </a:rPr>
              <a:t>overall increase in power production</a:t>
            </a:r>
          </a:p>
        </p:txBody>
      </p:sp>
      <p:sp>
        <p:nvSpPr>
          <p:cNvPr id="8" name="Rectangle 5"/>
          <p:cNvSpPr>
            <a:spLocks noChangeArrowheads="1"/>
          </p:cNvSpPr>
          <p:nvPr/>
        </p:nvSpPr>
        <p:spPr bwMode="auto">
          <a:xfrm>
            <a:off x="2279651" y="333375"/>
            <a:ext cx="7777163" cy="839788"/>
          </a:xfrm>
          <a:prstGeom prst="rect">
            <a:avLst/>
          </a:prstGeom>
          <a:noFill/>
          <a:ln w="12700">
            <a:noFill/>
            <a:miter lim="800000"/>
            <a:headEnd/>
            <a:tailEnd/>
          </a:ln>
        </p:spPr>
        <p:txBody>
          <a:bodyPr lIns="57592" tIns="57592" rIns="149739" bIns="57592" anchor="b"/>
          <a:lstStyle/>
          <a:p>
            <a:pPr marL="44450" algn="ctr" defTabSz="1036638" eaLnBrk="0" fontAlgn="base" hangingPunct="0">
              <a:spcBef>
                <a:spcPct val="0"/>
              </a:spcBef>
              <a:spcAft>
                <a:spcPct val="0"/>
              </a:spcAft>
              <a:defRPr/>
            </a:pPr>
            <a:r>
              <a:rPr lang="en-US" sz="3200" b="1" dirty="0">
                <a:solidFill>
                  <a:srgbClr val="CD0000"/>
                </a:solidFill>
                <a:latin typeface="Calibri"/>
                <a:ea typeface="ＭＳ Ｐゴシック" charset="0"/>
                <a:cs typeface="ＭＳ Ｐゴシック" charset="0"/>
              </a:rPr>
              <a:t>Geothermal Electricity: new technology </a:t>
            </a:r>
          </a:p>
          <a:p>
            <a:pPr marL="44450" algn="ctr" defTabSz="1036638" eaLnBrk="0" fontAlgn="base" hangingPunct="0">
              <a:spcBef>
                <a:spcPct val="0"/>
              </a:spcBef>
              <a:spcAft>
                <a:spcPct val="0"/>
              </a:spcAft>
              <a:defRPr/>
            </a:pPr>
            <a:r>
              <a:rPr lang="en-US" sz="3200" b="1" dirty="0">
                <a:solidFill>
                  <a:srgbClr val="CD0000"/>
                </a:solidFill>
                <a:latin typeface="Calibri"/>
                <a:ea typeface="ＭＳ Ｐゴシック" charset="0"/>
                <a:cs typeface="ＭＳ Ｐゴシック" charset="0"/>
              </a:rPr>
              <a:t>and research efforts</a:t>
            </a:r>
          </a:p>
        </p:txBody>
      </p:sp>
    </p:spTree>
    <p:extLst>
      <p:ext uri="{BB962C8B-B14F-4D97-AF65-F5344CB8AC3E}">
        <p14:creationId xmlns:p14="http://schemas.microsoft.com/office/powerpoint/2010/main" val="3283181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629920" y="1412874"/>
            <a:ext cx="11064240" cy="45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3656" tIns="51827" rIns="103656" bIns="51827">
            <a:spAutoFit/>
          </a:bodyPr>
          <a:lstStyle>
            <a:lvl1pPr marL="519113" indent="19050" defTabSz="1036638" eaLnBrk="0" hangingPunct="0">
              <a:defRPr sz="2400">
                <a:solidFill>
                  <a:schemeClr val="tx1"/>
                </a:solidFill>
                <a:latin typeface="Verdana" charset="0"/>
                <a:ea typeface="ヒラギノ角ゴ Pro W3" charset="0"/>
                <a:cs typeface="ヒラギノ角ゴ Pro W3" charset="0"/>
              </a:defRPr>
            </a:lvl1pPr>
            <a:lvl2pPr marL="742950" indent="-285750" defTabSz="1036638" eaLnBrk="0" hangingPunct="0">
              <a:defRPr sz="2400">
                <a:solidFill>
                  <a:schemeClr val="tx1"/>
                </a:solidFill>
                <a:latin typeface="Verdana" charset="0"/>
                <a:ea typeface="ヒラギノ角ゴ Pro W3" charset="0"/>
                <a:cs typeface="ヒラギノ角ゴ Pro W3" charset="0"/>
              </a:defRPr>
            </a:lvl2pPr>
            <a:lvl3pPr marL="1143000" indent="-228600" defTabSz="1036638" eaLnBrk="0" hangingPunct="0">
              <a:defRPr sz="2400">
                <a:solidFill>
                  <a:schemeClr val="tx1"/>
                </a:solidFill>
                <a:latin typeface="Verdana" charset="0"/>
                <a:ea typeface="ヒラギノ角ゴ Pro W3" charset="0"/>
                <a:cs typeface="ヒラギノ角ゴ Pro W3" charset="0"/>
              </a:defRPr>
            </a:lvl3pPr>
            <a:lvl4pPr marL="1600200" indent="-228600" defTabSz="1036638" eaLnBrk="0" hangingPunct="0">
              <a:defRPr sz="2400">
                <a:solidFill>
                  <a:schemeClr val="tx1"/>
                </a:solidFill>
                <a:latin typeface="Verdana" charset="0"/>
                <a:ea typeface="ヒラギノ角ゴ Pro W3" charset="0"/>
                <a:cs typeface="ヒラギノ角ゴ Pro W3" charset="0"/>
              </a:defRPr>
            </a:lvl4pPr>
            <a:lvl5pPr marL="2057400" indent="-228600" defTabSz="1036638" eaLnBrk="0" hangingPunct="0">
              <a:defRPr sz="2400">
                <a:solidFill>
                  <a:schemeClr val="tx1"/>
                </a:solidFill>
                <a:latin typeface="Verdana" charset="0"/>
                <a:ea typeface="ヒラギノ角ゴ Pro W3" charset="0"/>
                <a:cs typeface="ヒラギノ角ゴ Pro W3" charset="0"/>
              </a:defRPr>
            </a:lvl5pPr>
            <a:lvl6pPr marL="25146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6pPr>
            <a:lvl7pPr marL="29718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7pPr>
            <a:lvl8pPr marL="34290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8pPr>
            <a:lvl9pPr marL="38862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9pPr>
          </a:lstStyle>
          <a:p>
            <a:pPr indent="0" eaLnBrk="1" fontAlgn="base" hangingPunct="1">
              <a:spcBef>
                <a:spcPct val="0"/>
              </a:spcBef>
              <a:spcAft>
                <a:spcPct val="0"/>
              </a:spcAft>
              <a:defRPr/>
            </a:pPr>
            <a:endParaRPr lang="en-US" b="1" i="1" kern="0" dirty="0">
              <a:solidFill>
                <a:srgbClr val="133B9C"/>
              </a:solidFill>
              <a:latin typeface="Calibri"/>
              <a:cs typeface="Calibri"/>
            </a:endParaRPr>
          </a:p>
          <a:p>
            <a:pPr indent="0" eaLnBrk="1" fontAlgn="base" hangingPunct="1">
              <a:spcBef>
                <a:spcPct val="0"/>
              </a:spcBef>
              <a:spcAft>
                <a:spcPct val="0"/>
              </a:spcAft>
              <a:defRPr/>
            </a:pPr>
            <a:r>
              <a:rPr lang="en-US" b="1" kern="0" dirty="0">
                <a:solidFill>
                  <a:srgbClr val="133B9C"/>
                </a:solidFill>
                <a:latin typeface="Calibri"/>
                <a:cs typeface="Calibri"/>
              </a:rPr>
              <a:t>Management technology</a:t>
            </a:r>
            <a:r>
              <a:rPr lang="en-US" kern="0" dirty="0">
                <a:solidFill>
                  <a:srgbClr val="133B9C"/>
                </a:solidFill>
                <a:latin typeface="Calibri"/>
                <a:cs typeface="Calibri"/>
              </a:rPr>
              <a:t>: retrieve, simulate and monitor </a:t>
            </a:r>
            <a:r>
              <a:rPr lang="en-US" kern="0" dirty="0" err="1">
                <a:solidFill>
                  <a:srgbClr val="133B9C"/>
                </a:solidFill>
                <a:latin typeface="Calibri"/>
                <a:cs typeface="Calibri"/>
              </a:rPr>
              <a:t>geothermally</a:t>
            </a:r>
            <a:r>
              <a:rPr lang="en-US" kern="0" dirty="0">
                <a:solidFill>
                  <a:srgbClr val="133B9C"/>
                </a:solidFill>
                <a:latin typeface="Calibri"/>
                <a:cs typeface="Calibri"/>
              </a:rPr>
              <a:t> relevant reservoir parameters that influence the potential performance and long-term behavior. It includes the development of a </a:t>
            </a:r>
            <a:r>
              <a:rPr lang="en-US" b="1" kern="0" dirty="0">
                <a:solidFill>
                  <a:srgbClr val="133B9C"/>
                </a:solidFill>
                <a:latin typeface="Calibri"/>
                <a:cs typeface="Calibri"/>
              </a:rPr>
              <a:t>Zero-emission technology</a:t>
            </a:r>
            <a:r>
              <a:rPr lang="en-US" kern="0" dirty="0">
                <a:solidFill>
                  <a:srgbClr val="133B9C"/>
                </a:solidFill>
                <a:latin typeface="Calibri"/>
                <a:cs typeface="Calibri"/>
              </a:rPr>
              <a:t>, by mean of the total reinjection of fluid (and gases) within the reservoir without cooling and secondary effects  It will secure the </a:t>
            </a:r>
            <a:r>
              <a:rPr lang="en-US" b="1" i="1" kern="0" dirty="0">
                <a:solidFill>
                  <a:srgbClr val="133B9C"/>
                </a:solidFill>
                <a:latin typeface="Calibri"/>
                <a:cs typeface="Calibri"/>
              </a:rPr>
              <a:t>sustainable production </a:t>
            </a:r>
            <a:r>
              <a:rPr lang="en-US" kern="0" dirty="0">
                <a:solidFill>
                  <a:srgbClr val="133B9C"/>
                </a:solidFill>
                <a:latin typeface="Calibri"/>
                <a:cs typeface="Calibri"/>
              </a:rPr>
              <a:t>achieved by using the correct production rates, taking into account the local resource characteristics (field size, natural recharge rate, etc.), extending the reservoir operating life and producing a benefit for the environment.</a:t>
            </a:r>
          </a:p>
          <a:p>
            <a:pPr indent="0" eaLnBrk="1" fontAlgn="base" hangingPunct="1">
              <a:spcBef>
                <a:spcPct val="0"/>
              </a:spcBef>
              <a:spcAft>
                <a:spcPct val="0"/>
              </a:spcAft>
              <a:defRPr/>
            </a:pPr>
            <a:endParaRPr lang="en-US" kern="0" dirty="0">
              <a:solidFill>
                <a:srgbClr val="133B9C"/>
              </a:solidFill>
              <a:latin typeface="Calibri"/>
              <a:cs typeface="Calibri"/>
            </a:endParaRPr>
          </a:p>
          <a:p>
            <a:pPr indent="0" algn="ctr" eaLnBrk="1" fontAlgn="base" hangingPunct="1">
              <a:spcBef>
                <a:spcPct val="0"/>
              </a:spcBef>
              <a:spcAft>
                <a:spcPct val="0"/>
              </a:spcAft>
              <a:defRPr/>
            </a:pPr>
            <a:endParaRPr lang="en-US" dirty="0">
              <a:solidFill>
                <a:prstClr val="black"/>
              </a:solidFill>
              <a:latin typeface="Calibri"/>
            </a:endParaRPr>
          </a:p>
          <a:p>
            <a:pPr indent="0" algn="ctr" eaLnBrk="1" fontAlgn="base" hangingPunct="1">
              <a:spcBef>
                <a:spcPct val="0"/>
              </a:spcBef>
              <a:spcAft>
                <a:spcPct val="0"/>
              </a:spcAft>
              <a:defRPr/>
            </a:pPr>
            <a:endParaRPr lang="en-US" dirty="0">
              <a:solidFill>
                <a:prstClr val="black"/>
              </a:solidFill>
              <a:latin typeface="Calibri"/>
            </a:endParaRPr>
          </a:p>
        </p:txBody>
      </p:sp>
      <p:sp>
        <p:nvSpPr>
          <p:cNvPr id="3" name="Rectangle 5"/>
          <p:cNvSpPr>
            <a:spLocks noChangeArrowheads="1"/>
          </p:cNvSpPr>
          <p:nvPr/>
        </p:nvSpPr>
        <p:spPr bwMode="auto">
          <a:xfrm>
            <a:off x="2279651" y="333375"/>
            <a:ext cx="7777163" cy="839788"/>
          </a:xfrm>
          <a:prstGeom prst="rect">
            <a:avLst/>
          </a:prstGeom>
          <a:noFill/>
          <a:ln w="12700">
            <a:noFill/>
            <a:miter lim="800000"/>
            <a:headEnd/>
            <a:tailEnd/>
          </a:ln>
        </p:spPr>
        <p:txBody>
          <a:bodyPr lIns="57592" tIns="57592" rIns="149739" bIns="57592" anchor="b"/>
          <a:lstStyle/>
          <a:p>
            <a:pPr marL="44450" algn="ctr" defTabSz="1036638" eaLnBrk="0" fontAlgn="base" hangingPunct="0">
              <a:spcBef>
                <a:spcPct val="0"/>
              </a:spcBef>
              <a:spcAft>
                <a:spcPct val="0"/>
              </a:spcAft>
              <a:defRPr/>
            </a:pPr>
            <a:r>
              <a:rPr lang="en-US" sz="3200" b="1" dirty="0">
                <a:solidFill>
                  <a:srgbClr val="CD0000"/>
                </a:solidFill>
                <a:latin typeface="Calibri"/>
                <a:ea typeface="ＭＳ Ｐゴシック" charset="0"/>
                <a:cs typeface="ＭＳ Ｐゴシック" charset="0"/>
              </a:rPr>
              <a:t>Geothermal Electricity: new technology </a:t>
            </a:r>
          </a:p>
          <a:p>
            <a:pPr marL="44450" algn="ctr" defTabSz="1036638" eaLnBrk="0" fontAlgn="base" hangingPunct="0">
              <a:spcBef>
                <a:spcPct val="0"/>
              </a:spcBef>
              <a:spcAft>
                <a:spcPct val="0"/>
              </a:spcAft>
              <a:defRPr/>
            </a:pPr>
            <a:r>
              <a:rPr lang="en-US" sz="3200" b="1" dirty="0">
                <a:solidFill>
                  <a:srgbClr val="CD0000"/>
                </a:solidFill>
                <a:latin typeface="Calibri"/>
                <a:ea typeface="ＭＳ Ｐゴシック" charset="0"/>
                <a:cs typeface="ＭＳ Ｐゴシック" charset="0"/>
              </a:rPr>
              <a:t>and research efforts</a:t>
            </a:r>
          </a:p>
        </p:txBody>
      </p:sp>
    </p:spTree>
    <p:extLst>
      <p:ext uri="{BB962C8B-B14F-4D97-AF65-F5344CB8AC3E}">
        <p14:creationId xmlns:p14="http://schemas.microsoft.com/office/powerpoint/2010/main" val="4673969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p:cNvSpPr>
            <a:spLocks noGrp="1"/>
          </p:cNvSpPr>
          <p:nvPr>
            <p:ph type="title"/>
          </p:nvPr>
        </p:nvSpPr>
        <p:spPr>
          <a:xfrm>
            <a:off x="3454400" y="29716"/>
            <a:ext cx="6262687" cy="595313"/>
          </a:xfrm>
        </p:spPr>
        <p:txBody>
          <a:bodyPr>
            <a:normAutofit fontScale="90000"/>
          </a:bodyPr>
          <a:lstStyle/>
          <a:p>
            <a:pPr eaLnBrk="1" hangingPunct="1">
              <a:defRPr/>
            </a:pPr>
            <a:r>
              <a:rPr lang="it-IT" sz="2000" dirty="0">
                <a:solidFill>
                  <a:srgbClr val="008000"/>
                </a:solidFill>
                <a:cs typeface="+mj-cs"/>
              </a:rPr>
              <a:t>JOINT PROGRAMME </a:t>
            </a:r>
            <a:r>
              <a:rPr lang="it-IT" sz="2000" dirty="0">
                <a:solidFill>
                  <a:srgbClr val="008000"/>
                </a:solidFill>
                <a:cs typeface="+mj-cs"/>
              </a:rPr>
              <a:t>on GEOTHERMAL </a:t>
            </a:r>
            <a:r>
              <a:rPr lang="it-IT" sz="2000" dirty="0">
                <a:solidFill>
                  <a:srgbClr val="008000"/>
                </a:solidFill>
                <a:cs typeface="+mj-cs"/>
              </a:rPr>
              <a:t>ENERGY</a:t>
            </a:r>
            <a:br>
              <a:rPr lang="it-IT" sz="2000" dirty="0">
                <a:solidFill>
                  <a:srgbClr val="008000"/>
                </a:solidFill>
                <a:cs typeface="+mj-cs"/>
              </a:rPr>
            </a:br>
            <a:endParaRPr lang="it-IT" sz="2000" dirty="0">
              <a:solidFill>
                <a:srgbClr val="008000"/>
              </a:solidFill>
              <a:cs typeface="+mj-cs"/>
            </a:endParaRPr>
          </a:p>
        </p:txBody>
      </p:sp>
      <p:sp>
        <p:nvSpPr>
          <p:cNvPr id="4" name="Segnaposto piè di pagina 3"/>
          <p:cNvSpPr>
            <a:spLocks noGrp="1"/>
          </p:cNvSpPr>
          <p:nvPr>
            <p:ph type="ftr" sz="quarter" idx="10"/>
          </p:nvPr>
        </p:nvSpPr>
        <p:spPr/>
        <p:txBody>
          <a:bodyPr/>
          <a:lstStyle/>
          <a:p>
            <a:pPr>
              <a:defRPr/>
            </a:pPr>
            <a:r>
              <a:rPr lang="en-GB" smtClean="0"/>
              <a:t>www.eera-set.eu</a:t>
            </a:r>
            <a:endParaRPr lang="en-GB"/>
          </a:p>
        </p:txBody>
      </p:sp>
      <p:pic>
        <p:nvPicPr>
          <p:cNvPr id="5" name="Picture 84"/>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l="9099" t="-187" r="9099" b="292"/>
          <a:stretch/>
        </p:blipFill>
        <p:spPr>
          <a:xfrm>
            <a:off x="5232400" y="625029"/>
            <a:ext cx="6045200" cy="5453509"/>
          </a:xfrm>
        </p:spPr>
      </p:pic>
      <p:sp>
        <p:nvSpPr>
          <p:cNvPr id="93188" name="CasellaDiTesto 5"/>
          <p:cNvSpPr txBox="1">
            <a:spLocks noChangeArrowheads="1"/>
          </p:cNvSpPr>
          <p:nvPr/>
        </p:nvSpPr>
        <p:spPr bwMode="auto">
          <a:xfrm>
            <a:off x="159543" y="476251"/>
            <a:ext cx="37449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en-US" sz="1800" dirty="0">
                <a:solidFill>
                  <a:srgbClr val="000000"/>
                </a:solidFill>
                <a:latin typeface="Calibri" charset="0"/>
                <a:cs typeface="Calibri" charset="0"/>
              </a:rPr>
              <a:t>The goal of the JPGE is to contribute to the achievement of the SET Plan objectives, streamlining and coordinating national R&amp;D </a:t>
            </a:r>
            <a:r>
              <a:rPr lang="en-US" sz="1800" dirty="0" err="1">
                <a:solidFill>
                  <a:srgbClr val="000000"/>
                </a:solidFill>
                <a:latin typeface="Calibri" charset="0"/>
                <a:cs typeface="Calibri" charset="0"/>
              </a:rPr>
              <a:t>programmes</a:t>
            </a:r>
            <a:r>
              <a:rPr lang="en-US" sz="1800" dirty="0">
                <a:solidFill>
                  <a:srgbClr val="000000"/>
                </a:solidFill>
                <a:latin typeface="Calibri" charset="0"/>
                <a:cs typeface="Calibri" charset="0"/>
              </a:rPr>
              <a:t>, accelerating the targeted development and maturing of next generation geothermal technology in order to provide industry with all the elements required for its large-scale and cost-effective deployment.</a:t>
            </a:r>
          </a:p>
          <a:p>
            <a:pPr eaLnBrk="0" fontAlgn="base" hangingPunct="0">
              <a:spcBef>
                <a:spcPct val="0"/>
              </a:spcBef>
              <a:spcAft>
                <a:spcPct val="0"/>
              </a:spcAft>
            </a:pPr>
            <a:r>
              <a:rPr lang="en-US" sz="1800" dirty="0">
                <a:solidFill>
                  <a:srgbClr val="000000"/>
                </a:solidFill>
                <a:latin typeface="Calibri" charset="0"/>
                <a:cs typeface="Calibri" charset="0"/>
              </a:rPr>
              <a:t>This target can be reached only through the application of new cost-effective technologies able to enhance the production of the already identified resources, to discover new untapped hydrothermal systems and to develop non hydrothermal systems.</a:t>
            </a:r>
          </a:p>
        </p:txBody>
      </p:sp>
    </p:spTree>
    <p:extLst>
      <p:ext uri="{BB962C8B-B14F-4D97-AF65-F5344CB8AC3E}">
        <p14:creationId xmlns:p14="http://schemas.microsoft.com/office/powerpoint/2010/main" val="2558191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A255C4-6819-F1E6-F387-1B0A71B5A7AE}"/>
              </a:ext>
            </a:extLst>
          </p:cNvPr>
          <p:cNvSpPr>
            <a:spLocks noGrp="1"/>
          </p:cNvSpPr>
          <p:nvPr>
            <p:ph type="title"/>
          </p:nvPr>
        </p:nvSpPr>
        <p:spPr>
          <a:solidFill>
            <a:srgbClr val="F0CC79"/>
          </a:solidFill>
        </p:spPr>
        <p:txBody>
          <a:bodyPr>
            <a:normAutofit/>
          </a:bodyPr>
          <a:lstStyle/>
          <a:p>
            <a:r>
              <a:rPr lang="it-IT" sz="3200" dirty="0"/>
              <a:t>LARDERELLO</a:t>
            </a:r>
          </a:p>
        </p:txBody>
      </p:sp>
      <p:sp>
        <p:nvSpPr>
          <p:cNvPr id="5" name="Segnaposto numero diapositiva 4">
            <a:extLst>
              <a:ext uri="{FF2B5EF4-FFF2-40B4-BE49-F238E27FC236}">
                <a16:creationId xmlns:a16="http://schemas.microsoft.com/office/drawing/2014/main" id="{B64CBA7F-56D1-E27E-137B-2ED8E47535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pic>
        <p:nvPicPr>
          <p:cNvPr id="8" name="Segnaposto contenuto 7" descr="Immagine che contiene schizzo, disegno, Line art, illustrazione&#10;&#10;Descrizione generata automaticamente">
            <a:extLst>
              <a:ext uri="{FF2B5EF4-FFF2-40B4-BE49-F238E27FC236}">
                <a16:creationId xmlns:a16="http://schemas.microsoft.com/office/drawing/2014/main" id="{B4124A28-22E1-D364-0C87-917187D0C5AA}"/>
              </a:ext>
            </a:extLst>
          </p:cNvPr>
          <p:cNvPicPr>
            <a:picLocks noGrp="1" noChangeAspect="1"/>
          </p:cNvPicPr>
          <p:nvPr>
            <p:ph sz="quarter" idx="13"/>
          </p:nvPr>
        </p:nvPicPr>
        <p:blipFill>
          <a:blip r:embed="rId2"/>
          <a:stretch>
            <a:fillRect/>
          </a:stretch>
        </p:blipFill>
        <p:spPr>
          <a:xfrm>
            <a:off x="1071975" y="1800877"/>
            <a:ext cx="3295744" cy="4501919"/>
          </a:xfrm>
        </p:spPr>
      </p:pic>
      <p:sp>
        <p:nvSpPr>
          <p:cNvPr id="9" name="CasellaDiTesto 8">
            <a:extLst>
              <a:ext uri="{FF2B5EF4-FFF2-40B4-BE49-F238E27FC236}">
                <a16:creationId xmlns:a16="http://schemas.microsoft.com/office/drawing/2014/main" id="{A914C4F9-19D5-65EA-9EBE-C018F74080EE}"/>
              </a:ext>
            </a:extLst>
          </p:cNvPr>
          <p:cNvSpPr txBox="1"/>
          <p:nvPr/>
        </p:nvSpPr>
        <p:spPr>
          <a:xfrm>
            <a:off x="4542661" y="1828537"/>
            <a:ext cx="6165278" cy="369332"/>
          </a:xfrm>
          <a:prstGeom prst="rect">
            <a:avLst/>
          </a:prstGeom>
          <a:noFill/>
        </p:spPr>
        <p:txBody>
          <a:bodyPr wrap="square" rtlCol="0">
            <a:spAutoFit/>
          </a:bodyPr>
          <a:lstStyle/>
          <a:p>
            <a:r>
              <a:rPr lang="it-IT" b="1" dirty="0">
                <a:latin typeface="Avenir Next LT Pro Light" panose="020B0304020202020204" pitchFamily="34" charset="0"/>
              </a:rPr>
              <a:t>DRY STEAM POWER PLANT</a:t>
            </a:r>
          </a:p>
        </p:txBody>
      </p:sp>
      <p:sp>
        <p:nvSpPr>
          <p:cNvPr id="10" name="CasellaDiTesto 9">
            <a:extLst>
              <a:ext uri="{FF2B5EF4-FFF2-40B4-BE49-F238E27FC236}">
                <a16:creationId xmlns:a16="http://schemas.microsoft.com/office/drawing/2014/main" id="{CCEEC46B-C47D-4AB3-5B73-E50A8BD2FA8B}"/>
              </a:ext>
            </a:extLst>
          </p:cNvPr>
          <p:cNvSpPr txBox="1"/>
          <p:nvPr/>
        </p:nvSpPr>
        <p:spPr>
          <a:xfrm>
            <a:off x="4540603" y="2260547"/>
            <a:ext cx="6167336" cy="147732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Avenir Next LT Pro Light" panose="020B0304020202020204" pitchFamily="34" charset="0"/>
              </a:rPr>
              <a:t>Geothermal reservoir filled naturally with steam</a:t>
            </a:r>
          </a:p>
          <a:p>
            <a:pPr marL="285750" indent="-285750">
              <a:buFont typeface="Arial" panose="020B0604020202020204" pitchFamily="34" charset="0"/>
              <a:buChar char="•"/>
            </a:pPr>
            <a:r>
              <a:rPr lang="en-US" dirty="0">
                <a:latin typeface="Avenir Next LT Pro Light" panose="020B0304020202020204" pitchFamily="34" charset="0"/>
              </a:rPr>
              <a:t>Steam dominant system</a:t>
            </a:r>
            <a:endParaRPr lang="it-IT" dirty="0">
              <a:latin typeface="Avenir Next LT Pro Light" panose="020B0304020202020204" pitchFamily="34" charset="0"/>
            </a:endParaRPr>
          </a:p>
          <a:p>
            <a:pPr marL="285750" indent="-285750">
              <a:buFont typeface="Arial" panose="020B0604020202020204" pitchFamily="34" charset="0"/>
              <a:buChar char="•"/>
            </a:pPr>
            <a:r>
              <a:rPr lang="it-IT" dirty="0" err="1">
                <a:latin typeface="Avenir Next LT Pro Light" panose="020B0304020202020204" pitchFamily="34" charset="0"/>
              </a:rPr>
              <a:t>Extraction</a:t>
            </a:r>
            <a:r>
              <a:rPr lang="it-IT" dirty="0">
                <a:latin typeface="Avenir Next LT Pro Light" panose="020B0304020202020204" pitchFamily="34" charset="0"/>
              </a:rPr>
              <a:t> and Injection </a:t>
            </a:r>
            <a:r>
              <a:rPr lang="it-IT" dirty="0" err="1">
                <a:latin typeface="Avenir Next LT Pro Light" panose="020B0304020202020204" pitchFamily="34" charset="0"/>
              </a:rPr>
              <a:t>wells</a:t>
            </a:r>
            <a:endParaRPr lang="it-IT" dirty="0">
              <a:latin typeface="Avenir Next LT Pro Light" panose="020B0304020202020204" pitchFamily="34" charset="0"/>
            </a:endParaRPr>
          </a:p>
          <a:p>
            <a:pPr marL="285750" indent="-285750">
              <a:buFont typeface="Arial" panose="020B0604020202020204" pitchFamily="34" charset="0"/>
              <a:buChar char="•"/>
            </a:pPr>
            <a:r>
              <a:rPr lang="it-IT" dirty="0">
                <a:latin typeface="Avenir Next LT Pro Light" panose="020B0304020202020204" pitchFamily="34" charset="0"/>
              </a:rPr>
              <a:t>Turbine generator</a:t>
            </a:r>
          </a:p>
          <a:p>
            <a:pPr marL="285750" indent="-285750">
              <a:buFont typeface="Arial" panose="020B0604020202020204" pitchFamily="34" charset="0"/>
              <a:buChar char="•"/>
            </a:pPr>
            <a:r>
              <a:rPr lang="it-IT" dirty="0" err="1">
                <a:latin typeface="Avenir Next LT Pro Light" panose="020B0304020202020204" pitchFamily="34" charset="0"/>
              </a:rPr>
              <a:t>Condenser</a:t>
            </a:r>
            <a:r>
              <a:rPr lang="it-IT" dirty="0">
                <a:latin typeface="Avenir Next LT Pro Light" panose="020B0304020202020204" pitchFamily="34" charset="0"/>
              </a:rPr>
              <a:t> + </a:t>
            </a:r>
            <a:r>
              <a:rPr lang="it-IT" dirty="0" err="1">
                <a:latin typeface="Avenir Next LT Pro Light" panose="020B0304020202020204" pitchFamily="34" charset="0"/>
              </a:rPr>
              <a:t>Cooling</a:t>
            </a:r>
            <a:r>
              <a:rPr lang="it-IT" dirty="0">
                <a:latin typeface="Avenir Next LT Pro Light" panose="020B0304020202020204" pitchFamily="34" charset="0"/>
              </a:rPr>
              <a:t> tower</a:t>
            </a:r>
          </a:p>
        </p:txBody>
      </p:sp>
      <p:pic>
        <p:nvPicPr>
          <p:cNvPr id="12" name="Immagine 11" descr="Immagine che contiene cielo, aria aperta, nuvola, albero&#10;&#10;Descrizione generata automaticamente">
            <a:extLst>
              <a:ext uri="{FF2B5EF4-FFF2-40B4-BE49-F238E27FC236}">
                <a16:creationId xmlns:a16="http://schemas.microsoft.com/office/drawing/2014/main" id="{A61684BC-EED0-9A1C-D51C-370EBB0CD73B}"/>
              </a:ext>
            </a:extLst>
          </p:cNvPr>
          <p:cNvPicPr>
            <a:picLocks noChangeAspect="1"/>
          </p:cNvPicPr>
          <p:nvPr/>
        </p:nvPicPr>
        <p:blipFill>
          <a:blip r:embed="rId3"/>
          <a:stretch>
            <a:fillRect/>
          </a:stretch>
        </p:blipFill>
        <p:spPr>
          <a:xfrm>
            <a:off x="4540603" y="4038890"/>
            <a:ext cx="3679165" cy="2450981"/>
          </a:xfrm>
          <a:prstGeom prst="rect">
            <a:avLst/>
          </a:prstGeom>
          <a:effectLst>
            <a:softEdge rad="342900"/>
          </a:effectLst>
        </p:spPr>
      </p:pic>
      <p:sp>
        <p:nvSpPr>
          <p:cNvPr id="13" name="CasellaDiTesto 12">
            <a:extLst>
              <a:ext uri="{FF2B5EF4-FFF2-40B4-BE49-F238E27FC236}">
                <a16:creationId xmlns:a16="http://schemas.microsoft.com/office/drawing/2014/main" id="{89248337-2313-53A3-1FF0-C8DB32145D20}"/>
              </a:ext>
            </a:extLst>
          </p:cNvPr>
          <p:cNvSpPr txBox="1"/>
          <p:nvPr/>
        </p:nvSpPr>
        <p:spPr>
          <a:xfrm>
            <a:off x="8269706" y="4257336"/>
            <a:ext cx="3274142" cy="1200329"/>
          </a:xfrm>
          <a:prstGeom prst="rect">
            <a:avLst/>
          </a:prstGeom>
          <a:noFill/>
        </p:spPr>
        <p:txBody>
          <a:bodyPr wrap="square" rtlCol="0">
            <a:spAutoFit/>
          </a:bodyPr>
          <a:lstStyle/>
          <a:p>
            <a:r>
              <a:rPr lang="en-US" b="0" i="0" dirty="0">
                <a:solidFill>
                  <a:srgbClr val="0E141A"/>
                </a:solidFill>
                <a:effectLst/>
                <a:latin typeface="Avenir Next LT Pro Light" panose="020B0304020202020204" pitchFamily="34" charset="0"/>
              </a:rPr>
              <a:t>1913: first 250 kW unit.</a:t>
            </a:r>
          </a:p>
          <a:p>
            <a:r>
              <a:rPr lang="en-US" b="0" i="0" dirty="0">
                <a:solidFill>
                  <a:srgbClr val="0E141A"/>
                </a:solidFill>
                <a:effectLst/>
                <a:latin typeface="Avenir Next LT Pro Light" panose="020B0304020202020204" pitchFamily="34" charset="0"/>
              </a:rPr>
              <a:t>Now 34 plants, with 37 generating units and a total capacity of about 800 MW. </a:t>
            </a:r>
            <a:endParaRPr lang="it-IT" dirty="0">
              <a:latin typeface="Avenir Next LT Pro Light" panose="020B0304020202020204" pitchFamily="34" charset="0"/>
            </a:endParaRPr>
          </a:p>
        </p:txBody>
      </p:sp>
    </p:spTree>
    <p:extLst>
      <p:ext uri="{BB962C8B-B14F-4D97-AF65-F5344CB8AC3E}">
        <p14:creationId xmlns:p14="http://schemas.microsoft.com/office/powerpoint/2010/main" val="411933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67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03388" y="3284539"/>
            <a:ext cx="2779712" cy="2020887"/>
          </a:xfrm>
          <a:prstGeom prst="rect">
            <a:avLst/>
          </a:prstGeom>
          <a:noFill/>
          <a:ln>
            <a:noFill/>
          </a:ln>
          <a:effectLst>
            <a:outerShdw blurRad="63500" dist="17961" dir="2700000" algn="ctr" rotWithShape="0">
              <a:srgbClr val="70868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842" name="Picture 67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32176" y="4724400"/>
            <a:ext cx="2779713" cy="2020888"/>
          </a:xfrm>
          <a:prstGeom prst="rect">
            <a:avLst/>
          </a:prstGeom>
          <a:noFill/>
          <a:ln>
            <a:noFill/>
          </a:ln>
          <a:effectLst>
            <a:outerShdw blurRad="63500" dist="17961" dir="2700000" algn="ctr" rotWithShape="0">
              <a:srgbClr val="708688"/>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919288" y="1557338"/>
            <a:ext cx="8208962" cy="204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3656" tIns="51827" rIns="103656" bIns="51827">
            <a:spAutoFit/>
          </a:bodyPr>
          <a:lstStyle>
            <a:lvl1pPr marL="519113" indent="19050" defTabSz="1036638" eaLnBrk="0" hangingPunct="0">
              <a:defRPr sz="2400">
                <a:solidFill>
                  <a:schemeClr val="tx1"/>
                </a:solidFill>
                <a:latin typeface="Verdana" charset="0"/>
                <a:ea typeface="ヒラギノ角ゴ Pro W3" charset="0"/>
                <a:cs typeface="ヒラギノ角ゴ Pro W3" charset="0"/>
              </a:defRPr>
            </a:lvl1pPr>
            <a:lvl2pPr marL="742950" indent="-285750" defTabSz="1036638" eaLnBrk="0" hangingPunct="0">
              <a:defRPr sz="2400">
                <a:solidFill>
                  <a:schemeClr val="tx1"/>
                </a:solidFill>
                <a:latin typeface="Verdana" charset="0"/>
                <a:ea typeface="ヒラギノ角ゴ Pro W3" charset="0"/>
                <a:cs typeface="ヒラギノ角ゴ Pro W3" charset="0"/>
              </a:defRPr>
            </a:lvl2pPr>
            <a:lvl3pPr marL="1143000" indent="-228600" defTabSz="1036638" eaLnBrk="0" hangingPunct="0">
              <a:defRPr sz="2400">
                <a:solidFill>
                  <a:schemeClr val="tx1"/>
                </a:solidFill>
                <a:latin typeface="Verdana" charset="0"/>
                <a:ea typeface="ヒラギノ角ゴ Pro W3" charset="0"/>
                <a:cs typeface="ヒラギノ角ゴ Pro W3" charset="0"/>
              </a:defRPr>
            </a:lvl3pPr>
            <a:lvl4pPr marL="1600200" indent="-228600" defTabSz="1036638" eaLnBrk="0" hangingPunct="0">
              <a:defRPr sz="2400">
                <a:solidFill>
                  <a:schemeClr val="tx1"/>
                </a:solidFill>
                <a:latin typeface="Verdana" charset="0"/>
                <a:ea typeface="ヒラギノ角ゴ Pro W3" charset="0"/>
                <a:cs typeface="ヒラギノ角ゴ Pro W3" charset="0"/>
              </a:defRPr>
            </a:lvl4pPr>
            <a:lvl5pPr marL="2057400" indent="-228600" defTabSz="1036638" eaLnBrk="0" hangingPunct="0">
              <a:defRPr sz="2400">
                <a:solidFill>
                  <a:schemeClr val="tx1"/>
                </a:solidFill>
                <a:latin typeface="Verdana" charset="0"/>
                <a:ea typeface="ヒラギノ角ゴ Pro W3" charset="0"/>
                <a:cs typeface="ヒラギノ角ゴ Pro W3" charset="0"/>
              </a:defRPr>
            </a:lvl5pPr>
            <a:lvl6pPr marL="25146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6pPr>
            <a:lvl7pPr marL="29718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7pPr>
            <a:lvl8pPr marL="34290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8pPr>
            <a:lvl9pPr marL="3886200" indent="-228600" defTabSz="1036638" eaLnBrk="0" fontAlgn="base" hangingPunct="0">
              <a:spcBef>
                <a:spcPct val="40000"/>
              </a:spcBef>
              <a:spcAft>
                <a:spcPct val="0"/>
              </a:spcAft>
              <a:buSzPct val="100000"/>
              <a:buFont typeface="Verdana" charset="0"/>
              <a:defRPr sz="2400">
                <a:solidFill>
                  <a:schemeClr val="tx1"/>
                </a:solidFill>
                <a:latin typeface="Verdana" charset="0"/>
                <a:ea typeface="ヒラギノ角ゴ Pro W3" charset="0"/>
                <a:cs typeface="ヒラギノ角ゴ Pro W3" charset="0"/>
              </a:defRPr>
            </a:lvl9pPr>
          </a:lstStyle>
          <a:p>
            <a:pPr indent="0" eaLnBrk="1" fontAlgn="base" hangingPunct="1">
              <a:spcBef>
                <a:spcPct val="0"/>
              </a:spcBef>
              <a:spcAft>
                <a:spcPct val="0"/>
              </a:spcAft>
              <a:defRPr/>
            </a:pPr>
            <a:r>
              <a:rPr lang="en-US" sz="1800" b="1" kern="0" dirty="0">
                <a:solidFill>
                  <a:srgbClr val="133B9C"/>
                </a:solidFill>
                <a:latin typeface="Calibri"/>
                <a:cs typeface="Calibri"/>
              </a:rPr>
              <a:t>The GEISER (Geothermal Engineering Integrating Mitigation of Induced Seismicity in Reservoirs) project </a:t>
            </a:r>
            <a:r>
              <a:rPr lang="en-US" sz="1800" kern="0" dirty="0">
                <a:solidFill>
                  <a:srgbClr val="133B9C"/>
                </a:solidFill>
                <a:latin typeface="Calibri"/>
                <a:cs typeface="Calibri"/>
              </a:rPr>
              <a:t>started at the beginning of the year 2010, with a funding of € 5.3 Mio granted for 3.5 years</a:t>
            </a:r>
          </a:p>
          <a:p>
            <a:pPr indent="0" eaLnBrk="1" fontAlgn="base" hangingPunct="1">
              <a:spcBef>
                <a:spcPct val="0"/>
              </a:spcBef>
              <a:spcAft>
                <a:spcPct val="0"/>
              </a:spcAft>
              <a:defRPr/>
            </a:pPr>
            <a:r>
              <a:rPr lang="en-US" sz="1800" b="1" kern="0" dirty="0">
                <a:solidFill>
                  <a:srgbClr val="133B9C"/>
                </a:solidFill>
                <a:latin typeface="Calibri"/>
                <a:cs typeface="Calibri"/>
              </a:rPr>
              <a:t>Goal</a:t>
            </a:r>
            <a:r>
              <a:rPr lang="en-US" sz="1800" kern="0" dirty="0">
                <a:solidFill>
                  <a:srgbClr val="133B9C"/>
                </a:solidFill>
                <a:latin typeface="Calibri"/>
                <a:cs typeface="Calibri"/>
              </a:rPr>
              <a:t>: to develop strategies to </a:t>
            </a:r>
            <a:r>
              <a:rPr lang="en-US" sz="1800" kern="0" dirty="0" err="1">
                <a:solidFill>
                  <a:srgbClr val="133B9C"/>
                </a:solidFill>
                <a:latin typeface="Calibri"/>
                <a:cs typeface="Calibri"/>
              </a:rPr>
              <a:t>fulfil</a:t>
            </a:r>
            <a:r>
              <a:rPr lang="en-US" sz="1800" kern="0" dirty="0">
                <a:solidFill>
                  <a:srgbClr val="133B9C"/>
                </a:solidFill>
                <a:latin typeface="Calibri"/>
                <a:cs typeface="Calibri"/>
              </a:rPr>
              <a:t> the task of the stimulation and improve the hydraulic properties of the geothermal reservoir without producing large earthquakes that pose a threat to buildings and disturb the public. </a:t>
            </a:r>
            <a:endParaRPr lang="en-US" sz="1800" dirty="0">
              <a:solidFill>
                <a:prstClr val="black"/>
              </a:solidFill>
              <a:latin typeface="Calibri"/>
            </a:endParaRPr>
          </a:p>
          <a:p>
            <a:pPr indent="0" algn="ctr" eaLnBrk="1" fontAlgn="base" hangingPunct="1">
              <a:spcBef>
                <a:spcPct val="0"/>
              </a:spcBef>
              <a:spcAft>
                <a:spcPct val="0"/>
              </a:spcAft>
              <a:defRPr/>
            </a:pPr>
            <a:endParaRPr lang="en-US" sz="1800" dirty="0">
              <a:solidFill>
                <a:prstClr val="black"/>
              </a:solidFill>
              <a:latin typeface="Calibri"/>
            </a:endParaRPr>
          </a:p>
        </p:txBody>
      </p:sp>
      <p:sp>
        <p:nvSpPr>
          <p:cNvPr id="94212" name="CasellaDiTesto 7"/>
          <p:cNvSpPr txBox="1">
            <a:spLocks noChangeArrowheads="1"/>
          </p:cNvSpPr>
          <p:nvPr/>
        </p:nvSpPr>
        <p:spPr bwMode="auto">
          <a:xfrm>
            <a:off x="1847850" y="1052513"/>
            <a:ext cx="46799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fontAlgn="base" hangingPunct="0">
              <a:spcBef>
                <a:spcPct val="0"/>
              </a:spcBef>
              <a:spcAft>
                <a:spcPct val="0"/>
              </a:spcAft>
            </a:pPr>
            <a:r>
              <a:rPr lang="it-IT">
                <a:solidFill>
                  <a:srgbClr val="FF0000"/>
                </a:solidFill>
                <a:latin typeface="Chalkduster" charset="0"/>
                <a:cs typeface="Chalkduster" charset="0"/>
              </a:rPr>
              <a:t>International Projects</a:t>
            </a:r>
          </a:p>
        </p:txBody>
      </p:sp>
      <p:pic>
        <p:nvPicPr>
          <p:cNvPr id="94213" name="Immagine 1" descr="logo_01.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74825" y="9525"/>
            <a:ext cx="28194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Immagine 8" descr="logo_02.gif"/>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216900" y="0"/>
            <a:ext cx="2451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asellaDiTesto 9"/>
          <p:cNvSpPr txBox="1"/>
          <p:nvPr/>
        </p:nvSpPr>
        <p:spPr>
          <a:xfrm>
            <a:off x="6383338" y="3860801"/>
            <a:ext cx="3960812" cy="2308225"/>
          </a:xfrm>
          <a:prstGeom prst="rect">
            <a:avLst/>
          </a:prstGeom>
          <a:noFill/>
        </p:spPr>
        <p:txBody>
          <a:bodyPr>
            <a:spAutoFit/>
          </a:bodyPr>
          <a:lstStyle/>
          <a:p>
            <a:pPr marL="285750" indent="-285750" eaLnBrk="0" fontAlgn="base" hangingPunct="0">
              <a:spcBef>
                <a:spcPct val="0"/>
              </a:spcBef>
              <a:spcAft>
                <a:spcPct val="0"/>
              </a:spcAft>
              <a:buFont typeface="Arial"/>
              <a:buChar char="•"/>
              <a:defRPr/>
            </a:pPr>
            <a:r>
              <a:rPr lang="it-IT" dirty="0">
                <a:solidFill>
                  <a:prstClr val="black"/>
                </a:solidFill>
                <a:latin typeface="Calibri"/>
                <a:ea typeface="ＭＳ Ｐゴシック" charset="0"/>
                <a:cs typeface="ＭＳ Ｐゴシック" charset="0"/>
              </a:rPr>
              <a:t>Analysis of </a:t>
            </a:r>
            <a:r>
              <a:rPr lang="it-IT" dirty="0" err="1">
                <a:solidFill>
                  <a:prstClr val="black"/>
                </a:solidFill>
                <a:latin typeface="Calibri"/>
                <a:ea typeface="ＭＳ Ｐゴシック" charset="0"/>
                <a:cs typeface="ＭＳ Ｐゴシック" charset="0"/>
              </a:rPr>
              <a:t>induced</a:t>
            </a:r>
            <a:r>
              <a:rPr lang="it-IT" dirty="0">
                <a:solidFill>
                  <a:prstClr val="black"/>
                </a:solidFill>
                <a:latin typeface="Calibri"/>
                <a:ea typeface="ＭＳ Ｐゴシック" charset="0"/>
                <a:cs typeface="ＭＳ Ｐゴシック" charset="0"/>
              </a:rPr>
              <a:t> </a:t>
            </a:r>
            <a:r>
              <a:rPr lang="it-IT" dirty="0" err="1">
                <a:solidFill>
                  <a:prstClr val="black"/>
                </a:solidFill>
                <a:latin typeface="Calibri"/>
                <a:ea typeface="ＭＳ Ｐゴシック" charset="0"/>
                <a:cs typeface="ＭＳ Ｐゴシック" charset="0"/>
              </a:rPr>
              <a:t>seismicity</a:t>
            </a:r>
            <a:endParaRPr lang="it-IT" dirty="0">
              <a:solidFill>
                <a:prstClr val="black"/>
              </a:solidFill>
              <a:latin typeface="Calibri"/>
              <a:ea typeface="ＭＳ Ｐゴシック" charset="0"/>
              <a:cs typeface="ＭＳ Ｐゴシック" charset="0"/>
            </a:endParaRPr>
          </a:p>
          <a:p>
            <a:pPr marL="285750" indent="-285750" eaLnBrk="0" fontAlgn="base" hangingPunct="0">
              <a:spcBef>
                <a:spcPct val="0"/>
              </a:spcBef>
              <a:spcAft>
                <a:spcPct val="0"/>
              </a:spcAft>
              <a:buFont typeface="Arial"/>
              <a:buChar char="•"/>
              <a:defRPr/>
            </a:pPr>
            <a:r>
              <a:rPr lang="it-IT" dirty="0" err="1">
                <a:solidFill>
                  <a:prstClr val="black"/>
                </a:solidFill>
                <a:latin typeface="Calibri"/>
                <a:ea typeface="ＭＳ Ｐゴシック" charset="0"/>
                <a:cs typeface="ＭＳ Ｐゴシック" charset="0"/>
              </a:rPr>
              <a:t>Understanding</a:t>
            </a:r>
            <a:r>
              <a:rPr lang="it-IT" dirty="0">
                <a:solidFill>
                  <a:prstClr val="black"/>
                </a:solidFill>
                <a:latin typeface="Calibri"/>
                <a:ea typeface="ＭＳ Ｐゴシック" charset="0"/>
                <a:cs typeface="ＭＳ Ｐゴシック" charset="0"/>
              </a:rPr>
              <a:t> the </a:t>
            </a:r>
            <a:r>
              <a:rPr lang="it-IT" dirty="0" err="1">
                <a:solidFill>
                  <a:prstClr val="black"/>
                </a:solidFill>
                <a:latin typeface="Calibri"/>
                <a:ea typeface="ＭＳ Ｐゴシック" charset="0"/>
                <a:cs typeface="ＭＳ Ｐゴシック" charset="0"/>
              </a:rPr>
              <a:t>geomechanics</a:t>
            </a:r>
            <a:r>
              <a:rPr lang="it-IT" dirty="0">
                <a:solidFill>
                  <a:prstClr val="black"/>
                </a:solidFill>
                <a:latin typeface="Calibri"/>
                <a:ea typeface="ＭＳ Ｐゴシック" charset="0"/>
                <a:cs typeface="ＭＳ Ｐゴシック" charset="0"/>
              </a:rPr>
              <a:t> and </a:t>
            </a:r>
            <a:r>
              <a:rPr lang="it-IT" dirty="0" err="1">
                <a:solidFill>
                  <a:prstClr val="black"/>
                </a:solidFill>
                <a:latin typeface="Calibri"/>
                <a:ea typeface="ＭＳ Ｐゴシック" charset="0"/>
                <a:cs typeface="ＭＳ Ｐゴシック" charset="0"/>
              </a:rPr>
              <a:t>processes</a:t>
            </a:r>
            <a:r>
              <a:rPr lang="it-IT" dirty="0">
                <a:solidFill>
                  <a:prstClr val="black"/>
                </a:solidFill>
                <a:latin typeface="Calibri"/>
                <a:ea typeface="ＭＳ Ｐゴシック" charset="0"/>
                <a:cs typeface="ＭＳ Ｐゴシック" charset="0"/>
              </a:rPr>
              <a:t> </a:t>
            </a:r>
            <a:r>
              <a:rPr lang="it-IT" dirty="0" err="1">
                <a:solidFill>
                  <a:prstClr val="black"/>
                </a:solidFill>
                <a:latin typeface="Calibri"/>
                <a:ea typeface="ＭＳ Ｐゴシック" charset="0"/>
                <a:cs typeface="ＭＳ Ｐゴシック" charset="0"/>
              </a:rPr>
              <a:t>involved</a:t>
            </a:r>
            <a:r>
              <a:rPr lang="it-IT" dirty="0">
                <a:solidFill>
                  <a:prstClr val="black"/>
                </a:solidFill>
                <a:latin typeface="Calibri"/>
                <a:ea typeface="ＭＳ Ｐゴシック" charset="0"/>
                <a:cs typeface="ＭＳ Ｐゴシック" charset="0"/>
              </a:rPr>
              <a:t> in </a:t>
            </a:r>
            <a:r>
              <a:rPr lang="it-IT" dirty="0" err="1">
                <a:solidFill>
                  <a:prstClr val="black"/>
                </a:solidFill>
                <a:latin typeface="Calibri"/>
                <a:ea typeface="ＭＳ Ｐゴシック" charset="0"/>
                <a:cs typeface="ＭＳ Ｐゴシック" charset="0"/>
              </a:rPr>
              <a:t>induced</a:t>
            </a:r>
            <a:r>
              <a:rPr lang="it-IT" dirty="0">
                <a:solidFill>
                  <a:prstClr val="black"/>
                </a:solidFill>
                <a:latin typeface="Calibri"/>
                <a:ea typeface="ＭＳ Ｐゴシック" charset="0"/>
                <a:cs typeface="ＭＳ Ｐゴシック" charset="0"/>
              </a:rPr>
              <a:t> </a:t>
            </a:r>
            <a:r>
              <a:rPr lang="it-IT" dirty="0" err="1">
                <a:solidFill>
                  <a:prstClr val="black"/>
                </a:solidFill>
                <a:latin typeface="Calibri"/>
                <a:ea typeface="ＭＳ Ｐゴシック" charset="0"/>
                <a:cs typeface="ＭＳ Ｐゴシック" charset="0"/>
              </a:rPr>
              <a:t>seismicity</a:t>
            </a:r>
            <a:endParaRPr lang="it-IT" dirty="0">
              <a:solidFill>
                <a:prstClr val="black"/>
              </a:solidFill>
              <a:latin typeface="Calibri"/>
              <a:ea typeface="ＭＳ Ｐゴシック" charset="0"/>
              <a:cs typeface="ＭＳ Ｐゴシック" charset="0"/>
            </a:endParaRPr>
          </a:p>
          <a:p>
            <a:pPr marL="285750" indent="-285750" eaLnBrk="0" fontAlgn="base" hangingPunct="0">
              <a:spcBef>
                <a:spcPct val="0"/>
              </a:spcBef>
              <a:spcAft>
                <a:spcPct val="0"/>
              </a:spcAft>
              <a:buFont typeface="Arial"/>
              <a:buChar char="•"/>
              <a:defRPr/>
            </a:pPr>
            <a:r>
              <a:rPr lang="it-IT" dirty="0" err="1">
                <a:solidFill>
                  <a:prstClr val="black"/>
                </a:solidFill>
                <a:latin typeface="Calibri"/>
                <a:ea typeface="ＭＳ Ｐゴシック" charset="0"/>
                <a:cs typeface="ＭＳ Ｐゴシック" charset="0"/>
              </a:rPr>
              <a:t>Consequences</a:t>
            </a:r>
            <a:r>
              <a:rPr lang="it-IT" dirty="0">
                <a:solidFill>
                  <a:prstClr val="black"/>
                </a:solidFill>
                <a:latin typeface="Calibri"/>
                <a:ea typeface="ＭＳ Ｐゴシック" charset="0"/>
                <a:cs typeface="ＭＳ Ｐゴシック" charset="0"/>
              </a:rPr>
              <a:t> of </a:t>
            </a:r>
            <a:r>
              <a:rPr lang="it-IT" dirty="0" err="1">
                <a:solidFill>
                  <a:prstClr val="black"/>
                </a:solidFill>
                <a:latin typeface="Calibri"/>
                <a:ea typeface="ＭＳ Ｐゴシック" charset="0"/>
                <a:cs typeface="ＭＳ Ｐゴシック" charset="0"/>
              </a:rPr>
              <a:t>induced</a:t>
            </a:r>
            <a:r>
              <a:rPr lang="it-IT" dirty="0">
                <a:solidFill>
                  <a:prstClr val="black"/>
                </a:solidFill>
                <a:latin typeface="Calibri"/>
                <a:ea typeface="ＭＳ Ｐゴシック" charset="0"/>
                <a:cs typeface="ＭＳ Ｐゴシック" charset="0"/>
              </a:rPr>
              <a:t> </a:t>
            </a:r>
            <a:r>
              <a:rPr lang="it-IT" dirty="0" err="1">
                <a:solidFill>
                  <a:prstClr val="black"/>
                </a:solidFill>
                <a:latin typeface="Calibri"/>
                <a:ea typeface="ＭＳ Ｐゴシック" charset="0"/>
                <a:cs typeface="ＭＳ Ｐゴシック" charset="0"/>
              </a:rPr>
              <a:t>seismicity</a:t>
            </a:r>
            <a:endParaRPr lang="it-IT" dirty="0">
              <a:solidFill>
                <a:prstClr val="black"/>
              </a:solidFill>
              <a:latin typeface="Calibri"/>
              <a:ea typeface="ＭＳ Ｐゴシック" charset="0"/>
              <a:cs typeface="ＭＳ Ｐゴシック" charset="0"/>
            </a:endParaRPr>
          </a:p>
          <a:p>
            <a:pPr marL="285750" indent="-285750" eaLnBrk="0" fontAlgn="base" hangingPunct="0">
              <a:spcBef>
                <a:spcPct val="0"/>
              </a:spcBef>
              <a:spcAft>
                <a:spcPct val="0"/>
              </a:spcAft>
              <a:buFont typeface="Arial"/>
              <a:buChar char="•"/>
              <a:defRPr/>
            </a:pPr>
            <a:r>
              <a:rPr lang="it-IT" dirty="0" err="1">
                <a:solidFill>
                  <a:prstClr val="black"/>
                </a:solidFill>
                <a:latin typeface="Calibri"/>
                <a:ea typeface="ＭＳ Ｐゴシック" charset="0"/>
                <a:cs typeface="ＭＳ Ｐゴシック" charset="0"/>
              </a:rPr>
              <a:t>Strategies</a:t>
            </a:r>
            <a:r>
              <a:rPr lang="it-IT" dirty="0">
                <a:solidFill>
                  <a:prstClr val="black"/>
                </a:solidFill>
                <a:latin typeface="Calibri"/>
                <a:ea typeface="ＭＳ Ｐゴシック" charset="0"/>
                <a:cs typeface="ＭＳ Ｐゴシック" charset="0"/>
              </a:rPr>
              <a:t> for the </a:t>
            </a:r>
            <a:r>
              <a:rPr lang="it-IT" dirty="0" err="1">
                <a:solidFill>
                  <a:prstClr val="black"/>
                </a:solidFill>
                <a:latin typeface="Calibri"/>
                <a:ea typeface="ＭＳ Ｐゴシック" charset="0"/>
                <a:cs typeface="ＭＳ Ｐゴシック" charset="0"/>
              </a:rPr>
              <a:t>mitigation</a:t>
            </a:r>
            <a:r>
              <a:rPr lang="it-IT" dirty="0">
                <a:solidFill>
                  <a:prstClr val="black"/>
                </a:solidFill>
                <a:latin typeface="Calibri"/>
                <a:ea typeface="ＭＳ Ｐゴシック" charset="0"/>
                <a:cs typeface="ＭＳ Ｐゴシック" charset="0"/>
              </a:rPr>
              <a:t> of </a:t>
            </a:r>
            <a:r>
              <a:rPr lang="it-IT" dirty="0" err="1">
                <a:solidFill>
                  <a:prstClr val="black"/>
                </a:solidFill>
                <a:latin typeface="Calibri"/>
                <a:ea typeface="ＭＳ Ｐゴシック" charset="0"/>
                <a:cs typeface="ＭＳ Ｐゴシック" charset="0"/>
              </a:rPr>
              <a:t>induced</a:t>
            </a:r>
            <a:r>
              <a:rPr lang="it-IT" dirty="0">
                <a:solidFill>
                  <a:prstClr val="black"/>
                </a:solidFill>
                <a:latin typeface="Calibri"/>
                <a:ea typeface="ＭＳ Ｐゴシック" charset="0"/>
                <a:cs typeface="ＭＳ Ｐゴシック" charset="0"/>
              </a:rPr>
              <a:t> </a:t>
            </a:r>
            <a:r>
              <a:rPr lang="it-IT" dirty="0" err="1">
                <a:solidFill>
                  <a:prstClr val="black"/>
                </a:solidFill>
                <a:latin typeface="Calibri"/>
                <a:ea typeface="ＭＳ Ｐゴシック" charset="0"/>
                <a:cs typeface="ＭＳ Ｐゴシック" charset="0"/>
              </a:rPr>
              <a:t>seismicity</a:t>
            </a:r>
            <a:endParaRPr lang="it-IT" dirty="0">
              <a:solidFill>
                <a:prstClr val="black"/>
              </a:solidFill>
              <a:latin typeface="Calibri"/>
              <a:ea typeface="ＭＳ Ｐゴシック" charset="0"/>
              <a:cs typeface="ＭＳ Ｐゴシック" charset="0"/>
            </a:endParaRPr>
          </a:p>
          <a:p>
            <a:pPr eaLnBrk="0" fontAlgn="base" hangingPunct="0">
              <a:spcBef>
                <a:spcPct val="0"/>
              </a:spcBef>
              <a:spcAft>
                <a:spcPct val="0"/>
              </a:spcAft>
              <a:defRPr/>
            </a:pPr>
            <a:endParaRPr lang="it-IT" dirty="0">
              <a:solidFill>
                <a:prstClr val="black"/>
              </a:solidFill>
              <a:latin typeface="Calibri"/>
              <a:ea typeface="ＭＳ Ｐゴシック" charset="0"/>
              <a:cs typeface="Calibri"/>
            </a:endParaRPr>
          </a:p>
        </p:txBody>
      </p:sp>
    </p:spTree>
    <p:extLst>
      <p:ext uri="{BB962C8B-B14F-4D97-AF65-F5344CB8AC3E}">
        <p14:creationId xmlns:p14="http://schemas.microsoft.com/office/powerpoint/2010/main" val="2843058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r>
              <a:rPr lang="nl-NL" smtClean="0"/>
              <a:t>10 januari 2011</a:t>
            </a:r>
            <a:endParaRPr lang="nl-NL" dirty="0"/>
          </a:p>
        </p:txBody>
      </p:sp>
      <p:sp>
        <p:nvSpPr>
          <p:cNvPr id="3" name="Segnaposto piè di pagina 2"/>
          <p:cNvSpPr>
            <a:spLocks noGrp="1"/>
          </p:cNvSpPr>
          <p:nvPr>
            <p:ph type="ftr" sz="quarter" idx="11"/>
          </p:nvPr>
        </p:nvSpPr>
        <p:spPr/>
        <p:txBody>
          <a:bodyPr/>
          <a:lstStyle/>
          <a:p>
            <a:pPr>
              <a:defRPr/>
            </a:pPr>
            <a:r>
              <a:rPr lang="nl-NL" smtClean="0"/>
              <a:t>TNO Nieuwe huisstijl</a:t>
            </a:r>
            <a:endParaRPr lang="nl-NL" dirty="0"/>
          </a:p>
        </p:txBody>
      </p:sp>
      <p:sp>
        <p:nvSpPr>
          <p:cNvPr id="4" name="Segnaposto numero diapositiva 3"/>
          <p:cNvSpPr>
            <a:spLocks noGrp="1"/>
          </p:cNvSpPr>
          <p:nvPr>
            <p:ph type="sldNum" sz="quarter" idx="12"/>
          </p:nvPr>
        </p:nvSpPr>
        <p:spPr/>
        <p:txBody>
          <a:bodyPr/>
          <a:lstStyle/>
          <a:p>
            <a:pPr>
              <a:defRPr/>
            </a:pPr>
            <a:fld id="{9729D01E-6E18-8241-A503-4987D2608F9C}" type="slidenum">
              <a:rPr lang="nl-NL" smtClean="0"/>
              <a:pPr>
                <a:defRPr/>
              </a:pPr>
              <a:t>31</a:t>
            </a:fld>
            <a:endParaRPr lang="nl-NL"/>
          </a:p>
        </p:txBody>
      </p:sp>
      <p:pic>
        <p:nvPicPr>
          <p:cNvPr id="9" name="Immagine 8"/>
          <p:cNvPicPr>
            <a:picLocks noChangeAspect="1"/>
          </p:cNvPicPr>
          <p:nvPr/>
        </p:nvPicPr>
        <p:blipFill>
          <a:blip r:embed="rId2"/>
          <a:stretch>
            <a:fillRect/>
          </a:stretch>
        </p:blipFill>
        <p:spPr>
          <a:xfrm>
            <a:off x="1790700" y="994830"/>
            <a:ext cx="8610600" cy="5194300"/>
          </a:xfrm>
          <a:prstGeom prst="rect">
            <a:avLst/>
          </a:prstGeom>
        </p:spPr>
      </p:pic>
    </p:spTree>
    <p:extLst>
      <p:ext uri="{BB962C8B-B14F-4D97-AF65-F5344CB8AC3E}">
        <p14:creationId xmlns:p14="http://schemas.microsoft.com/office/powerpoint/2010/main" val="36949307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a:defRPr/>
            </a:pPr>
            <a:r>
              <a:rPr lang="nl-NL" smtClean="0"/>
              <a:t>10 januari 2011</a:t>
            </a:r>
            <a:endParaRPr lang="nl-NL" dirty="0"/>
          </a:p>
        </p:txBody>
      </p:sp>
      <p:sp>
        <p:nvSpPr>
          <p:cNvPr id="3" name="Segnaposto piè di pagina 2"/>
          <p:cNvSpPr>
            <a:spLocks noGrp="1"/>
          </p:cNvSpPr>
          <p:nvPr>
            <p:ph type="ftr" sz="quarter" idx="11"/>
          </p:nvPr>
        </p:nvSpPr>
        <p:spPr/>
        <p:txBody>
          <a:bodyPr/>
          <a:lstStyle/>
          <a:p>
            <a:pPr>
              <a:defRPr/>
            </a:pPr>
            <a:r>
              <a:rPr lang="nl-NL" smtClean="0"/>
              <a:t>TNO Nieuwe huisstijl</a:t>
            </a:r>
            <a:endParaRPr lang="nl-NL" dirty="0"/>
          </a:p>
        </p:txBody>
      </p:sp>
      <p:sp>
        <p:nvSpPr>
          <p:cNvPr id="4" name="Segnaposto numero diapositiva 3"/>
          <p:cNvSpPr>
            <a:spLocks noGrp="1"/>
          </p:cNvSpPr>
          <p:nvPr>
            <p:ph type="sldNum" sz="quarter" idx="12"/>
          </p:nvPr>
        </p:nvSpPr>
        <p:spPr/>
        <p:txBody>
          <a:bodyPr/>
          <a:lstStyle/>
          <a:p>
            <a:pPr>
              <a:defRPr/>
            </a:pPr>
            <a:fld id="{9729D01E-6E18-8241-A503-4987D2608F9C}" type="slidenum">
              <a:rPr lang="nl-NL" smtClean="0"/>
              <a:pPr>
                <a:defRPr/>
              </a:pPr>
              <a:t>32</a:t>
            </a:fld>
            <a:endParaRPr lang="nl-NL"/>
          </a:p>
        </p:txBody>
      </p:sp>
      <p:pic>
        <p:nvPicPr>
          <p:cNvPr id="7" name="Immagine 6"/>
          <p:cNvPicPr>
            <a:picLocks noChangeAspect="1"/>
          </p:cNvPicPr>
          <p:nvPr/>
        </p:nvPicPr>
        <p:blipFill>
          <a:blip r:embed="rId2"/>
          <a:stretch>
            <a:fillRect/>
          </a:stretch>
        </p:blipFill>
        <p:spPr>
          <a:xfrm>
            <a:off x="1896534" y="1351470"/>
            <a:ext cx="5202767" cy="4884230"/>
          </a:xfrm>
          <a:prstGeom prst="rect">
            <a:avLst/>
          </a:prstGeom>
        </p:spPr>
      </p:pic>
      <p:sp>
        <p:nvSpPr>
          <p:cNvPr id="8" name="CasellaDiTesto 7"/>
          <p:cNvSpPr txBox="1"/>
          <p:nvPr/>
        </p:nvSpPr>
        <p:spPr>
          <a:xfrm>
            <a:off x="7620000" y="1676401"/>
            <a:ext cx="2590800" cy="646331"/>
          </a:xfrm>
          <a:prstGeom prst="rect">
            <a:avLst/>
          </a:prstGeom>
          <a:noFill/>
        </p:spPr>
        <p:txBody>
          <a:bodyPr wrap="square" rtlCol="0">
            <a:spAutoFit/>
          </a:bodyPr>
          <a:lstStyle/>
          <a:p>
            <a:r>
              <a:rPr lang="it-IT" dirty="0"/>
              <a:t>Minimum LCOE nel 2030 in €/</a:t>
            </a:r>
            <a:r>
              <a:rPr lang="it-IT" dirty="0" err="1"/>
              <a:t>MWe</a:t>
            </a:r>
            <a:endParaRPr lang="it-IT" dirty="0"/>
          </a:p>
        </p:txBody>
      </p:sp>
    </p:spTree>
    <p:extLst>
      <p:ext uri="{BB962C8B-B14F-4D97-AF65-F5344CB8AC3E}">
        <p14:creationId xmlns:p14="http://schemas.microsoft.com/office/powerpoint/2010/main" val="16367389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Text Box 3"/>
          <p:cNvSpPr txBox="1">
            <a:spLocks noChangeArrowheads="1"/>
          </p:cNvSpPr>
          <p:nvPr/>
        </p:nvSpPr>
        <p:spPr bwMode="auto">
          <a:xfrm>
            <a:off x="1432560" y="966108"/>
            <a:ext cx="8535987"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just" fontAlgn="base">
              <a:spcBef>
                <a:spcPct val="0"/>
              </a:spcBef>
              <a:spcAft>
                <a:spcPct val="0"/>
              </a:spcAft>
            </a:pPr>
            <a:r>
              <a:rPr lang="en-US" dirty="0">
                <a:solidFill>
                  <a:srgbClr val="002060"/>
                </a:solidFill>
              </a:rPr>
              <a:t>For the classification of non-hazardous and hazardous waste, reference is made to EU legislation.</a:t>
            </a:r>
          </a:p>
          <a:p>
            <a:pPr algn="just" fontAlgn="base">
              <a:spcBef>
                <a:spcPct val="0"/>
              </a:spcBef>
              <a:spcAft>
                <a:spcPct val="0"/>
              </a:spcAft>
            </a:pPr>
            <a:endParaRPr lang="en-US" dirty="0">
              <a:solidFill>
                <a:srgbClr val="002060"/>
              </a:solidFill>
            </a:endParaRPr>
          </a:p>
          <a:p>
            <a:pPr algn="just" fontAlgn="base">
              <a:spcBef>
                <a:spcPct val="0"/>
              </a:spcBef>
              <a:spcAft>
                <a:spcPct val="0"/>
              </a:spcAft>
            </a:pPr>
            <a:r>
              <a:rPr lang="en-US" dirty="0">
                <a:solidFill>
                  <a:srgbClr val="002060"/>
                </a:solidFill>
              </a:rPr>
              <a:t>NON-HAZARDOUS SPECIAL WASTE</a:t>
            </a:r>
          </a:p>
          <a:p>
            <a:pPr algn="just" fontAlgn="base">
              <a:spcBef>
                <a:spcPct val="0"/>
              </a:spcBef>
              <a:spcAft>
                <a:spcPct val="0"/>
              </a:spcAft>
            </a:pPr>
            <a:endParaRPr lang="en-US" dirty="0">
              <a:solidFill>
                <a:srgbClr val="002060"/>
              </a:solidFill>
            </a:endParaRPr>
          </a:p>
          <a:p>
            <a:pPr algn="just" fontAlgn="base">
              <a:spcBef>
                <a:spcPct val="0"/>
              </a:spcBef>
              <a:spcAft>
                <a:spcPct val="0"/>
              </a:spcAft>
            </a:pPr>
            <a:r>
              <a:rPr lang="en-US" dirty="0">
                <a:solidFill>
                  <a:srgbClr val="002060"/>
                </a:solidFill>
              </a:rPr>
              <a:t>Debris from geothermal drilling</a:t>
            </a:r>
          </a:p>
          <a:p>
            <a:pPr algn="just" fontAlgn="base">
              <a:spcBef>
                <a:spcPct val="0"/>
              </a:spcBef>
              <a:spcAft>
                <a:spcPct val="0"/>
              </a:spcAft>
            </a:pPr>
            <a:endParaRPr lang="en-US" dirty="0">
              <a:solidFill>
                <a:srgbClr val="002060"/>
              </a:solidFill>
            </a:endParaRPr>
          </a:p>
          <a:p>
            <a:pPr algn="just" fontAlgn="base">
              <a:spcBef>
                <a:spcPct val="0"/>
              </a:spcBef>
              <a:spcAft>
                <a:spcPct val="0"/>
              </a:spcAft>
            </a:pPr>
            <a:r>
              <a:rPr lang="en-US" dirty="0">
                <a:solidFill>
                  <a:srgbClr val="002060"/>
                </a:solidFill>
              </a:rPr>
              <a:t>HAZARDOUS SPECIAL WASTE</a:t>
            </a:r>
          </a:p>
          <a:p>
            <a:pPr algn="just" fontAlgn="base">
              <a:spcBef>
                <a:spcPct val="0"/>
              </a:spcBef>
              <a:spcAft>
                <a:spcPct val="0"/>
              </a:spcAft>
            </a:pPr>
            <a:endParaRPr lang="en-US" dirty="0">
              <a:solidFill>
                <a:srgbClr val="002060"/>
              </a:solidFill>
            </a:endParaRPr>
          </a:p>
          <a:p>
            <a:pPr algn="just" fontAlgn="base">
              <a:spcBef>
                <a:spcPct val="0"/>
              </a:spcBef>
              <a:spcAft>
                <a:spcPct val="0"/>
              </a:spcAft>
            </a:pPr>
            <a:r>
              <a:rPr lang="en-US" dirty="0">
                <a:solidFill>
                  <a:srgbClr val="002060"/>
                </a:solidFill>
              </a:rPr>
              <a:t>Sludge produced by the condensation of geothermal steam</a:t>
            </a:r>
          </a:p>
          <a:p>
            <a:pPr algn="just" fontAlgn="base">
              <a:spcBef>
                <a:spcPct val="0"/>
              </a:spcBef>
              <a:spcAft>
                <a:spcPct val="0"/>
              </a:spcAft>
            </a:pPr>
            <a:endParaRPr lang="en-US" dirty="0">
              <a:solidFill>
                <a:srgbClr val="002060"/>
              </a:solidFill>
            </a:endParaRPr>
          </a:p>
          <a:p>
            <a:pPr algn="just" fontAlgn="base">
              <a:spcBef>
                <a:spcPct val="0"/>
              </a:spcBef>
              <a:spcAft>
                <a:spcPct val="0"/>
              </a:spcAft>
            </a:pPr>
            <a:r>
              <a:rPr lang="en-US" dirty="0">
                <a:solidFill>
                  <a:srgbClr val="002060"/>
                </a:solidFill>
              </a:rPr>
              <a:t>Residues of materials contaminated by geothermal fluids</a:t>
            </a:r>
          </a:p>
          <a:p>
            <a:pPr algn="just" fontAlgn="base">
              <a:spcBef>
                <a:spcPct val="0"/>
              </a:spcBef>
              <a:spcAft>
                <a:spcPct val="0"/>
              </a:spcAft>
            </a:pPr>
            <a:endParaRPr lang="en-US" dirty="0">
              <a:solidFill>
                <a:srgbClr val="002060"/>
              </a:solidFill>
            </a:endParaRPr>
          </a:p>
          <a:p>
            <a:pPr algn="just" fontAlgn="base">
              <a:spcBef>
                <a:spcPct val="0"/>
              </a:spcBef>
              <a:spcAft>
                <a:spcPct val="0"/>
              </a:spcAft>
            </a:pPr>
            <a:r>
              <a:rPr lang="en-US" dirty="0">
                <a:solidFill>
                  <a:srgbClr val="002060"/>
                </a:solidFill>
              </a:rPr>
              <a:t>Mitigation  DISPOSAL OR RECOVERY</a:t>
            </a:r>
            <a:endParaRPr lang="it-IT" b="1" dirty="0">
              <a:solidFill>
                <a:srgbClr val="002060"/>
              </a:solidFill>
            </a:endParaRPr>
          </a:p>
          <a:p>
            <a:pPr fontAlgn="base">
              <a:spcBef>
                <a:spcPct val="0"/>
              </a:spcBef>
              <a:spcAft>
                <a:spcPct val="0"/>
              </a:spcAft>
            </a:pPr>
            <a:endParaRPr lang="it-IT" dirty="0">
              <a:solidFill>
                <a:srgbClr val="002060"/>
              </a:solidFill>
            </a:endParaRPr>
          </a:p>
        </p:txBody>
      </p:sp>
      <p:sp>
        <p:nvSpPr>
          <p:cNvPr id="22530" name="Rectangle 9"/>
          <p:cNvSpPr>
            <a:spLocks noChangeArrowheads="1"/>
          </p:cNvSpPr>
          <p:nvPr/>
        </p:nvSpPr>
        <p:spPr bwMode="auto">
          <a:xfrm>
            <a:off x="1524000" y="0"/>
            <a:ext cx="9144000" cy="642938"/>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fontAlgn="base">
              <a:spcBef>
                <a:spcPct val="0"/>
              </a:spcBef>
              <a:spcAft>
                <a:spcPct val="0"/>
              </a:spcAft>
            </a:pPr>
            <a:endParaRPr lang="it-IT">
              <a:solidFill>
                <a:prstClr val="black"/>
              </a:solidFill>
              <a:latin typeface="Calibri" charset="0"/>
              <a:ea typeface="ＭＳ Ｐゴシック" charset="0"/>
              <a:cs typeface="ＭＳ Ｐゴシック" charset="0"/>
            </a:endParaRPr>
          </a:p>
        </p:txBody>
      </p:sp>
      <p:sp>
        <p:nvSpPr>
          <p:cNvPr id="22531" name="Rettangolo 6"/>
          <p:cNvSpPr>
            <a:spLocks noChangeArrowheads="1"/>
          </p:cNvSpPr>
          <p:nvPr/>
        </p:nvSpPr>
        <p:spPr bwMode="auto">
          <a:xfrm>
            <a:off x="2238376" y="71438"/>
            <a:ext cx="7072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base">
              <a:spcBef>
                <a:spcPct val="0"/>
              </a:spcBef>
              <a:spcAft>
                <a:spcPct val="0"/>
              </a:spcAft>
            </a:pPr>
            <a:r>
              <a:rPr lang="it-IT" b="1" dirty="0">
                <a:solidFill>
                  <a:srgbClr val="002060"/>
                </a:solidFill>
                <a:latin typeface="Arial" charset="0"/>
                <a:ea typeface="ＭＳ Ｐゴシック" charset="0"/>
                <a:cs typeface="Arial" charset="0"/>
              </a:rPr>
              <a:t>SPECIAL WASTE</a:t>
            </a:r>
          </a:p>
        </p:txBody>
      </p:sp>
    </p:spTree>
    <p:extLst>
      <p:ext uri="{BB962C8B-B14F-4D97-AF65-F5344CB8AC3E}">
        <p14:creationId xmlns:p14="http://schemas.microsoft.com/office/powerpoint/2010/main" val="2884171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3" name="Text Box 3"/>
          <p:cNvSpPr txBox="1">
            <a:spLocks noChangeArrowheads="1"/>
          </p:cNvSpPr>
          <p:nvPr/>
        </p:nvSpPr>
        <p:spPr bwMode="auto">
          <a:xfrm>
            <a:off x="4892675" y="785814"/>
            <a:ext cx="55245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50000"/>
              </a:spcBef>
              <a:spcAft>
                <a:spcPct val="0"/>
              </a:spcAft>
            </a:pPr>
            <a:r>
              <a:rPr lang="en-US" sz="2000" dirty="0">
                <a:solidFill>
                  <a:srgbClr val="002060"/>
                </a:solidFill>
              </a:rPr>
              <a:t>Noise is mainly related to 3 phases:</a:t>
            </a:r>
          </a:p>
          <a:p>
            <a:pPr fontAlgn="base">
              <a:spcBef>
                <a:spcPct val="50000"/>
              </a:spcBef>
              <a:spcAft>
                <a:spcPct val="0"/>
              </a:spcAft>
            </a:pPr>
            <a:r>
              <a:rPr lang="en-US" sz="2000" dirty="0">
                <a:solidFill>
                  <a:srgbClr val="002060"/>
                </a:solidFill>
              </a:rPr>
              <a:t>DRILLING</a:t>
            </a:r>
          </a:p>
          <a:p>
            <a:pPr fontAlgn="base">
              <a:spcBef>
                <a:spcPct val="50000"/>
              </a:spcBef>
              <a:spcAft>
                <a:spcPct val="0"/>
              </a:spcAft>
            </a:pPr>
            <a:r>
              <a:rPr lang="en-US" sz="2000" dirty="0">
                <a:solidFill>
                  <a:srgbClr val="002060"/>
                </a:solidFill>
              </a:rPr>
              <a:t>CONSTRUCTION</a:t>
            </a:r>
          </a:p>
          <a:p>
            <a:pPr fontAlgn="base">
              <a:spcBef>
                <a:spcPct val="50000"/>
              </a:spcBef>
              <a:spcAft>
                <a:spcPct val="0"/>
              </a:spcAft>
            </a:pPr>
            <a:r>
              <a:rPr lang="en-US" sz="2000" dirty="0">
                <a:solidFill>
                  <a:srgbClr val="002060"/>
                </a:solidFill>
              </a:rPr>
              <a:t>TURBINES, COMPRESSORS, COOLING TOWERS</a:t>
            </a:r>
          </a:p>
          <a:p>
            <a:pPr fontAlgn="base">
              <a:spcBef>
                <a:spcPct val="50000"/>
              </a:spcBef>
              <a:spcAft>
                <a:spcPct val="0"/>
              </a:spcAft>
            </a:pPr>
            <a:r>
              <a:rPr lang="en-US" sz="2000" dirty="0">
                <a:solidFill>
                  <a:srgbClr val="002060"/>
                </a:solidFill>
              </a:rPr>
              <a:t>Under normal conditions, the production plant is very quiet.</a:t>
            </a:r>
          </a:p>
          <a:p>
            <a:pPr fontAlgn="base">
              <a:spcBef>
                <a:spcPct val="50000"/>
              </a:spcBef>
              <a:spcAft>
                <a:spcPct val="0"/>
              </a:spcAft>
            </a:pPr>
            <a:r>
              <a:rPr lang="en-US" sz="2000" dirty="0">
                <a:solidFill>
                  <a:srgbClr val="002060"/>
                </a:solidFill>
              </a:rPr>
              <a:t>MITIGATION </a:t>
            </a:r>
          </a:p>
          <a:p>
            <a:pPr fontAlgn="base">
              <a:spcBef>
                <a:spcPct val="50000"/>
              </a:spcBef>
              <a:spcAft>
                <a:spcPct val="0"/>
              </a:spcAft>
            </a:pPr>
            <a:r>
              <a:rPr lang="en-US" sz="2000" dirty="0">
                <a:solidFill>
                  <a:srgbClr val="002060"/>
                </a:solidFill>
              </a:rPr>
              <a:t>During drilling, a temporary protective shield can be constructed around the drilling platform and some machinery.</a:t>
            </a:r>
          </a:p>
          <a:p>
            <a:pPr fontAlgn="base">
              <a:spcBef>
                <a:spcPct val="50000"/>
              </a:spcBef>
              <a:spcAft>
                <a:spcPct val="0"/>
              </a:spcAft>
            </a:pPr>
            <a:r>
              <a:rPr lang="en-US" sz="2000" dirty="0">
                <a:solidFill>
                  <a:srgbClr val="002060"/>
                </a:solidFill>
              </a:rPr>
              <a:t>The buildings containing the generators and turbines are generally designed to ensure acoustic and thermal insulation, using soundproof walls.</a:t>
            </a:r>
          </a:p>
          <a:p>
            <a:pPr fontAlgn="base">
              <a:spcBef>
                <a:spcPct val="50000"/>
              </a:spcBef>
              <a:spcAft>
                <a:spcPct val="0"/>
              </a:spcAft>
            </a:pPr>
            <a:endParaRPr lang="en-US" sz="2000" dirty="0">
              <a:solidFill>
                <a:srgbClr val="002060"/>
              </a:solidFill>
            </a:endParaRPr>
          </a:p>
        </p:txBody>
      </p:sp>
      <p:pic>
        <p:nvPicPr>
          <p:cNvPr id="23554" name="Picture 10" descr="geothermal-power-drilling_44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19530" y="785814"/>
            <a:ext cx="2833688"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9"/>
          <p:cNvSpPr>
            <a:spLocks noChangeArrowheads="1"/>
          </p:cNvSpPr>
          <p:nvPr/>
        </p:nvSpPr>
        <p:spPr bwMode="auto">
          <a:xfrm>
            <a:off x="1524000" y="0"/>
            <a:ext cx="9144000" cy="642938"/>
          </a:xfrm>
          <a:prstGeom prst="rect">
            <a:avLst/>
          </a:prstGeom>
          <a:solidFill>
            <a:schemeClr val="bg1"/>
          </a:solidFill>
          <a:ln>
            <a:noFill/>
          </a:ln>
          <a:extLst>
            <a:ext uri="{91240B29-F687-4F45-9708-019B960494DF}">
              <a14:hiddenLine xmlns:a14="http://schemas.microsoft.com/office/drawing/2010/main" w="25400">
                <a:solidFill>
                  <a:srgbClr val="000000"/>
                </a:solidFill>
                <a:miter lim="800000"/>
                <a:headEnd/>
                <a:tailEnd/>
              </a14:hiddenLine>
            </a:ext>
          </a:extLst>
        </p:spPr>
        <p:txBody>
          <a:bodyPr wrap="none" anchor="ctr"/>
          <a:lstStyle/>
          <a:p>
            <a:pPr fontAlgn="base">
              <a:spcBef>
                <a:spcPct val="0"/>
              </a:spcBef>
              <a:spcAft>
                <a:spcPct val="0"/>
              </a:spcAft>
            </a:pPr>
            <a:endParaRPr lang="it-IT">
              <a:solidFill>
                <a:prstClr val="black"/>
              </a:solidFill>
              <a:latin typeface="Calibri" charset="0"/>
              <a:ea typeface="ＭＳ Ｐゴシック" charset="0"/>
              <a:cs typeface="ＭＳ Ｐゴシック" charset="0"/>
            </a:endParaRPr>
          </a:p>
        </p:txBody>
      </p:sp>
      <p:sp>
        <p:nvSpPr>
          <p:cNvPr id="23556" name="Rettangolo 8"/>
          <p:cNvSpPr>
            <a:spLocks noChangeArrowheads="1"/>
          </p:cNvSpPr>
          <p:nvPr/>
        </p:nvSpPr>
        <p:spPr bwMode="auto">
          <a:xfrm>
            <a:off x="2238376" y="71438"/>
            <a:ext cx="7072313"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anchor="ctr"/>
          <a:lstStyle/>
          <a:p>
            <a:pPr algn="ctr" fontAlgn="base">
              <a:spcBef>
                <a:spcPct val="0"/>
              </a:spcBef>
              <a:spcAft>
                <a:spcPct val="0"/>
              </a:spcAft>
            </a:pPr>
            <a:r>
              <a:rPr lang="it-IT" b="1" dirty="0" smtClean="0">
                <a:solidFill>
                  <a:srgbClr val="002060"/>
                </a:solidFill>
                <a:latin typeface="Arial" charset="0"/>
                <a:ea typeface="ＭＳ Ｐゴシック" charset="0"/>
                <a:cs typeface="Arial" charset="0"/>
              </a:rPr>
              <a:t>NOISE POLLUTION</a:t>
            </a:r>
            <a:endParaRPr lang="it-IT" b="1" dirty="0">
              <a:solidFill>
                <a:srgbClr val="002060"/>
              </a:solidFill>
              <a:latin typeface="Arial" charset="0"/>
              <a:ea typeface="ＭＳ Ｐゴシック" charset="0"/>
              <a:cs typeface="Arial" charset="0"/>
            </a:endParaRPr>
          </a:p>
        </p:txBody>
      </p:sp>
    </p:spTree>
    <p:extLst>
      <p:ext uri="{BB962C8B-B14F-4D97-AF65-F5344CB8AC3E}">
        <p14:creationId xmlns:p14="http://schemas.microsoft.com/office/powerpoint/2010/main" val="2115111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22F18DD8-9CDB-63CC-77AB-4A1F1B0EE25A}"/>
              </a:ext>
            </a:extLst>
          </p:cNvPr>
          <p:cNvSpPr/>
          <p:nvPr/>
        </p:nvSpPr>
        <p:spPr>
          <a:xfrm>
            <a:off x="0" y="0"/>
            <a:ext cx="12192000" cy="889000"/>
          </a:xfrm>
          <a:prstGeom prst="rect">
            <a:avLst/>
          </a:prstGeom>
          <a:pattFill prst="lgGrid">
            <a:fgClr>
              <a:srgbClr val="EBE6EB"/>
            </a:fgClr>
            <a:bgClr>
              <a:srgbClr val="FCF5E5"/>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07666C5B-E0E6-3E6A-FF32-A795EA565FB4}"/>
              </a:ext>
            </a:extLst>
          </p:cNvPr>
          <p:cNvSpPr/>
          <p:nvPr/>
        </p:nvSpPr>
        <p:spPr>
          <a:xfrm>
            <a:off x="6597445" y="419256"/>
            <a:ext cx="4838199" cy="688666"/>
          </a:xfrm>
          <a:prstGeom prst="rect">
            <a:avLst/>
          </a:prstGeom>
          <a:solidFill>
            <a:srgbClr val="F0C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65807496-C5CC-447F-B619-323F22AABA5F}"/>
              </a:ext>
              <a:ext uri="{C183D7F6-B498-43B3-948B-1728B52AA6E4}">
                <adec:decorative xmlns="" xmlns:adec="http://schemas.microsoft.com/office/drawing/2017/decorative" val="1"/>
              </a:ext>
            </a:extLst>
          </p:cNvPr>
          <p:cNvSpPr/>
          <p:nvPr/>
        </p:nvSpPr>
        <p:spPr>
          <a:xfrm>
            <a:off x="7199519" y="2688324"/>
            <a:ext cx="840963" cy="840963"/>
          </a:xfrm>
          <a:prstGeom prst="ellipse">
            <a:avLst/>
          </a:prstGeom>
          <a:solidFill>
            <a:schemeClr val="accent4">
              <a:lumMod val="20000"/>
              <a:lumOff val="80000"/>
              <a:alpha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solidFill>
                <a:schemeClr val="accent2"/>
              </a:solidFill>
            </a:endParaRPr>
          </a:p>
        </p:txBody>
      </p:sp>
      <p:sp>
        <p:nvSpPr>
          <p:cNvPr id="43" name="Ovale 42">
            <a:extLst>
              <a:ext uri="{FF2B5EF4-FFF2-40B4-BE49-F238E27FC236}">
                <a16:creationId xmlns:a16="http://schemas.microsoft.com/office/drawing/2014/main" id="{FF1881B7-2C83-4EEC-9B49-173395A3F1D0}"/>
              </a:ext>
              <a:ext uri="{C183D7F6-B498-43B3-948B-1728B52AA6E4}">
                <adec:decorative xmlns="" xmlns:adec="http://schemas.microsoft.com/office/drawing/2017/decorative" val="1"/>
              </a:ext>
            </a:extLst>
          </p:cNvPr>
          <p:cNvSpPr/>
          <p:nvPr/>
        </p:nvSpPr>
        <p:spPr>
          <a:xfrm>
            <a:off x="10247518" y="2688324"/>
            <a:ext cx="840963" cy="840963"/>
          </a:xfrm>
          <a:prstGeom prst="ellipse">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46" name="Ovale 45">
            <a:extLst>
              <a:ext uri="{FF2B5EF4-FFF2-40B4-BE49-F238E27FC236}">
                <a16:creationId xmlns:a16="http://schemas.microsoft.com/office/drawing/2014/main" id="{BC4B4EEA-C4AC-44FD-A69B-008A1CDDA310}"/>
              </a:ext>
              <a:ext uri="{C183D7F6-B498-43B3-948B-1728B52AA6E4}">
                <adec:decorative xmlns="" xmlns:adec="http://schemas.microsoft.com/office/drawing/2017/decorative" val="1"/>
              </a:ext>
            </a:extLst>
          </p:cNvPr>
          <p:cNvSpPr/>
          <p:nvPr/>
        </p:nvSpPr>
        <p:spPr>
          <a:xfrm>
            <a:off x="4151519" y="2688324"/>
            <a:ext cx="840963" cy="840963"/>
          </a:xfrm>
          <a:prstGeom prst="ellipse">
            <a:avLst/>
          </a:prstGeom>
          <a:solidFill>
            <a:srgbClr val="F2B07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 name="Ovale 5">
            <a:extLst>
              <a:ext uri="{FF2B5EF4-FFF2-40B4-BE49-F238E27FC236}">
                <a16:creationId xmlns:a16="http://schemas.microsoft.com/office/drawing/2014/main" id="{8146B637-4021-488D-8D76-50643F5E5713}"/>
              </a:ext>
              <a:ext uri="{C183D7F6-B498-43B3-948B-1728B52AA6E4}">
                <adec:decorative xmlns="" xmlns:adec="http://schemas.microsoft.com/office/drawing/2017/decorative" val="1"/>
              </a:ext>
            </a:extLst>
          </p:cNvPr>
          <p:cNvSpPr/>
          <p:nvPr/>
        </p:nvSpPr>
        <p:spPr>
          <a:xfrm>
            <a:off x="1098662" y="2688324"/>
            <a:ext cx="840963" cy="84096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cxnSp>
        <p:nvCxnSpPr>
          <p:cNvPr id="55" name="Connettore diritto 54" descr="sequenza temporale">
            <a:extLst>
              <a:ext uri="{FF2B5EF4-FFF2-40B4-BE49-F238E27FC236}">
                <a16:creationId xmlns:a16="http://schemas.microsoft.com/office/drawing/2014/main" id="{03EF01C1-5F44-4071-A9AA-CE6ADA1A5F59}"/>
              </a:ext>
            </a:extLst>
          </p:cNvPr>
          <p:cNvCxnSpPr>
            <a:cxnSpLocks/>
            <a:stCxn id="52" idx="6"/>
            <a:endCxn id="17" idx="2"/>
          </p:cNvCxnSpPr>
          <p:nvPr/>
        </p:nvCxnSpPr>
        <p:spPr>
          <a:xfrm flipH="1">
            <a:off x="1434661" y="3832555"/>
            <a:ext cx="931782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17" name="Ovale 16" descr="indicatori di sequenza temporale">
            <a:extLst>
              <a:ext uri="{FF2B5EF4-FFF2-40B4-BE49-F238E27FC236}">
                <a16:creationId xmlns:a16="http://schemas.microsoft.com/office/drawing/2014/main" id="{685160D7-D23E-4878-8060-E663BA970B55}"/>
              </a:ext>
            </a:extLst>
          </p:cNvPr>
          <p:cNvSpPr/>
          <p:nvPr/>
        </p:nvSpPr>
        <p:spPr>
          <a:xfrm>
            <a:off x="1434661"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39" name="Ovale 38" descr="indicatori di sequenza temporale">
            <a:extLst>
              <a:ext uri="{FF2B5EF4-FFF2-40B4-BE49-F238E27FC236}">
                <a16:creationId xmlns:a16="http://schemas.microsoft.com/office/drawing/2014/main" id="{D71B5693-DD1D-45E8-899F-7698F4F9E0CB}"/>
              </a:ext>
            </a:extLst>
          </p:cNvPr>
          <p:cNvSpPr/>
          <p:nvPr/>
        </p:nvSpPr>
        <p:spPr>
          <a:xfrm>
            <a:off x="4487518"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49" name="Ovale 48" descr="indicatori di sequenza temporale">
            <a:extLst>
              <a:ext uri="{FF2B5EF4-FFF2-40B4-BE49-F238E27FC236}">
                <a16:creationId xmlns:a16="http://schemas.microsoft.com/office/drawing/2014/main" id="{5B5DE130-A1BB-4953-B61E-0F2854B4BF5A}"/>
              </a:ext>
            </a:extLst>
          </p:cNvPr>
          <p:cNvSpPr/>
          <p:nvPr/>
        </p:nvSpPr>
        <p:spPr>
          <a:xfrm>
            <a:off x="7535518"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52" name="Ovale 51" descr="indicatori di sequenza temporale">
            <a:extLst>
              <a:ext uri="{FF2B5EF4-FFF2-40B4-BE49-F238E27FC236}">
                <a16:creationId xmlns:a16="http://schemas.microsoft.com/office/drawing/2014/main" id="{800A5842-C1EA-4797-9271-15E9E00DB4E5}"/>
              </a:ext>
            </a:extLst>
          </p:cNvPr>
          <p:cNvSpPr/>
          <p:nvPr/>
        </p:nvSpPr>
        <p:spPr>
          <a:xfrm>
            <a:off x="10583517"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pic>
        <p:nvPicPr>
          <p:cNvPr id="23" name="Segnaposto immagine 22" descr="Centrale elettrica contorno">
            <a:extLst>
              <a:ext uri="{FF2B5EF4-FFF2-40B4-BE49-F238E27FC236}">
                <a16:creationId xmlns:a16="http://schemas.microsoft.com/office/drawing/2014/main" id="{328809D6-74EB-4AE9-A789-42A189ABA20D}"/>
              </a:ext>
            </a:extLst>
          </p:cNvPr>
          <p:cNvPicPr>
            <a:picLocks noGrp="1" noChangeAspect="1"/>
          </p:cNvPicPr>
          <p:nvPr>
            <p:ph type="pic" sz="quarter" idx="10"/>
          </p:nvPr>
        </p:nvPicPr>
        <p:blipFill>
          <a:blip r:embed="rId3">
            <a:extLst>
              <a:ext uri="{96DAC541-7B7A-43D3-8B79-37D633B846F1}">
                <asvg:svgBlip xmlns="" xmlns:asvg="http://schemas.microsoft.com/office/drawing/2016/SVG/main" r:embed="rId4"/>
              </a:ext>
            </a:extLst>
          </a:blip>
          <a:srcRect/>
          <a:stretch/>
        </p:blipFill>
        <p:spPr/>
      </p:pic>
      <p:pic>
        <p:nvPicPr>
          <p:cNvPr id="37" name="Segnaposto immagine 36" descr="Caminetto interno contorno">
            <a:extLst>
              <a:ext uri="{FF2B5EF4-FFF2-40B4-BE49-F238E27FC236}">
                <a16:creationId xmlns:a16="http://schemas.microsoft.com/office/drawing/2014/main" id="{808BB55A-E218-4F23-8F36-9631520FC9E6}"/>
              </a:ext>
            </a:extLst>
          </p:cNvPr>
          <p:cNvPicPr>
            <a:picLocks noGrp="1" noChangeAspect="1"/>
          </p:cNvPicPr>
          <p:nvPr>
            <p:ph type="pic" sz="quarter" idx="11"/>
          </p:nvPr>
        </p:nvPicPr>
        <p:blipFill>
          <a:blip r:embed="rId5">
            <a:extLst>
              <a:ext uri="{96DAC541-7B7A-43D3-8B79-37D633B846F1}">
                <asvg:svgBlip xmlns="" xmlns:asvg="http://schemas.microsoft.com/office/drawing/2016/SVG/main" r:embed="rId6"/>
              </a:ext>
            </a:extLst>
          </a:blip>
          <a:srcRect/>
          <a:stretch/>
        </p:blipFill>
        <p:spPr>
          <a:xfrm>
            <a:off x="4420929" y="2724626"/>
            <a:ext cx="779333" cy="780727"/>
          </a:xfrm>
        </p:spPr>
      </p:pic>
      <p:pic>
        <p:nvPicPr>
          <p:cNvPr id="50" name="Segnaposto immagine 49" descr="Scena di cascata contorno">
            <a:extLst>
              <a:ext uri="{FF2B5EF4-FFF2-40B4-BE49-F238E27FC236}">
                <a16:creationId xmlns:a16="http://schemas.microsoft.com/office/drawing/2014/main" id="{8FAF4296-69A8-4B30-9839-88B547122910}"/>
              </a:ext>
            </a:extLst>
          </p:cNvPr>
          <p:cNvPicPr>
            <a:picLocks noGrp="1" noChangeAspect="1"/>
          </p:cNvPicPr>
          <p:nvPr>
            <p:ph type="pic" sz="quarter" idx="12"/>
          </p:nvPr>
        </p:nvPicPr>
        <p:blipFill>
          <a:blip r:embed="rId7">
            <a:extLst>
              <a:ext uri="{96DAC541-7B7A-43D3-8B79-37D633B846F1}">
                <asvg:svgBlip xmlns="" xmlns:asvg="http://schemas.microsoft.com/office/drawing/2016/SVG/main" r:embed="rId8"/>
              </a:ext>
            </a:extLst>
          </a:blip>
          <a:srcRect/>
          <a:stretch/>
        </p:blipFill>
        <p:spPr>
          <a:xfrm>
            <a:off x="10457466" y="2724626"/>
            <a:ext cx="779333" cy="780727"/>
          </a:xfrm>
        </p:spPr>
      </p:pic>
      <p:pic>
        <p:nvPicPr>
          <p:cNvPr id="41" name="Segnaposto immagine 40" descr="Lavoro in remoto contorno">
            <a:extLst>
              <a:ext uri="{FF2B5EF4-FFF2-40B4-BE49-F238E27FC236}">
                <a16:creationId xmlns:a16="http://schemas.microsoft.com/office/drawing/2014/main" id="{62F99FB0-410C-43BA-A2EB-190B8F5F349A}"/>
              </a:ext>
            </a:extLst>
          </p:cNvPr>
          <p:cNvPicPr>
            <a:picLocks noGrp="1" noChangeAspect="1"/>
          </p:cNvPicPr>
          <p:nvPr>
            <p:ph type="pic" sz="quarter" idx="13"/>
          </p:nvPr>
        </p:nvPicPr>
        <p:blipFill>
          <a:blip r:embed="rId9">
            <a:extLst>
              <a:ext uri="{96DAC541-7B7A-43D3-8B79-37D633B846F1}">
                <asvg:svgBlip xmlns="" xmlns:asvg="http://schemas.microsoft.com/office/drawing/2016/SVG/main" r:embed="rId10"/>
              </a:ext>
            </a:extLst>
          </a:blip>
          <a:srcRect/>
          <a:stretch/>
        </p:blipFill>
        <p:spPr>
          <a:xfrm>
            <a:off x="7466202" y="2628932"/>
            <a:ext cx="956729" cy="958440"/>
          </a:xfrm>
        </p:spPr>
      </p:pic>
      <p:sp>
        <p:nvSpPr>
          <p:cNvPr id="10" name="Segnaposto testo 9">
            <a:extLst>
              <a:ext uri="{FF2B5EF4-FFF2-40B4-BE49-F238E27FC236}">
                <a16:creationId xmlns:a16="http://schemas.microsoft.com/office/drawing/2014/main" id="{83413A59-8009-405C-B473-F659F4B46E4A}"/>
              </a:ext>
            </a:extLst>
          </p:cNvPr>
          <p:cNvSpPr>
            <a:spLocks noGrp="1"/>
          </p:cNvSpPr>
          <p:nvPr>
            <p:ph type="body" sz="quarter" idx="14"/>
          </p:nvPr>
        </p:nvSpPr>
        <p:spPr/>
        <p:txBody>
          <a:bodyPr rtlCol="0"/>
          <a:lstStyle/>
          <a:p>
            <a:pPr rtl="0"/>
            <a:r>
              <a:rPr lang="it-IT" sz="1200" dirty="0" err="1"/>
              <a:t>Different</a:t>
            </a:r>
            <a:r>
              <a:rPr lang="it-IT" sz="1200" dirty="0"/>
              <a:t> ways to </a:t>
            </a:r>
            <a:r>
              <a:rPr lang="it-IT" sz="1200" dirty="0" err="1"/>
              <a:t>collect</a:t>
            </a:r>
            <a:r>
              <a:rPr lang="it-IT" sz="1200" dirty="0"/>
              <a:t> the underground </a:t>
            </a:r>
            <a:r>
              <a:rPr lang="it-IT" sz="1200" dirty="0" err="1"/>
              <a:t>Heat</a:t>
            </a:r>
            <a:r>
              <a:rPr lang="it-IT" sz="1200" dirty="0"/>
              <a:t>  to produce </a:t>
            </a:r>
            <a:r>
              <a:rPr lang="it-IT" sz="1200" dirty="0" err="1"/>
              <a:t>electricity</a:t>
            </a:r>
            <a:r>
              <a:rPr lang="it-IT" sz="1200" dirty="0"/>
              <a:t>.</a:t>
            </a:r>
          </a:p>
        </p:txBody>
      </p:sp>
      <p:sp>
        <p:nvSpPr>
          <p:cNvPr id="11" name="Segnaposto testo 10">
            <a:extLst>
              <a:ext uri="{FF2B5EF4-FFF2-40B4-BE49-F238E27FC236}">
                <a16:creationId xmlns:a16="http://schemas.microsoft.com/office/drawing/2014/main" id="{793FFC51-169D-49BB-A779-7EFB4D82AD28}"/>
              </a:ext>
            </a:extLst>
          </p:cNvPr>
          <p:cNvSpPr>
            <a:spLocks noGrp="1"/>
          </p:cNvSpPr>
          <p:nvPr>
            <p:ph type="body" sz="quarter" idx="15"/>
          </p:nvPr>
        </p:nvSpPr>
        <p:spPr>
          <a:xfrm>
            <a:off x="3430797" y="4491306"/>
            <a:ext cx="2282405" cy="601662"/>
          </a:xfrm>
        </p:spPr>
        <p:txBody>
          <a:bodyPr rtlCol="0"/>
          <a:lstStyle/>
          <a:p>
            <a:pPr rtl="0"/>
            <a:r>
              <a:rPr lang="en-US" sz="1200" dirty="0"/>
              <a:t>An energy-efficient heating and cooling system</a:t>
            </a:r>
            <a:r>
              <a:rPr lang="it-IT" sz="1200" dirty="0"/>
              <a:t>. </a:t>
            </a:r>
            <a:r>
              <a:rPr lang="it-IT" sz="1200" dirty="0" err="1"/>
              <a:t>Closed</a:t>
            </a:r>
            <a:r>
              <a:rPr lang="it-IT" sz="1200" dirty="0"/>
              <a:t> loop system.</a:t>
            </a:r>
          </a:p>
        </p:txBody>
      </p:sp>
      <p:sp>
        <p:nvSpPr>
          <p:cNvPr id="13" name="Segnaposto testo 12">
            <a:extLst>
              <a:ext uri="{FF2B5EF4-FFF2-40B4-BE49-F238E27FC236}">
                <a16:creationId xmlns:a16="http://schemas.microsoft.com/office/drawing/2014/main" id="{F62FF5CE-711D-42E8-B7EA-B1A1F772535A}"/>
              </a:ext>
            </a:extLst>
          </p:cNvPr>
          <p:cNvSpPr>
            <a:spLocks noGrp="1"/>
          </p:cNvSpPr>
          <p:nvPr>
            <p:ph type="body" sz="quarter" idx="16"/>
          </p:nvPr>
        </p:nvSpPr>
        <p:spPr>
          <a:xfrm>
            <a:off x="6514644" y="4491306"/>
            <a:ext cx="2379675" cy="601662"/>
          </a:xfrm>
        </p:spPr>
        <p:txBody>
          <a:bodyPr rtlCol="0"/>
          <a:lstStyle/>
          <a:p>
            <a:pPr rtl="0"/>
            <a:r>
              <a:rPr lang="en-US" sz="1200" dirty="0"/>
              <a:t>Geothermal heat is used directly rather than for power generation.</a:t>
            </a:r>
            <a:endParaRPr lang="it-IT" sz="1200" dirty="0"/>
          </a:p>
        </p:txBody>
      </p:sp>
      <p:sp>
        <p:nvSpPr>
          <p:cNvPr id="15" name="Segnaposto testo 14">
            <a:extLst>
              <a:ext uri="{FF2B5EF4-FFF2-40B4-BE49-F238E27FC236}">
                <a16:creationId xmlns:a16="http://schemas.microsoft.com/office/drawing/2014/main" id="{6433887D-8F27-4450-A714-B160672FA7ED}"/>
              </a:ext>
            </a:extLst>
          </p:cNvPr>
          <p:cNvSpPr>
            <a:spLocks noGrp="1"/>
          </p:cNvSpPr>
          <p:nvPr>
            <p:ph type="body" sz="quarter" idx="17"/>
          </p:nvPr>
        </p:nvSpPr>
        <p:spPr>
          <a:xfrm>
            <a:off x="9671268" y="4491306"/>
            <a:ext cx="2162426" cy="601662"/>
          </a:xfrm>
        </p:spPr>
        <p:txBody>
          <a:bodyPr rtlCol="0"/>
          <a:lstStyle/>
          <a:p>
            <a:pPr rtl="0"/>
            <a:r>
              <a:rPr lang="it-IT" sz="1200" dirty="0"/>
              <a:t>Hot springs for </a:t>
            </a:r>
            <a:r>
              <a:rPr lang="it-IT" sz="1200" dirty="0" err="1"/>
              <a:t>therapeutic</a:t>
            </a:r>
            <a:r>
              <a:rPr lang="it-IT" sz="1200" dirty="0"/>
              <a:t> use.</a:t>
            </a:r>
          </a:p>
        </p:txBody>
      </p:sp>
      <p:sp>
        <p:nvSpPr>
          <p:cNvPr id="18" name="Segnaposto testo 17">
            <a:extLst>
              <a:ext uri="{FF2B5EF4-FFF2-40B4-BE49-F238E27FC236}">
                <a16:creationId xmlns:a16="http://schemas.microsoft.com/office/drawing/2014/main" id="{4E091A31-7866-4F47-B0CF-3293835EEDE8}"/>
              </a:ext>
            </a:extLst>
          </p:cNvPr>
          <p:cNvSpPr>
            <a:spLocks noGrp="1"/>
          </p:cNvSpPr>
          <p:nvPr>
            <p:ph type="body" sz="quarter" idx="18"/>
          </p:nvPr>
        </p:nvSpPr>
        <p:spPr>
          <a:xfrm>
            <a:off x="-56743" y="4019516"/>
            <a:ext cx="3151769" cy="369311"/>
          </a:xfrm>
        </p:spPr>
        <p:txBody>
          <a:bodyPr rtlCol="0"/>
          <a:lstStyle/>
          <a:p>
            <a:pPr rtl="0"/>
            <a:r>
              <a:rPr lang="it-IT" dirty="0" err="1"/>
              <a:t>Geothermal</a:t>
            </a:r>
            <a:r>
              <a:rPr lang="it-IT" dirty="0"/>
              <a:t> Power </a:t>
            </a:r>
            <a:r>
              <a:rPr lang="it-IT" dirty="0" err="1"/>
              <a:t>Plants</a:t>
            </a:r>
            <a:r>
              <a:rPr lang="it-IT" dirty="0"/>
              <a:t> </a:t>
            </a:r>
          </a:p>
        </p:txBody>
      </p:sp>
      <p:sp>
        <p:nvSpPr>
          <p:cNvPr id="19" name="Segnaposto testo 18">
            <a:extLst>
              <a:ext uri="{FF2B5EF4-FFF2-40B4-BE49-F238E27FC236}">
                <a16:creationId xmlns:a16="http://schemas.microsoft.com/office/drawing/2014/main" id="{B350F797-AA8E-422D-B1BE-31919E5E8542}"/>
              </a:ext>
            </a:extLst>
          </p:cNvPr>
          <p:cNvSpPr>
            <a:spLocks noGrp="1"/>
          </p:cNvSpPr>
          <p:nvPr>
            <p:ph type="body" sz="quarter" idx="19"/>
          </p:nvPr>
        </p:nvSpPr>
        <p:spPr/>
        <p:txBody>
          <a:bodyPr rtlCol="0"/>
          <a:lstStyle/>
          <a:p>
            <a:r>
              <a:rPr lang="it-IT" dirty="0" err="1"/>
              <a:t>Heat</a:t>
            </a:r>
            <a:r>
              <a:rPr lang="it-IT" dirty="0"/>
              <a:t> Pumps</a:t>
            </a:r>
          </a:p>
        </p:txBody>
      </p:sp>
      <p:sp>
        <p:nvSpPr>
          <p:cNvPr id="20" name="Segnaposto testo 19">
            <a:extLst>
              <a:ext uri="{FF2B5EF4-FFF2-40B4-BE49-F238E27FC236}">
                <a16:creationId xmlns:a16="http://schemas.microsoft.com/office/drawing/2014/main" id="{4A642F3E-3C03-4E20-ABCA-E003162FC000}"/>
              </a:ext>
            </a:extLst>
          </p:cNvPr>
          <p:cNvSpPr>
            <a:spLocks noGrp="1"/>
          </p:cNvSpPr>
          <p:nvPr>
            <p:ph type="body" sz="quarter" idx="20"/>
          </p:nvPr>
        </p:nvSpPr>
        <p:spPr/>
        <p:txBody>
          <a:bodyPr rtlCol="0"/>
          <a:lstStyle/>
          <a:p>
            <a:pPr rtl="0"/>
            <a:r>
              <a:rPr lang="it-IT" dirty="0" err="1"/>
              <a:t>District</a:t>
            </a:r>
            <a:r>
              <a:rPr lang="it-IT" dirty="0"/>
              <a:t> </a:t>
            </a:r>
            <a:r>
              <a:rPr lang="it-IT" dirty="0" err="1"/>
              <a:t>heating</a:t>
            </a:r>
            <a:endParaRPr lang="it-IT" dirty="0"/>
          </a:p>
        </p:txBody>
      </p:sp>
      <p:sp>
        <p:nvSpPr>
          <p:cNvPr id="21" name="Segnaposto testo 20">
            <a:extLst>
              <a:ext uri="{FF2B5EF4-FFF2-40B4-BE49-F238E27FC236}">
                <a16:creationId xmlns:a16="http://schemas.microsoft.com/office/drawing/2014/main" id="{77D8C714-BC59-4848-A254-B9834EBACE42}"/>
              </a:ext>
            </a:extLst>
          </p:cNvPr>
          <p:cNvSpPr>
            <a:spLocks noGrp="1"/>
          </p:cNvSpPr>
          <p:nvPr>
            <p:ph type="body" sz="quarter" idx="21"/>
          </p:nvPr>
        </p:nvSpPr>
        <p:spPr/>
        <p:txBody>
          <a:bodyPr rtlCol="0"/>
          <a:lstStyle/>
          <a:p>
            <a:pPr rtl="0"/>
            <a:r>
              <a:rPr lang="it-IT" dirty="0"/>
              <a:t>Thermal </a:t>
            </a:r>
            <a:r>
              <a:rPr lang="it-IT" dirty="0" err="1"/>
              <a:t>Baths</a:t>
            </a:r>
            <a:endParaRPr lang="it-IT" dirty="0"/>
          </a:p>
        </p:txBody>
      </p:sp>
      <p:sp>
        <p:nvSpPr>
          <p:cNvPr id="4" name="Titolo 3">
            <a:extLst>
              <a:ext uri="{FF2B5EF4-FFF2-40B4-BE49-F238E27FC236}">
                <a16:creationId xmlns:a16="http://schemas.microsoft.com/office/drawing/2014/main" id="{804827BC-1867-4AEF-8917-48108BFA283D}"/>
              </a:ext>
            </a:extLst>
          </p:cNvPr>
          <p:cNvSpPr>
            <a:spLocks noGrp="1"/>
          </p:cNvSpPr>
          <p:nvPr>
            <p:ph type="title"/>
          </p:nvPr>
        </p:nvSpPr>
        <p:spPr>
          <a:xfrm>
            <a:off x="7281333" y="521734"/>
            <a:ext cx="3955466" cy="637790"/>
          </a:xfrm>
        </p:spPr>
        <p:txBody>
          <a:bodyPr rtlCol="0"/>
          <a:lstStyle/>
          <a:p>
            <a:pPr algn="r" rtl="0"/>
            <a:r>
              <a:rPr lang="it-IT" sz="3200" dirty="0" err="1">
                <a:latin typeface="Meiryo UI" panose="020B0604030504040204" pitchFamily="34" charset="-128"/>
                <a:ea typeface="Meiryo UI" panose="020B0604030504040204" pitchFamily="34" charset="-128"/>
              </a:rPr>
              <a:t>Present</a:t>
            </a:r>
            <a:endParaRPr lang="it-IT" sz="32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67331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9104C8-6593-3EAC-A5A5-B2F8322B04A8}"/>
              </a:ext>
            </a:extLst>
          </p:cNvPr>
          <p:cNvSpPr>
            <a:spLocks noGrp="1"/>
          </p:cNvSpPr>
          <p:nvPr>
            <p:ph type="title"/>
          </p:nvPr>
        </p:nvSpPr>
        <p:spPr>
          <a:xfrm>
            <a:off x="539711" y="222436"/>
            <a:ext cx="6146224" cy="673405"/>
          </a:xfrm>
        </p:spPr>
        <p:txBody>
          <a:bodyPr>
            <a:noAutofit/>
          </a:bodyPr>
          <a:lstStyle/>
          <a:p>
            <a:r>
              <a:rPr lang="it-IT" dirty="0"/>
              <a:t>GEOTHERMAL POWER PLANTS</a:t>
            </a:r>
          </a:p>
        </p:txBody>
      </p:sp>
      <p:sp>
        <p:nvSpPr>
          <p:cNvPr id="3" name="Segnaposto contenuto 2">
            <a:extLst>
              <a:ext uri="{FF2B5EF4-FFF2-40B4-BE49-F238E27FC236}">
                <a16:creationId xmlns:a16="http://schemas.microsoft.com/office/drawing/2014/main" id="{9E193F38-102E-BAED-8743-65F365AC38A0}"/>
              </a:ext>
            </a:extLst>
          </p:cNvPr>
          <p:cNvSpPr>
            <a:spLocks noGrp="1"/>
          </p:cNvSpPr>
          <p:nvPr>
            <p:ph idx="14"/>
          </p:nvPr>
        </p:nvSpPr>
        <p:spPr>
          <a:xfrm>
            <a:off x="870185" y="1255739"/>
            <a:ext cx="4727735" cy="465155"/>
          </a:xfrm>
        </p:spPr>
        <p:txBody>
          <a:bodyPr/>
          <a:lstStyle/>
          <a:p>
            <a:r>
              <a:rPr lang="it-IT" dirty="0"/>
              <a:t>Flash </a:t>
            </a:r>
            <a:r>
              <a:rPr lang="it-IT" dirty="0" err="1"/>
              <a:t>Steam</a:t>
            </a:r>
            <a:r>
              <a:rPr lang="it-IT" dirty="0"/>
              <a:t> Power Plant</a:t>
            </a:r>
          </a:p>
        </p:txBody>
      </p:sp>
      <p:pic>
        <p:nvPicPr>
          <p:cNvPr id="9" name="Segnaposto contenuto 8" descr="Immagine che contiene schizzo, disegno, Line art, cartone animato&#10;&#10;Descrizione generata automaticamente">
            <a:extLst>
              <a:ext uri="{FF2B5EF4-FFF2-40B4-BE49-F238E27FC236}">
                <a16:creationId xmlns:a16="http://schemas.microsoft.com/office/drawing/2014/main" id="{C95DD061-62DA-0B54-BD25-2AB81F12B54C}"/>
              </a:ext>
            </a:extLst>
          </p:cNvPr>
          <p:cNvPicPr>
            <a:picLocks noGrp="1" noChangeAspect="1"/>
          </p:cNvPicPr>
          <p:nvPr>
            <p:ph idx="1"/>
          </p:nvPr>
        </p:nvPicPr>
        <p:blipFill>
          <a:blip r:embed="rId2"/>
          <a:stretch>
            <a:fillRect/>
          </a:stretch>
        </p:blipFill>
        <p:spPr>
          <a:xfrm>
            <a:off x="870185" y="1937932"/>
            <a:ext cx="4727735" cy="2828826"/>
          </a:xfrm>
        </p:spPr>
      </p:pic>
      <p:sp>
        <p:nvSpPr>
          <p:cNvPr id="5" name="Segnaposto contenuto 4">
            <a:extLst>
              <a:ext uri="{FF2B5EF4-FFF2-40B4-BE49-F238E27FC236}">
                <a16:creationId xmlns:a16="http://schemas.microsoft.com/office/drawing/2014/main" id="{6442F951-AEBA-B61A-CD03-C4333BC247A1}"/>
              </a:ext>
            </a:extLst>
          </p:cNvPr>
          <p:cNvSpPr>
            <a:spLocks noGrp="1"/>
          </p:cNvSpPr>
          <p:nvPr>
            <p:ph idx="15"/>
          </p:nvPr>
        </p:nvSpPr>
        <p:spPr>
          <a:xfrm>
            <a:off x="6594080" y="1255738"/>
            <a:ext cx="4727735" cy="465155"/>
          </a:xfrm>
        </p:spPr>
        <p:txBody>
          <a:bodyPr/>
          <a:lstStyle/>
          <a:p>
            <a:r>
              <a:rPr lang="it-IT" dirty="0" err="1"/>
              <a:t>Binary</a:t>
            </a:r>
            <a:r>
              <a:rPr lang="it-IT" dirty="0"/>
              <a:t> </a:t>
            </a:r>
            <a:r>
              <a:rPr lang="it-IT" dirty="0" err="1"/>
              <a:t>Cycle</a:t>
            </a:r>
            <a:r>
              <a:rPr lang="it-IT" dirty="0"/>
              <a:t> Power Plant</a:t>
            </a:r>
          </a:p>
        </p:txBody>
      </p:sp>
      <p:pic>
        <p:nvPicPr>
          <p:cNvPr id="11" name="Segnaposto contenuto 10" descr="Immagine che contiene schizzo, disegno, Line art, diagramma&#10;&#10;Descrizione generata automaticamente">
            <a:extLst>
              <a:ext uri="{FF2B5EF4-FFF2-40B4-BE49-F238E27FC236}">
                <a16:creationId xmlns:a16="http://schemas.microsoft.com/office/drawing/2014/main" id="{7DE07FFD-97CC-74A2-6F04-EDF7A3B14562}"/>
              </a:ext>
            </a:extLst>
          </p:cNvPr>
          <p:cNvPicPr>
            <a:picLocks noGrp="1" noChangeAspect="1"/>
          </p:cNvPicPr>
          <p:nvPr>
            <p:ph idx="13"/>
          </p:nvPr>
        </p:nvPicPr>
        <p:blipFill>
          <a:blip r:embed="rId3"/>
          <a:stretch>
            <a:fillRect/>
          </a:stretch>
        </p:blipFill>
        <p:spPr>
          <a:xfrm>
            <a:off x="6594079" y="1937932"/>
            <a:ext cx="4410974" cy="2902159"/>
          </a:xfrm>
        </p:spPr>
      </p:pic>
      <p:sp>
        <p:nvSpPr>
          <p:cNvPr id="7" name="Segnaposto numero diapositiva 6">
            <a:extLst>
              <a:ext uri="{FF2B5EF4-FFF2-40B4-BE49-F238E27FC236}">
                <a16:creationId xmlns:a16="http://schemas.microsoft.com/office/drawing/2014/main" id="{2B0F859F-727A-8449-56B3-504DA4DE6EA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sp>
        <p:nvSpPr>
          <p:cNvPr id="12" name="CasellaDiTesto 11">
            <a:extLst>
              <a:ext uri="{FF2B5EF4-FFF2-40B4-BE49-F238E27FC236}">
                <a16:creationId xmlns:a16="http://schemas.microsoft.com/office/drawing/2014/main" id="{4CE3E16C-10BD-D016-D542-07401A040C3F}"/>
              </a:ext>
            </a:extLst>
          </p:cNvPr>
          <p:cNvSpPr txBox="1"/>
          <p:nvPr/>
        </p:nvSpPr>
        <p:spPr>
          <a:xfrm>
            <a:off x="870185" y="5057130"/>
            <a:ext cx="4727735" cy="646331"/>
          </a:xfrm>
          <a:prstGeom prst="rect">
            <a:avLst/>
          </a:prstGeom>
          <a:noFill/>
        </p:spPr>
        <p:txBody>
          <a:bodyPr wrap="square" rtlCol="0">
            <a:spAutoFit/>
          </a:bodyPr>
          <a:lstStyle/>
          <a:p>
            <a:pPr marL="285750" indent="-285750">
              <a:buFont typeface="Arial" panose="020B0604020202020204" pitchFamily="34" charset="0"/>
              <a:buChar char="•"/>
            </a:pPr>
            <a:r>
              <a:rPr lang="it-IT" dirty="0">
                <a:latin typeface="Avenir Next LT Pro Light" panose="020B0304020202020204" pitchFamily="34" charset="0"/>
              </a:rPr>
              <a:t>Single or double flash </a:t>
            </a:r>
          </a:p>
          <a:p>
            <a:pPr marL="285750" indent="-285750">
              <a:buFont typeface="Arial" panose="020B0604020202020204" pitchFamily="34" charset="0"/>
              <a:buChar char="•"/>
            </a:pPr>
            <a:r>
              <a:rPr lang="it-IT" dirty="0" err="1">
                <a:latin typeface="Avenir Next LT Pro Light" panose="020B0304020202020204" pitchFamily="34" charset="0"/>
              </a:rPr>
              <a:t>Dominant</a:t>
            </a:r>
            <a:r>
              <a:rPr lang="it-IT" dirty="0">
                <a:latin typeface="Avenir Next LT Pro Light" panose="020B0304020202020204" pitchFamily="34" charset="0"/>
              </a:rPr>
              <a:t> water system</a:t>
            </a:r>
          </a:p>
        </p:txBody>
      </p:sp>
      <p:sp>
        <p:nvSpPr>
          <p:cNvPr id="13" name="CasellaDiTesto 12">
            <a:extLst>
              <a:ext uri="{FF2B5EF4-FFF2-40B4-BE49-F238E27FC236}">
                <a16:creationId xmlns:a16="http://schemas.microsoft.com/office/drawing/2014/main" id="{5CF33991-215B-F5D0-4EF1-5A1571BD049A}"/>
              </a:ext>
            </a:extLst>
          </p:cNvPr>
          <p:cNvSpPr txBox="1"/>
          <p:nvPr/>
        </p:nvSpPr>
        <p:spPr>
          <a:xfrm>
            <a:off x="6594079" y="5057130"/>
            <a:ext cx="4727735" cy="923330"/>
          </a:xfrm>
          <a:prstGeom prst="rect">
            <a:avLst/>
          </a:prstGeom>
          <a:noFill/>
        </p:spPr>
        <p:txBody>
          <a:bodyPr wrap="square" rtlCol="0">
            <a:spAutoFit/>
          </a:bodyPr>
          <a:lstStyle/>
          <a:p>
            <a:pPr marL="285750" indent="-285750">
              <a:buFont typeface="Arial" panose="020B0604020202020204" pitchFamily="34" charset="0"/>
              <a:buChar char="•"/>
            </a:pPr>
            <a:r>
              <a:rPr lang="it-IT" dirty="0">
                <a:latin typeface="Avenir Next LT Pro Light" panose="020B0304020202020204" pitchFamily="34" charset="0"/>
              </a:rPr>
              <a:t>Low temperature (</a:t>
            </a:r>
            <a:r>
              <a:rPr lang="it-IT" dirty="0">
                <a:latin typeface="DengXian Light" panose="020B0503020204020204" pitchFamily="2" charset="-122"/>
                <a:ea typeface="DengXian Light" panose="020B0503020204020204" pitchFamily="2" charset="-122"/>
              </a:rPr>
              <a:t>≈</a:t>
            </a:r>
            <a:r>
              <a:rPr lang="it-IT" dirty="0">
                <a:latin typeface="Avenir Next LT Pro Light" panose="020B0304020202020204" pitchFamily="34" charset="0"/>
              </a:rPr>
              <a:t>100°)</a:t>
            </a:r>
          </a:p>
          <a:p>
            <a:pPr marL="285750" indent="-285750">
              <a:buFont typeface="Arial" panose="020B0604020202020204" pitchFamily="34" charset="0"/>
              <a:buChar char="•"/>
            </a:pPr>
            <a:r>
              <a:rPr lang="it-IT" dirty="0" err="1">
                <a:latin typeface="Avenir Next LT Pro Light" panose="020B0304020202020204" pitchFamily="34" charset="0"/>
              </a:rPr>
              <a:t>Geothermal</a:t>
            </a:r>
            <a:r>
              <a:rPr lang="it-IT" dirty="0">
                <a:latin typeface="Avenir Next LT Pro Light" panose="020B0304020202020204" pitchFamily="34" charset="0"/>
              </a:rPr>
              <a:t> water </a:t>
            </a:r>
            <a:r>
              <a:rPr lang="it-IT" dirty="0" err="1">
                <a:latin typeface="Avenir Next LT Pro Light" panose="020B0304020202020204" pitchFamily="34" charset="0"/>
              </a:rPr>
              <a:t>only</a:t>
            </a:r>
            <a:r>
              <a:rPr lang="it-IT" dirty="0">
                <a:latin typeface="Avenir Next LT Pro Light" panose="020B0304020202020204" pitchFamily="34" charset="0"/>
              </a:rPr>
              <a:t> </a:t>
            </a:r>
            <a:r>
              <a:rPr lang="it-IT" dirty="0" err="1">
                <a:latin typeface="Avenir Next LT Pro Light" panose="020B0304020202020204" pitchFamily="34" charset="0"/>
              </a:rPr>
              <a:t>used</a:t>
            </a:r>
            <a:r>
              <a:rPr lang="it-IT" dirty="0">
                <a:latin typeface="Avenir Next LT Pro Light" panose="020B0304020202020204" pitchFamily="34" charset="0"/>
              </a:rPr>
              <a:t> for </a:t>
            </a:r>
            <a:r>
              <a:rPr lang="it-IT" dirty="0" err="1">
                <a:latin typeface="Avenir Next LT Pro Light" panose="020B0304020202020204" pitchFamily="34" charset="0"/>
              </a:rPr>
              <a:t>heating</a:t>
            </a:r>
            <a:r>
              <a:rPr lang="it-IT" dirty="0">
                <a:latin typeface="Avenir Next LT Pro Light" panose="020B0304020202020204" pitchFamily="34" charset="0"/>
              </a:rPr>
              <a:t> </a:t>
            </a:r>
            <a:r>
              <a:rPr lang="it-IT" dirty="0" err="1">
                <a:latin typeface="Avenir Next LT Pro Light" panose="020B0304020202020204" pitchFamily="34" charset="0"/>
              </a:rPr>
              <a:t>another</a:t>
            </a:r>
            <a:r>
              <a:rPr lang="it-IT" dirty="0">
                <a:latin typeface="Avenir Next LT Pro Light" panose="020B0304020202020204" pitchFamily="34" charset="0"/>
              </a:rPr>
              <a:t> </a:t>
            </a:r>
            <a:r>
              <a:rPr lang="it-IT" dirty="0" err="1">
                <a:latin typeface="Avenir Next LT Pro Light" panose="020B0304020202020204" pitchFamily="34" charset="0"/>
              </a:rPr>
              <a:t>fluid</a:t>
            </a:r>
            <a:r>
              <a:rPr lang="it-IT" dirty="0">
                <a:latin typeface="Avenir Next LT Pro Light" panose="020B0304020202020204" pitchFamily="34" charset="0"/>
              </a:rPr>
              <a:t> (</a:t>
            </a:r>
            <a:r>
              <a:rPr lang="it-IT" dirty="0" err="1">
                <a:latin typeface="Avenir Next LT Pro Light" panose="020B0304020202020204" pitchFamily="34" charset="0"/>
              </a:rPr>
              <a:t>iso-butane</a:t>
            </a:r>
            <a:r>
              <a:rPr lang="it-IT" dirty="0">
                <a:latin typeface="Avenir Next LT Pro Light" panose="020B0304020202020204" pitchFamily="34" charset="0"/>
              </a:rPr>
              <a:t>, </a:t>
            </a:r>
            <a:r>
              <a:rPr lang="it-IT" dirty="0" err="1">
                <a:latin typeface="Avenir Next LT Pro Light" panose="020B0304020202020204" pitchFamily="34" charset="0"/>
              </a:rPr>
              <a:t>iso-pentane</a:t>
            </a:r>
            <a:r>
              <a:rPr lang="it-IT" dirty="0">
                <a:latin typeface="Avenir Next LT Pro Light" panose="020B0304020202020204" pitchFamily="34" charset="0"/>
              </a:rPr>
              <a:t>) </a:t>
            </a:r>
          </a:p>
        </p:txBody>
      </p:sp>
    </p:spTree>
    <p:extLst>
      <p:ext uri="{BB962C8B-B14F-4D97-AF65-F5344CB8AC3E}">
        <p14:creationId xmlns:p14="http://schemas.microsoft.com/office/powerpoint/2010/main" val="295890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4447E07C-C052-9D73-1359-2EC42EDA9E91}"/>
              </a:ext>
            </a:extLst>
          </p:cNvPr>
          <p:cNvSpPr>
            <a:spLocks noGrp="1"/>
          </p:cNvSpPr>
          <p:nvPr>
            <p:ph type="title"/>
          </p:nvPr>
        </p:nvSpPr>
        <p:spPr>
          <a:xfrm>
            <a:off x="6481808" y="1498498"/>
            <a:ext cx="5137112" cy="673405"/>
          </a:xfrm>
        </p:spPr>
        <p:txBody>
          <a:bodyPr>
            <a:normAutofit fontScale="90000"/>
          </a:bodyPr>
          <a:lstStyle/>
          <a:p>
            <a:r>
              <a:rPr lang="it-IT" dirty="0"/>
              <a:t>GROUND SOURCE HEAT PUMP</a:t>
            </a:r>
          </a:p>
        </p:txBody>
      </p:sp>
      <p:sp>
        <p:nvSpPr>
          <p:cNvPr id="9" name="Segnaposto testo 8">
            <a:extLst>
              <a:ext uri="{FF2B5EF4-FFF2-40B4-BE49-F238E27FC236}">
                <a16:creationId xmlns:a16="http://schemas.microsoft.com/office/drawing/2014/main" id="{E51D6AA3-5688-3220-C779-2D440377AB03}"/>
              </a:ext>
            </a:extLst>
          </p:cNvPr>
          <p:cNvSpPr>
            <a:spLocks noGrp="1"/>
          </p:cNvSpPr>
          <p:nvPr>
            <p:ph type="body" sz="quarter" idx="15"/>
          </p:nvPr>
        </p:nvSpPr>
        <p:spPr>
          <a:xfrm>
            <a:off x="6482249" y="2054941"/>
            <a:ext cx="5136671" cy="3142432"/>
          </a:xfrm>
        </p:spPr>
        <p:txBody>
          <a:bodyPr>
            <a:normAutofit fontScale="25000" lnSpcReduction="20000"/>
          </a:bodyPr>
          <a:lstStyle/>
          <a:p>
            <a:pPr marL="285750" indent="-285750">
              <a:buFont typeface="Arial" panose="020B0604020202020204" pitchFamily="34" charset="0"/>
              <a:buChar char="•"/>
            </a:pPr>
            <a:r>
              <a:rPr lang="en-US" sz="7200" b="0" spc="0" dirty="0">
                <a:latin typeface="Avenir Next LT Pro Light" panose="020B0304020202020204" pitchFamily="34" charset="0"/>
              </a:rPr>
              <a:t>Temperature of rocks and soil only a few meters beneath surface constant range from 5 to 10°C</a:t>
            </a:r>
          </a:p>
          <a:p>
            <a:pPr marL="285750" indent="-285750">
              <a:buFont typeface="Arial" panose="020B0604020202020204" pitchFamily="34" charset="0"/>
              <a:buChar char="•"/>
            </a:pPr>
            <a:r>
              <a:rPr lang="en-US" sz="7200" b="0" spc="0" dirty="0">
                <a:latin typeface="Avenir Next LT Pro Light" panose="020B0304020202020204" pitchFamily="34" charset="0"/>
              </a:rPr>
              <a:t>Machine that causes thermal energy to flow up temperature, requires work</a:t>
            </a:r>
            <a:endParaRPr lang="it-IT" sz="7200" b="0" spc="0" dirty="0">
              <a:latin typeface="Avenir Next LT Pro Light" panose="020B0304020202020204" pitchFamily="34" charset="0"/>
            </a:endParaRPr>
          </a:p>
          <a:p>
            <a:pPr marL="285750" indent="-285750">
              <a:buFont typeface="Arial" panose="020B0604020202020204" pitchFamily="34" charset="0"/>
              <a:buChar char="•"/>
            </a:pPr>
            <a:r>
              <a:rPr lang="it-IT" sz="7200" b="0" spc="0" dirty="0" err="1">
                <a:latin typeface="Avenir Next LT Pro Light" panose="020B0304020202020204" pitchFamily="34" charset="0"/>
              </a:rPr>
              <a:t>Heating</a:t>
            </a:r>
            <a:r>
              <a:rPr lang="it-IT" sz="7200" b="0" spc="0" dirty="0">
                <a:latin typeface="Avenir Next LT Pro Light" panose="020B0304020202020204" pitchFamily="34" charset="0"/>
              </a:rPr>
              <a:t>/</a:t>
            </a:r>
            <a:r>
              <a:rPr lang="it-IT" sz="7200" b="0" spc="0" dirty="0" err="1">
                <a:latin typeface="Avenir Next LT Pro Light" panose="020B0304020202020204" pitchFamily="34" charset="0"/>
              </a:rPr>
              <a:t>cooling</a:t>
            </a:r>
            <a:r>
              <a:rPr lang="it-IT" sz="7200" b="0" spc="0" dirty="0">
                <a:latin typeface="Avenir Next LT Pro Light" panose="020B0304020202020204" pitchFamily="34" charset="0"/>
              </a:rPr>
              <a:t> system</a:t>
            </a:r>
          </a:p>
          <a:p>
            <a:pPr marL="285750" indent="-285750">
              <a:buFont typeface="Arial" panose="020B0604020202020204" pitchFamily="34" charset="0"/>
              <a:buChar char="•"/>
            </a:pPr>
            <a:r>
              <a:rPr lang="it-IT" sz="7200" b="0" spc="0" dirty="0" err="1">
                <a:latin typeface="Avenir Next LT Pro Light" panose="020B0304020202020204" pitchFamily="34" charset="0"/>
              </a:rPr>
              <a:t>Closed</a:t>
            </a:r>
            <a:r>
              <a:rPr lang="it-IT" sz="7200" b="0" spc="0" dirty="0">
                <a:latin typeface="Avenir Next LT Pro Light" panose="020B0304020202020204" pitchFamily="34" charset="0"/>
              </a:rPr>
              <a:t> loop system</a:t>
            </a:r>
          </a:p>
          <a:p>
            <a:pPr marL="285750" indent="-285750">
              <a:buFont typeface="Arial" panose="020B0604020202020204" pitchFamily="34" charset="0"/>
              <a:buChar char="•"/>
            </a:pPr>
            <a:endParaRPr lang="it-IT" dirty="0">
              <a:latin typeface="Avenir Next LT Pro Light" panose="020B0304020202020204" pitchFamily="34" charset="0"/>
            </a:endParaRPr>
          </a:p>
          <a:p>
            <a:pPr marL="285750" indent="-285750">
              <a:buFont typeface="Arial" panose="020B0604020202020204" pitchFamily="34" charset="0"/>
              <a:buChar char="•"/>
            </a:pPr>
            <a:endParaRPr lang="it-IT" dirty="0">
              <a:latin typeface="Avenir Next LT Pro Light" panose="020B0304020202020204" pitchFamily="34" charset="0"/>
            </a:endParaRPr>
          </a:p>
        </p:txBody>
      </p:sp>
      <p:sp>
        <p:nvSpPr>
          <p:cNvPr id="5" name="Segnaposto numero diapositiva 4">
            <a:extLst>
              <a:ext uri="{FF2B5EF4-FFF2-40B4-BE49-F238E27FC236}">
                <a16:creationId xmlns:a16="http://schemas.microsoft.com/office/drawing/2014/main" id="{D9D36081-0DAA-0332-700B-F67BC1B09E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it-IT"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it-IT" sz="1200" b="0" i="0" u="none" strike="noStrike" kern="1200" cap="none" spc="0" normalizeH="0" baseline="0" noProof="0">
              <a:ln>
                <a:noFill/>
              </a:ln>
              <a:solidFill>
                <a:srgbClr val="232323">
                  <a:lumMod val="90000"/>
                  <a:lumOff val="10000"/>
                </a:srgbClr>
              </a:solidFill>
              <a:effectLst/>
              <a:uLnTx/>
              <a:uFillTx/>
              <a:latin typeface="Meiryo UI"/>
              <a:ea typeface="+mn-ea"/>
              <a:cs typeface="+mn-cs"/>
            </a:endParaRPr>
          </a:p>
        </p:txBody>
      </p:sp>
      <p:pic>
        <p:nvPicPr>
          <p:cNvPr id="27" name="Segnaposto immagine 26" descr="Immagine che contiene testo, schermata, diagramma, design&#10;&#10;Descrizione generata automaticamente">
            <a:extLst>
              <a:ext uri="{FF2B5EF4-FFF2-40B4-BE49-F238E27FC236}">
                <a16:creationId xmlns:a16="http://schemas.microsoft.com/office/drawing/2014/main" id="{F6E90EE6-C3C6-E40B-4C43-C98178B59525}"/>
              </a:ext>
            </a:extLst>
          </p:cNvPr>
          <p:cNvPicPr>
            <a:picLocks noGrp="1" noChangeAspect="1"/>
          </p:cNvPicPr>
          <p:nvPr>
            <p:ph type="pic" sz="quarter" idx="13"/>
          </p:nvPr>
        </p:nvPicPr>
        <p:blipFill>
          <a:blip r:embed="rId2"/>
          <a:srcRect l="353" r="353"/>
          <a:stretch>
            <a:fillRect/>
          </a:stretch>
        </p:blipFill>
        <p:spPr>
          <a:xfrm>
            <a:off x="573080" y="265882"/>
            <a:ext cx="5058217" cy="2801782"/>
          </a:xfrm>
        </p:spPr>
      </p:pic>
      <p:pic>
        <p:nvPicPr>
          <p:cNvPr id="33" name="Segnaposto immagine 32" descr="Immagine che contiene testo, schermata, diagramma, design&#10;&#10;Descrizione generata automaticamente">
            <a:extLst>
              <a:ext uri="{FF2B5EF4-FFF2-40B4-BE49-F238E27FC236}">
                <a16:creationId xmlns:a16="http://schemas.microsoft.com/office/drawing/2014/main" id="{0030FDAE-37DF-8B66-D9B8-F9ADCF5D10AF}"/>
              </a:ext>
            </a:extLst>
          </p:cNvPr>
          <p:cNvPicPr>
            <a:picLocks noGrp="1"/>
          </p:cNvPicPr>
          <p:nvPr>
            <p:ph type="pic" sz="quarter" idx="14"/>
          </p:nvPr>
        </p:nvPicPr>
        <p:blipFill>
          <a:blip r:embed="rId3"/>
          <a:stretch>
            <a:fillRect/>
          </a:stretch>
        </p:blipFill>
        <p:spPr>
          <a:xfrm>
            <a:off x="573080" y="3244644"/>
            <a:ext cx="3910422" cy="3038169"/>
          </a:xfrm>
          <a:effectLst>
            <a:softEdge rad="0"/>
          </a:effectLst>
        </p:spPr>
      </p:pic>
    </p:spTree>
    <p:extLst>
      <p:ext uri="{BB962C8B-B14F-4D97-AF65-F5344CB8AC3E}">
        <p14:creationId xmlns:p14="http://schemas.microsoft.com/office/powerpoint/2010/main" val="120844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8457A7-CB42-D1ED-4863-818FCF08ED2D}"/>
              </a:ext>
            </a:extLst>
          </p:cNvPr>
          <p:cNvSpPr>
            <a:spLocks noGrp="1"/>
          </p:cNvSpPr>
          <p:nvPr>
            <p:ph type="title"/>
          </p:nvPr>
        </p:nvSpPr>
        <p:spPr>
          <a:xfrm>
            <a:off x="5948480" y="759098"/>
            <a:ext cx="5096630" cy="658058"/>
          </a:xfrm>
        </p:spPr>
        <p:txBody>
          <a:bodyPr>
            <a:normAutofit/>
          </a:bodyPr>
          <a:lstStyle/>
          <a:p>
            <a:r>
              <a:rPr lang="it-IT" sz="3200" dirty="0" smtClean="0"/>
              <a:t>DISTRICT HEATING </a:t>
            </a:r>
            <a:endParaRPr lang="it-IT" sz="3200" dirty="0"/>
          </a:p>
        </p:txBody>
      </p:sp>
      <p:pic>
        <p:nvPicPr>
          <p:cNvPr id="6" name="Segnaposto immagine 5" descr="Immagine che contiene aria aperta, cielo, erba, nuvola&#10;&#10;Descrizione generata automaticamente">
            <a:extLst>
              <a:ext uri="{FF2B5EF4-FFF2-40B4-BE49-F238E27FC236}">
                <a16:creationId xmlns:a16="http://schemas.microsoft.com/office/drawing/2014/main" id="{B6476E5F-E84C-3DD2-07D8-B9865C03E750}"/>
              </a:ext>
            </a:extLst>
          </p:cNvPr>
          <p:cNvPicPr>
            <a:picLocks noGrp="1" noChangeAspect="1"/>
          </p:cNvPicPr>
          <p:nvPr>
            <p:ph type="pic" sz="quarter" idx="13"/>
          </p:nvPr>
        </p:nvPicPr>
        <p:blipFill>
          <a:blip r:embed="rId2"/>
          <a:srcRect l="21315" r="21315"/>
          <a:stretch>
            <a:fillRect/>
          </a:stretch>
        </p:blipFill>
        <p:spPr/>
      </p:pic>
      <p:sp>
        <p:nvSpPr>
          <p:cNvPr id="4" name="Segnaposto testo 3">
            <a:extLst>
              <a:ext uri="{FF2B5EF4-FFF2-40B4-BE49-F238E27FC236}">
                <a16:creationId xmlns:a16="http://schemas.microsoft.com/office/drawing/2014/main" id="{A8F8CF9A-DDA9-FDC2-EC14-0BD8F436102E}"/>
              </a:ext>
            </a:extLst>
          </p:cNvPr>
          <p:cNvSpPr>
            <a:spLocks noGrp="1"/>
          </p:cNvSpPr>
          <p:nvPr>
            <p:ph type="body" sz="quarter" idx="15"/>
          </p:nvPr>
        </p:nvSpPr>
        <p:spPr>
          <a:xfrm>
            <a:off x="5977976" y="1348330"/>
            <a:ext cx="5096630" cy="511277"/>
          </a:xfrm>
        </p:spPr>
        <p:txBody>
          <a:bodyPr/>
          <a:lstStyle/>
          <a:p>
            <a:r>
              <a:rPr lang="it-IT" sz="1800" cap="none" spc="0" dirty="0" err="1"/>
              <a:t>Nesjavellir</a:t>
            </a:r>
            <a:r>
              <a:rPr lang="it-IT" sz="1800" cap="none" spc="0" dirty="0"/>
              <a:t>, ICELAND</a:t>
            </a:r>
          </a:p>
        </p:txBody>
      </p:sp>
      <p:sp>
        <p:nvSpPr>
          <p:cNvPr id="7" name="CasellaDiTesto 6">
            <a:extLst>
              <a:ext uri="{FF2B5EF4-FFF2-40B4-BE49-F238E27FC236}">
                <a16:creationId xmlns:a16="http://schemas.microsoft.com/office/drawing/2014/main" id="{3FF654F3-0A0B-6D95-FAEB-CB8E7DD73812}"/>
              </a:ext>
            </a:extLst>
          </p:cNvPr>
          <p:cNvSpPr txBox="1"/>
          <p:nvPr/>
        </p:nvSpPr>
        <p:spPr>
          <a:xfrm>
            <a:off x="6096000" y="2015612"/>
            <a:ext cx="48006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454545"/>
                </a:solidFill>
                <a:latin typeface="Avenir Next LT Pro Light" panose="020B0304020202020204" pitchFamily="34" charset="0"/>
              </a:rPr>
              <a:t>Volcanic </a:t>
            </a:r>
            <a:r>
              <a:rPr lang="en-US" dirty="0" smtClean="0">
                <a:solidFill>
                  <a:srgbClr val="454545"/>
                </a:solidFill>
                <a:latin typeface="Avenir Next LT Pro Light" panose="020B0304020202020204" pitchFamily="34" charset="0"/>
              </a:rPr>
              <a:t>Iceland</a:t>
            </a:r>
            <a:r>
              <a:rPr lang="en-US" dirty="0">
                <a:solidFill>
                  <a:srgbClr val="454545"/>
                </a:solidFill>
                <a:latin typeface="Avenir Next LT Pro Light" panose="020B0304020202020204" pitchFamily="34" charset="0"/>
              </a:rPr>
              <a:t>, active volcano belt</a:t>
            </a:r>
          </a:p>
          <a:p>
            <a:pPr marL="285750" indent="-285750">
              <a:buFont typeface="Arial" panose="020B0604020202020204" pitchFamily="34" charset="0"/>
              <a:buChar char="•"/>
            </a:pPr>
            <a:r>
              <a:rPr lang="en-US" dirty="0">
                <a:solidFill>
                  <a:srgbClr val="454545"/>
                </a:solidFill>
                <a:latin typeface="Avenir Next LT Pro Light" panose="020B0304020202020204" pitchFamily="34" charset="0"/>
              </a:rPr>
              <a:t>G</a:t>
            </a:r>
            <a:r>
              <a:rPr lang="en-US" b="0" i="0" dirty="0">
                <a:solidFill>
                  <a:srgbClr val="454545"/>
                </a:solidFill>
                <a:effectLst/>
                <a:latin typeface="Avenir Next LT Pro Light" panose="020B0304020202020204" pitchFamily="34" charset="0"/>
              </a:rPr>
              <a:t>enerates both electricity and hot water for district heating</a:t>
            </a:r>
          </a:p>
          <a:p>
            <a:pPr marL="285750" indent="-285750">
              <a:buFont typeface="Arial" panose="020B0604020202020204" pitchFamily="34" charset="0"/>
              <a:buChar char="•"/>
            </a:pPr>
            <a:r>
              <a:rPr lang="en-US" dirty="0">
                <a:solidFill>
                  <a:srgbClr val="454545"/>
                </a:solidFill>
                <a:latin typeface="Avenir Next LT Pro Light" panose="020B0304020202020204" pitchFamily="34" charset="0"/>
              </a:rPr>
              <a:t>Very little thermal energy lost, well insulated pipe ( 25Km far from the capital Reykjavik)</a:t>
            </a:r>
          </a:p>
          <a:p>
            <a:pPr marL="285750" indent="-285750">
              <a:buFont typeface="Arial" panose="020B0604020202020204" pitchFamily="34" charset="0"/>
              <a:buChar char="•"/>
            </a:pPr>
            <a:r>
              <a:rPr lang="en-US" dirty="0">
                <a:latin typeface="Avenir Next LT Pro Light" panose="020B0304020202020204" pitchFamily="34" charset="0"/>
              </a:rPr>
              <a:t>More than 45% of Iceland’s primary energy use comes from geothermal sources</a:t>
            </a:r>
          </a:p>
          <a:p>
            <a:pPr marL="285750" indent="-285750">
              <a:buFont typeface="Arial" panose="020B0604020202020204" pitchFamily="34" charset="0"/>
              <a:buChar char="•"/>
            </a:pPr>
            <a:r>
              <a:rPr lang="en-US" dirty="0">
                <a:latin typeface="Avenir Next LT Pro Light" panose="020B0304020202020204" pitchFamily="34" charset="0"/>
              </a:rPr>
              <a:t>87% of all buildings are heated with geothermal water</a:t>
            </a:r>
            <a:endParaRPr lang="it-IT" dirty="0">
              <a:latin typeface="Avenir Next LT Pro Light" panose="020B0304020202020204" pitchFamily="34" charset="0"/>
            </a:endParaRPr>
          </a:p>
        </p:txBody>
      </p:sp>
    </p:spTree>
    <p:extLst>
      <p:ext uri="{BB962C8B-B14F-4D97-AF65-F5344CB8AC3E}">
        <p14:creationId xmlns:p14="http://schemas.microsoft.com/office/powerpoint/2010/main" val="326689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D0CAB-2048-D4B8-9806-F6574B1C4C2E}"/>
            </a:ext>
          </a:extLst>
        </p:cNvPr>
        <p:cNvGrpSpPr/>
        <p:nvPr/>
      </p:nvGrpSpPr>
      <p:grpSpPr>
        <a:xfrm>
          <a:off x="0" y="0"/>
          <a:ext cx="0" cy="0"/>
          <a:chOff x="0" y="0"/>
          <a:chExt cx="0" cy="0"/>
        </a:xfrm>
      </p:grpSpPr>
      <p:sp>
        <p:nvSpPr>
          <p:cNvPr id="3" name="Rettangolo 2">
            <a:extLst>
              <a:ext uri="{FF2B5EF4-FFF2-40B4-BE49-F238E27FC236}">
                <a16:creationId xmlns:a16="http://schemas.microsoft.com/office/drawing/2014/main" id="{52649A00-0E5F-DF6C-6044-1607F159E103}"/>
              </a:ext>
            </a:extLst>
          </p:cNvPr>
          <p:cNvSpPr/>
          <p:nvPr/>
        </p:nvSpPr>
        <p:spPr>
          <a:xfrm>
            <a:off x="0" y="0"/>
            <a:ext cx="12192000" cy="840963"/>
          </a:xfrm>
          <a:prstGeom prst="rect">
            <a:avLst/>
          </a:prstGeom>
          <a:pattFill prst="lgGrid">
            <a:fgClr>
              <a:srgbClr val="EBE6EB"/>
            </a:fgClr>
            <a:bgClr>
              <a:srgbClr val="FCF5E5"/>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Rettangolo 1">
            <a:extLst>
              <a:ext uri="{FF2B5EF4-FFF2-40B4-BE49-F238E27FC236}">
                <a16:creationId xmlns:a16="http://schemas.microsoft.com/office/drawing/2014/main" id="{EA6E0100-DCF7-BE49-82F0-D7B08AE98B86}"/>
              </a:ext>
            </a:extLst>
          </p:cNvPr>
          <p:cNvSpPr/>
          <p:nvPr/>
        </p:nvSpPr>
        <p:spPr>
          <a:xfrm>
            <a:off x="6637867" y="383822"/>
            <a:ext cx="4910666" cy="688622"/>
          </a:xfrm>
          <a:prstGeom prst="rect">
            <a:avLst/>
          </a:prstGeom>
          <a:solidFill>
            <a:srgbClr val="F0CC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6B48CBCF-140F-CC1F-6179-DA5F4D77769F}"/>
              </a:ext>
              <a:ext uri="{C183D7F6-B498-43B3-948B-1728B52AA6E4}">
                <adec:decorative xmlns="" xmlns:adec="http://schemas.microsoft.com/office/drawing/2017/decorative" val="1"/>
              </a:ext>
            </a:extLst>
          </p:cNvPr>
          <p:cNvSpPr/>
          <p:nvPr/>
        </p:nvSpPr>
        <p:spPr>
          <a:xfrm>
            <a:off x="6484360" y="2058623"/>
            <a:ext cx="1723301" cy="902927"/>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53" name="Ovale 52">
            <a:extLst>
              <a:ext uri="{FF2B5EF4-FFF2-40B4-BE49-F238E27FC236}">
                <a16:creationId xmlns:a16="http://schemas.microsoft.com/office/drawing/2014/main" id="{1E9D96B0-22E7-D5E0-FEBA-6D8212F939A6}"/>
              </a:ext>
              <a:ext uri="{C183D7F6-B498-43B3-948B-1728B52AA6E4}">
                <adec:decorative xmlns="" xmlns:adec="http://schemas.microsoft.com/office/drawing/2017/decorative" val="1"/>
              </a:ext>
            </a:extLst>
          </p:cNvPr>
          <p:cNvSpPr/>
          <p:nvPr/>
        </p:nvSpPr>
        <p:spPr>
          <a:xfrm>
            <a:off x="4650699" y="2120588"/>
            <a:ext cx="1761295" cy="86343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51" name="Ovale 50">
            <a:extLst>
              <a:ext uri="{FF2B5EF4-FFF2-40B4-BE49-F238E27FC236}">
                <a16:creationId xmlns:a16="http://schemas.microsoft.com/office/drawing/2014/main" id="{9346382A-64F8-DCD3-D291-C254D6144083}"/>
              </a:ext>
              <a:ext uri="{C183D7F6-B498-43B3-948B-1728B52AA6E4}">
                <adec:decorative xmlns="" xmlns:adec="http://schemas.microsoft.com/office/drawing/2017/decorative" val="1"/>
              </a:ext>
            </a:extLst>
          </p:cNvPr>
          <p:cNvSpPr/>
          <p:nvPr/>
        </p:nvSpPr>
        <p:spPr>
          <a:xfrm>
            <a:off x="3010992" y="2120588"/>
            <a:ext cx="1507378" cy="844602"/>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cxnSp>
        <p:nvCxnSpPr>
          <p:cNvPr id="34" name="Connettore diritto 33" descr="sequenza temporale">
            <a:extLst>
              <a:ext uri="{FF2B5EF4-FFF2-40B4-BE49-F238E27FC236}">
                <a16:creationId xmlns:a16="http://schemas.microsoft.com/office/drawing/2014/main" id="{F05D11E7-FEC8-74D6-4314-8A6CE3918B74}"/>
              </a:ext>
            </a:extLst>
          </p:cNvPr>
          <p:cNvCxnSpPr>
            <a:cxnSpLocks/>
          </p:cNvCxnSpPr>
          <p:nvPr/>
        </p:nvCxnSpPr>
        <p:spPr>
          <a:xfrm flipH="1">
            <a:off x="3736258" y="3100801"/>
            <a:ext cx="3639560"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cxnSp>
        <p:nvCxnSpPr>
          <p:cNvPr id="32" name="Connettore diritto 31" descr="sequenza temporale">
            <a:extLst>
              <a:ext uri="{FF2B5EF4-FFF2-40B4-BE49-F238E27FC236}">
                <a16:creationId xmlns:a16="http://schemas.microsoft.com/office/drawing/2014/main" id="{23A4F27A-A567-0508-A2C4-198E35A5D7F8}"/>
              </a:ext>
            </a:extLst>
          </p:cNvPr>
          <p:cNvCxnSpPr>
            <a:cxnSpLocks/>
            <a:endCxn id="31" idx="2"/>
          </p:cNvCxnSpPr>
          <p:nvPr/>
        </p:nvCxnSpPr>
        <p:spPr>
          <a:xfrm flipH="1">
            <a:off x="1492397" y="3832555"/>
            <a:ext cx="9260084" cy="0"/>
          </a:xfrm>
          <a:prstGeom prst="line">
            <a:avLst/>
          </a:prstGeom>
          <a:ln w="28575">
            <a:solidFill>
              <a:schemeClr val="tx1"/>
            </a:solidFill>
          </a:ln>
        </p:spPr>
        <p:style>
          <a:lnRef idx="1">
            <a:schemeClr val="accent2"/>
          </a:lnRef>
          <a:fillRef idx="0">
            <a:schemeClr val="accent2"/>
          </a:fillRef>
          <a:effectRef idx="0">
            <a:schemeClr val="accent2"/>
          </a:effectRef>
          <a:fontRef idx="minor">
            <a:schemeClr val="tx1"/>
          </a:fontRef>
        </p:style>
      </p:cxnSp>
      <p:sp>
        <p:nvSpPr>
          <p:cNvPr id="46" name="Ovale 45">
            <a:extLst>
              <a:ext uri="{FF2B5EF4-FFF2-40B4-BE49-F238E27FC236}">
                <a16:creationId xmlns:a16="http://schemas.microsoft.com/office/drawing/2014/main" id="{A5EE1902-2F40-9788-3798-C095205804B8}"/>
              </a:ext>
              <a:ext uri="{C183D7F6-B498-43B3-948B-1728B52AA6E4}">
                <adec:decorative xmlns="" xmlns:adec="http://schemas.microsoft.com/office/drawing/2017/decorative" val="1"/>
              </a:ext>
            </a:extLst>
          </p:cNvPr>
          <p:cNvSpPr/>
          <p:nvPr/>
        </p:nvSpPr>
        <p:spPr>
          <a:xfrm>
            <a:off x="10086723" y="2544418"/>
            <a:ext cx="1227983" cy="1144430"/>
          </a:xfrm>
          <a:prstGeom prst="ellipse">
            <a:avLst/>
          </a:prstGeom>
          <a:solidFill>
            <a:schemeClr val="accent6">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6" name="Ovale 5">
            <a:extLst>
              <a:ext uri="{FF2B5EF4-FFF2-40B4-BE49-F238E27FC236}">
                <a16:creationId xmlns:a16="http://schemas.microsoft.com/office/drawing/2014/main" id="{7638C8D5-26F4-2F66-C4E9-2F175D3F6534}"/>
              </a:ext>
              <a:ext uri="{C183D7F6-B498-43B3-948B-1728B52AA6E4}">
                <adec:decorative xmlns="" xmlns:adec="http://schemas.microsoft.com/office/drawing/2017/decorative" val="1"/>
              </a:ext>
            </a:extLst>
          </p:cNvPr>
          <p:cNvSpPr/>
          <p:nvPr/>
        </p:nvSpPr>
        <p:spPr>
          <a:xfrm>
            <a:off x="1098662" y="2371434"/>
            <a:ext cx="1318535" cy="1274160"/>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p>
        </p:txBody>
      </p:sp>
      <p:sp>
        <p:nvSpPr>
          <p:cNvPr id="39" name="Ovale 38" descr="indicatori di sequenza temporale">
            <a:extLst>
              <a:ext uri="{FF2B5EF4-FFF2-40B4-BE49-F238E27FC236}">
                <a16:creationId xmlns:a16="http://schemas.microsoft.com/office/drawing/2014/main" id="{FE0886C5-7BDA-2A9A-8A2D-4FDE298E9AD6}"/>
              </a:ext>
            </a:extLst>
          </p:cNvPr>
          <p:cNvSpPr/>
          <p:nvPr/>
        </p:nvSpPr>
        <p:spPr>
          <a:xfrm>
            <a:off x="3649723" y="30252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ln>
                <a:solidFill>
                  <a:srgbClr val="000000"/>
                </a:solidFill>
              </a:ln>
            </a:endParaRPr>
          </a:p>
        </p:txBody>
      </p:sp>
      <p:sp>
        <p:nvSpPr>
          <p:cNvPr id="49" name="Ovale 48" descr="indicatori di sequenza temporale">
            <a:extLst>
              <a:ext uri="{FF2B5EF4-FFF2-40B4-BE49-F238E27FC236}">
                <a16:creationId xmlns:a16="http://schemas.microsoft.com/office/drawing/2014/main" id="{6C6227BE-9E97-74E8-3D9D-66DCCEF8F943}"/>
              </a:ext>
            </a:extLst>
          </p:cNvPr>
          <p:cNvSpPr/>
          <p:nvPr/>
        </p:nvSpPr>
        <p:spPr>
          <a:xfrm>
            <a:off x="5445390" y="302432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52" name="Ovale 51" descr="indicatori di sequenza temporale">
            <a:extLst>
              <a:ext uri="{FF2B5EF4-FFF2-40B4-BE49-F238E27FC236}">
                <a16:creationId xmlns:a16="http://schemas.microsoft.com/office/drawing/2014/main" id="{9CB77FD0-D1A2-6955-7B91-88B8CCB6F2C5}"/>
              </a:ext>
            </a:extLst>
          </p:cNvPr>
          <p:cNvSpPr/>
          <p:nvPr/>
        </p:nvSpPr>
        <p:spPr>
          <a:xfrm>
            <a:off x="10583517"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pic>
        <p:nvPicPr>
          <p:cNvPr id="23" name="Segnaposto immagine 22" descr="Termometro contorno">
            <a:extLst>
              <a:ext uri="{FF2B5EF4-FFF2-40B4-BE49-F238E27FC236}">
                <a16:creationId xmlns:a16="http://schemas.microsoft.com/office/drawing/2014/main" id="{13677A9A-C541-EA20-1F99-88709CC7150C}"/>
              </a:ext>
            </a:extLst>
          </p:cNvPr>
          <p:cNvPicPr>
            <a:picLocks noGrp="1" noChangeAspect="1"/>
          </p:cNvPicPr>
          <p:nvPr>
            <p:ph type="pic" sz="quarter" idx="10"/>
          </p:nvPr>
        </p:nvPicPr>
        <p:blipFill>
          <a:blip r:embed="rId3">
            <a:extLst>
              <a:ext uri="{96DAC541-7B7A-43D3-8B79-37D633B846F1}">
                <asvg:svgBlip xmlns="" xmlns:asvg="http://schemas.microsoft.com/office/drawing/2016/SVG/main" r:embed="rId4"/>
              </a:ext>
            </a:extLst>
          </a:blip>
          <a:srcRect/>
          <a:stretch/>
        </p:blipFill>
        <p:spPr>
          <a:xfrm>
            <a:off x="1276273" y="2577679"/>
            <a:ext cx="887413" cy="889000"/>
          </a:xfrm>
        </p:spPr>
      </p:pic>
      <p:pic>
        <p:nvPicPr>
          <p:cNvPr id="37" name="Segnaposto immagine 36" descr="Martello1 contorno">
            <a:extLst>
              <a:ext uri="{FF2B5EF4-FFF2-40B4-BE49-F238E27FC236}">
                <a16:creationId xmlns:a16="http://schemas.microsoft.com/office/drawing/2014/main" id="{124AFFED-65AD-BCF5-5FD9-CB3CADC73654}"/>
              </a:ext>
            </a:extLst>
          </p:cNvPr>
          <p:cNvPicPr>
            <a:picLocks noGrp="1" noChangeAspect="1"/>
          </p:cNvPicPr>
          <p:nvPr>
            <p:ph type="pic" sz="quarter" idx="11"/>
          </p:nvPr>
        </p:nvPicPr>
        <p:blipFill>
          <a:blip r:embed="rId5">
            <a:extLst>
              <a:ext uri="{96DAC541-7B7A-43D3-8B79-37D633B846F1}">
                <asvg:svgBlip xmlns="" xmlns:asvg="http://schemas.microsoft.com/office/drawing/2016/SVG/main" r:embed="rId6"/>
              </a:ext>
            </a:extLst>
          </a:blip>
          <a:srcRect/>
          <a:stretch/>
        </p:blipFill>
        <p:spPr>
          <a:xfrm>
            <a:off x="10362814" y="2688324"/>
            <a:ext cx="779333" cy="780727"/>
          </a:xfrm>
        </p:spPr>
      </p:pic>
      <p:sp>
        <p:nvSpPr>
          <p:cNvPr id="11" name="Segnaposto testo 10">
            <a:extLst>
              <a:ext uri="{FF2B5EF4-FFF2-40B4-BE49-F238E27FC236}">
                <a16:creationId xmlns:a16="http://schemas.microsoft.com/office/drawing/2014/main" id="{ADDE7252-F1E8-03AD-9221-2637459D0565}"/>
              </a:ext>
            </a:extLst>
          </p:cNvPr>
          <p:cNvSpPr>
            <a:spLocks noGrp="1"/>
          </p:cNvSpPr>
          <p:nvPr>
            <p:ph type="body" sz="quarter" idx="15"/>
          </p:nvPr>
        </p:nvSpPr>
        <p:spPr>
          <a:xfrm>
            <a:off x="9526795" y="4676695"/>
            <a:ext cx="2282405" cy="601662"/>
          </a:xfrm>
        </p:spPr>
        <p:txBody>
          <a:bodyPr rtlCol="0"/>
          <a:lstStyle/>
          <a:p>
            <a:pPr rtl="0"/>
            <a:r>
              <a:rPr lang="it-IT" sz="1200" dirty="0" err="1"/>
              <a:t>Increase</a:t>
            </a:r>
            <a:r>
              <a:rPr lang="it-IT" sz="1200" dirty="0"/>
              <a:t> </a:t>
            </a:r>
            <a:r>
              <a:rPr lang="it-IT" sz="1200" dirty="0" err="1"/>
              <a:t>permeability</a:t>
            </a:r>
            <a:r>
              <a:rPr lang="it-IT" sz="1200" dirty="0"/>
              <a:t> in </a:t>
            </a:r>
            <a:r>
              <a:rPr lang="it-IT" sz="1200" dirty="0" err="1"/>
              <a:t>marginally</a:t>
            </a:r>
            <a:r>
              <a:rPr lang="it-IT" sz="1200" dirty="0"/>
              <a:t> </a:t>
            </a:r>
            <a:r>
              <a:rPr lang="it-IT" sz="1200" dirty="0" err="1"/>
              <a:t>productive</a:t>
            </a:r>
            <a:r>
              <a:rPr lang="it-IT" sz="1200" dirty="0"/>
              <a:t> </a:t>
            </a:r>
            <a:r>
              <a:rPr lang="it-IT" sz="1200" dirty="0" err="1"/>
              <a:t>geothermal</a:t>
            </a:r>
            <a:r>
              <a:rPr lang="it-IT" sz="1200" dirty="0"/>
              <a:t> system.</a:t>
            </a:r>
          </a:p>
        </p:txBody>
      </p:sp>
      <p:sp>
        <p:nvSpPr>
          <p:cNvPr id="18" name="Segnaposto testo 17">
            <a:extLst>
              <a:ext uri="{FF2B5EF4-FFF2-40B4-BE49-F238E27FC236}">
                <a16:creationId xmlns:a16="http://schemas.microsoft.com/office/drawing/2014/main" id="{D82A84F0-018D-7613-260D-120E1C5B3CA2}"/>
              </a:ext>
            </a:extLst>
          </p:cNvPr>
          <p:cNvSpPr>
            <a:spLocks noGrp="1"/>
          </p:cNvSpPr>
          <p:nvPr>
            <p:ph type="body" sz="quarter" idx="18"/>
          </p:nvPr>
        </p:nvSpPr>
        <p:spPr>
          <a:xfrm>
            <a:off x="-28810" y="4019516"/>
            <a:ext cx="3211378" cy="369311"/>
          </a:xfrm>
        </p:spPr>
        <p:txBody>
          <a:bodyPr rtlCol="0"/>
          <a:lstStyle/>
          <a:p>
            <a:pPr rtl="0"/>
            <a:r>
              <a:rPr lang="it-IT" dirty="0" err="1"/>
              <a:t>Unconventional</a:t>
            </a:r>
            <a:r>
              <a:rPr lang="it-IT" dirty="0"/>
              <a:t> </a:t>
            </a:r>
            <a:r>
              <a:rPr lang="it-IT" dirty="0" err="1"/>
              <a:t>Geothermal</a:t>
            </a:r>
            <a:r>
              <a:rPr lang="it-IT" dirty="0"/>
              <a:t> System</a:t>
            </a:r>
          </a:p>
          <a:p>
            <a:pPr rtl="0"/>
            <a:r>
              <a:rPr lang="it-IT" dirty="0"/>
              <a:t> </a:t>
            </a:r>
          </a:p>
        </p:txBody>
      </p:sp>
      <p:sp>
        <p:nvSpPr>
          <p:cNvPr id="19" name="Segnaposto testo 18">
            <a:extLst>
              <a:ext uri="{FF2B5EF4-FFF2-40B4-BE49-F238E27FC236}">
                <a16:creationId xmlns:a16="http://schemas.microsoft.com/office/drawing/2014/main" id="{BFBAD06C-88C5-EEB2-5DA1-D03D58B94F26}"/>
              </a:ext>
            </a:extLst>
          </p:cNvPr>
          <p:cNvSpPr>
            <a:spLocks noGrp="1"/>
          </p:cNvSpPr>
          <p:nvPr>
            <p:ph type="body" sz="quarter" idx="19"/>
          </p:nvPr>
        </p:nvSpPr>
        <p:spPr>
          <a:xfrm>
            <a:off x="9375027" y="4019516"/>
            <a:ext cx="2585943" cy="369311"/>
          </a:xfrm>
        </p:spPr>
        <p:txBody>
          <a:bodyPr rtlCol="0"/>
          <a:lstStyle/>
          <a:p>
            <a:r>
              <a:rPr lang="it-IT" dirty="0" err="1"/>
              <a:t>Enhanced</a:t>
            </a:r>
            <a:r>
              <a:rPr lang="it-IT" dirty="0"/>
              <a:t> </a:t>
            </a:r>
            <a:r>
              <a:rPr lang="it-IT" dirty="0" err="1"/>
              <a:t>Geothermal</a:t>
            </a:r>
            <a:r>
              <a:rPr lang="it-IT" dirty="0"/>
              <a:t> System</a:t>
            </a:r>
          </a:p>
        </p:txBody>
      </p:sp>
      <p:sp>
        <p:nvSpPr>
          <p:cNvPr id="4" name="Titolo 3">
            <a:extLst>
              <a:ext uri="{FF2B5EF4-FFF2-40B4-BE49-F238E27FC236}">
                <a16:creationId xmlns:a16="http://schemas.microsoft.com/office/drawing/2014/main" id="{AF48B713-40F8-FE17-98AF-0D8427ADE551}"/>
              </a:ext>
            </a:extLst>
          </p:cNvPr>
          <p:cNvSpPr>
            <a:spLocks noGrp="1"/>
          </p:cNvSpPr>
          <p:nvPr>
            <p:ph type="title"/>
          </p:nvPr>
        </p:nvSpPr>
        <p:spPr>
          <a:xfrm>
            <a:off x="8196755" y="457200"/>
            <a:ext cx="3612445" cy="758952"/>
          </a:xfrm>
        </p:spPr>
        <p:txBody>
          <a:bodyPr rtlCol="0"/>
          <a:lstStyle/>
          <a:p>
            <a:pPr rtl="0"/>
            <a:r>
              <a:rPr lang="it-IT" sz="3200" dirty="0">
                <a:latin typeface="Meiryo UI" panose="020B0604030504040204" pitchFamily="34" charset="-128"/>
                <a:ea typeface="Meiryo UI" panose="020B0604030504040204" pitchFamily="34" charset="-128"/>
              </a:rPr>
              <a:t>FUTURE</a:t>
            </a:r>
          </a:p>
        </p:txBody>
      </p:sp>
      <p:sp>
        <p:nvSpPr>
          <p:cNvPr id="27" name="Ovale 26" descr="indicatori di sequenza temporale">
            <a:extLst>
              <a:ext uri="{FF2B5EF4-FFF2-40B4-BE49-F238E27FC236}">
                <a16:creationId xmlns:a16="http://schemas.microsoft.com/office/drawing/2014/main" id="{E4443ECE-B90F-3FF5-FEE9-6EBACBB0FE07}"/>
              </a:ext>
            </a:extLst>
          </p:cNvPr>
          <p:cNvSpPr/>
          <p:nvPr/>
        </p:nvSpPr>
        <p:spPr>
          <a:xfrm>
            <a:off x="7241057" y="30252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31" name="Ovale 30" descr="indicatori di sequenza temporale">
            <a:extLst>
              <a:ext uri="{FF2B5EF4-FFF2-40B4-BE49-F238E27FC236}">
                <a16:creationId xmlns:a16="http://schemas.microsoft.com/office/drawing/2014/main" id="{E0ADE366-ACE2-5ACF-9369-7754EB4F8A6B}"/>
              </a:ext>
            </a:extLst>
          </p:cNvPr>
          <p:cNvSpPr/>
          <p:nvPr/>
        </p:nvSpPr>
        <p:spPr>
          <a:xfrm>
            <a:off x="1492397" y="3748073"/>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42" name="Segnaposto testo 17">
            <a:extLst>
              <a:ext uri="{FF2B5EF4-FFF2-40B4-BE49-F238E27FC236}">
                <a16:creationId xmlns:a16="http://schemas.microsoft.com/office/drawing/2014/main" id="{82FDEAB3-1964-7519-4CD8-9B0B2E5B91FC}"/>
              </a:ext>
            </a:extLst>
          </p:cNvPr>
          <p:cNvSpPr txBox="1">
            <a:spLocks/>
          </p:cNvSpPr>
          <p:nvPr/>
        </p:nvSpPr>
        <p:spPr>
          <a:xfrm>
            <a:off x="2852708" y="2371433"/>
            <a:ext cx="1782638"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Magma</a:t>
            </a:r>
          </a:p>
          <a:p>
            <a:r>
              <a:rPr lang="it-IT" dirty="0"/>
              <a:t> </a:t>
            </a:r>
          </a:p>
        </p:txBody>
      </p:sp>
      <p:sp>
        <p:nvSpPr>
          <p:cNvPr id="44" name="Segnaposto testo 17">
            <a:extLst>
              <a:ext uri="{FF2B5EF4-FFF2-40B4-BE49-F238E27FC236}">
                <a16:creationId xmlns:a16="http://schemas.microsoft.com/office/drawing/2014/main" id="{17A34F55-2E27-8E76-988F-866A3D3C87A0}"/>
              </a:ext>
            </a:extLst>
          </p:cNvPr>
          <p:cNvSpPr txBox="1">
            <a:spLocks/>
          </p:cNvSpPr>
          <p:nvPr/>
        </p:nvSpPr>
        <p:spPr>
          <a:xfrm>
            <a:off x="4590736" y="2371996"/>
            <a:ext cx="1878271"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Supercritical</a:t>
            </a:r>
            <a:r>
              <a:rPr lang="it-IT" dirty="0"/>
              <a:t> </a:t>
            </a:r>
            <a:r>
              <a:rPr lang="it-IT" dirty="0" err="1"/>
              <a:t>fluid</a:t>
            </a:r>
            <a:endParaRPr lang="it-IT" dirty="0"/>
          </a:p>
          <a:p>
            <a:r>
              <a:rPr lang="it-IT" dirty="0"/>
              <a:t> </a:t>
            </a:r>
          </a:p>
        </p:txBody>
      </p:sp>
      <p:sp>
        <p:nvSpPr>
          <p:cNvPr id="45" name="Segnaposto testo 17">
            <a:extLst>
              <a:ext uri="{FF2B5EF4-FFF2-40B4-BE49-F238E27FC236}">
                <a16:creationId xmlns:a16="http://schemas.microsoft.com/office/drawing/2014/main" id="{6B500D72-D020-47C7-6533-AE00EB3871C1}"/>
              </a:ext>
            </a:extLst>
          </p:cNvPr>
          <p:cNvSpPr txBox="1">
            <a:spLocks/>
          </p:cNvSpPr>
          <p:nvPr/>
        </p:nvSpPr>
        <p:spPr>
          <a:xfrm>
            <a:off x="6484499" y="2245584"/>
            <a:ext cx="1782638" cy="369311"/>
          </a:xfrm>
          <a:prstGeom prst="rect">
            <a:avLst/>
          </a:prstGeom>
        </p:spPr>
        <p:txBody>
          <a:bodyPr vert="horz" lIns="91440" tIns="45720" rIns="91440" bIns="45720" rtlCol="0">
            <a:noAutofit/>
          </a:bodyPr>
          <a:lstStyle>
            <a:lvl1pPr marL="0" indent="0" algn="ctr" defTabSz="914400" rtl="0" eaLnBrk="1" latinLnBrk="0" hangingPunct="1">
              <a:lnSpc>
                <a:spcPct val="100000"/>
              </a:lnSpc>
              <a:spcBef>
                <a:spcPts val="0"/>
              </a:spcBef>
              <a:buFont typeface="Arial" panose="020B0604020202020204" pitchFamily="34" charset="0"/>
              <a:buNone/>
              <a:defRPr sz="1800" b="1"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err="1"/>
              <a:t>Geopressured</a:t>
            </a:r>
            <a:r>
              <a:rPr lang="it-IT" dirty="0"/>
              <a:t> reservoir</a:t>
            </a:r>
          </a:p>
          <a:p>
            <a:r>
              <a:rPr lang="it-IT" dirty="0"/>
              <a:t> </a:t>
            </a:r>
          </a:p>
        </p:txBody>
      </p:sp>
    </p:spTree>
    <p:extLst>
      <p:ext uri="{BB962C8B-B14F-4D97-AF65-F5344CB8AC3E}">
        <p14:creationId xmlns:p14="http://schemas.microsoft.com/office/powerpoint/2010/main" val="2681842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5"/>
          <p:cNvSpPr>
            <a:spLocks noGrp="1"/>
          </p:cNvSpPr>
          <p:nvPr>
            <p:ph idx="1"/>
          </p:nvPr>
        </p:nvSpPr>
        <p:spPr/>
        <p:txBody>
          <a:bodyPr/>
          <a:lstStyle/>
          <a:p>
            <a:pPr algn="ctr"/>
            <a:r>
              <a:rPr lang="en-US" dirty="0" smtClean="0"/>
              <a:t>There are not only hydrothermal systems and </a:t>
            </a:r>
            <a:r>
              <a:rPr lang="en-US" dirty="0" err="1" smtClean="0"/>
              <a:t>geoexchange</a:t>
            </a:r>
            <a:r>
              <a:rPr lang="en-US" dirty="0" smtClean="0"/>
              <a:t> probes </a:t>
            </a:r>
          </a:p>
          <a:p>
            <a:pPr algn="ctr"/>
            <a:endParaRPr lang="en-US" dirty="0"/>
          </a:p>
          <a:p>
            <a:pPr algn="ctr"/>
            <a:r>
              <a:rPr lang="en-US" dirty="0" smtClean="0"/>
              <a:t>New technologies for the use of unconventional geothermal resources </a:t>
            </a:r>
          </a:p>
          <a:p>
            <a:pPr algn="ctr"/>
            <a:endParaRPr lang="en-US" dirty="0"/>
          </a:p>
          <a:p>
            <a:pPr algn="ctr"/>
            <a:r>
              <a:rPr lang="en-US" dirty="0" smtClean="0"/>
              <a:t>(UGR=Unconventional Geothermal Systems)</a:t>
            </a:r>
            <a:endParaRPr lang="it-IT" dirty="0"/>
          </a:p>
        </p:txBody>
      </p:sp>
      <p:sp>
        <p:nvSpPr>
          <p:cNvPr id="2" name="Titolo 1"/>
          <p:cNvSpPr>
            <a:spLocks noGrp="1"/>
          </p:cNvSpPr>
          <p:nvPr>
            <p:ph type="title"/>
          </p:nvPr>
        </p:nvSpPr>
        <p:spPr/>
        <p:txBody>
          <a:bodyPr>
            <a:normAutofit fontScale="90000"/>
          </a:bodyPr>
          <a:lstStyle/>
          <a:p>
            <a:r>
              <a:rPr lang="it-IT" dirty="0" smtClean="0"/>
              <a:t>UNCONVENTIONAL GEOTHERMAL SYSTEMS</a:t>
            </a:r>
            <a:endParaRPr lang="it-IT" dirty="0"/>
          </a:p>
        </p:txBody>
      </p:sp>
    </p:spTree>
    <p:extLst>
      <p:ext uri="{BB962C8B-B14F-4D97-AF65-F5344CB8AC3E}">
        <p14:creationId xmlns:p14="http://schemas.microsoft.com/office/powerpoint/2010/main" val="9615737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C09QH3iDYSZce3zG7lU8ci"/>
</p:tagLst>
</file>

<file path=ppt/theme/theme1.xml><?xml version="1.0" encoding="utf-8"?>
<a:theme xmlns:a="http://schemas.openxmlformats.org/drawingml/2006/main" name="MeriyoVTI">
  <a:themeElements>
    <a:clrScheme name="Meiryo">
      <a:dk1>
        <a:srgbClr val="232323"/>
      </a:dk1>
      <a:lt1>
        <a:srgbClr val="FFFFFF"/>
      </a:lt1>
      <a:dk2>
        <a:srgbClr val="231B23"/>
      </a:dk2>
      <a:lt2>
        <a:srgbClr val="FCF5E5"/>
      </a:lt2>
      <a:accent1>
        <a:srgbClr val="FDA431"/>
      </a:accent1>
      <a:accent2>
        <a:srgbClr val="4DA1A8"/>
      </a:accent2>
      <a:accent3>
        <a:srgbClr val="B9D587"/>
      </a:accent3>
      <a:accent4>
        <a:srgbClr val="E8BD32"/>
      </a:accent4>
      <a:accent5>
        <a:srgbClr val="809EC2"/>
      </a:accent5>
      <a:accent6>
        <a:srgbClr val="E3ADB6"/>
      </a:accent6>
      <a:hlink>
        <a:srgbClr val="34ADB6"/>
      </a:hlink>
      <a:folHlink>
        <a:srgbClr val="B2B2B2"/>
      </a:folHlink>
    </a:clrScheme>
    <a:fontScheme name="Meiryo UI">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2848392_TF22749116_Win32" id="{7061107E-4ADF-4B7A-BBCA-17B02702B8B1}" vid="{91EE292F-01E6-4D7E-8696-942510640F8D}"/>
    </a:ext>
  </a:extLst>
</a:theme>
</file>

<file path=ppt/theme/theme2.xml><?xml version="1.0" encoding="utf-8"?>
<a:theme xmlns:a="http://schemas.openxmlformats.org/drawingml/2006/main" name="Tema di Office 2_">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7411132_TF89294769_Win32_OJ106389476" id="{204CFC1E-A48B-46AA-B6A3-95A65B8C7CE4}" vid="{C18A43CD-F36B-4EE6-BE7B-80E9EC6E542C}"/>
    </a:ext>
  </a:extLst>
</a:theme>
</file>

<file path=ppt/theme/theme3.xml><?xml version="1.0" encoding="utf-8"?>
<a:theme xmlns:a="http://schemas.openxmlformats.org/drawingml/2006/main" name="Tema di Office 2_">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7411132_TF89294769_Win32_OJ106389476" id="{204CFC1E-A48B-46AA-B6A3-95A65B8C7CE4}" vid="{C18A43CD-F36B-4EE6-BE7B-80E9EC6E542C}"/>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89B4F5-D858-4228-A1A8-F9C09A238B60}">
  <ds:schemaRefs>
    <ds:schemaRef ds:uri="http://schemas.microsoft.com/sharepoint/v3/contenttype/forms"/>
  </ds:schemaRefs>
</ds:datastoreItem>
</file>

<file path=customXml/itemProps2.xml><?xml version="1.0" encoding="utf-8"?>
<ds:datastoreItem xmlns:ds="http://schemas.openxmlformats.org/officeDocument/2006/customXml" ds:itemID="{0B4605F9-2AA0-4698-BBDB-0F81CCABFD7B}">
  <ds:schemaRefs>
    <ds:schemaRef ds:uri="http://schemas.microsoft.com/office/2006/documentManagement/types"/>
    <ds:schemaRef ds:uri="http://schemas.microsoft.com/office/2006/metadata/propertie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 ds:uri="http://purl.org/dc/elements/1.1/"/>
  </ds:schemaRefs>
</ds:datastoreItem>
</file>

<file path=customXml/itemProps3.xml><?xml version="1.0" encoding="utf-8"?>
<ds:datastoreItem xmlns:ds="http://schemas.openxmlformats.org/officeDocument/2006/customXml" ds:itemID="{83F5A4AD-A372-48FB-978B-A62EF04BB6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Modello Meriyo</Template>
  <TotalTime>4356</TotalTime>
  <Words>2387</Words>
  <Application>Microsoft Office PowerPoint</Application>
  <PresentationFormat>Widescreen</PresentationFormat>
  <Paragraphs>229</Paragraphs>
  <Slides>34</Slides>
  <Notes>11</Notes>
  <HiddenSlides>0</HiddenSlides>
  <MMClips>0</MMClips>
  <ScaleCrop>false</ScaleCrop>
  <HeadingPairs>
    <vt:vector size="6" baseType="variant">
      <vt:variant>
        <vt:lpstr>Caratteri utilizzati</vt:lpstr>
      </vt:variant>
      <vt:variant>
        <vt:i4>14</vt:i4>
      </vt:variant>
      <vt:variant>
        <vt:lpstr>Tema</vt:lpstr>
      </vt:variant>
      <vt:variant>
        <vt:i4>3</vt:i4>
      </vt:variant>
      <vt:variant>
        <vt:lpstr>Titoli diapositive</vt:lpstr>
      </vt:variant>
      <vt:variant>
        <vt:i4>34</vt:i4>
      </vt:variant>
    </vt:vector>
  </HeadingPairs>
  <TitlesOfParts>
    <vt:vector size="51" baseType="lpstr">
      <vt:lpstr>MS PGothic</vt:lpstr>
      <vt:lpstr>Arial</vt:lpstr>
      <vt:lpstr>Arial Unicode MS</vt:lpstr>
      <vt:lpstr>Avenir Next LT Pro Light</vt:lpstr>
      <vt:lpstr>Calibri</vt:lpstr>
      <vt:lpstr>Chalkduster</vt:lpstr>
      <vt:lpstr>DengXian Light</vt:lpstr>
      <vt:lpstr>FreeSans</vt:lpstr>
      <vt:lpstr>Meiryo</vt:lpstr>
      <vt:lpstr>Meiryo UI</vt:lpstr>
      <vt:lpstr>Speak Pro</vt:lpstr>
      <vt:lpstr>Times New Roman</vt:lpstr>
      <vt:lpstr>Wingdings</vt:lpstr>
      <vt:lpstr>ヒラギノ角ゴ Pro W3</vt:lpstr>
      <vt:lpstr>MeriyoVTI</vt:lpstr>
      <vt:lpstr>Tema di Office 2_</vt:lpstr>
      <vt:lpstr>Tema di Office 2_</vt:lpstr>
      <vt:lpstr> GEOTHERMAL ENERGY:</vt:lpstr>
      <vt:lpstr>PAst </vt:lpstr>
      <vt:lpstr>LARDERELLO</vt:lpstr>
      <vt:lpstr>Present</vt:lpstr>
      <vt:lpstr>GEOTHERMAL POWER PLANTS</vt:lpstr>
      <vt:lpstr>GROUND SOURCE HEAT PUMP</vt:lpstr>
      <vt:lpstr>DISTRICT HEATING </vt:lpstr>
      <vt:lpstr>FUTURE</vt:lpstr>
      <vt:lpstr>UNCONVENTIONAL GEOTHERMAL SYSTEMS</vt:lpstr>
      <vt:lpstr>UGR systems</vt:lpstr>
      <vt:lpstr>UNCONVENTIONAL GEOTHERMAL SYSTEM</vt:lpstr>
      <vt:lpstr>OVERALL INCREASE IN POWER PRODUCTION  but  IMPROVING OF DRILLING TECNOLOGY, OF OPERATION AND MAINTENANCE TECHNIQUES.  </vt:lpstr>
      <vt:lpstr>Hot brine systems</vt:lpstr>
      <vt:lpstr>Geopressurized Systems</vt:lpstr>
      <vt:lpstr>Magmatic resources</vt:lpstr>
      <vt:lpstr>Supercritical fluid systems</vt:lpstr>
      <vt:lpstr>EGS, HDR, HWR, HFR</vt:lpstr>
      <vt:lpstr>Engineered Geothermal Systems)</vt:lpstr>
      <vt:lpstr>ENHANCED GEOTHERMAL SYSTEM</vt:lpstr>
      <vt:lpstr>EGS (Engineered Geothermal Systems)</vt:lpstr>
      <vt:lpstr>Injection well in rock with low permeability and sufficient T°</vt:lpstr>
      <vt:lpstr>EGS</vt:lpstr>
      <vt:lpstr>EGS</vt:lpstr>
      <vt:lpstr>EGS</vt:lpstr>
      <vt:lpstr>Presentazione standard di PowerPoint</vt:lpstr>
      <vt:lpstr>Presentazione standard di PowerPoint</vt:lpstr>
      <vt:lpstr>Presentazione standard di PowerPoint</vt:lpstr>
      <vt:lpstr>Presentazione standard di PowerPoint</vt:lpstr>
      <vt:lpstr>JOINT PROGRAMME on GEOTHERMAL ENERGY </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GEOTHERMAL ENERGY:</dc:title>
  <dc:creator>Nardi Letizia</dc:creator>
  <cp:lastModifiedBy>Antonio Galgaro - UNIPD</cp:lastModifiedBy>
  <cp:revision>12</cp:revision>
  <dcterms:created xsi:type="dcterms:W3CDTF">2024-02-08T11:58:19Z</dcterms:created>
  <dcterms:modified xsi:type="dcterms:W3CDTF">2025-10-23T10:37:02Z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