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256" r:id="rId2"/>
    <p:sldId id="324" r:id="rId3"/>
    <p:sldId id="322" r:id="rId4"/>
    <p:sldId id="257" r:id="rId5"/>
    <p:sldId id="325" r:id="rId6"/>
    <p:sldId id="315" r:id="rId7"/>
    <p:sldId id="323" r:id="rId8"/>
    <p:sldId id="321" r:id="rId9"/>
    <p:sldId id="319" r:id="rId10"/>
    <p:sldId id="320" r:id="rId11"/>
    <p:sldId id="259" r:id="rId12"/>
    <p:sldId id="260" r:id="rId13"/>
    <p:sldId id="261" r:id="rId14"/>
    <p:sldId id="262" r:id="rId15"/>
    <p:sldId id="263" r:id="rId16"/>
    <p:sldId id="316"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7" r:id="rId69"/>
    <p:sldId id="318" r:id="rId70"/>
    <p:sldId id="326" r:id="rId71"/>
    <p:sldId id="327" r:id="rId72"/>
    <p:sldId id="329" r:id="rId73"/>
    <p:sldId id="330" r:id="rId74"/>
    <p:sldId id="331" r:id="rId75"/>
    <p:sldId id="332" r:id="rId76"/>
    <p:sldId id="333" r:id="rId77"/>
    <p:sldId id="334" r:id="rId78"/>
    <p:sldId id="335" r:id="rId79"/>
    <p:sldId id="336" r:id="rId80"/>
    <p:sldId id="337" r:id="rId81"/>
    <p:sldId id="338" r:id="rId82"/>
    <p:sldId id="328" r:id="rId8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8"/>
    <p:restoredTop sz="64366"/>
  </p:normalViewPr>
  <p:slideViewPr>
    <p:cSldViewPr>
      <p:cViewPr varScale="1">
        <p:scale>
          <a:sx n="77" d="100"/>
          <a:sy n="77" d="100"/>
        </p:scale>
        <p:origin x="2312" y="176"/>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55703E-8EEF-714A-85C4-DFD26B384B5B}" type="datetimeFigureOut">
              <a:rPr lang="en-US" smtClean="0"/>
              <a:t>3/28/24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AADF80C-9075-124E-BC2B-F6110943C948}" type="slidenum">
              <a:rPr lang="en-US" smtClean="0"/>
              <a:t>‹#›</a:t>
            </a:fld>
            <a:endParaRPr lang="en-US"/>
          </a:p>
        </p:txBody>
      </p:sp>
    </p:spTree>
    <p:extLst>
      <p:ext uri="{BB962C8B-B14F-4D97-AF65-F5344CB8AC3E}">
        <p14:creationId xmlns:p14="http://schemas.microsoft.com/office/powerpoint/2010/main" val="144904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AFBB22E-76F3-31D2-2802-7B7BF027F913}"/>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F220F213-23B2-D815-A22C-35CEAB1FC560}"/>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Unlike yeast cells, which take up nutrients in a cell-autonomous manner, mammalian cells take up nutrients under the instruction of these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pathways,. These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pathways maintain homeostasis by allowing sufficient nutrient uptake to maintain metabolic demand. In the presence of ample nutrients and certain growth factors, cells grow in size and at times this is coupled with cell proliferation. If a particular nutrient (amino acid, oxygen, or glucose) becomes depleted, then cells have nutrient-sensing mechanisms that switch from an anabolic program to a catabolic program. Similarly, if nutrients are abundant, but the extracellular factors that activate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pathways for nutrient uptake are absent, then cells also undergo a catabolic program.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Autophagy (“self-eating”) is a catabolic metabolic program that is activated when intracellular nutrient uptake or availability is diminished. Autophagy generates intracellular amino acids and other substrates that can be used to generate ATP.</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Insulin is perhaps the most potent anabolic factor. It stimulates the insulin receptor, a member of the cell membrane receptor tyrosine kinases (RTKs), resulting in uptake of glucose, amino acids, and fatty acids into cells and promotes synthesis of lipids, proteins, and carbohydrates.</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Signal transduction pathways regulate metabolism. In multicellular organisms, cells use growth factors to uptake nutrients. Growth factors through receptor tyrosine kinases (RTKs) activate the PI3K to stimulate AKT and mTORC1, which promotes glycolysis and lipid synthesis. mTORC1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responds to levels of essential amino acids to stimulate protein synthesis. The HIF-1 transcription factor further promotes glycolysis. RTK activation also activates </a:t>
            </a:r>
            <a:r>
              <a:rPr lang="en-GB" altLang="en-IT" dirty="0" err="1">
                <a:latin typeface="Arial" panose="020B0604020202020204" pitchFamily="34" charset="0"/>
                <a:ea typeface="msgothic" charset="0"/>
                <a:cs typeface="msgothic" charset="0"/>
              </a:rPr>
              <a:t>Myc</a:t>
            </a:r>
            <a:r>
              <a:rPr lang="en-GB" altLang="en-IT" dirty="0">
                <a:latin typeface="Arial" panose="020B0604020202020204" pitchFamily="34" charset="0"/>
                <a:ea typeface="msgothic" charset="0"/>
                <a:cs typeface="msgothic" charset="0"/>
              </a:rPr>
              <a:t> transcription factor, which enhances both glycolysis and mitochondrial metabolism. </a:t>
            </a:r>
            <a:r>
              <a:rPr lang="en-GB" altLang="en-IT" dirty="0" err="1">
                <a:latin typeface="Arial" panose="020B0604020202020204" pitchFamily="34" charset="0"/>
                <a:ea typeface="msgothic" charset="0"/>
                <a:cs typeface="msgothic" charset="0"/>
              </a:rPr>
              <a:t>Myc</a:t>
            </a:r>
            <a:r>
              <a:rPr lang="en-GB" altLang="en-IT" dirty="0">
                <a:latin typeface="Arial" panose="020B0604020202020204" pitchFamily="34" charset="0"/>
                <a:ea typeface="msgothic" charset="0"/>
                <a:cs typeface="msgothic" charset="0"/>
              </a:rPr>
              <a:t> stimulates glutamine metabolism necessary to sustain mitochondrial metabolism and nucleotide biosynthesis. Mitochondrial ROS and acetyl-CoA production promote HIF-1 activation and histone acetylation, respectively, as examples of metabolism feeding back on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185CF16-0AB3-972F-98AA-EDF10403D448}"/>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156D79A-400D-F115-D80A-C25199652A8C}"/>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a:latin typeface="Arial" panose="020B0604020202020204" pitchFamily="34" charset="0"/>
                <a:ea typeface="msgothic" charset="0"/>
                <a:cs typeface="msgothic" charset="0"/>
              </a:rPr>
              <a:t>The mTOR pathway.</a:t>
            </a:r>
          </a:p>
        </p:txBody>
      </p:sp>
    </p:spTree>
    <p:extLst>
      <p:ext uri="{BB962C8B-B14F-4D97-AF65-F5344CB8AC3E}">
        <p14:creationId xmlns:p14="http://schemas.microsoft.com/office/powerpoint/2010/main" val="41076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03990E19-BED7-5CD8-1FCC-BDA4B0658572}"/>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2BCA1A09-57C5-5320-3E94-F508E782B806}"/>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mTOR positively regulates anabolic processes when nutrients are ample, but cells also have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mechanisms to switch to a catabolic program when nutrients are limiting. Cells constantly require an optimal energy charge.</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Thus, ATP demand and supply have to be balanced. AMPK (AMP-activated protein kinase) is activated when metabolic demand exceeds metabolic supply, resulting in a decrease in the ATP/ADP ratio, which switches off anabolic pathways, such as lipid and protein synthesis, while promoting catabolic pathways, such as autophagy, to restore energy homeostasis. A typical energetically unstressed cell has an ATP/ ADP ratio of 10:1 and an ATP/AMP ratio of 100:1.</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The kinase AMPK responds to increases in AMP levels (Fig. 3).</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AMP and calcium activate AMP-activated protein kinase (AMPK). AMP displaces ATP on the AMPK-</a:t>
            </a:r>
            <a:r>
              <a:rPr lang="en-GB" altLang="en-IT" dirty="0" err="1">
                <a:latin typeface="Arial" panose="020B0604020202020204" pitchFamily="34" charset="0"/>
                <a:ea typeface="msgothic" charset="0"/>
                <a:cs typeface="msgothic" charset="0"/>
              </a:rPr>
              <a:t>γ</a:t>
            </a:r>
            <a:r>
              <a:rPr lang="en-GB" altLang="en-IT" dirty="0">
                <a:latin typeface="Arial" panose="020B0604020202020204" pitchFamily="34" charset="0"/>
                <a:ea typeface="msgothic" charset="0"/>
                <a:cs typeface="msgothic" charset="0"/>
              </a:rPr>
              <a:t> subunit to (1) promote phosphorylation and (2) inhibit dephosphorylation of threonine-172, resulting in robust activation of AMPK. The constitutively active kinase LKB1 is required for phosphorylation of threonine-172. AMP further activates the phosphorylated AMPK (3). AMPK can also be activated by threonine-172 phosphorylation </a:t>
            </a:r>
            <a:r>
              <a:rPr lang="en-GB" altLang="en-IT" dirty="0" err="1">
                <a:latin typeface="Arial" panose="020B0604020202020204" pitchFamily="34" charset="0"/>
                <a:ea typeface="msgothic" charset="0"/>
                <a:cs typeface="msgothic" charset="0"/>
              </a:rPr>
              <a:t>catalyzed</a:t>
            </a:r>
            <a:r>
              <a:rPr lang="en-GB" altLang="en-IT" dirty="0">
                <a:latin typeface="Arial" panose="020B0604020202020204" pitchFamily="34" charset="0"/>
                <a:ea typeface="msgothic" charset="0"/>
                <a:cs typeface="msgothic" charset="0"/>
              </a:rPr>
              <a:t> by </a:t>
            </a:r>
            <a:r>
              <a:rPr lang="en-GB" altLang="en-IT" dirty="0" err="1">
                <a:latin typeface="Arial" panose="020B0604020202020204" pitchFamily="34" charset="0"/>
                <a:ea typeface="msgothic" charset="0"/>
                <a:cs typeface="msgothic" charset="0"/>
              </a:rPr>
              <a:t>CaMKK</a:t>
            </a:r>
            <a:r>
              <a:rPr lang="en-GB" altLang="en-IT" dirty="0">
                <a:latin typeface="Arial" panose="020B0604020202020204" pitchFamily="34" charset="0"/>
                <a:ea typeface="msgothic" charset="0"/>
                <a:cs typeface="msgothic" charset="0"/>
              </a:rPr>
              <a:t>β, which also activates AMPK at threonine-172 through an increase in intracellular calcium, but independent of AMP and LKB1.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8DAC4A4-8BA0-E952-CC7A-73B8A8B03CF3}"/>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2ACE9B4F-6D23-615C-75D9-73E9BDAE32F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AMP-activated protein kinase (AMPK) regulates metabolism. AMPK positively and negatively regulates catabolic and anabolic pathways, respectively</a:t>
            </a:r>
            <a:r>
              <a:rPr lang="it-IT" altLang="en-IT" dirty="0">
                <a:latin typeface="Arial" panose="020B0604020202020204" pitchFamily="34" charset="0"/>
                <a:ea typeface="msgothic" charset="0"/>
                <a:cs typeface="msgothic" charset="0"/>
              </a:rPr>
              <a:t>.</a:t>
            </a:r>
            <a:endParaRPr lang="en-GB" altLang="en-IT" dirty="0">
              <a:latin typeface="Arial" panose="020B0604020202020204" pitchFamily="34" charset="0"/>
              <a:ea typeface="msgothic" charset="0"/>
              <a:cs typeface="ms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C4433894-2DDB-347D-A9EE-3C05DDD5764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8964B21-0A10-DC7B-D8A8-24037304EAD0}"/>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Autophagy is thought to have evolved as a stress response to allow unicellular eukaryotic organisms to survive starvation by generating amino acids needed to produce a subset of proteins required for adaptation to starvation and are catabolized through the TCA cycle to produce ATP for survival. Autophagy has been shown to be crucial for surviving starvation in multiple organisms, including yeast, ﬂies, worms and mammals. induction of low levels of autophagy is thought to promote longevity by clearing damaged organelles and aberrant proteins that accumulate over time.</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There are three types of autophagy: </a:t>
            </a:r>
            <a:r>
              <a:rPr lang="en-GB" altLang="en-IT" dirty="0" err="1">
                <a:latin typeface="Arial" panose="020B0604020202020204" pitchFamily="34" charset="0"/>
                <a:ea typeface="msgothic" charset="0"/>
                <a:cs typeface="msgothic" charset="0"/>
              </a:rPr>
              <a:t>macroautophagy</a:t>
            </a:r>
            <a:r>
              <a:rPr lang="en-GB" altLang="en-IT" dirty="0">
                <a:latin typeface="Arial" panose="020B0604020202020204" pitchFamily="34" charset="0"/>
                <a:ea typeface="msgothic" charset="0"/>
                <a:cs typeface="msgothic" charset="0"/>
              </a:rPr>
              <a:t>, </a:t>
            </a:r>
            <a:r>
              <a:rPr lang="en-GB" altLang="en-IT" dirty="0" err="1">
                <a:latin typeface="Arial" panose="020B0604020202020204" pitchFamily="34" charset="0"/>
                <a:ea typeface="msgothic" charset="0"/>
                <a:cs typeface="msgothic" charset="0"/>
              </a:rPr>
              <a:t>microautophagy</a:t>
            </a:r>
            <a:r>
              <a:rPr lang="en-GB" altLang="en-IT" dirty="0">
                <a:latin typeface="Arial" panose="020B0604020202020204" pitchFamily="34" charset="0"/>
                <a:ea typeface="msgothic" charset="0"/>
                <a:cs typeface="msgothic" charset="0"/>
              </a:rPr>
              <a:t>, and chaperone-mediated autophagy (CMA). </a:t>
            </a:r>
            <a:r>
              <a:rPr lang="en-GB" altLang="en-IT" dirty="0" err="1">
                <a:latin typeface="Arial" panose="020B0604020202020204" pitchFamily="34" charset="0"/>
                <a:ea typeface="msgothic" charset="0"/>
                <a:cs typeface="msgothic" charset="0"/>
              </a:rPr>
              <a:t>Macroautophagy</a:t>
            </a:r>
            <a:r>
              <a:rPr lang="en-GB" altLang="en-IT" dirty="0">
                <a:latin typeface="Arial" panose="020B0604020202020204" pitchFamily="34" charset="0"/>
                <a:ea typeface="msgothic" charset="0"/>
                <a:cs typeface="msgothic" charset="0"/>
              </a:rPr>
              <a:t> occurs when large regions of the cytosol containing organelles are sequestered into a double-membrane vesicle called the autophagosome, which fuses with lysosomes for degradation; this generates metabolites, such as amino acids, which can be used to generate ATP for survival. In contrast, in </a:t>
            </a:r>
            <a:r>
              <a:rPr lang="en-GB" altLang="en-IT" dirty="0" err="1">
                <a:latin typeface="Arial" panose="020B0604020202020204" pitchFamily="34" charset="0"/>
                <a:ea typeface="msgothic" charset="0"/>
                <a:cs typeface="msgothic" charset="0"/>
              </a:rPr>
              <a:t>microautophagy</a:t>
            </a:r>
            <a:r>
              <a:rPr lang="en-GB" altLang="en-IT" dirty="0">
                <a:latin typeface="Arial" panose="020B0604020202020204" pitchFamily="34" charset="0"/>
                <a:ea typeface="msgothic" charset="0"/>
                <a:cs typeface="msgothic" charset="0"/>
              </a:rPr>
              <a:t>, the lysosomal membrane invaginates to sequester small regions of the cytosol, which are internalized into the lysosomal lumen as single membrane vesicles. In CMA, substrate proteins are speciﬁcally recognized by a cytosolic chaperone that transports them to the surface of the lysosome where they translocate by receptor-mediated mechanisms to the lysosomal lumen for degradation. It is important to note that autophagy occurs at a basal level in the presence of growth factors and ample nutrients as it is involved in degradation of damaged organelles  and proteins. Nutrient and/or growth factor deprivation that limits nutrient uptake dramatically induce </a:t>
            </a:r>
            <a:r>
              <a:rPr lang="en-GB" altLang="en-IT" dirty="0" err="1">
                <a:latin typeface="Arial" panose="020B0604020202020204" pitchFamily="34" charset="0"/>
                <a:ea typeface="msgothic" charset="0"/>
                <a:cs typeface="msgothic" charset="0"/>
              </a:rPr>
              <a:t>macroautophagy</a:t>
            </a:r>
            <a:r>
              <a:rPr lang="en-GB" altLang="en-IT" dirty="0">
                <a:latin typeface="Arial" panose="020B0604020202020204" pitchFamily="34" charset="0"/>
                <a:ea typeface="msgothic" charset="0"/>
                <a:cs typeface="msgothic" charset="0"/>
              </a:rPr>
              <a:t>.</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marR="0" lvl="0" indent="-85725" algn="l" defTabSz="914400" rtl="0" eaLnBrk="1" fontAlgn="auto" latinLnBrk="0" hangingPunct="1">
              <a:lnSpc>
                <a:spcPct val="93000"/>
              </a:lnSpc>
              <a:spcBef>
                <a:spcPct val="0"/>
              </a:spcBef>
              <a:spcAft>
                <a:spcPts val="0"/>
              </a:spcAft>
              <a:buClrTx/>
              <a:buSzPct val="45000"/>
              <a:buFont typeface="Wingdings" pitchFamily="2" charset="2"/>
              <a:buNone/>
              <a:tabLst>
                <a:tab pos="723900" algn="l"/>
                <a:tab pos="1447800" algn="l"/>
                <a:tab pos="2171700" algn="l"/>
                <a:tab pos="2895600" algn="l"/>
                <a:tab pos="3619500" algn="l"/>
                <a:tab pos="4343400" algn="l"/>
                <a:tab pos="5067300" algn="l"/>
              </a:tabLst>
              <a:defRPr/>
            </a:pPr>
            <a:r>
              <a:rPr lang="en-GB" altLang="en-IT" dirty="0">
                <a:latin typeface="Arial" panose="020B0604020202020204" pitchFamily="34" charset="0"/>
                <a:ea typeface="msgothic" charset="0"/>
                <a:cs typeface="msgothic" charset="0"/>
              </a:rPr>
              <a:t>The </a:t>
            </a:r>
            <a:r>
              <a:rPr lang="en-GB" altLang="en-IT" dirty="0" err="1">
                <a:latin typeface="Arial" panose="020B0604020202020204" pitchFamily="34" charset="0"/>
                <a:ea typeface="msgothic" charset="0"/>
                <a:cs typeface="msgothic" charset="0"/>
              </a:rPr>
              <a:t>macroautophagy</a:t>
            </a:r>
            <a:r>
              <a:rPr lang="en-GB" altLang="en-IT" dirty="0">
                <a:latin typeface="Arial" panose="020B0604020202020204" pitchFamily="34" charset="0"/>
                <a:ea typeface="msgothic" charset="0"/>
                <a:cs typeface="msgothic" charset="0"/>
              </a:rPr>
              <a:t> pathway can be broken down into several discrete phases, including initiation involving the formation of a pre-</a:t>
            </a:r>
            <a:r>
              <a:rPr lang="en-GB" altLang="en-IT" dirty="0" err="1">
                <a:latin typeface="Arial" panose="020B0604020202020204" pitchFamily="34" charset="0"/>
                <a:ea typeface="msgothic" charset="0"/>
                <a:cs typeface="msgothic" charset="0"/>
              </a:rPr>
              <a:t>autophagosomal</a:t>
            </a:r>
            <a:r>
              <a:rPr lang="en-GB" altLang="en-IT" dirty="0">
                <a:latin typeface="Arial" panose="020B0604020202020204" pitchFamily="34" charset="0"/>
                <a:ea typeface="msgothic" charset="0"/>
                <a:cs typeface="msgothic" charset="0"/>
              </a:rPr>
              <a:t> structure leading to an isolation membrane followed by vesicle expansion and autophagosome maturation. Subsequently, the autophagosome fuses with the lysosome and the </a:t>
            </a:r>
            <a:r>
              <a:rPr lang="en-GB" altLang="en-IT" dirty="0" err="1">
                <a:latin typeface="Arial" panose="020B0604020202020204" pitchFamily="34" charset="0"/>
                <a:ea typeface="msgothic" charset="0"/>
                <a:cs typeface="msgothic" charset="0"/>
              </a:rPr>
              <a:t>autophagosomal</a:t>
            </a:r>
            <a:r>
              <a:rPr lang="en-GB" altLang="en-IT" dirty="0">
                <a:latin typeface="Arial" panose="020B0604020202020204" pitchFamily="34" charset="0"/>
                <a:ea typeface="msgothic" charset="0"/>
                <a:cs typeface="msgothic" charset="0"/>
              </a:rPr>
              <a:t> contents are degraded by lysosomal acid hydrolases generating metabolites, such as amino acids, which can be used as a fuel source to maintain an optimal energy charge for survival. These molecular events are executed by homologs of products of the ATGs (</a:t>
            </a:r>
            <a:r>
              <a:rPr lang="en-GB" altLang="en-IT" dirty="0" err="1">
                <a:latin typeface="Arial" panose="020B0604020202020204" pitchFamily="34" charset="0"/>
                <a:ea typeface="msgothic" charset="0"/>
                <a:cs typeface="msgothic" charset="0"/>
              </a:rPr>
              <a:t>Atg</a:t>
            </a:r>
            <a:r>
              <a:rPr lang="en-GB" altLang="en-IT" dirty="0">
                <a:latin typeface="Arial" panose="020B0604020202020204" pitchFamily="34" charset="0"/>
                <a:ea typeface="msgothic" charset="0"/>
                <a:cs typeface="msgothic" charset="0"/>
              </a:rPr>
              <a:t>) originally identiﬁed in yeast.</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570A9A1-B5A3-4187-F783-028FC488349D}"/>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FB348F04-BC78-C73E-FFC5-78CC5E403F8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marR="0" lvl="0" indent="-85725" algn="l" defTabSz="914400" rtl="0" eaLnBrk="1" fontAlgn="auto" latinLnBrk="0" hangingPunct="1">
              <a:lnSpc>
                <a:spcPct val="93000"/>
              </a:lnSpc>
              <a:spcBef>
                <a:spcPct val="0"/>
              </a:spcBef>
              <a:spcAft>
                <a:spcPts val="0"/>
              </a:spcAft>
              <a:buClrTx/>
              <a:buSzPct val="45000"/>
              <a:buFont typeface="Wingdings" pitchFamily="2" charset="2"/>
              <a:buNone/>
              <a:tabLst>
                <a:tab pos="723900" algn="l"/>
                <a:tab pos="1447800" algn="l"/>
                <a:tab pos="2171700" algn="l"/>
                <a:tab pos="2895600" algn="l"/>
                <a:tab pos="3619500" algn="l"/>
                <a:tab pos="4343400" algn="l"/>
                <a:tab pos="5067300" algn="l"/>
              </a:tabLst>
              <a:defRPr/>
            </a:pPr>
            <a:r>
              <a:rPr lang="en-GB" altLang="en-IT" dirty="0">
                <a:latin typeface="Arial" panose="020B0604020202020204" pitchFamily="34" charset="0"/>
                <a:ea typeface="msgothic" charset="0"/>
                <a:cs typeface="msgothic" charset="0"/>
              </a:rPr>
              <a:t>Autophagy has to be tightly controlled so that it is not inadvertently stimulated when intracellular nutrient availability is ample and cells are in an anabolic mode. The kinases mTORC1 and AMPK are two dominant regulators of autophagy. mTORC1 phosphorylates and negatively regulates ULK1 to suppress autophagy when nutrients are available, especially amino acids. Nutrient limitation also activates AMPK (as discussed above), which inhibits mTORC1, and also directly phosphorylates ULK1 to initiate autophagy.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Growth factors and nutrients through PI3K/AKT and mTORC1, respectively, negatively regulate autophagy.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AMP-activated protein kinase (AMPK) positively regulates autophagy.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err="1">
                <a:latin typeface="Arial" panose="020B0604020202020204" pitchFamily="34" charset="0"/>
                <a:ea typeface="msgothic" charset="0"/>
                <a:cs typeface="msgothic" charset="0"/>
              </a:rPr>
              <a:t>Autophagosomal</a:t>
            </a:r>
            <a:r>
              <a:rPr lang="en-GB" altLang="en-IT" dirty="0">
                <a:latin typeface="Arial" panose="020B0604020202020204" pitchFamily="34" charset="0"/>
                <a:ea typeface="msgothic" charset="0"/>
                <a:cs typeface="msgothic" charset="0"/>
              </a:rPr>
              <a:t> elongation requires the ATG5-ATG12 and LC3-ATG8 ubiquitin-like conjugation systems. In mammals, the conversion of LC3-I (free-form) to LC3-II (</a:t>
            </a:r>
            <a:r>
              <a:rPr lang="en-GB" altLang="en-IT" dirty="0" err="1">
                <a:latin typeface="Arial" panose="020B0604020202020204" pitchFamily="34" charset="0"/>
                <a:ea typeface="msgothic" charset="0"/>
                <a:cs typeface="msgothic" charset="0"/>
              </a:rPr>
              <a:t>phosphoethanolamine</a:t>
            </a:r>
            <a:r>
              <a:rPr lang="en-GB" altLang="en-IT" dirty="0">
                <a:latin typeface="Arial" panose="020B0604020202020204" pitchFamily="34" charset="0"/>
                <a:ea typeface="msgothic" charset="0"/>
                <a:cs typeface="msgothic" charset="0"/>
              </a:rPr>
              <a:t>-conjugated form) is used as a marker of autophagy.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err="1">
                <a:latin typeface="Arial" panose="020B0604020202020204" pitchFamily="34" charset="0"/>
                <a:ea typeface="msgothic" charset="0"/>
                <a:cs typeface="msgothic" charset="0"/>
              </a:rPr>
              <a:t>Autophagosomal</a:t>
            </a:r>
            <a:r>
              <a:rPr lang="en-GB" altLang="en-IT" dirty="0">
                <a:latin typeface="Arial" panose="020B0604020202020204" pitchFamily="34" charset="0"/>
                <a:ea typeface="msgothic" charset="0"/>
                <a:cs typeface="msgothic" charset="0"/>
              </a:rPr>
              <a:t> membrane initiation requires translocation of a complex consisting of UNC-51-like kinase 1 (ULK1), ATG13, ATG101, and FIP200 from the cytosol to certain domains of the endoplasmic reticulum, resulting in the recruitment of the </a:t>
            </a:r>
            <a:r>
              <a:rPr lang="en-GB" altLang="en-IT" dirty="0" err="1">
                <a:latin typeface="Arial" panose="020B0604020202020204" pitchFamily="34" charset="0"/>
                <a:ea typeface="msgothic" charset="0"/>
                <a:cs typeface="msgothic" charset="0"/>
              </a:rPr>
              <a:t>Beclin</a:t>
            </a:r>
            <a:r>
              <a:rPr lang="en-GB" altLang="en-IT" dirty="0">
                <a:latin typeface="Arial" panose="020B0604020202020204" pitchFamily="34" charset="0"/>
                <a:ea typeface="msgothic" charset="0"/>
                <a:cs typeface="msgothic" charset="0"/>
              </a:rPr>
              <a:t> 1 interacting complex (consisting of </a:t>
            </a:r>
            <a:r>
              <a:rPr lang="en-GB" altLang="en-IT" dirty="0" err="1">
                <a:latin typeface="Arial" panose="020B0604020202020204" pitchFamily="34" charset="0"/>
                <a:ea typeface="msgothic" charset="0"/>
                <a:cs typeface="msgothic" charset="0"/>
              </a:rPr>
              <a:t>Beclin</a:t>
            </a:r>
            <a:r>
              <a:rPr lang="en-GB" altLang="en-IT" dirty="0">
                <a:latin typeface="Arial" panose="020B0604020202020204" pitchFamily="34" charset="0"/>
                <a:ea typeface="msgothic" charset="0"/>
                <a:cs typeface="msgothic" charset="0"/>
              </a:rPr>
              <a:t> 1, the class III phosphatidylinositol 3-kinase [VPS34], and ATG14 L) to generate phosphatidylinositol-3-phosphate (PIP3), the key initiating step.</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err="1">
                <a:latin typeface="Arial" panose="020B0604020202020204" pitchFamily="34" charset="0"/>
                <a:ea typeface="msgothic" charset="0"/>
                <a:cs typeface="msgothic" charset="0"/>
              </a:rPr>
              <a:t>Autophagosomal</a:t>
            </a:r>
            <a:r>
              <a:rPr lang="en-GB" altLang="en-IT" dirty="0">
                <a:latin typeface="Arial" panose="020B0604020202020204" pitchFamily="34" charset="0"/>
                <a:ea typeface="msgothic" charset="0"/>
                <a:cs typeface="msgothic" charset="0"/>
              </a:rPr>
              <a:t> expansion requires two ubiquitin-like conjugation systems, the microtubule-associated protein light chain 3 (LC3–ATG8) and the ATG5–ATG12 complex. Autophagosome formation is indicated by the conversion of a cytosolic truncated form of LC3 (LC3-I) to its </a:t>
            </a:r>
            <a:r>
              <a:rPr lang="en-GB" altLang="en-IT" dirty="0" err="1">
                <a:latin typeface="Arial" panose="020B0604020202020204" pitchFamily="34" charset="0"/>
                <a:ea typeface="msgothic" charset="0"/>
                <a:cs typeface="msgothic" charset="0"/>
              </a:rPr>
              <a:t>autophagosomal</a:t>
            </a:r>
            <a:r>
              <a:rPr lang="en-GB" altLang="en-IT" dirty="0">
                <a:latin typeface="Arial" panose="020B0604020202020204" pitchFamily="34" charset="0"/>
                <a:ea typeface="msgothic" charset="0"/>
                <a:cs typeface="msgothic" charset="0"/>
              </a:rPr>
              <a:t> membrane-associated, phosphatidylethanolamine-conjugated form (LC3-II).</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marR="0" lvl="0" indent="-85725" algn="l" defTabSz="914400" rtl="0" eaLnBrk="1" fontAlgn="auto" latinLnBrk="0" hangingPunct="1">
              <a:lnSpc>
                <a:spcPct val="93000"/>
              </a:lnSpc>
              <a:spcBef>
                <a:spcPct val="0"/>
              </a:spcBef>
              <a:spcAft>
                <a:spcPts val="0"/>
              </a:spcAft>
              <a:buClrTx/>
              <a:buSzPct val="45000"/>
              <a:buFont typeface="Wingdings" pitchFamily="2" charset="2"/>
              <a:buNone/>
              <a:tabLst>
                <a:tab pos="723900" algn="l"/>
                <a:tab pos="1447800" algn="l"/>
                <a:tab pos="2171700" algn="l"/>
                <a:tab pos="2895600" algn="l"/>
                <a:tab pos="3619500" algn="l"/>
                <a:tab pos="4343400" algn="l"/>
                <a:tab pos="5067300" algn="l"/>
              </a:tabLst>
              <a:defRPr/>
            </a:pPr>
            <a:r>
              <a:rPr lang="en-GB" altLang="en-IT" dirty="0">
                <a:latin typeface="Arial" panose="020B0604020202020204" pitchFamily="34" charset="0"/>
                <a:ea typeface="msgothic" charset="0"/>
                <a:cs typeface="msgothic" charset="0"/>
              </a:rPr>
              <a:t>Autophagy is also regulated by the </a:t>
            </a:r>
            <a:r>
              <a:rPr lang="en-GB" altLang="en-IT" dirty="0" err="1">
                <a:latin typeface="Arial" panose="020B0604020202020204" pitchFamily="34" charset="0"/>
                <a:ea typeface="msgothic" charset="0"/>
                <a:cs typeface="msgothic" charset="0"/>
              </a:rPr>
              <a:t>Beclin</a:t>
            </a:r>
            <a:r>
              <a:rPr lang="en-GB" altLang="en-IT" dirty="0">
                <a:latin typeface="Arial" panose="020B0604020202020204" pitchFamily="34" charset="0"/>
                <a:ea typeface="msgothic" charset="0"/>
                <a:cs typeface="msgothic" charset="0"/>
              </a:rPr>
              <a:t> 1 interacting complex.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E513B9B4-E33B-BE82-618D-BBE98B5AC849}"/>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A43468C6-3490-44FD-A6B6-B13E8467B816}"/>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Oxygen levels control stabilization of HIFs. HIFs are a heterodimer, consisting of a constitutively stable HIF-1β and an oxygen-sensitive HIFα subunit. The HIFα subunit is hydroxylated at proline residues in the ODD by PHDs under </a:t>
            </a:r>
            <a:r>
              <a:rPr lang="en-GB" altLang="en-IT" dirty="0" err="1">
                <a:latin typeface="Arial" panose="020B0604020202020204" pitchFamily="34" charset="0"/>
                <a:ea typeface="msgothic" charset="0"/>
                <a:cs typeface="msgothic" charset="0"/>
              </a:rPr>
              <a:t>normoxia</a:t>
            </a:r>
            <a:r>
              <a:rPr lang="en-GB" altLang="en-IT" dirty="0">
                <a:latin typeface="Arial" panose="020B0604020202020204" pitchFamily="34" charset="0"/>
                <a:ea typeface="msgothic" charset="0"/>
                <a:cs typeface="msgothic" charset="0"/>
              </a:rPr>
              <a:t>. In addition to oxygen, the PHDs require iron (Fe</a:t>
            </a:r>
            <a:r>
              <a:rPr lang="en-GB" altLang="en-IT" baseline="33000" dirty="0">
                <a:latin typeface="Arial" panose="020B0604020202020204" pitchFamily="34" charset="0"/>
                <a:ea typeface="msgothic" charset="0"/>
                <a:cs typeface="msgothic" charset="0"/>
              </a:rPr>
              <a:t>2+</a:t>
            </a:r>
            <a:r>
              <a:rPr lang="en-GB" altLang="en-IT" dirty="0">
                <a:latin typeface="Arial" panose="020B0604020202020204" pitchFamily="34" charset="0"/>
                <a:ea typeface="msgothic" charset="0"/>
                <a:cs typeface="msgothic" charset="0"/>
              </a:rPr>
              <a:t>) and α-</a:t>
            </a:r>
            <a:r>
              <a:rPr lang="en-GB" altLang="en-IT" dirty="0" err="1">
                <a:latin typeface="Arial" panose="020B0604020202020204" pitchFamily="34" charset="0"/>
                <a:ea typeface="msgothic" charset="0"/>
                <a:cs typeface="msgothic" charset="0"/>
              </a:rPr>
              <a:t>ketoglutrate</a:t>
            </a:r>
            <a:r>
              <a:rPr lang="en-GB" altLang="en-IT" dirty="0">
                <a:latin typeface="Arial" panose="020B0604020202020204" pitchFamily="34" charset="0"/>
                <a:ea typeface="msgothic" charset="0"/>
                <a:cs typeface="msgothic" charset="0"/>
              </a:rPr>
              <a:t> as substrates for hydroxylation. The von Hippel–Lindau protein (</a:t>
            </a:r>
            <a:r>
              <a:rPr lang="en-GB" altLang="en-IT" dirty="0" err="1">
                <a:latin typeface="Arial" panose="020B0604020202020204" pitchFamily="34" charset="0"/>
                <a:ea typeface="msgothic" charset="0"/>
                <a:cs typeface="msgothic" charset="0"/>
              </a:rPr>
              <a:t>pVHL</a:t>
            </a:r>
            <a:r>
              <a:rPr lang="en-GB" altLang="en-IT" dirty="0">
                <a:latin typeface="Arial" panose="020B0604020202020204" pitchFamily="34" charset="0"/>
                <a:ea typeface="msgothic" charset="0"/>
                <a:cs typeface="msgothic" charset="0"/>
              </a:rPr>
              <a:t>) recognizes hydroxylated proline residues and targets the HIFα subunit for rapid degradation by the proteasome. Hypoxia diminishes hydroxylation of HIFα to prevent its degradation and promote dimerization with HIF-1β to bind specific hypoxia response elements (HRE) in the promoter regions of its target genes.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EABEAA8C-DDFB-F165-5B81-C9FC8F3DC8A9}"/>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9DEB02C9-7872-CD02-E29C-37B59FB20E8C}"/>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HIFs regulate adaptation to hypoxia. Multiple inputs, including hypoxia, ROS, TCA metabolites (succinate and fumarate), and NO, inhibit prolyl </a:t>
            </a:r>
            <a:r>
              <a:rPr lang="en-GB" altLang="en-IT" dirty="0" err="1">
                <a:latin typeface="Arial" panose="020B0604020202020204" pitchFamily="34" charset="0"/>
                <a:ea typeface="msgothic" charset="0"/>
                <a:cs typeface="msgothic" charset="0"/>
              </a:rPr>
              <a:t>hydroxlases</a:t>
            </a:r>
            <a:r>
              <a:rPr lang="en-GB" altLang="en-IT" dirty="0">
                <a:latin typeface="Arial" panose="020B0604020202020204" pitchFamily="34" charset="0"/>
                <a:ea typeface="msgothic" charset="0"/>
                <a:cs typeface="msgothic" charset="0"/>
              </a:rPr>
              <a:t> (PHDs) to activate hypoxia inducible factors (HIFs). At the organismal level, HIFs stimulate angiogenesis, erythropoiesis, and ventilation to increase oxygen delivery. At the cellular level, HIFs diminish oxidative phosphorylation and increase glycolysis. HIFs also suppress ATP-consuming generation to preserve a high ATP/ADP ratio in cells.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8741DAA-BFE2-432C-B6E0-AFE5B3E0E20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49D78CC5-AF56-4C47-8708-83A0FE2880E5}"/>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Mammalian cells also have mechanisms to monitor changes in glucose levels and couple them to transcriptional responses. Intracellular glucose is rapidly converted into glucose 6phosphate, which, through unidentiﬁed mechanisms, activates </a:t>
            </a:r>
            <a:r>
              <a:rPr lang="en-GB" altLang="en-IT" dirty="0" err="1">
                <a:latin typeface="Arial" panose="020B0604020202020204" pitchFamily="34" charset="0"/>
                <a:ea typeface="msgothic" charset="0"/>
                <a:cs typeface="msgothic" charset="0"/>
              </a:rPr>
              <a:t>MondoA</a:t>
            </a:r>
            <a:r>
              <a:rPr lang="en-GB" altLang="en-IT" dirty="0">
                <a:latin typeface="Arial" panose="020B0604020202020204" pitchFamily="34" charset="0"/>
                <a:ea typeface="msgothic" charset="0"/>
                <a:cs typeface="msgothic" charset="0"/>
              </a:rPr>
              <a:t> and </a:t>
            </a: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 that in turn heterodimerize with the </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protein to make functional transcriptional factors. The </a:t>
            </a:r>
            <a:r>
              <a:rPr lang="en-GB" altLang="en-IT" dirty="0" err="1">
                <a:latin typeface="Arial" panose="020B0604020202020204" pitchFamily="34" charset="0"/>
                <a:ea typeface="msgothic" charset="0"/>
                <a:cs typeface="msgothic" charset="0"/>
              </a:rPr>
              <a:t>MondoA</a:t>
            </a:r>
            <a:r>
              <a:rPr lang="en-GB" altLang="en-IT" dirty="0">
                <a:latin typeface="Arial" panose="020B0604020202020204" pitchFamily="34" charset="0"/>
                <a:ea typeface="msgothic" charset="0"/>
                <a:cs typeface="msgothic" charset="0"/>
              </a:rPr>
              <a:t>/</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complex localizes to the outer mitochondrial membrane, whereas the </a:t>
            </a: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is localized in the cytosol under low-glucose conditions. In response to an increase in glucose 6-phosphate levels, </a:t>
            </a:r>
            <a:r>
              <a:rPr lang="en-GB" altLang="en-IT" dirty="0" err="1">
                <a:latin typeface="Arial" panose="020B0604020202020204" pitchFamily="34" charset="0"/>
                <a:ea typeface="msgothic" charset="0"/>
                <a:cs typeface="msgothic" charset="0"/>
              </a:rPr>
              <a:t>MondoA</a:t>
            </a:r>
            <a:r>
              <a:rPr lang="en-GB" altLang="en-IT" dirty="0">
                <a:latin typeface="Arial" panose="020B0604020202020204" pitchFamily="34" charset="0"/>
                <a:ea typeface="msgothic" charset="0"/>
                <a:cs typeface="msgothic" charset="0"/>
              </a:rPr>
              <a:t>/ </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and </a:t>
            </a: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complexes translocate to the nucleus where they bind to carbohydrate response elements (</a:t>
            </a:r>
            <a:r>
              <a:rPr lang="en-GB" altLang="en-IT" dirty="0" err="1">
                <a:latin typeface="Arial" panose="020B0604020202020204" pitchFamily="34" charset="0"/>
                <a:ea typeface="msgothic" charset="0"/>
                <a:cs typeface="msgothic" charset="0"/>
              </a:rPr>
              <a:t>ChoRE</a:t>
            </a:r>
            <a:r>
              <a:rPr lang="en-GB" altLang="en-IT" dirty="0">
                <a:latin typeface="Arial" panose="020B0604020202020204" pitchFamily="34" charset="0"/>
                <a:ea typeface="msgothic" charset="0"/>
                <a:cs typeface="msgothic" charset="0"/>
              </a:rPr>
              <a:t>), resulting in activation of genes that encode enzymes in glycolysis and lipid synthesis. The initial identiﬁcation of </a:t>
            </a:r>
            <a:r>
              <a:rPr lang="en-GB" altLang="en-IT" dirty="0" err="1">
                <a:latin typeface="Arial" panose="020B0604020202020204" pitchFamily="34" charset="0"/>
                <a:ea typeface="msgothic" charset="0"/>
                <a:cs typeface="msgothic" charset="0"/>
              </a:rPr>
              <a:t>ChoRE</a:t>
            </a:r>
            <a:r>
              <a:rPr lang="en-GB" altLang="en-IT" dirty="0">
                <a:latin typeface="Arial" panose="020B0604020202020204" pitchFamily="34" charset="0"/>
                <a:ea typeface="msgothic" charset="0"/>
                <a:cs typeface="msgothic" charset="0"/>
              </a:rPr>
              <a:t> allowed the puriﬁcation of </a:t>
            </a: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 (carbohydrate response element binding protein).</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 is detectable in most tissues, but is at its highest levels in liver. The </a:t>
            </a: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complex redirects glucose metabolism to support lipogenesis by inducing a number of key genes involved in fatty acid synthesis, including ACC, fatty acid synthase, and stearoyl-CoA desaturase 1. The </a:t>
            </a:r>
            <a:r>
              <a:rPr lang="en-GB" altLang="en-IT" dirty="0" err="1">
                <a:latin typeface="Arial" panose="020B0604020202020204" pitchFamily="34" charset="0"/>
                <a:ea typeface="msgothic" charset="0"/>
                <a:cs typeface="msgothic" charset="0"/>
              </a:rPr>
              <a:t>ChREBP</a:t>
            </a:r>
            <a:r>
              <a:rPr lang="en-GB" altLang="en-IT" dirty="0">
                <a:latin typeface="Arial" panose="020B0604020202020204" pitchFamily="34" charset="0"/>
                <a:ea typeface="msgothic" charset="0"/>
                <a:cs typeface="msgothic" charset="0"/>
              </a:rPr>
              <a:t>/ </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complex also targets induction of the liver pyruvate kinase gene.</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The Mondo/</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complex is also detectable in most tissues, but it is strongly expressed in skeletal muscle. The Mondo/</a:t>
            </a:r>
            <a:r>
              <a:rPr lang="en-GB" altLang="en-IT" dirty="0" err="1">
                <a:latin typeface="Arial" panose="020B0604020202020204" pitchFamily="34" charset="0"/>
                <a:ea typeface="msgothic" charset="0"/>
                <a:cs typeface="msgothic" charset="0"/>
              </a:rPr>
              <a:t>Mlx</a:t>
            </a:r>
            <a:r>
              <a:rPr lang="en-GB" altLang="en-IT" dirty="0">
                <a:latin typeface="Arial" panose="020B0604020202020204" pitchFamily="34" charset="0"/>
                <a:ea typeface="msgothic" charset="0"/>
                <a:cs typeface="msgothic" charset="0"/>
              </a:rPr>
              <a:t> complex transcriptionally induces many glycolytic enzymes, including the rate-limiting enzymes.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B080E6BB-A6B4-9CEA-7B1A-2B39BF32BC4B}"/>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CC554E31-1743-41D9-ABC0-0F9C7C52E797}"/>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Metabolic pathways regulate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pathways.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addition to control of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by growth factor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and nutrients, intracellular metabolites can exert feedback control on </a:t>
            </a:r>
            <a:r>
              <a:rPr lang="en-GB" altLang="en-IT" dirty="0" err="1">
                <a:latin typeface="Arial" panose="020B0604020202020204" pitchFamily="34" charset="0"/>
                <a:ea typeface="msgothic" charset="0"/>
                <a:cs typeface="msgothic" charset="0"/>
              </a:rPr>
              <a:t>signaling</a:t>
            </a:r>
            <a:r>
              <a:rPr lang="en-GB" altLang="en-IT" dirty="0">
                <a:latin typeface="Arial" panose="020B0604020202020204" pitchFamily="34" charset="0"/>
                <a:ea typeface="msgothic" charset="0"/>
                <a:cs typeface="msgothic" charset="0"/>
              </a:rPr>
              <a:t> through PTMs of proteins, such as glycosylation, acetylation, methylation, and prenylation. These covalent modiﬁcations by metabolites change activity, localization, or stability of target proteins. The metabolic ﬂuxes through different pathways required to produce these PTM substrates ﬂuctuate in response to intracellular metabolite availability, as well as different cellular states—differentiation versus proliferation.</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Metabolites also regulate RNA modifications</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Metabolic pathways generate substrates that are used as posttranslational modifications (PTMs) to control signal transduction. Notable PTMs highlighted include glycosylation, prenylation, palmitoylation, hydroxylation, methylation/demethylation, </a:t>
            </a:r>
            <a:r>
              <a:rPr lang="en-GB" altLang="en-IT" dirty="0" err="1">
                <a:latin typeface="Arial" panose="020B0604020202020204" pitchFamily="34" charset="0"/>
                <a:ea typeface="msgothic" charset="0"/>
                <a:cs typeface="msgothic" charset="0"/>
              </a:rPr>
              <a:t>phoshorylation</a:t>
            </a:r>
            <a:r>
              <a:rPr lang="en-GB" altLang="en-IT" dirty="0">
                <a:latin typeface="Arial" panose="020B0604020202020204" pitchFamily="34" charset="0"/>
                <a:ea typeface="msgothic" charset="0"/>
                <a:cs typeface="msgothic" charset="0"/>
              </a:rPr>
              <a:t>, acetylation/</a:t>
            </a:r>
            <a:r>
              <a:rPr lang="en-GB" altLang="en-IT" dirty="0" err="1">
                <a:latin typeface="Arial" panose="020B0604020202020204" pitchFamily="34" charset="0"/>
                <a:ea typeface="msgothic" charset="0"/>
                <a:cs typeface="msgothic" charset="0"/>
              </a:rPr>
              <a:t>deacyetylation</a:t>
            </a:r>
            <a:r>
              <a:rPr lang="en-GB" altLang="en-IT" dirty="0">
                <a:latin typeface="Arial" panose="020B0604020202020204" pitchFamily="34" charset="0"/>
                <a:ea typeface="msgothic" charset="0"/>
                <a:cs typeface="msgothic" charset="0"/>
              </a:rPr>
              <a:t>, and ADP-ribosylation.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4FB90E7-7CC6-1CD9-68BC-124E1D5D3352}"/>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9819A1C3-3AF9-BA3E-2555-42AE8BE42A53}"/>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Metabolism regulates acetylation and deacetylation. Acetyl-CoA provides the acetyl group for acetylation reactions </a:t>
            </a:r>
            <a:r>
              <a:rPr lang="en-GB" altLang="en-IT" dirty="0" err="1">
                <a:latin typeface="Arial" panose="020B0604020202020204" pitchFamily="34" charset="0"/>
                <a:ea typeface="msgothic" charset="0"/>
                <a:cs typeface="msgothic" charset="0"/>
              </a:rPr>
              <a:t>catalyzed</a:t>
            </a:r>
            <a:r>
              <a:rPr lang="en-GB" altLang="en-IT" dirty="0">
                <a:latin typeface="Arial" panose="020B0604020202020204" pitchFamily="34" charset="0"/>
                <a:ea typeface="msgothic" charset="0"/>
                <a:cs typeface="msgothic" charset="0"/>
              </a:rPr>
              <a:t> by protein acetyltransferases. The </a:t>
            </a:r>
            <a:r>
              <a:rPr lang="en-GB" altLang="en-IT" dirty="0" err="1">
                <a:latin typeface="Arial" panose="020B0604020202020204" pitchFamily="34" charset="0"/>
                <a:ea typeface="msgothic" charset="0"/>
                <a:cs typeface="msgothic" charset="0"/>
              </a:rPr>
              <a:t>Sirtuin</a:t>
            </a:r>
            <a:r>
              <a:rPr lang="en-GB" altLang="en-IT" dirty="0">
                <a:latin typeface="Arial" panose="020B0604020202020204" pitchFamily="34" charset="0"/>
                <a:ea typeface="msgothic" charset="0"/>
                <a:cs typeface="msgothic" charset="0"/>
              </a:rPr>
              <a:t> family of deacetylases uses NAD</a:t>
            </a:r>
            <a:r>
              <a:rPr lang="en-GB" altLang="en-IT" baseline="33000" dirty="0">
                <a:latin typeface="Arial" panose="020B0604020202020204" pitchFamily="34" charset="0"/>
                <a:ea typeface="msgothic" charset="0"/>
                <a:cs typeface="msgothic" charset="0"/>
              </a:rPr>
              <a:t>+</a:t>
            </a:r>
            <a:r>
              <a:rPr lang="en-GB" altLang="en-IT" dirty="0">
                <a:latin typeface="Arial" panose="020B0604020202020204" pitchFamily="34" charset="0"/>
                <a:ea typeface="msgothic" charset="0"/>
                <a:cs typeface="msgothic" charset="0"/>
              </a:rPr>
              <a:t> to remove acetyl group from proteins.</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The seven members of the </a:t>
            </a:r>
            <a:r>
              <a:rPr lang="en-GB" altLang="en-IT" dirty="0" err="1">
                <a:latin typeface="Arial" panose="020B0604020202020204" pitchFamily="34" charset="0"/>
                <a:ea typeface="msgothic" charset="0"/>
                <a:cs typeface="msgothic" charset="0"/>
              </a:rPr>
              <a:t>sirtuin</a:t>
            </a:r>
            <a:r>
              <a:rPr lang="en-GB" altLang="en-IT" dirty="0">
                <a:latin typeface="Arial" panose="020B0604020202020204" pitchFamily="34" charset="0"/>
                <a:ea typeface="msgothic" charset="0"/>
                <a:cs typeface="msgothic" charset="0"/>
              </a:rPr>
              <a:t> (SIRT1–7) family are localized to different compartments of the cells and, thus, have different functions. Mitochondrial and cytoplasmic </a:t>
            </a:r>
            <a:r>
              <a:rPr lang="en-GB" altLang="en-IT" dirty="0" err="1">
                <a:latin typeface="Arial" panose="020B0604020202020204" pitchFamily="34" charset="0"/>
                <a:ea typeface="msgothic" charset="0"/>
                <a:cs typeface="msgothic" charset="0"/>
              </a:rPr>
              <a:t>sirtuins</a:t>
            </a:r>
            <a:r>
              <a:rPr lang="en-GB" altLang="en-IT" dirty="0">
                <a:latin typeface="Arial" panose="020B0604020202020204" pitchFamily="34" charset="0"/>
                <a:ea typeface="msgothic" charset="0"/>
                <a:cs typeface="msgothic" charset="0"/>
              </a:rPr>
              <a:t> control the acetylation status of metabolic enzymes, whereas nuclear </a:t>
            </a:r>
            <a:r>
              <a:rPr lang="en-GB" altLang="en-IT" dirty="0" err="1">
                <a:latin typeface="Arial" panose="020B0604020202020204" pitchFamily="34" charset="0"/>
                <a:ea typeface="msgothic" charset="0"/>
                <a:cs typeface="msgothic" charset="0"/>
              </a:rPr>
              <a:t>sirtuins</a:t>
            </a:r>
            <a:r>
              <a:rPr lang="en-GB" altLang="en-IT" dirty="0">
                <a:latin typeface="Arial" panose="020B0604020202020204" pitchFamily="34" charset="0"/>
                <a:ea typeface="msgothic" charset="0"/>
                <a:cs typeface="msgothic" charset="0"/>
              </a:rPr>
              <a:t> control acetylation of factors that control transcription of genes.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effectLst/>
                <a:latin typeface="Arial" panose="020B0604020202020204" pitchFamily="34" charset="0"/>
              </a:rPr>
              <a:t>mTORC1 is a molecular switch between catabolic and anabolic processes.</a:t>
            </a:r>
          </a:p>
          <a:p>
            <a:pPr marL="228600" indent="-228600">
              <a:buAutoNum type="alphaLcParenBoth"/>
            </a:pPr>
            <a:r>
              <a:rPr lang="en-GB" b="0" i="0" u="none" strike="noStrike" dirty="0">
                <a:effectLst/>
                <a:latin typeface="Arial" panose="020B0604020202020204" pitchFamily="34" charset="0"/>
              </a:rPr>
              <a:t>A standard metabolic cycle. Anabolic processes convert nutrients and energy into macromolecules, and catabolic processes can convert macromolecules into their nutrient components and energy.</a:t>
            </a:r>
          </a:p>
          <a:p>
            <a:pPr marL="228600" indent="-228600">
              <a:buAutoNum type="alphaLcParenBoth"/>
            </a:pPr>
            <a:r>
              <a:rPr lang="en-GB" b="0" i="0" u="none" strike="noStrike" dirty="0">
                <a:effectLst/>
                <a:latin typeface="Arial" panose="020B0604020202020204" pitchFamily="34" charset="0"/>
              </a:rPr>
              <a:t>Through the sensing of exogenous growth factors and endogenous nutrients and energy, mTORC1 serves to tip the metabolic balance away from catabolic processes and toward anabolic processes to produce biomass.</a:t>
            </a:r>
            <a:endParaRPr lang="en-US" dirty="0"/>
          </a:p>
        </p:txBody>
      </p:sp>
      <p:sp>
        <p:nvSpPr>
          <p:cNvPr id="4" name="Slide Number Placeholder 3"/>
          <p:cNvSpPr>
            <a:spLocks noGrp="1"/>
          </p:cNvSpPr>
          <p:nvPr>
            <p:ph type="sldNum" sz="quarter" idx="5"/>
          </p:nvPr>
        </p:nvSpPr>
        <p:spPr/>
        <p:txBody>
          <a:bodyPr/>
          <a:lstStyle/>
          <a:p>
            <a:fld id="{BAADF80C-9075-124E-BC2B-F6110943C948}" type="slidenum">
              <a:rPr lang="en-US" smtClean="0"/>
              <a:t>3</a:t>
            </a:fld>
            <a:endParaRPr lang="en-US"/>
          </a:p>
        </p:txBody>
      </p:sp>
    </p:spTree>
    <p:extLst>
      <p:ext uri="{BB962C8B-B14F-4D97-AF65-F5344CB8AC3E}">
        <p14:creationId xmlns:p14="http://schemas.microsoft.com/office/powerpoint/2010/main" val="268254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72EB146-DF34-7477-BEFD-5FFAA7B52DC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856BE36-04C7-88D9-4E7C-AF0FBF06B6B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Metabolic pathways that generate NAD</a:t>
            </a:r>
            <a:r>
              <a:rPr lang="en-GB" altLang="en-IT" baseline="33000" dirty="0">
                <a:latin typeface="Arial" panose="020B0604020202020204" pitchFamily="34" charset="0"/>
                <a:ea typeface="msgothic" charset="0"/>
                <a:cs typeface="msgothic" charset="0"/>
              </a:rPr>
              <a:t>+</a:t>
            </a:r>
            <a:r>
              <a:rPr lang="en-GB" altLang="en-IT" dirty="0">
                <a:latin typeface="Arial" panose="020B0604020202020204" pitchFamily="34" charset="0"/>
                <a:ea typeface="msgothic" charset="0"/>
                <a:cs typeface="msgothic" charset="0"/>
              </a:rPr>
              <a:t> in mammals. Tryptophan, nicotinic acid, nicotinamide (NAM), or nicotinamide riboside (NR) are all NAD</a:t>
            </a:r>
            <a:r>
              <a:rPr lang="en-GB" altLang="en-IT" baseline="33000" dirty="0">
                <a:latin typeface="Arial" panose="020B0604020202020204" pitchFamily="34" charset="0"/>
                <a:ea typeface="msgothic" charset="0"/>
                <a:cs typeface="msgothic" charset="0"/>
              </a:rPr>
              <a:t>+</a:t>
            </a:r>
            <a:r>
              <a:rPr lang="en-GB" altLang="en-IT" dirty="0">
                <a:latin typeface="Arial" panose="020B0604020202020204" pitchFamily="34" charset="0"/>
                <a:ea typeface="msgothic" charset="0"/>
                <a:cs typeface="msgothic" charset="0"/>
              </a:rPr>
              <a:t> precursors. Enzymes in the pathways are </a:t>
            </a:r>
            <a:r>
              <a:rPr lang="en-GB" altLang="en-IT" dirty="0" err="1">
                <a:latin typeface="Arial" panose="020B0604020202020204" pitchFamily="34" charset="0"/>
                <a:ea typeface="msgothic" charset="0"/>
                <a:cs typeface="msgothic" charset="0"/>
              </a:rPr>
              <a:t>quinolinate</a:t>
            </a:r>
            <a:r>
              <a:rPr lang="en-GB" altLang="en-IT" dirty="0">
                <a:latin typeface="Arial" panose="020B0604020202020204" pitchFamily="34" charset="0"/>
                <a:ea typeface="msgothic" charset="0"/>
                <a:cs typeface="msgothic" charset="0"/>
              </a:rPr>
              <a:t> </a:t>
            </a:r>
            <a:r>
              <a:rPr lang="en-GB" altLang="en-IT" dirty="0" err="1">
                <a:latin typeface="Arial" panose="020B0604020202020204" pitchFamily="34" charset="0"/>
                <a:ea typeface="msgothic" charset="0"/>
                <a:cs typeface="msgothic" charset="0"/>
              </a:rPr>
              <a:t>phosphoribosyltransferase</a:t>
            </a:r>
            <a:r>
              <a:rPr lang="en-GB" altLang="en-IT" dirty="0">
                <a:latin typeface="Arial" panose="020B0604020202020204" pitchFamily="34" charset="0"/>
                <a:ea typeface="msgothic" charset="0"/>
                <a:cs typeface="msgothic" charset="0"/>
              </a:rPr>
              <a:t> (QPT), NMNAT, nicotinamide riboside kinase 1 and (NRK1,2), NAMPT, nicotinic acid </a:t>
            </a:r>
            <a:r>
              <a:rPr lang="en-GB" altLang="en-IT" dirty="0" err="1">
                <a:latin typeface="Arial" panose="020B0604020202020204" pitchFamily="34" charset="0"/>
                <a:ea typeface="msgothic" charset="0"/>
                <a:cs typeface="msgothic" charset="0"/>
              </a:rPr>
              <a:t>phosphoribosyltransferase</a:t>
            </a:r>
            <a:r>
              <a:rPr lang="en-GB" altLang="en-IT" dirty="0">
                <a:latin typeface="Arial" panose="020B0604020202020204" pitchFamily="34" charset="0"/>
                <a:ea typeface="msgothic" charset="0"/>
                <a:cs typeface="msgothic" charset="0"/>
              </a:rPr>
              <a:t> (NPT), and ecto-5′-nucleotidase (CD73).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D0F8D61-9C7C-3623-C450-2B6878877C9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F2AF6661-C575-2FB6-C419-41792D6EFE1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Metabolism regulates methylation.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Methylation of proteins (notably histones) and DNA is another PTM regulated by metabolism. Methylation is controlled by the collective activity of methyltransferases and demethylases. S-adenosylmethionine (SAM) is the methyl donor used by most methyltransferases, including those that methylate histones and DNA. SAM is derived from methionine and becomes S-adenosylhomocysteine (SAH) on donating its methyl group. SAH is converted into homocysteine, which is then converted back to a vitamin B12-dependent reaction that uses carbons derived from folate or choline. Thus, methyltransferases are dependent on a supply of methionine or carbon ﬂux into the folate pool.</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ar-SA" altLang="en-IT" dirty="0">
                <a:latin typeface="Arial" panose="020B0604020202020204" pitchFamily="34" charset="0"/>
              </a:rPr>
              <a:t>‏</a:t>
            </a:r>
            <a:endParaRPr lang="en-GB" altLang="en-IT" dirty="0">
              <a:latin typeface="Arial" panose="020B0604020202020204" pitchFamily="34" charset="0"/>
              <a:ea typeface="msgothic" charset="0"/>
              <a:cs typeface="ms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22EEA3D-CE22-C82C-9682-866F803AEAE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A6B668D0-9259-3D5E-EB08-963E870B3535}"/>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Metabolism regulates demethylation.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Lysine-specific demethylases (LSD) couple oxidation of methyl groups in histones to reduction of FAD to FADH</a:t>
            </a:r>
            <a:r>
              <a:rPr lang="en-GB" altLang="en-IT" baseline="-33000" dirty="0">
                <a:latin typeface="Arial" panose="020B0604020202020204" pitchFamily="34" charset="0"/>
                <a:ea typeface="msgothic" charset="0"/>
                <a:cs typeface="msgothic" charset="0"/>
              </a:rPr>
              <a:t>2</a:t>
            </a:r>
            <a:r>
              <a:rPr lang="en-GB" altLang="en-IT" dirty="0">
                <a:latin typeface="Arial" panose="020B0604020202020204" pitchFamily="34" charset="0"/>
                <a:ea typeface="msgothic" charset="0"/>
                <a:cs typeface="msgothic" charset="0"/>
              </a:rPr>
              <a:t>, which spontaneously causes demethylation of histone and produces formaldehyde (HCHO). </a:t>
            </a:r>
          </a:p>
          <a:p>
            <a:r>
              <a:rPr lang="en-US" dirty="0"/>
              <a:t>The family of demethylases that contain the </a:t>
            </a:r>
            <a:r>
              <a:rPr lang="en-US" dirty="0" err="1"/>
              <a:t>Jumonji</a:t>
            </a:r>
            <a:r>
              <a:rPr lang="en-US" dirty="0"/>
              <a:t> C (</a:t>
            </a:r>
            <a:r>
              <a:rPr lang="en-US" dirty="0" err="1"/>
              <a:t>JmjC</a:t>
            </a:r>
            <a:r>
              <a:rPr lang="en-US" dirty="0"/>
              <a:t>) domain are members of the </a:t>
            </a:r>
            <a:r>
              <a:rPr lang="el-GR" dirty="0"/>
              <a:t>α</a:t>
            </a:r>
            <a:r>
              <a:rPr lang="en-US" dirty="0"/>
              <a:t>ketoglutarate and Fe2+-dependent dioxygenase family. Similar to PHDs discussed above, these proteins consume oxygen, convert </a:t>
            </a:r>
            <a:r>
              <a:rPr lang="el-GR" dirty="0"/>
              <a:t>α-</a:t>
            </a:r>
            <a:r>
              <a:rPr lang="en-US" dirty="0" err="1"/>
              <a:t>ketoglutrate</a:t>
            </a:r>
            <a:r>
              <a:rPr lang="en-US" dirty="0"/>
              <a:t> to succinate, and require ascorbate to regenerate the Fe2+ cofactor as part of their enzymatic activity.</a:t>
            </a:r>
            <a:r>
              <a:rPr lang="en-GB" altLang="en-IT" dirty="0">
                <a:latin typeface="Arial" panose="020B0604020202020204" pitchFamily="34" charset="0"/>
                <a:ea typeface="msgothic" charset="0"/>
                <a:cs typeface="msgothic" charset="0"/>
              </a:rPr>
              <a:t> </a:t>
            </a:r>
            <a:r>
              <a:rPr lang="en-GB" altLang="en-IT" dirty="0" err="1">
                <a:latin typeface="Arial" panose="020B0604020202020204" pitchFamily="34" charset="0"/>
                <a:ea typeface="msgothic" charset="0"/>
                <a:cs typeface="msgothic" charset="0"/>
              </a:rPr>
              <a:t>JmjC</a:t>
            </a:r>
            <a:r>
              <a:rPr lang="en-GB" altLang="en-IT" dirty="0">
                <a:latin typeface="Arial" panose="020B0604020202020204" pitchFamily="34" charset="0"/>
                <a:ea typeface="msgothic" charset="0"/>
                <a:cs typeface="msgothic" charset="0"/>
              </a:rPr>
              <a:t> demethylases use α-ketoglutarate, Fe(II), and oxygen to hydroxylate methylated histones resulting in their demethylation.</a:t>
            </a:r>
            <a:endParaRPr lang="en-US" dirty="0"/>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IT" dirty="0">
              <a:latin typeface="Arial" panose="020B0604020202020204" pitchFamily="34" charset="0"/>
              <a:ea typeface="msgothic" charset="0"/>
              <a:cs typeface="ms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Metabolites also control demethylases. Lysine-speciﬁc demethylase 1 (LSD1) is dependent on FAD reduction to FADH2.</a:t>
            </a:r>
          </a:p>
          <a:p>
            <a:r>
              <a:rPr lang="en-US" dirty="0"/>
              <a:t>The family of demethylases that contain the </a:t>
            </a:r>
            <a:r>
              <a:rPr lang="en-US" dirty="0" err="1"/>
              <a:t>Jumonji</a:t>
            </a:r>
            <a:r>
              <a:rPr lang="en-US" dirty="0"/>
              <a:t> C (</a:t>
            </a:r>
            <a:r>
              <a:rPr lang="en-US" dirty="0" err="1"/>
              <a:t>JmjC</a:t>
            </a:r>
            <a:r>
              <a:rPr lang="en-US" dirty="0"/>
              <a:t>) domain are members of the </a:t>
            </a:r>
            <a:r>
              <a:rPr lang="el-GR" dirty="0"/>
              <a:t>α</a:t>
            </a:r>
            <a:r>
              <a:rPr lang="en-US" dirty="0"/>
              <a:t>ketoglutarate and Fe2+-dependent dioxygenase family. Similar to PHDs discussed above, these proteins consume oxygen, convert </a:t>
            </a:r>
            <a:r>
              <a:rPr lang="el-GR" dirty="0"/>
              <a:t>α-</a:t>
            </a:r>
            <a:r>
              <a:rPr lang="en-US" dirty="0" err="1"/>
              <a:t>ketoglutrate</a:t>
            </a:r>
            <a:r>
              <a:rPr lang="en-US" dirty="0"/>
              <a:t> to succinate, and require ascorbate to regenerate the Fe2+ cofactor as part of their enzymatic activity.</a:t>
            </a:r>
          </a:p>
        </p:txBody>
      </p:sp>
      <p:sp>
        <p:nvSpPr>
          <p:cNvPr id="4" name="Slide Number Placeholder 3"/>
          <p:cNvSpPr>
            <a:spLocks noGrp="1"/>
          </p:cNvSpPr>
          <p:nvPr>
            <p:ph type="sldNum" sz="quarter" idx="5"/>
          </p:nvPr>
        </p:nvSpPr>
        <p:spPr/>
        <p:txBody>
          <a:bodyPr/>
          <a:lstStyle/>
          <a:p>
            <a:fld id="{BAADF80C-9075-124E-BC2B-F6110943C948}" type="slidenum">
              <a:rPr lang="en-US" smtClean="0"/>
              <a:t>82</a:t>
            </a:fld>
            <a:endParaRPr lang="en-US"/>
          </a:p>
        </p:txBody>
      </p:sp>
    </p:spTree>
    <p:extLst>
      <p:ext uri="{BB962C8B-B14F-4D97-AF65-F5344CB8AC3E}">
        <p14:creationId xmlns:p14="http://schemas.microsoft.com/office/powerpoint/2010/main" val="220756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188C4B50-7C49-71D7-30BE-5FF3AC41FF7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24998E5A-D701-00EA-8B06-9BE9EEFF9B8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mTORC1 stimulates multiple anabolic metabolic pathways (lipid and protein synthesis) in the presence of nutrients and growth factors. Conversely, limiting nutrient or growth factor availability promotes catabolic pathways (autophagy). </a:t>
            </a:r>
          </a:p>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mTORC2 promotes cell survival through activation of AKT.</a:t>
            </a:r>
          </a:p>
          <a:p>
            <a:pPr eaLnBrk="1" hangingPunct="1">
              <a:spcBef>
                <a:spcPct val="0"/>
              </a:spcBef>
            </a:pPr>
            <a:endParaRPr lang="en-US" altLang="en-IT" b="0" dirty="0">
              <a:latin typeface="Arial" panose="020B0604020202020204" pitchFamily="34" charset="0"/>
              <a:ea typeface="ヒラギノ角ゴ Pro W3" charset="-128"/>
              <a:cs typeface="Arial" panose="020B0604020202020204" pitchFamily="34" charset="0"/>
            </a:endParaRP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A salient feature of mTORC1 is that it changes its activity in response to availability of amino acids, oxygen, and growth factors, as well as decreases in the energetic status of cells. </a:t>
            </a:r>
          </a:p>
          <a:p>
            <a:pPr eaLnBrk="1" hangingPunct="1">
              <a:spcBef>
                <a:spcPct val="0"/>
              </a:spcBef>
            </a:pPr>
            <a:endParaRPr lang="en-US" altLang="en-IT" b="0" dirty="0">
              <a:latin typeface="Arial" panose="020B0604020202020204" pitchFamily="34" charset="0"/>
              <a:ea typeface="ヒラギノ角ゴ Pro W3" charset="-128"/>
              <a:cs typeface="Arial" panose="020B0604020202020204" pitchFamily="34" charset="0"/>
            </a:endParaRP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The upstream regulator of mTORC1 is the heterodimer consisting of tuberous sclerosis 1 and 2 (TSC1 and TSC2), which functions as a GTPase-activating protein for the Ras homolog enriched in brain (RHEB) GTPase. The GTP-bound RHEB stimulates mTORC1 kinase activity, and the TSC1/2 complex converts RHEB into the inactive GDP bound state. Thus, repressing TSC1/2 allows RHEB to stimulate mTORC1 kinase activity. There are many inputs that either repress or activate TSC1/TSC2 to control mTORC1 activity. Growth factor activation of AKT inhibits TSC1/ TSC2, resulting in mTORC1 stimulation to promote anabolism. In contrast, when cells are under limited oxygen (hypoxia) or energetically stressed, mTORC1 is inhibited to block energy consuming anabolic pathways and stimulate catabolic pathways, such as autophagy. </a:t>
            </a: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The availability of amino acids also regulates mTORC1 activity, but not through TSC1/TSC2. Instead, the abundance of amino acids, particularly leucine and arginine, through unknown mechanisms is sensed at the lysosome surface to activate RAG (Ras-related GTP binding) GTPases, which promote mTORC1 activation. It is important to note that when cells are energetically stressed or have diminished oxygen or amino acid availability, they inhibit mTORC1 activity, even in the presence of growth factor stimulation. Thus, growth factors cannot promote mTORC1-dependent anabolism in the absence of nutrients.</a:t>
            </a:r>
          </a:p>
          <a:p>
            <a:pPr eaLnBrk="1" hangingPunct="1">
              <a:spcBef>
                <a:spcPct val="0"/>
              </a:spcBef>
            </a:pPr>
            <a:endParaRPr lang="en-US" altLang="en-IT" b="0" dirty="0">
              <a:latin typeface="Arial" panose="020B0604020202020204" pitchFamily="34" charset="0"/>
              <a:ea typeface="ヒラギノ角ゴ Pro W3" charset="-128"/>
              <a:cs typeface="Arial" panose="020B0604020202020204" pitchFamily="34" charset="0"/>
            </a:endParaRP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In contrast to mTORC1, mTORC2 primarily responds to growth factors and is insensitive to nutrients. It is not clear how  mTORC2 is activated, but recent evidence suggests that perhaps ribosomes bind mTORC2 in a PI3K-dependent manner to activate mTORC2.</a:t>
            </a:r>
            <a:endParaRPr lang="en-GB" altLang="en-IT" dirty="0">
              <a:latin typeface="Arial" panose="020B0604020202020204" pitchFamily="34" charset="0"/>
              <a:ea typeface="msgothic" charset="0"/>
              <a:cs typeface="ms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59E4C6C-536A-6785-90C1-2F8C3E669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19672CD-6516-A48F-54FF-57958F813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Both nutrients and RTKs regulate metabolism. The atypical serine/threonine protein kinase mTOR integrates metabolic regulation by growth factors and nutrients</a:t>
            </a: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mTOR is a component of two large protein complexes known as mTOR Complex I (mTORC1) and mTOR Complex 2 (mTORC2). The two complexes share common proteins, but they also have distinct proteins within their complexes. Importantly, the two complexes participate in divergent biological functions.</a:t>
            </a:r>
          </a:p>
          <a:p>
            <a:pPr eaLnBrk="1" hangingPunct="1">
              <a:spcBef>
                <a:spcPct val="0"/>
              </a:spcBef>
            </a:pPr>
            <a:endParaRPr lang="en-US" altLang="en-IT" b="0" dirty="0">
              <a:latin typeface="Arial" panose="020B0604020202020204" pitchFamily="34" charset="0"/>
              <a:ea typeface="ヒラギノ角ゴ Pro W3" charset="-128"/>
              <a:cs typeface="Arial" panose="020B0604020202020204" pitchFamily="34" charset="0"/>
            </a:endParaRPr>
          </a:p>
          <a:p>
            <a:pPr eaLnBrk="1" hangingPunct="1">
              <a:spcBef>
                <a:spcPct val="0"/>
              </a:spcBef>
            </a:pPr>
            <a:endParaRPr lang="en-US" altLang="en-IT" b="0" dirty="0">
              <a:latin typeface="Arial" panose="020B0604020202020204" pitchFamily="34" charset="0"/>
              <a:ea typeface="ヒラギノ角ゴ Pro W3" charset="-128"/>
              <a:cs typeface="Arial" panose="020B0604020202020204" pitchFamily="34" charset="0"/>
            </a:endParaRP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mTOR pathway activation. Mechanistic target of rapamycin (mTOR) is regulated by metabolic cues, primarily glucose and amino acids, as well as by growth factors, hormones and cytokines. Glucose and amino acids enter cells via surface receptors such as glucose transporter type 1, erythrocyte/brain (GLUT1) or glucose transporter type 4, insulin-responsive (GLUT4) and CD98, respectively. Growth factors stimulate tyrosine kinase receptors (TKRs), which are activated through phosphorylation of tyrosine residues. In turn, TKR signals are transmitted to mTOR through </a:t>
            </a:r>
            <a:r>
              <a:rPr lang="en-US" altLang="en-IT" b="0" dirty="0" err="1">
                <a:latin typeface="Arial" panose="020B0604020202020204" pitchFamily="34" charset="0"/>
                <a:ea typeface="ヒラギノ角ゴ Pro W3" charset="-128"/>
                <a:cs typeface="Arial" panose="020B0604020202020204" pitchFamily="34" charset="0"/>
              </a:rPr>
              <a:t>phosphatidylinositide</a:t>
            </a:r>
            <a:r>
              <a:rPr lang="en-US" altLang="en-IT" b="0" dirty="0">
                <a:latin typeface="Arial" panose="020B0604020202020204" pitchFamily="34" charset="0"/>
                <a:ea typeface="ヒラギノ角ゴ Pro W3" charset="-128"/>
                <a:cs typeface="Arial" panose="020B0604020202020204" pitchFamily="34" charset="0"/>
              </a:rPr>
              <a:t> 3-kinase (PI3K), phosphoinositide-dependent kinase-1 (PDK1) and RAC serine/threonine-protein kinase (AKT). </a:t>
            </a:r>
            <a:r>
              <a:rPr lang="en-US" altLang="en-IT" b="0" dirty="0" err="1">
                <a:latin typeface="Arial" panose="020B0604020202020204" pitchFamily="34" charset="0"/>
                <a:ea typeface="ヒラギノ角ゴ Pro W3" charset="-128"/>
                <a:cs typeface="Arial" panose="020B0604020202020204" pitchFamily="34" charset="0"/>
              </a:rPr>
              <a:t>Signalling</a:t>
            </a:r>
            <a:r>
              <a:rPr lang="en-US" altLang="en-IT" b="0" dirty="0">
                <a:latin typeface="Arial" panose="020B0604020202020204" pitchFamily="34" charset="0"/>
                <a:ea typeface="ヒラギノ角ゴ Pro W3" charset="-128"/>
                <a:cs typeface="Arial" panose="020B0604020202020204" pitchFamily="34" charset="0"/>
              </a:rPr>
              <a:t> through sphingosine 1-phosphate receptor 1 (S1P</a:t>
            </a:r>
            <a:r>
              <a:rPr lang="en-US" altLang="en-IT" b="0" baseline="-25000" dirty="0">
                <a:latin typeface="Arial" panose="020B0604020202020204" pitchFamily="34" charset="0"/>
                <a:ea typeface="ヒラギノ角ゴ Pro W3" charset="-128"/>
                <a:cs typeface="Arial" panose="020B0604020202020204" pitchFamily="34" charset="0"/>
              </a:rPr>
              <a:t>1</a:t>
            </a:r>
            <a:r>
              <a:rPr lang="en-US" altLang="en-IT" b="0" dirty="0">
                <a:latin typeface="Arial" panose="020B0604020202020204" pitchFamily="34" charset="0"/>
                <a:ea typeface="ヒラギノ角ゴ Pro W3" charset="-128"/>
                <a:cs typeface="Arial" panose="020B0604020202020204" pitchFamily="34" charset="0"/>
              </a:rPr>
              <a:t>) also activates mTOR complex 1 (mTORC1) via PI3K. Downstream, AKT phosphorylates mTOR, which forms two interacting complexes, mTORC1 and mTORC2. </a:t>
            </a: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mTORC1 is composed of mTOR, regulatory-associated protein of TOR (raptor), TORC subunit LST8 (LST8), DEP-domain-containing mTOR-interacting protein (</a:t>
            </a:r>
            <a:r>
              <a:rPr lang="en-US" altLang="en-IT" b="0" dirty="0" err="1">
                <a:latin typeface="Arial" panose="020B0604020202020204" pitchFamily="34" charset="0"/>
                <a:ea typeface="ヒラギノ角ゴ Pro W3" charset="-128"/>
                <a:cs typeface="Arial" panose="020B0604020202020204" pitchFamily="34" charset="0"/>
              </a:rPr>
              <a:t>deptor</a:t>
            </a:r>
            <a:r>
              <a:rPr lang="en-US" altLang="en-IT" b="0" dirty="0">
                <a:latin typeface="Arial" panose="020B0604020202020204" pitchFamily="34" charset="0"/>
                <a:ea typeface="ヒラギノ角ゴ Pro W3" charset="-128"/>
                <a:cs typeface="Arial" panose="020B0604020202020204" pitchFamily="34" charset="0"/>
              </a:rPr>
              <a:t>) and proline-rich AKT1 substrate 1 (AKT1S1)</a:t>
            </a:r>
            <a:r>
              <a:rPr lang="en-US" altLang="en-IT" b="0" baseline="30000" dirty="0">
                <a:latin typeface="Arial" panose="020B0604020202020204" pitchFamily="34" charset="0"/>
                <a:ea typeface="ヒラギノ角ゴ Pro W3" charset="-128"/>
                <a:cs typeface="Arial" panose="020B0604020202020204" pitchFamily="34" charset="0"/>
              </a:rPr>
              <a:t>230</a:t>
            </a:r>
            <a:r>
              <a:rPr lang="en-US" altLang="en-IT" b="0" dirty="0">
                <a:latin typeface="Arial" panose="020B0604020202020204" pitchFamily="34" charset="0"/>
                <a:ea typeface="ヒラギノ角ゴ Pro W3" charset="-128"/>
                <a:cs typeface="Arial" panose="020B0604020202020204" pitchFamily="34" charset="0"/>
              </a:rPr>
              <a:t>. </a:t>
            </a:r>
          </a:p>
          <a:p>
            <a:pPr eaLnBrk="1" hangingPunct="1">
              <a:spcBef>
                <a:spcPct val="0"/>
              </a:spcBef>
            </a:pPr>
            <a:endParaRPr lang="en-US" altLang="en-IT" b="0" dirty="0">
              <a:latin typeface="Arial" panose="020B0604020202020204" pitchFamily="34" charset="0"/>
              <a:ea typeface="ヒラギノ角ゴ Pro W3" charset="-128"/>
              <a:cs typeface="Arial" panose="020B0604020202020204" pitchFamily="34" charset="0"/>
            </a:endParaRPr>
          </a:p>
          <a:p>
            <a:pPr eaLnBrk="1" hangingPunct="1">
              <a:spcBef>
                <a:spcPct val="0"/>
              </a:spcBef>
            </a:pPr>
            <a:r>
              <a:rPr lang="en-US" altLang="en-IT" b="0" dirty="0">
                <a:latin typeface="Arial" panose="020B0604020202020204" pitchFamily="34" charset="0"/>
                <a:ea typeface="ヒラギノ角ゴ Pro W3" charset="-128"/>
                <a:cs typeface="Arial" panose="020B0604020202020204" pitchFamily="34" charset="0"/>
              </a:rPr>
              <a:t>mTORC2 is comprised of mTOR, rapamycin-insensitive companion of mTOR (</a:t>
            </a:r>
            <a:r>
              <a:rPr lang="en-US" altLang="en-IT" b="0" dirty="0" err="1">
                <a:latin typeface="Arial" panose="020B0604020202020204" pitchFamily="34" charset="0"/>
                <a:ea typeface="ヒラギノ角ゴ Pro W3" charset="-128"/>
                <a:cs typeface="Arial" panose="020B0604020202020204" pitchFamily="34" charset="0"/>
              </a:rPr>
              <a:t>rictor</a:t>
            </a:r>
            <a:r>
              <a:rPr lang="en-US" altLang="en-IT" b="0" dirty="0">
                <a:latin typeface="Arial" panose="020B0604020202020204" pitchFamily="34" charset="0"/>
                <a:ea typeface="ヒラギノ角ゴ Pro W3" charset="-128"/>
                <a:cs typeface="Arial" panose="020B0604020202020204" pitchFamily="34" charset="0"/>
              </a:rPr>
              <a:t>), stress-activated protein kinase interacting protein 1 (mSIN1, also known as TORC2 subunit MAPKAP1), protein observed with rictor-1 (protor-1), </a:t>
            </a:r>
            <a:r>
              <a:rPr lang="en-US" altLang="en-IT" b="0" dirty="0" err="1">
                <a:latin typeface="Arial" panose="020B0604020202020204" pitchFamily="34" charset="0"/>
                <a:ea typeface="ヒラギノ角ゴ Pro W3" charset="-128"/>
                <a:cs typeface="Arial" panose="020B0604020202020204" pitchFamily="34" charset="0"/>
              </a:rPr>
              <a:t>deptor</a:t>
            </a:r>
            <a:r>
              <a:rPr lang="en-US" altLang="en-IT" b="0" dirty="0">
                <a:latin typeface="Arial" panose="020B0604020202020204" pitchFamily="34" charset="0"/>
                <a:ea typeface="ヒラギノ角ゴ Pro W3" charset="-128"/>
                <a:cs typeface="Arial" panose="020B0604020202020204" pitchFamily="34" charset="0"/>
              </a:rPr>
              <a:t> and LST8. mTORC1 integrates growth signals reflecting the availability of nutrients and energy to promote either proliferation when conditions are </a:t>
            </a:r>
            <a:r>
              <a:rPr lang="en-US" altLang="en-IT" b="0" dirty="0" err="1">
                <a:latin typeface="Arial" panose="020B0604020202020204" pitchFamily="34" charset="0"/>
                <a:ea typeface="ヒラギノ角ゴ Pro W3" charset="-128"/>
                <a:cs typeface="Arial" panose="020B0604020202020204" pitchFamily="34" charset="0"/>
              </a:rPr>
              <a:t>favourable</a:t>
            </a:r>
            <a:r>
              <a:rPr lang="en-US" altLang="en-IT" b="0" dirty="0">
                <a:latin typeface="Arial" panose="020B0604020202020204" pitchFamily="34" charset="0"/>
                <a:ea typeface="ヒラギノ角ゴ Pro W3" charset="-128"/>
                <a:cs typeface="Arial" panose="020B0604020202020204" pitchFamily="34" charset="0"/>
              </a:rPr>
              <a:t> or autophagy when conditions are unfavorable; mTORC2 promotes cellular survival by activating AKT</a:t>
            </a:r>
            <a:r>
              <a:rPr lang="en-US" altLang="en-IT" b="0" baseline="30000" dirty="0">
                <a:latin typeface="Arial" panose="020B0604020202020204" pitchFamily="34" charset="0"/>
                <a:ea typeface="ヒラギノ角ゴ Pro W3" charset="-128"/>
                <a:cs typeface="Arial" panose="020B0604020202020204" pitchFamily="34" charset="0"/>
              </a:rPr>
              <a:t>82</a:t>
            </a:r>
            <a:r>
              <a:rPr lang="en-US" altLang="en-IT" b="0" dirty="0">
                <a:latin typeface="Arial" panose="020B0604020202020204" pitchFamily="34" charset="0"/>
                <a:ea typeface="ヒラギノ角ゴ Pro W3" charset="-128"/>
                <a:cs typeface="Arial" panose="020B0604020202020204" pitchFamily="34" charset="0"/>
              </a:rPr>
              <a:t>. Pharmacologically targetable checkpoints are highlighted in yellow. </a:t>
            </a:r>
          </a:p>
        </p:txBody>
      </p:sp>
      <p:sp>
        <p:nvSpPr>
          <p:cNvPr id="4100" name="Slide Number Placeholder 3">
            <a:extLst>
              <a:ext uri="{FF2B5EF4-FFF2-40B4-BE49-F238E27FC236}">
                <a16:creationId xmlns:a16="http://schemas.microsoft.com/office/drawing/2014/main" id="{AA42A1C6-318F-0759-913C-76B9EF722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F395BE7-D7EF-F647-847D-267107EB1F81}" type="slidenum">
              <a:rPr lang="en-US" altLang="en-IT"/>
              <a:pPr eaLnBrk="1" hangingPunct="1"/>
              <a:t>6</a:t>
            </a:fld>
            <a:endParaRPr lang="en-US" altLang="en-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effectLst/>
                <a:latin typeface="Arial" panose="020B0604020202020204" pitchFamily="34" charset="0"/>
              </a:rPr>
              <a:t>The mTORC1 network senses cellular growth signals and relays their status to an array of downstream metabolic processes. The activation state of mTORC1 in response to growth factors and nutrients depends on regulatory inputs into small GTPases of the </a:t>
            </a:r>
            <a:r>
              <a:rPr lang="en-GB" b="0" i="0" u="none" strike="noStrike" dirty="0" err="1">
                <a:effectLst/>
                <a:latin typeface="Arial" panose="020B0604020202020204" pitchFamily="34" charset="0"/>
              </a:rPr>
              <a:t>Rheb</a:t>
            </a:r>
            <a:r>
              <a:rPr lang="en-GB" b="0" i="0" u="none" strike="noStrike" dirty="0">
                <a:effectLst/>
                <a:latin typeface="Arial" panose="020B0604020202020204" pitchFamily="34" charset="0"/>
              </a:rPr>
              <a:t> and Rag families. The TSC complex integrates a variety of growth signals and, under conditions of nutrient or growth factor withdrawal ,functions as </a:t>
            </a:r>
            <a:r>
              <a:rPr lang="en-GB" b="0" i="0" u="none" strike="noStrike" dirty="0" err="1">
                <a:effectLst/>
                <a:latin typeface="Arial" panose="020B0604020202020204" pitchFamily="34" charset="0"/>
              </a:rPr>
              <a:t>aG</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TPase</a:t>
            </a:r>
            <a:r>
              <a:rPr lang="en-GB" b="0" i="0" u="none" strike="noStrike" dirty="0">
                <a:effectLst/>
                <a:latin typeface="Arial" panose="020B0604020202020204" pitchFamily="34" charset="0"/>
              </a:rPr>
              <a:t>-activating protein (GAP) to negatively regulate </a:t>
            </a:r>
            <a:r>
              <a:rPr lang="en-GB" b="0" i="0" u="none" strike="noStrike" dirty="0" err="1">
                <a:effectLst/>
                <a:latin typeface="Arial" panose="020B0604020202020204" pitchFamily="34" charset="0"/>
              </a:rPr>
              <a:t>Rheb</a:t>
            </a:r>
            <a:r>
              <a:rPr lang="en-GB" b="0" i="0" u="none" strike="noStrike" dirty="0">
                <a:effectLst/>
                <a:latin typeface="Arial" panose="020B0604020202020204" pitchFamily="34" charset="0"/>
              </a:rPr>
              <a:t>, which is an essential activator of mTORC1. A heterodimer of </a:t>
            </a:r>
            <a:r>
              <a:rPr lang="en-GB" b="0" i="0" u="none" strike="noStrike" dirty="0" err="1">
                <a:effectLst/>
                <a:latin typeface="Arial" panose="020B0604020202020204" pitchFamily="34" charset="0"/>
              </a:rPr>
              <a:t>RagA</a:t>
            </a:r>
            <a:r>
              <a:rPr lang="en-GB" b="0" i="0" u="none" strike="noStrike" dirty="0">
                <a:effectLst/>
                <a:latin typeface="Arial" panose="020B0604020202020204" pitchFamily="34" charset="0"/>
              </a:rPr>
              <a:t> or B bound to Rag C or D is regulated by </a:t>
            </a:r>
            <a:r>
              <a:rPr lang="en-GB" b="0" i="0" u="none" strike="noStrike" dirty="0" err="1">
                <a:effectLst/>
                <a:latin typeface="Arial" panose="020B0604020202020204" pitchFamily="34" charset="0"/>
              </a:rPr>
              <a:t>aminoacids</a:t>
            </a:r>
            <a:r>
              <a:rPr lang="en-GB" b="0" i="0" u="none" strike="noStrike" dirty="0">
                <a:effectLst/>
                <a:latin typeface="Arial" panose="020B0604020202020204" pitchFamily="34" charset="0"/>
              </a:rPr>
              <a:t> through e Gator1 and </a:t>
            </a:r>
            <a:r>
              <a:rPr lang="en-GB" b="0" i="0" u="none" strike="noStrike" dirty="0" err="1">
                <a:effectLst/>
                <a:latin typeface="Arial" panose="020B0604020202020204" pitchFamily="34" charset="0"/>
              </a:rPr>
              <a:t>Ragulator</a:t>
            </a:r>
            <a:r>
              <a:rPr lang="en-GB" b="0" i="0" u="none" strike="noStrike" dirty="0">
                <a:effectLst/>
                <a:latin typeface="Arial" panose="020B0604020202020204" pitchFamily="34" charset="0"/>
              </a:rPr>
              <a:t> complexes. In the presence of </a:t>
            </a:r>
            <a:r>
              <a:rPr lang="en-GB" b="0" i="0" u="none" strike="noStrike" dirty="0" err="1">
                <a:effectLst/>
                <a:latin typeface="Arial" panose="020B0604020202020204" pitchFamily="34" charset="0"/>
              </a:rPr>
              <a:t>aminoacids</a:t>
            </a:r>
            <a:r>
              <a:rPr lang="en-GB" b="0" i="0" u="none" strike="noStrike" dirty="0">
                <a:effectLst/>
                <a:latin typeface="Arial" panose="020B0604020202020204" pitchFamily="34" charset="0"/>
              </a:rPr>
              <a:t>, the Rag proteins bind to mTORC1 and promote its activation by </a:t>
            </a:r>
            <a:r>
              <a:rPr lang="en-GB" b="0" i="0" u="none" strike="noStrike" dirty="0" err="1">
                <a:effectLst/>
                <a:latin typeface="Arial" panose="020B0604020202020204" pitchFamily="34" charset="0"/>
              </a:rPr>
              <a:t>Rheb</a:t>
            </a:r>
            <a:r>
              <a:rPr lang="en-GB" b="0" i="0" u="none" strike="noStrike" dirty="0">
                <a:effectLst/>
                <a:latin typeface="Arial" panose="020B0604020202020204" pitchFamily="34" charset="0"/>
              </a:rPr>
              <a:t>. When activated, mTORC1 regulates various cellular processes that promote macromolecular synthesis and cell growth. This occurs through parallel transcriptional, translational, and post-translational effects on downstream targets. This figure emphasized the metabolic outputs of mTORC1signaling.</a:t>
            </a:r>
            <a:endParaRPr lang="en-US" dirty="0"/>
          </a:p>
        </p:txBody>
      </p:sp>
      <p:sp>
        <p:nvSpPr>
          <p:cNvPr id="4" name="Slide Number Placeholder 3"/>
          <p:cNvSpPr>
            <a:spLocks noGrp="1"/>
          </p:cNvSpPr>
          <p:nvPr>
            <p:ph type="sldNum" sz="quarter" idx="5"/>
          </p:nvPr>
        </p:nvSpPr>
        <p:spPr/>
        <p:txBody>
          <a:bodyPr/>
          <a:lstStyle/>
          <a:p>
            <a:fld id="{BAADF80C-9075-124E-BC2B-F6110943C948}" type="slidenum">
              <a:rPr lang="en-US" smtClean="0"/>
              <a:t>7</a:t>
            </a:fld>
            <a:endParaRPr lang="en-US"/>
          </a:p>
        </p:txBody>
      </p:sp>
    </p:spTree>
    <p:extLst>
      <p:ext uri="{BB962C8B-B14F-4D97-AF65-F5344CB8AC3E}">
        <p14:creationId xmlns:p14="http://schemas.microsoft.com/office/powerpoint/2010/main" val="272175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59E4C6C-536A-6785-90C1-2F8C3E669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19672CD-6516-A48F-54FF-57958F813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i="0" u="none" strike="noStrike" dirty="0">
                <a:effectLst/>
                <a:latin typeface="Arial" panose="020B0604020202020204" pitchFamily="34" charset="0"/>
              </a:rPr>
              <a:t>mTORC1 </a:t>
            </a:r>
            <a:r>
              <a:rPr lang="en-GB" b="0" i="0" u="none" strike="noStrike" dirty="0" err="1">
                <a:effectLst/>
                <a:latin typeface="Arial" panose="020B0604020202020204" pitchFamily="34" charset="0"/>
              </a:rPr>
              <a:t>signaling</a:t>
            </a:r>
            <a:r>
              <a:rPr lang="en-GB" b="0" i="0" u="none" strike="noStrike" dirty="0">
                <a:effectLst/>
                <a:latin typeface="Arial" panose="020B0604020202020204" pitchFamily="34" charset="0"/>
              </a:rPr>
              <a:t> stimulates </a:t>
            </a:r>
            <a:r>
              <a:rPr lang="en-GB" b="0" i="0" u="none" strike="noStrike" dirty="0" err="1">
                <a:effectLst/>
                <a:latin typeface="Arial" panose="020B0604020202020204" pitchFamily="34" charset="0"/>
              </a:rPr>
              <a:t>denovo</a:t>
            </a:r>
            <a:r>
              <a:rPr lang="en-GB" b="0" i="0" u="none" strike="noStrike" dirty="0">
                <a:effectLst/>
                <a:latin typeface="Arial" panose="020B0604020202020204" pitchFamily="34" charset="0"/>
              </a:rPr>
              <a:t> nucleotide synthesis through multiple downstream mechanisms. In response to growth signals, mTORC1 activation leads to S6K1 mediated-phosphorylation of CAD, the rate-limiting enzyme of the </a:t>
            </a:r>
            <a:r>
              <a:rPr lang="en-GB" b="0" i="0" u="none" strike="noStrike" dirty="0" err="1">
                <a:effectLst/>
                <a:latin typeface="Arial" panose="020B0604020202020204" pitchFamily="34" charset="0"/>
              </a:rPr>
              <a:t>denovo</a:t>
            </a:r>
            <a:r>
              <a:rPr lang="en-GB" b="0" i="0" u="none" strike="noStrike" dirty="0">
                <a:effectLst/>
                <a:latin typeface="Arial" panose="020B0604020202020204" pitchFamily="34" charset="0"/>
              </a:rPr>
              <a:t> pyrimidine synthesis pathway, there by acutely stimulating an increase in pyrimidine synthesis. Through downstream effects on transcription factors that induce expression of key metabolic enzymes, mTORC1 activation also increases the </a:t>
            </a:r>
            <a:r>
              <a:rPr lang="en-GB" b="0" i="0" u="none" strike="noStrike" dirty="0" err="1">
                <a:effectLst/>
                <a:latin typeface="Arial" panose="020B0604020202020204" pitchFamily="34" charset="0"/>
              </a:rPr>
              <a:t>denovo</a:t>
            </a:r>
            <a:r>
              <a:rPr lang="en-GB" b="0" i="0" u="none" strike="noStrike" dirty="0">
                <a:effectLst/>
                <a:latin typeface="Arial" panose="020B0604020202020204" pitchFamily="34" charset="0"/>
              </a:rPr>
              <a:t> purine synthesis pathway. One such mechanism involves activation of ATF4 and its induction of serine synthesis and </a:t>
            </a:r>
            <a:r>
              <a:rPr lang="en-GB" b="0" i="0" u="none" strike="noStrike" dirty="0" err="1">
                <a:effectLst/>
                <a:latin typeface="Arial" panose="020B0604020202020204" pitchFamily="34" charset="0"/>
              </a:rPr>
              <a:t>mTHF</a:t>
            </a:r>
            <a:r>
              <a:rPr lang="en-GB" b="0" i="0" u="none" strike="noStrike" dirty="0">
                <a:effectLst/>
                <a:latin typeface="Arial" panose="020B0604020202020204" pitchFamily="34" charset="0"/>
              </a:rPr>
              <a:t> enzymes, which contribute one-</a:t>
            </a:r>
            <a:r>
              <a:rPr lang="en-GB" b="0" i="0" u="none" strike="noStrike" dirty="0" err="1">
                <a:effectLst/>
                <a:latin typeface="Arial" panose="020B0604020202020204" pitchFamily="34" charset="0"/>
              </a:rPr>
              <a:t>carbonformyl</a:t>
            </a:r>
            <a:r>
              <a:rPr lang="en-GB" b="0" i="0" u="none" strike="noStrike" dirty="0">
                <a:effectLst/>
                <a:latin typeface="Arial" panose="020B0604020202020204" pitchFamily="34" charset="0"/>
              </a:rPr>
              <a:t> units to the purine ring. Purine and pyrimidine  nucleotides are depicted and color-coded by the source of their carbon, nitrogen, and oxygen moieties assembled through the </a:t>
            </a:r>
            <a:r>
              <a:rPr lang="en-GB" b="0" i="0" u="none" strike="noStrike" dirty="0" err="1">
                <a:effectLst/>
                <a:latin typeface="Arial" panose="020B0604020202020204" pitchFamily="34" charset="0"/>
              </a:rPr>
              <a:t>denovo</a:t>
            </a:r>
            <a:r>
              <a:rPr lang="en-GB" b="0" i="0" u="none" strike="noStrike" dirty="0">
                <a:effectLst/>
                <a:latin typeface="Arial" panose="020B0604020202020204" pitchFamily="34" charset="0"/>
              </a:rPr>
              <a:t> synthesis pathways.</a:t>
            </a:r>
            <a:endParaRPr lang="en-US" altLang="en-IT" dirty="0">
              <a:latin typeface="Arial" panose="020B0604020202020204" pitchFamily="34" charset="0"/>
              <a:ea typeface="ヒラギノ角ゴ Pro W3" charset="-128"/>
              <a:cs typeface="Arial" panose="020B0604020202020204" pitchFamily="34" charset="0"/>
            </a:endParaRPr>
          </a:p>
        </p:txBody>
      </p:sp>
      <p:sp>
        <p:nvSpPr>
          <p:cNvPr id="4100" name="Slide Number Placeholder 3">
            <a:extLst>
              <a:ext uri="{FF2B5EF4-FFF2-40B4-BE49-F238E27FC236}">
                <a16:creationId xmlns:a16="http://schemas.microsoft.com/office/drawing/2014/main" id="{AA42A1C6-318F-0759-913C-76B9EF722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F395BE7-D7EF-F647-847D-267107EB1F81}" type="slidenum">
              <a:rPr lang="en-US" altLang="en-IT"/>
              <a:pPr eaLnBrk="1" hangingPunct="1"/>
              <a:t>8</a:t>
            </a:fld>
            <a:endParaRPr lang="en-US" altLang="en-IT"/>
          </a:p>
        </p:txBody>
      </p:sp>
    </p:spTree>
    <p:extLst>
      <p:ext uri="{BB962C8B-B14F-4D97-AF65-F5344CB8AC3E}">
        <p14:creationId xmlns:p14="http://schemas.microsoft.com/office/powerpoint/2010/main" val="337779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59E4C6C-536A-6785-90C1-2F8C3E669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19672CD-6516-A48F-54FF-57958F813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IT" b="1">
                <a:latin typeface="Arial" panose="020B0604020202020204" pitchFamily="34" charset="0"/>
                <a:ea typeface="ヒラギノ角ゴ Pro W3" charset="-128"/>
                <a:cs typeface="Arial" panose="020B0604020202020204" pitchFamily="34" charset="0"/>
              </a:rPr>
              <a:t>Figure 1 | </a:t>
            </a:r>
            <a:r>
              <a:rPr lang="en-US" altLang="en-IT">
                <a:latin typeface="Arial" panose="020B0604020202020204" pitchFamily="34" charset="0"/>
                <a:ea typeface="ヒラギノ角ゴ Pro W3" charset="-128"/>
                <a:cs typeface="Arial" panose="020B0604020202020204" pitchFamily="34" charset="0"/>
              </a:rPr>
              <a:t>mTOR pathway activation. Mechanistic target of rapamycin (mTOR) is regulated by metabolic cues, primarily glucose and amino acids, as well as by growth factors, hormones and cytokines. Glucose and amino acids enter cells via surface receptors such as glucose transporter type 1, erythrocyte/brain (GLUT1) or glucose transporter type 4, insulin-responsive (GLUT4) and CD98, respectively. Growth factors stimulate tyrosine kinase receptors (TKRs), which are activated through phosphorylation of tyrosine residues. In turn, TKR signals are transmitted to mTOR through phosphatidylinositide 3-kinase (PI3K), phosphoinositide-dependent kinase-1 (PDK1) and RAC serine/threonine-protein kinase (AKT). Signalling through sphingosine 1-phosphate receptor 1 (S1P</a:t>
            </a:r>
            <a:r>
              <a:rPr lang="en-US" altLang="en-IT" baseline="-25000">
                <a:latin typeface="Arial" panose="020B0604020202020204" pitchFamily="34" charset="0"/>
                <a:ea typeface="ヒラギノ角ゴ Pro W3" charset="-128"/>
                <a:cs typeface="Arial" panose="020B0604020202020204" pitchFamily="34" charset="0"/>
              </a:rPr>
              <a:t>1</a:t>
            </a:r>
            <a:r>
              <a:rPr lang="en-US" altLang="en-IT">
                <a:latin typeface="Arial" panose="020B0604020202020204" pitchFamily="34" charset="0"/>
                <a:ea typeface="ヒラギノ角ゴ Pro W3" charset="-128"/>
                <a:cs typeface="Arial" panose="020B0604020202020204" pitchFamily="34" charset="0"/>
              </a:rPr>
              <a:t>) also activates mTOR complex 1 (mTORC1) via PI3K. Downstream, AKT phosphorylates mTOR, which forms two interacting complexes, mTORC1 and mTORC2. mTORC1 is composed of mTOR, regulatory-associated protein of TOR (raptor), TORC subunit LST8 (LST8), DEP-domain-containing mTOR-interacting protein (deptor) and proline-rich AKT1 substrate 1 (AKT1S1)</a:t>
            </a:r>
            <a:r>
              <a:rPr lang="en-US" altLang="en-IT" baseline="30000">
                <a:latin typeface="Arial" panose="020B0604020202020204" pitchFamily="34" charset="0"/>
                <a:ea typeface="ヒラギノ角ゴ Pro W3" charset="-128"/>
                <a:cs typeface="Arial" panose="020B0604020202020204" pitchFamily="34" charset="0"/>
              </a:rPr>
              <a:t>230</a:t>
            </a:r>
            <a:r>
              <a:rPr lang="en-US" altLang="en-IT">
                <a:latin typeface="Arial" panose="020B0604020202020204" pitchFamily="34" charset="0"/>
                <a:ea typeface="ヒラギノ角ゴ Pro W3" charset="-128"/>
                <a:cs typeface="Arial" panose="020B0604020202020204" pitchFamily="34" charset="0"/>
              </a:rPr>
              <a:t>. mTORC2 is comprised of mTOR, rapamycin-insensitive companion of mTOR (rictor), stress-activated protein kinase interacting protein 1 (mSIN1, also known as TORC2 subunit MAPKAP1), protein observed with rictor-1 (protor-1), deptor and LST8. mTORC1 integrates growth signals reflecting the availability of nutrients and energy to promote either proliferation when conditions are favourable or autophagy when conditions are unfavorable; mTORC2 promotes cellular survival by activating AKT</a:t>
            </a:r>
            <a:r>
              <a:rPr lang="en-US" altLang="en-IT" baseline="30000">
                <a:latin typeface="Arial" panose="020B0604020202020204" pitchFamily="34" charset="0"/>
                <a:ea typeface="ヒラギノ角ゴ Pro W3" charset="-128"/>
                <a:cs typeface="Arial" panose="020B0604020202020204" pitchFamily="34" charset="0"/>
              </a:rPr>
              <a:t>82</a:t>
            </a:r>
            <a:r>
              <a:rPr lang="en-US" altLang="en-IT">
                <a:latin typeface="Arial" panose="020B0604020202020204" pitchFamily="34" charset="0"/>
                <a:ea typeface="ヒラギノ角ゴ Pro W3" charset="-128"/>
                <a:cs typeface="Arial" panose="020B0604020202020204" pitchFamily="34" charset="0"/>
              </a:rPr>
              <a:t>. Pharmacologically targetable checkpoints are highlighted in yellow. 4E-BP1, eukaryotic translation initiation factor 4E-binding protein 1; AMBRA1, activating molecule in BECN1-regulated autophagy protein 1; AMPK, 5′-AMP-activated protein kinase; Arf1, ADP-ribosylation factor 1; FKBP12, peptidyl-prolyl cis-trans isomerase FKBP12; HIF1α, hypoxia-inducible factor 1α; NAC, </a:t>
            </a:r>
            <a:r>
              <a:rPr lang="en-US" altLang="en-IT" i="1">
                <a:latin typeface="Arial" panose="020B0604020202020204" pitchFamily="34" charset="0"/>
                <a:ea typeface="ヒラギノ角ゴ Pro W3" charset="-128"/>
                <a:cs typeface="Arial" panose="020B0604020202020204" pitchFamily="34" charset="0"/>
              </a:rPr>
              <a:t>N</a:t>
            </a:r>
            <a:r>
              <a:rPr lang="en-US" altLang="en-IT">
                <a:latin typeface="Arial" panose="020B0604020202020204" pitchFamily="34" charset="0"/>
                <a:ea typeface="ヒラギノ角ゴ Pro W3" charset="-128"/>
                <a:cs typeface="Arial" panose="020B0604020202020204" pitchFamily="34" charset="0"/>
              </a:rPr>
              <a:t>-acetylcysteine; PKCα, protein kinase C α type; PTEN, phosphatidylinositol 3,4,5-trisphosphate 3-phosphatase and dual-specificity protein phosphatase PTEN; RAPA, rapamycin; Rag-A/B, Ras-related GTP-binding protein A/B; ROI, reactive oxygen intermediate; S6K, ribosomal protein S6 kinase; SREBP1, sterol regulatory element-binding protein 1; STAT3, signal transducer and activator of transcription 3.</a:t>
            </a:r>
          </a:p>
        </p:txBody>
      </p:sp>
      <p:sp>
        <p:nvSpPr>
          <p:cNvPr id="4100" name="Slide Number Placeholder 3">
            <a:extLst>
              <a:ext uri="{FF2B5EF4-FFF2-40B4-BE49-F238E27FC236}">
                <a16:creationId xmlns:a16="http://schemas.microsoft.com/office/drawing/2014/main" id="{AA42A1C6-318F-0759-913C-76B9EF722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F395BE7-D7EF-F647-847D-267107EB1F81}" type="slidenum">
              <a:rPr lang="en-US" altLang="en-IT"/>
              <a:pPr eaLnBrk="1" hangingPunct="1"/>
              <a:t>9</a:t>
            </a:fld>
            <a:endParaRPr lang="en-US" altLang="en-IT"/>
          </a:p>
        </p:txBody>
      </p:sp>
    </p:spTree>
    <p:extLst>
      <p:ext uri="{BB962C8B-B14F-4D97-AF65-F5344CB8AC3E}">
        <p14:creationId xmlns:p14="http://schemas.microsoft.com/office/powerpoint/2010/main" val="261491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ADF80C-9075-124E-BC2B-F6110943C948}" type="slidenum">
              <a:rPr lang="en-US" smtClean="0"/>
              <a:t>42</a:t>
            </a:fld>
            <a:endParaRPr lang="en-US"/>
          </a:p>
        </p:txBody>
      </p:sp>
    </p:spTree>
    <p:extLst>
      <p:ext uri="{BB962C8B-B14F-4D97-AF65-F5344CB8AC3E}">
        <p14:creationId xmlns:p14="http://schemas.microsoft.com/office/powerpoint/2010/main" val="227589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CB4BDB28-FD29-62D0-4CFD-1ADDCABDDD6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BDA43AA6-8DF6-D3B7-6E55-391486D079C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a:latin typeface="Arial" panose="020B0604020202020204" pitchFamily="34" charset="0"/>
                <a:ea typeface="msgothic" charset="0"/>
                <a:cs typeface="msgothic" charset="0"/>
              </a:rPr>
              <a:t>A simplified view of the mTOR pathway.</a:t>
            </a:r>
          </a:p>
        </p:txBody>
      </p:sp>
    </p:spTree>
    <p:extLst>
      <p:ext uri="{BB962C8B-B14F-4D97-AF65-F5344CB8AC3E}">
        <p14:creationId xmlns:p14="http://schemas.microsoft.com/office/powerpoint/2010/main" val="96892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1" i="0">
                <a:solidFill>
                  <a:srgbClr val="FF0000"/>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1" i="0" u="sng">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u="sng">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E788BA-E19A-35D0-7DC3-E91C95A7F59D}"/>
              </a:ext>
            </a:extLst>
          </p:cNvPr>
          <p:cNvSpPr>
            <a:spLocks noGrp="1"/>
          </p:cNvSpPr>
          <p:nvPr>
            <p:ph type="dt" sz="half" idx="10"/>
          </p:nvPr>
        </p:nvSpPr>
        <p:spPr/>
        <p:txBody>
          <a:bodyPr/>
          <a:lstStyle>
            <a:lvl1pPr>
              <a:defRPr/>
            </a:lvl1pPr>
          </a:lstStyle>
          <a:p>
            <a:pPr>
              <a:defRPr/>
            </a:pPr>
            <a:fld id="{24F77B81-761C-AC45-BECC-FF04E2087E42}" type="datetimeFigureOut">
              <a:rPr lang="en-US"/>
              <a:pPr>
                <a:defRPr/>
              </a:pPr>
              <a:t>3/28/24</a:t>
            </a:fld>
            <a:endParaRPr lang="en-US"/>
          </a:p>
        </p:txBody>
      </p:sp>
      <p:sp>
        <p:nvSpPr>
          <p:cNvPr id="5" name="Footer Placeholder 4">
            <a:extLst>
              <a:ext uri="{FF2B5EF4-FFF2-40B4-BE49-F238E27FC236}">
                <a16:creationId xmlns:a16="http://schemas.microsoft.com/office/drawing/2014/main" id="{6D315C21-6836-D2E3-CB1B-E68EFD9469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3EBFA-9442-D68C-398C-8F4C43C89E17}"/>
              </a:ext>
            </a:extLst>
          </p:cNvPr>
          <p:cNvSpPr>
            <a:spLocks noGrp="1"/>
          </p:cNvSpPr>
          <p:nvPr>
            <p:ph type="sldNum" sz="quarter" idx="12"/>
          </p:nvPr>
        </p:nvSpPr>
        <p:spPr/>
        <p:txBody>
          <a:bodyPr/>
          <a:lstStyle>
            <a:lvl1pPr>
              <a:defRPr/>
            </a:lvl1pPr>
          </a:lstStyle>
          <a:p>
            <a:fld id="{607D81D4-F6A1-5644-B651-615AC7FCAAFB}" type="slidenum">
              <a:rPr lang="en-US" altLang="en-IT"/>
              <a:pPr/>
              <a:t>‹#›</a:t>
            </a:fld>
            <a:endParaRPr lang="en-US" altLang="en-IT"/>
          </a:p>
        </p:txBody>
      </p:sp>
    </p:spTree>
    <p:extLst>
      <p:ext uri="{BB962C8B-B14F-4D97-AF65-F5344CB8AC3E}">
        <p14:creationId xmlns:p14="http://schemas.microsoft.com/office/powerpoint/2010/main" val="2151725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39088" y="25095"/>
            <a:ext cx="6268084" cy="393700"/>
          </a:xfrm>
          <a:prstGeom prst="rect">
            <a:avLst/>
          </a:prstGeom>
        </p:spPr>
        <p:txBody>
          <a:bodyPr wrap="square" lIns="0" tIns="0" rIns="0" bIns="0">
            <a:spAutoFit/>
          </a:bodyPr>
          <a:lstStyle>
            <a:lvl1pPr>
              <a:defRPr sz="2400" b="1" i="0">
                <a:solidFill>
                  <a:srgbClr val="FF0000"/>
                </a:solidFill>
                <a:latin typeface="Calibri"/>
                <a:cs typeface="Calibri"/>
              </a:defRPr>
            </a:lvl1pPr>
          </a:lstStyle>
          <a:p>
            <a:endParaRPr/>
          </a:p>
        </p:txBody>
      </p:sp>
      <p:sp>
        <p:nvSpPr>
          <p:cNvPr id="3" name="Holder 3"/>
          <p:cNvSpPr>
            <a:spLocks noGrp="1"/>
          </p:cNvSpPr>
          <p:nvPr>
            <p:ph type="body" idx="1"/>
          </p:nvPr>
        </p:nvSpPr>
        <p:spPr>
          <a:xfrm>
            <a:off x="4869307" y="1072718"/>
            <a:ext cx="4185920" cy="4692015"/>
          </a:xfrm>
          <a:prstGeom prst="rect">
            <a:avLst/>
          </a:prstGeom>
        </p:spPr>
        <p:txBody>
          <a:bodyPr wrap="square" lIns="0" tIns="0" rIns="0" bIns="0">
            <a:spAutoFit/>
          </a:bodyPr>
          <a:lstStyle>
            <a:lvl1pPr>
              <a:defRPr sz="1800" b="1" i="0" u="sng">
                <a:solidFill>
                  <a:srgbClr val="FF0000"/>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8.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9.png"/><Relationship Id="rId7" Type="http://schemas.openxmlformats.org/officeDocument/2006/relationships/image" Target="../media/image18.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3.png"/></Relationships>
</file>

<file path=ppt/slides/_rels/slide6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sciencedirect.com/topics/medicine-and-dentistry/mammalian-target-of-rapamycin-complex-1" TargetMode="External"/><Relationship Id="rId4" Type="http://schemas.openxmlformats.org/officeDocument/2006/relationships/hyperlink" Target="https://www.sciencedirect.com/topics/medicine-and-dentistry/pyrimidine-synthesi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286000"/>
            <a:ext cx="8458200" cy="627095"/>
          </a:xfrm>
          <a:prstGeom prst="rect">
            <a:avLst/>
          </a:prstGeom>
        </p:spPr>
        <p:txBody>
          <a:bodyPr vert="horz" wrap="square" lIns="0" tIns="11430" rIns="0" bIns="0" rtlCol="0">
            <a:spAutoFit/>
          </a:bodyPr>
          <a:lstStyle/>
          <a:p>
            <a:pPr marL="895350" marR="5080" indent="-882650" algn="ctr">
              <a:lnSpc>
                <a:spcPct val="100000"/>
              </a:lnSpc>
              <a:spcBef>
                <a:spcPts val="90"/>
              </a:spcBef>
            </a:pPr>
            <a:r>
              <a:rPr lang="en-GB" sz="4000" b="0" i="0" u="none" strike="noStrike" dirty="0" err="1">
                <a:effectLst/>
                <a:latin typeface="Arial" panose="020B0604020202020204" pitchFamily="34" charset="0"/>
              </a:rPr>
              <a:t>Signaling</a:t>
            </a:r>
            <a:r>
              <a:rPr lang="en-GB" sz="4000" b="0" i="0" u="none" strike="noStrike" dirty="0">
                <a:effectLst/>
                <a:latin typeface="Arial" panose="020B0604020202020204" pitchFamily="34" charset="0"/>
              </a:rPr>
              <a:t> and metabolism</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DC4711D-B244-0F97-0EA7-2270677C3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531908" cy="5429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7BA66D-7BDA-33B2-22E2-249F5882CA5C}"/>
              </a:ext>
            </a:extLst>
          </p:cNvPr>
          <p:cNvSpPr txBox="1"/>
          <p:nvPr/>
        </p:nvSpPr>
        <p:spPr>
          <a:xfrm>
            <a:off x="152401" y="304801"/>
            <a:ext cx="8458200" cy="400110"/>
          </a:xfrm>
          <a:prstGeom prst="rect">
            <a:avLst/>
          </a:prstGeom>
          <a:noFill/>
        </p:spPr>
        <p:txBody>
          <a:bodyPr wrap="square" rtlCol="0">
            <a:spAutoFit/>
          </a:bodyPr>
          <a:lstStyle/>
          <a:p>
            <a:pPr algn="ctr"/>
            <a:r>
              <a:rPr lang="en-GB" sz="1000" b="1" i="0" u="none" strike="noStrike" dirty="0">
                <a:solidFill>
                  <a:srgbClr val="222222"/>
                </a:solidFill>
                <a:effectLst/>
                <a:latin typeface="Arial" panose="020B0604020202020204" pitchFamily="34" charset="0"/>
              </a:rPr>
              <a:t>The role of mTOR in the pentose phosphate pathway and nucleotide synthesis. mTOR modulates the expression of the enzymes involved in the pentose phosphate pathway, purine and pyrimidine synthesis.</a:t>
            </a:r>
            <a:endParaRPr lang="en-US" sz="1000" b="1" dirty="0"/>
          </a:p>
        </p:txBody>
      </p:sp>
    </p:spTree>
    <p:extLst>
      <p:ext uri="{BB962C8B-B14F-4D97-AF65-F5344CB8AC3E}">
        <p14:creationId xmlns:p14="http://schemas.microsoft.com/office/powerpoint/2010/main" val="224000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578610">
              <a:lnSpc>
                <a:spcPct val="100000"/>
              </a:lnSpc>
              <a:spcBef>
                <a:spcPts val="115"/>
              </a:spcBef>
            </a:pPr>
            <a:r>
              <a:rPr spc="-10" dirty="0"/>
              <a:t>mTOR</a:t>
            </a:r>
            <a:r>
              <a:rPr spc="-105" dirty="0"/>
              <a:t> </a:t>
            </a:r>
            <a:r>
              <a:rPr dirty="0"/>
              <a:t>in</a:t>
            </a:r>
            <a:r>
              <a:rPr spc="-35" dirty="0"/>
              <a:t> </a:t>
            </a:r>
            <a:r>
              <a:rPr dirty="0"/>
              <a:t>mammalian</a:t>
            </a:r>
            <a:r>
              <a:rPr spc="-105" dirty="0"/>
              <a:t> </a:t>
            </a:r>
            <a:r>
              <a:rPr spc="-20" dirty="0"/>
              <a:t>cells</a:t>
            </a:r>
          </a:p>
        </p:txBody>
      </p:sp>
      <p:grpSp>
        <p:nvGrpSpPr>
          <p:cNvPr id="3" name="object 3"/>
          <p:cNvGrpSpPr/>
          <p:nvPr/>
        </p:nvGrpSpPr>
        <p:grpSpPr>
          <a:xfrm>
            <a:off x="505485" y="1272095"/>
            <a:ext cx="3289935" cy="2506980"/>
            <a:chOff x="505485" y="1272095"/>
            <a:chExt cx="3289935" cy="2506980"/>
          </a:xfrm>
        </p:grpSpPr>
        <p:pic>
          <p:nvPicPr>
            <p:cNvPr id="4" name="object 4"/>
            <p:cNvPicPr/>
            <p:nvPr/>
          </p:nvPicPr>
          <p:blipFill>
            <a:blip r:embed="rId2" cstate="print"/>
            <a:stretch>
              <a:fillRect/>
            </a:stretch>
          </p:blipFill>
          <p:spPr>
            <a:xfrm>
              <a:off x="505485" y="2665793"/>
              <a:ext cx="1017587" cy="487362"/>
            </a:xfrm>
            <a:prstGeom prst="rect">
              <a:avLst/>
            </a:prstGeom>
          </p:spPr>
        </p:pic>
        <p:sp>
          <p:nvSpPr>
            <p:cNvPr id="5" name="object 5"/>
            <p:cNvSpPr/>
            <p:nvPr/>
          </p:nvSpPr>
          <p:spPr>
            <a:xfrm>
              <a:off x="1263738" y="2262886"/>
              <a:ext cx="684530" cy="389890"/>
            </a:xfrm>
            <a:custGeom>
              <a:avLst/>
              <a:gdLst/>
              <a:ahLst/>
              <a:cxnLst/>
              <a:rect l="l" t="t" r="r" b="b"/>
              <a:pathLst>
                <a:path w="684530" h="389889">
                  <a:moveTo>
                    <a:pt x="76238" y="271017"/>
                  </a:moveTo>
                  <a:lnTo>
                    <a:pt x="67475" y="273176"/>
                  </a:lnTo>
                  <a:lnTo>
                    <a:pt x="63411" y="280035"/>
                  </a:lnTo>
                  <a:lnTo>
                    <a:pt x="0" y="386206"/>
                  </a:lnTo>
                  <a:lnTo>
                    <a:pt x="131610" y="389381"/>
                  </a:lnTo>
                  <a:lnTo>
                    <a:pt x="136104" y="385063"/>
                  </a:lnTo>
                  <a:lnTo>
                    <a:pt x="31788" y="385063"/>
                  </a:lnTo>
                  <a:lnTo>
                    <a:pt x="17945" y="360044"/>
                  </a:lnTo>
                  <a:lnTo>
                    <a:pt x="64134" y="334544"/>
                  </a:lnTo>
                  <a:lnTo>
                    <a:pt x="87922" y="294639"/>
                  </a:lnTo>
                  <a:lnTo>
                    <a:pt x="91986" y="287909"/>
                  </a:lnTo>
                  <a:lnTo>
                    <a:pt x="89827" y="279146"/>
                  </a:lnTo>
                  <a:lnTo>
                    <a:pt x="82969" y="275081"/>
                  </a:lnTo>
                  <a:lnTo>
                    <a:pt x="76238" y="271017"/>
                  </a:lnTo>
                  <a:close/>
                </a:path>
                <a:path w="684530" h="389889">
                  <a:moveTo>
                    <a:pt x="64134" y="334544"/>
                  </a:moveTo>
                  <a:lnTo>
                    <a:pt x="17945" y="360044"/>
                  </a:lnTo>
                  <a:lnTo>
                    <a:pt x="31788" y="385063"/>
                  </a:lnTo>
                  <a:lnTo>
                    <a:pt x="41219" y="379856"/>
                  </a:lnTo>
                  <a:lnTo>
                    <a:pt x="37122" y="379856"/>
                  </a:lnTo>
                  <a:lnTo>
                    <a:pt x="25184" y="358266"/>
                  </a:lnTo>
                  <a:lnTo>
                    <a:pt x="49992" y="358266"/>
                  </a:lnTo>
                  <a:lnTo>
                    <a:pt x="64134" y="334544"/>
                  </a:lnTo>
                  <a:close/>
                </a:path>
                <a:path w="684530" h="389889">
                  <a:moveTo>
                    <a:pt x="78115" y="359486"/>
                  </a:moveTo>
                  <a:lnTo>
                    <a:pt x="31788" y="385063"/>
                  </a:lnTo>
                  <a:lnTo>
                    <a:pt x="136104" y="385063"/>
                  </a:lnTo>
                  <a:lnTo>
                    <a:pt x="138087" y="383159"/>
                  </a:lnTo>
                  <a:lnTo>
                    <a:pt x="138341" y="375285"/>
                  </a:lnTo>
                  <a:lnTo>
                    <a:pt x="138468" y="367284"/>
                  </a:lnTo>
                  <a:lnTo>
                    <a:pt x="132245" y="360806"/>
                  </a:lnTo>
                  <a:lnTo>
                    <a:pt x="78115" y="359486"/>
                  </a:lnTo>
                  <a:close/>
                </a:path>
                <a:path w="684530" h="389889">
                  <a:moveTo>
                    <a:pt x="25184" y="358266"/>
                  </a:moveTo>
                  <a:lnTo>
                    <a:pt x="37122" y="379856"/>
                  </a:lnTo>
                  <a:lnTo>
                    <a:pt x="49656" y="358831"/>
                  </a:lnTo>
                  <a:lnTo>
                    <a:pt x="25184" y="358266"/>
                  </a:lnTo>
                  <a:close/>
                </a:path>
                <a:path w="684530" h="389889">
                  <a:moveTo>
                    <a:pt x="49656" y="358831"/>
                  </a:moveTo>
                  <a:lnTo>
                    <a:pt x="37122" y="379856"/>
                  </a:lnTo>
                  <a:lnTo>
                    <a:pt x="41219" y="379856"/>
                  </a:lnTo>
                  <a:lnTo>
                    <a:pt x="78115" y="359486"/>
                  </a:lnTo>
                  <a:lnTo>
                    <a:pt x="49656" y="358831"/>
                  </a:lnTo>
                  <a:close/>
                </a:path>
                <a:path w="684530" h="389889">
                  <a:moveTo>
                    <a:pt x="670090" y="0"/>
                  </a:moveTo>
                  <a:lnTo>
                    <a:pt x="64134" y="334544"/>
                  </a:lnTo>
                  <a:lnTo>
                    <a:pt x="49656" y="358831"/>
                  </a:lnTo>
                  <a:lnTo>
                    <a:pt x="78115" y="359486"/>
                  </a:lnTo>
                  <a:lnTo>
                    <a:pt x="683933" y="25018"/>
                  </a:lnTo>
                  <a:lnTo>
                    <a:pt x="670090" y="0"/>
                  </a:lnTo>
                  <a:close/>
                </a:path>
                <a:path w="684530" h="389889">
                  <a:moveTo>
                    <a:pt x="49992" y="358266"/>
                  </a:moveTo>
                  <a:lnTo>
                    <a:pt x="25184" y="358266"/>
                  </a:lnTo>
                  <a:lnTo>
                    <a:pt x="49656" y="358831"/>
                  </a:lnTo>
                  <a:lnTo>
                    <a:pt x="49992" y="358266"/>
                  </a:lnTo>
                  <a:close/>
                </a:path>
              </a:pathLst>
            </a:custGeom>
            <a:solidFill>
              <a:srgbClr val="7E7E7E"/>
            </a:solidFill>
          </p:spPr>
          <p:txBody>
            <a:bodyPr wrap="square" lIns="0" tIns="0" rIns="0" bIns="0" rtlCol="0"/>
            <a:lstStyle/>
            <a:p>
              <a:endParaRPr/>
            </a:p>
          </p:txBody>
        </p:sp>
        <p:pic>
          <p:nvPicPr>
            <p:cNvPr id="6" name="object 6"/>
            <p:cNvPicPr/>
            <p:nvPr/>
          </p:nvPicPr>
          <p:blipFill>
            <a:blip r:embed="rId3" cstate="print"/>
            <a:stretch>
              <a:fillRect/>
            </a:stretch>
          </p:blipFill>
          <p:spPr>
            <a:xfrm>
              <a:off x="1927351" y="2865183"/>
              <a:ext cx="1017788" cy="481012"/>
            </a:xfrm>
            <a:prstGeom prst="rect">
              <a:avLst/>
            </a:prstGeom>
          </p:spPr>
        </p:pic>
        <p:sp>
          <p:nvSpPr>
            <p:cNvPr id="7" name="object 7"/>
            <p:cNvSpPr/>
            <p:nvPr/>
          </p:nvSpPr>
          <p:spPr>
            <a:xfrm>
              <a:off x="2455545" y="2356738"/>
              <a:ext cx="186055" cy="450215"/>
            </a:xfrm>
            <a:custGeom>
              <a:avLst/>
              <a:gdLst/>
              <a:ahLst/>
              <a:cxnLst/>
              <a:rect l="l" t="t" r="r" b="b"/>
              <a:pathLst>
                <a:path w="186055" h="450214">
                  <a:moveTo>
                    <a:pt x="20319" y="310514"/>
                  </a:moveTo>
                  <a:lnTo>
                    <a:pt x="12700" y="312165"/>
                  </a:lnTo>
                  <a:lnTo>
                    <a:pt x="4953" y="313944"/>
                  </a:lnTo>
                  <a:lnTo>
                    <a:pt x="0" y="321563"/>
                  </a:lnTo>
                  <a:lnTo>
                    <a:pt x="1778" y="329184"/>
                  </a:lnTo>
                  <a:lnTo>
                    <a:pt x="28193" y="450088"/>
                  </a:lnTo>
                  <a:lnTo>
                    <a:pt x="53443" y="427482"/>
                  </a:lnTo>
                  <a:lnTo>
                    <a:pt x="50546" y="427482"/>
                  </a:lnTo>
                  <a:lnTo>
                    <a:pt x="23368" y="418719"/>
                  </a:lnTo>
                  <a:lnTo>
                    <a:pt x="39582" y="368523"/>
                  </a:lnTo>
                  <a:lnTo>
                    <a:pt x="29591" y="323088"/>
                  </a:lnTo>
                  <a:lnTo>
                    <a:pt x="27940" y="315340"/>
                  </a:lnTo>
                  <a:lnTo>
                    <a:pt x="20319" y="310514"/>
                  </a:lnTo>
                  <a:close/>
                </a:path>
                <a:path w="186055" h="450214">
                  <a:moveTo>
                    <a:pt x="39582" y="368523"/>
                  </a:moveTo>
                  <a:lnTo>
                    <a:pt x="23368" y="418719"/>
                  </a:lnTo>
                  <a:lnTo>
                    <a:pt x="50546" y="427482"/>
                  </a:lnTo>
                  <a:lnTo>
                    <a:pt x="52925" y="420115"/>
                  </a:lnTo>
                  <a:lnTo>
                    <a:pt x="50927" y="420115"/>
                  </a:lnTo>
                  <a:lnTo>
                    <a:pt x="27431" y="412496"/>
                  </a:lnTo>
                  <a:lnTo>
                    <a:pt x="45662" y="396176"/>
                  </a:lnTo>
                  <a:lnTo>
                    <a:pt x="39582" y="368523"/>
                  </a:lnTo>
                  <a:close/>
                </a:path>
                <a:path w="186055" h="450214">
                  <a:moveTo>
                    <a:pt x="107187" y="340995"/>
                  </a:moveTo>
                  <a:lnTo>
                    <a:pt x="101346" y="346328"/>
                  </a:lnTo>
                  <a:lnTo>
                    <a:pt x="66758" y="377291"/>
                  </a:lnTo>
                  <a:lnTo>
                    <a:pt x="50546" y="427482"/>
                  </a:lnTo>
                  <a:lnTo>
                    <a:pt x="53443" y="427482"/>
                  </a:lnTo>
                  <a:lnTo>
                    <a:pt x="126237" y="362331"/>
                  </a:lnTo>
                  <a:lnTo>
                    <a:pt x="126746" y="353313"/>
                  </a:lnTo>
                  <a:lnTo>
                    <a:pt x="121538" y="347345"/>
                  </a:lnTo>
                  <a:lnTo>
                    <a:pt x="116205" y="341502"/>
                  </a:lnTo>
                  <a:lnTo>
                    <a:pt x="107187" y="340995"/>
                  </a:lnTo>
                  <a:close/>
                </a:path>
                <a:path w="186055" h="450214">
                  <a:moveTo>
                    <a:pt x="45662" y="396176"/>
                  </a:moveTo>
                  <a:lnTo>
                    <a:pt x="27431" y="412496"/>
                  </a:lnTo>
                  <a:lnTo>
                    <a:pt x="50927" y="420115"/>
                  </a:lnTo>
                  <a:lnTo>
                    <a:pt x="45662" y="396176"/>
                  </a:lnTo>
                  <a:close/>
                </a:path>
                <a:path w="186055" h="450214">
                  <a:moveTo>
                    <a:pt x="66758" y="377291"/>
                  </a:moveTo>
                  <a:lnTo>
                    <a:pt x="45662" y="396176"/>
                  </a:lnTo>
                  <a:lnTo>
                    <a:pt x="50927" y="420115"/>
                  </a:lnTo>
                  <a:lnTo>
                    <a:pt x="52925" y="420115"/>
                  </a:lnTo>
                  <a:lnTo>
                    <a:pt x="66758" y="377291"/>
                  </a:lnTo>
                  <a:close/>
                </a:path>
                <a:path w="186055" h="450214">
                  <a:moveTo>
                    <a:pt x="158623" y="0"/>
                  </a:moveTo>
                  <a:lnTo>
                    <a:pt x="39582" y="368523"/>
                  </a:lnTo>
                  <a:lnTo>
                    <a:pt x="45662" y="396176"/>
                  </a:lnTo>
                  <a:lnTo>
                    <a:pt x="66758" y="377291"/>
                  </a:lnTo>
                  <a:lnTo>
                    <a:pt x="185800" y="8762"/>
                  </a:lnTo>
                  <a:lnTo>
                    <a:pt x="158623" y="0"/>
                  </a:lnTo>
                  <a:close/>
                </a:path>
              </a:pathLst>
            </a:custGeom>
            <a:solidFill>
              <a:srgbClr val="7E7E7E"/>
            </a:solidFill>
          </p:spPr>
          <p:txBody>
            <a:bodyPr wrap="square" lIns="0" tIns="0" rIns="0" bIns="0" rtlCol="0"/>
            <a:lstStyle/>
            <a:p>
              <a:endParaRPr/>
            </a:p>
          </p:txBody>
        </p:sp>
        <p:sp>
          <p:nvSpPr>
            <p:cNvPr id="8" name="object 8"/>
            <p:cNvSpPr/>
            <p:nvPr/>
          </p:nvSpPr>
          <p:spPr>
            <a:xfrm>
              <a:off x="852055" y="1286383"/>
              <a:ext cx="450850" cy="511809"/>
            </a:xfrm>
            <a:custGeom>
              <a:avLst/>
              <a:gdLst/>
              <a:ahLst/>
              <a:cxnLst/>
              <a:rect l="l" t="t" r="r" b="b"/>
              <a:pathLst>
                <a:path w="450850" h="511810">
                  <a:moveTo>
                    <a:pt x="0" y="0"/>
                  </a:moveTo>
                  <a:lnTo>
                    <a:pt x="360045" y="432053"/>
                  </a:lnTo>
                </a:path>
                <a:path w="450850" h="511810">
                  <a:moveTo>
                    <a:pt x="270395" y="511301"/>
                  </a:moveTo>
                  <a:lnTo>
                    <a:pt x="450456" y="367283"/>
                  </a:lnTo>
                </a:path>
              </a:pathLst>
            </a:custGeom>
            <a:ln w="28575">
              <a:solidFill>
                <a:srgbClr val="7E7E7E"/>
              </a:solidFill>
            </a:ln>
          </p:spPr>
          <p:txBody>
            <a:bodyPr wrap="square" lIns="0" tIns="0" rIns="0" bIns="0" rtlCol="0"/>
            <a:lstStyle/>
            <a:p>
              <a:endParaRPr/>
            </a:p>
          </p:txBody>
        </p:sp>
        <p:pic>
          <p:nvPicPr>
            <p:cNvPr id="9" name="object 9"/>
            <p:cNvPicPr/>
            <p:nvPr/>
          </p:nvPicPr>
          <p:blipFill>
            <a:blip r:embed="rId4" cstate="print"/>
            <a:stretch>
              <a:fillRect/>
            </a:stretch>
          </p:blipFill>
          <p:spPr>
            <a:xfrm>
              <a:off x="1799716" y="1295209"/>
              <a:ext cx="1719326" cy="944562"/>
            </a:xfrm>
            <a:prstGeom prst="rect">
              <a:avLst/>
            </a:prstGeom>
          </p:spPr>
        </p:pic>
        <p:pic>
          <p:nvPicPr>
            <p:cNvPr id="10" name="object 10"/>
            <p:cNvPicPr/>
            <p:nvPr/>
          </p:nvPicPr>
          <p:blipFill>
            <a:blip r:embed="rId5" cstate="print"/>
            <a:stretch>
              <a:fillRect/>
            </a:stretch>
          </p:blipFill>
          <p:spPr>
            <a:xfrm>
              <a:off x="1128966" y="1794319"/>
              <a:ext cx="1341373" cy="481012"/>
            </a:xfrm>
            <a:prstGeom prst="rect">
              <a:avLst/>
            </a:prstGeom>
          </p:spPr>
        </p:pic>
        <p:pic>
          <p:nvPicPr>
            <p:cNvPr id="11" name="object 11"/>
            <p:cNvPicPr/>
            <p:nvPr/>
          </p:nvPicPr>
          <p:blipFill>
            <a:blip r:embed="rId6" cstate="print"/>
            <a:stretch>
              <a:fillRect/>
            </a:stretch>
          </p:blipFill>
          <p:spPr>
            <a:xfrm>
              <a:off x="3062986" y="1796732"/>
              <a:ext cx="731837" cy="506412"/>
            </a:xfrm>
            <a:prstGeom prst="rect">
              <a:avLst/>
            </a:prstGeom>
          </p:spPr>
        </p:pic>
        <p:sp>
          <p:nvSpPr>
            <p:cNvPr id="12" name="object 12"/>
            <p:cNvSpPr/>
            <p:nvPr/>
          </p:nvSpPr>
          <p:spPr>
            <a:xfrm>
              <a:off x="864069" y="3189859"/>
              <a:ext cx="230504" cy="574675"/>
            </a:xfrm>
            <a:custGeom>
              <a:avLst/>
              <a:gdLst/>
              <a:ahLst/>
              <a:cxnLst/>
              <a:rect l="l" t="t" r="r" b="b"/>
              <a:pathLst>
                <a:path w="230505" h="574675">
                  <a:moveTo>
                    <a:pt x="127876" y="0"/>
                  </a:moveTo>
                  <a:lnTo>
                    <a:pt x="116446" y="562228"/>
                  </a:lnTo>
                </a:path>
                <a:path w="230505" h="574675">
                  <a:moveTo>
                    <a:pt x="0" y="565403"/>
                  </a:moveTo>
                  <a:lnTo>
                    <a:pt x="230352" y="574674"/>
                  </a:lnTo>
                </a:path>
              </a:pathLst>
            </a:custGeom>
            <a:ln w="28575">
              <a:solidFill>
                <a:srgbClr val="7E7E7E"/>
              </a:solidFill>
            </a:ln>
          </p:spPr>
          <p:txBody>
            <a:bodyPr wrap="square" lIns="0" tIns="0" rIns="0" bIns="0" rtlCol="0"/>
            <a:lstStyle/>
            <a:p>
              <a:endParaRPr/>
            </a:p>
          </p:txBody>
        </p:sp>
      </p:grpSp>
      <p:grpSp>
        <p:nvGrpSpPr>
          <p:cNvPr id="13" name="object 13"/>
          <p:cNvGrpSpPr/>
          <p:nvPr/>
        </p:nvGrpSpPr>
        <p:grpSpPr>
          <a:xfrm>
            <a:off x="3107817" y="2418778"/>
            <a:ext cx="1780539" cy="1376680"/>
            <a:chOff x="3107817" y="2418778"/>
            <a:chExt cx="1780539" cy="1376680"/>
          </a:xfrm>
        </p:grpSpPr>
        <p:pic>
          <p:nvPicPr>
            <p:cNvPr id="14" name="object 14"/>
            <p:cNvPicPr/>
            <p:nvPr/>
          </p:nvPicPr>
          <p:blipFill>
            <a:blip r:embed="rId7" cstate="print"/>
            <a:stretch>
              <a:fillRect/>
            </a:stretch>
          </p:blipFill>
          <p:spPr>
            <a:xfrm>
              <a:off x="3107817" y="2983674"/>
              <a:ext cx="1780273" cy="811461"/>
            </a:xfrm>
            <a:prstGeom prst="rect">
              <a:avLst/>
            </a:prstGeom>
          </p:spPr>
        </p:pic>
        <p:sp>
          <p:nvSpPr>
            <p:cNvPr id="15" name="object 15"/>
            <p:cNvSpPr/>
            <p:nvPr/>
          </p:nvSpPr>
          <p:spPr>
            <a:xfrm>
              <a:off x="3145790" y="2433066"/>
              <a:ext cx="463550" cy="511809"/>
            </a:xfrm>
            <a:custGeom>
              <a:avLst/>
              <a:gdLst/>
              <a:ahLst/>
              <a:cxnLst/>
              <a:rect l="l" t="t" r="r" b="b"/>
              <a:pathLst>
                <a:path w="463550" h="511810">
                  <a:moveTo>
                    <a:pt x="0" y="0"/>
                  </a:moveTo>
                  <a:lnTo>
                    <a:pt x="360045" y="432054"/>
                  </a:lnTo>
                </a:path>
                <a:path w="463550" h="511810">
                  <a:moveTo>
                    <a:pt x="283210" y="511429"/>
                  </a:moveTo>
                  <a:lnTo>
                    <a:pt x="463169" y="367411"/>
                  </a:lnTo>
                </a:path>
              </a:pathLst>
            </a:custGeom>
            <a:ln w="28575">
              <a:solidFill>
                <a:srgbClr val="7E7E7E"/>
              </a:solidFill>
            </a:ln>
          </p:spPr>
          <p:txBody>
            <a:bodyPr wrap="square" lIns="0" tIns="0" rIns="0" bIns="0" rtlCol="0"/>
            <a:lstStyle/>
            <a:p>
              <a:endParaRPr/>
            </a:p>
          </p:txBody>
        </p:sp>
      </p:grpSp>
      <p:grpSp>
        <p:nvGrpSpPr>
          <p:cNvPr id="16" name="object 16"/>
          <p:cNvGrpSpPr/>
          <p:nvPr/>
        </p:nvGrpSpPr>
        <p:grpSpPr>
          <a:xfrm>
            <a:off x="5248846" y="2937192"/>
            <a:ext cx="2477135" cy="1051560"/>
            <a:chOff x="5248846" y="2937192"/>
            <a:chExt cx="2477135" cy="1051560"/>
          </a:xfrm>
        </p:grpSpPr>
        <p:pic>
          <p:nvPicPr>
            <p:cNvPr id="17" name="object 17"/>
            <p:cNvPicPr/>
            <p:nvPr/>
          </p:nvPicPr>
          <p:blipFill>
            <a:blip r:embed="rId8" cstate="print"/>
            <a:stretch>
              <a:fillRect/>
            </a:stretch>
          </p:blipFill>
          <p:spPr>
            <a:xfrm>
              <a:off x="5411470" y="2937192"/>
              <a:ext cx="1017737" cy="481012"/>
            </a:xfrm>
            <a:prstGeom prst="rect">
              <a:avLst/>
            </a:prstGeom>
          </p:spPr>
        </p:pic>
        <p:pic>
          <p:nvPicPr>
            <p:cNvPr id="18" name="object 18"/>
            <p:cNvPicPr/>
            <p:nvPr/>
          </p:nvPicPr>
          <p:blipFill>
            <a:blip r:embed="rId9" cstate="print"/>
            <a:stretch>
              <a:fillRect/>
            </a:stretch>
          </p:blipFill>
          <p:spPr>
            <a:xfrm>
              <a:off x="6707632" y="2953829"/>
              <a:ext cx="1018273" cy="487362"/>
            </a:xfrm>
            <a:prstGeom prst="rect">
              <a:avLst/>
            </a:prstGeom>
          </p:spPr>
        </p:pic>
        <p:sp>
          <p:nvSpPr>
            <p:cNvPr id="19" name="object 19"/>
            <p:cNvSpPr/>
            <p:nvPr/>
          </p:nvSpPr>
          <p:spPr>
            <a:xfrm>
              <a:off x="5263134" y="3396487"/>
              <a:ext cx="300355" cy="577850"/>
            </a:xfrm>
            <a:custGeom>
              <a:avLst/>
              <a:gdLst/>
              <a:ahLst/>
              <a:cxnLst/>
              <a:rect l="l" t="t" r="r" b="b"/>
              <a:pathLst>
                <a:path w="300354" h="577850">
                  <a:moveTo>
                    <a:pt x="299846" y="0"/>
                  </a:moveTo>
                  <a:lnTo>
                    <a:pt x="111378" y="529844"/>
                  </a:lnTo>
                </a:path>
                <a:path w="300354" h="577850">
                  <a:moveTo>
                    <a:pt x="0" y="495935"/>
                  </a:moveTo>
                  <a:lnTo>
                    <a:pt x="215518" y="577595"/>
                  </a:lnTo>
                </a:path>
              </a:pathLst>
            </a:custGeom>
            <a:ln w="28575">
              <a:solidFill>
                <a:srgbClr val="7E7E7E"/>
              </a:solidFill>
            </a:ln>
          </p:spPr>
          <p:txBody>
            <a:bodyPr wrap="square" lIns="0" tIns="0" rIns="0" bIns="0" rtlCol="0"/>
            <a:lstStyle/>
            <a:p>
              <a:endParaRPr/>
            </a:p>
          </p:txBody>
        </p:sp>
      </p:grpSp>
      <p:sp>
        <p:nvSpPr>
          <p:cNvPr id="20" name="object 20"/>
          <p:cNvSpPr/>
          <p:nvPr/>
        </p:nvSpPr>
        <p:spPr>
          <a:xfrm>
            <a:off x="6087109" y="2423286"/>
            <a:ext cx="415290" cy="441959"/>
          </a:xfrm>
          <a:custGeom>
            <a:avLst/>
            <a:gdLst/>
            <a:ahLst/>
            <a:cxnLst/>
            <a:rect l="l" t="t" r="r" b="b"/>
            <a:pathLst>
              <a:path w="415289" h="441960">
                <a:moveTo>
                  <a:pt x="36956" y="308737"/>
                </a:moveTo>
                <a:lnTo>
                  <a:pt x="29337" y="313563"/>
                </a:lnTo>
                <a:lnTo>
                  <a:pt x="0" y="441833"/>
                </a:lnTo>
                <a:lnTo>
                  <a:pt x="36694" y="430911"/>
                </a:lnTo>
                <a:lnTo>
                  <a:pt x="29844" y="430911"/>
                </a:lnTo>
                <a:lnTo>
                  <a:pt x="8889" y="411479"/>
                </a:lnTo>
                <a:lnTo>
                  <a:pt x="45039" y="372863"/>
                </a:lnTo>
                <a:lnTo>
                  <a:pt x="57150" y="319913"/>
                </a:lnTo>
                <a:lnTo>
                  <a:pt x="52324" y="312292"/>
                </a:lnTo>
                <a:lnTo>
                  <a:pt x="36956" y="308737"/>
                </a:lnTo>
                <a:close/>
              </a:path>
              <a:path w="415289" h="441960">
                <a:moveTo>
                  <a:pt x="45039" y="372863"/>
                </a:moveTo>
                <a:lnTo>
                  <a:pt x="8889" y="411479"/>
                </a:lnTo>
                <a:lnTo>
                  <a:pt x="29844" y="430911"/>
                </a:lnTo>
                <a:lnTo>
                  <a:pt x="36026" y="424307"/>
                </a:lnTo>
                <a:lnTo>
                  <a:pt x="33274" y="424307"/>
                </a:lnTo>
                <a:lnTo>
                  <a:pt x="15239" y="407542"/>
                </a:lnTo>
                <a:lnTo>
                  <a:pt x="38714" y="400521"/>
                </a:lnTo>
                <a:lnTo>
                  <a:pt x="45039" y="372863"/>
                </a:lnTo>
                <a:close/>
              </a:path>
              <a:path w="415289" h="441960">
                <a:moveTo>
                  <a:pt x="117982" y="376809"/>
                </a:moveTo>
                <a:lnTo>
                  <a:pt x="65907" y="392386"/>
                </a:lnTo>
                <a:lnTo>
                  <a:pt x="29844" y="430911"/>
                </a:lnTo>
                <a:lnTo>
                  <a:pt x="36694" y="430911"/>
                </a:lnTo>
                <a:lnTo>
                  <a:pt x="126111" y="404240"/>
                </a:lnTo>
                <a:lnTo>
                  <a:pt x="130428" y="396239"/>
                </a:lnTo>
                <a:lnTo>
                  <a:pt x="128142" y="388747"/>
                </a:lnTo>
                <a:lnTo>
                  <a:pt x="125856" y="381126"/>
                </a:lnTo>
                <a:lnTo>
                  <a:pt x="117982" y="376809"/>
                </a:lnTo>
                <a:close/>
              </a:path>
              <a:path w="415289" h="441960">
                <a:moveTo>
                  <a:pt x="38714" y="400521"/>
                </a:moveTo>
                <a:lnTo>
                  <a:pt x="15239" y="407542"/>
                </a:lnTo>
                <a:lnTo>
                  <a:pt x="33274" y="424307"/>
                </a:lnTo>
                <a:lnTo>
                  <a:pt x="38714" y="400521"/>
                </a:lnTo>
                <a:close/>
              </a:path>
              <a:path w="415289" h="441960">
                <a:moveTo>
                  <a:pt x="65907" y="392386"/>
                </a:moveTo>
                <a:lnTo>
                  <a:pt x="38714" y="400521"/>
                </a:lnTo>
                <a:lnTo>
                  <a:pt x="33274" y="424307"/>
                </a:lnTo>
                <a:lnTo>
                  <a:pt x="36026" y="424307"/>
                </a:lnTo>
                <a:lnTo>
                  <a:pt x="65907" y="392386"/>
                </a:lnTo>
                <a:close/>
              </a:path>
              <a:path w="415289" h="441960">
                <a:moveTo>
                  <a:pt x="394080" y="0"/>
                </a:moveTo>
                <a:lnTo>
                  <a:pt x="45039" y="372863"/>
                </a:lnTo>
                <a:lnTo>
                  <a:pt x="38714" y="400521"/>
                </a:lnTo>
                <a:lnTo>
                  <a:pt x="65907" y="392386"/>
                </a:lnTo>
                <a:lnTo>
                  <a:pt x="414909" y="19558"/>
                </a:lnTo>
                <a:lnTo>
                  <a:pt x="394080" y="0"/>
                </a:lnTo>
                <a:close/>
              </a:path>
            </a:pathLst>
          </a:custGeom>
          <a:solidFill>
            <a:srgbClr val="7E7E7E"/>
          </a:solidFill>
        </p:spPr>
        <p:txBody>
          <a:bodyPr wrap="square" lIns="0" tIns="0" rIns="0" bIns="0" rtlCol="0"/>
          <a:lstStyle/>
          <a:p>
            <a:endParaRPr/>
          </a:p>
        </p:txBody>
      </p:sp>
      <p:sp>
        <p:nvSpPr>
          <p:cNvPr id="21" name="object 21"/>
          <p:cNvSpPr/>
          <p:nvPr/>
        </p:nvSpPr>
        <p:spPr>
          <a:xfrm>
            <a:off x="7145401" y="2433066"/>
            <a:ext cx="132715" cy="432434"/>
          </a:xfrm>
          <a:custGeom>
            <a:avLst/>
            <a:gdLst/>
            <a:ahLst/>
            <a:cxnLst/>
            <a:rect l="l" t="t" r="r" b="b"/>
            <a:pathLst>
              <a:path w="132715" h="432435">
                <a:moveTo>
                  <a:pt x="15875" y="301751"/>
                </a:moveTo>
                <a:lnTo>
                  <a:pt x="9144" y="305688"/>
                </a:lnTo>
                <a:lnTo>
                  <a:pt x="2285" y="309625"/>
                </a:lnTo>
                <a:lnTo>
                  <a:pt x="0" y="318388"/>
                </a:lnTo>
                <a:lnTo>
                  <a:pt x="3937" y="325247"/>
                </a:lnTo>
                <a:lnTo>
                  <a:pt x="66294" y="432181"/>
                </a:lnTo>
                <a:lnTo>
                  <a:pt x="82883" y="403733"/>
                </a:lnTo>
                <a:lnTo>
                  <a:pt x="52070" y="403733"/>
                </a:lnTo>
                <a:lnTo>
                  <a:pt x="52010" y="350930"/>
                </a:lnTo>
                <a:lnTo>
                  <a:pt x="28701" y="310896"/>
                </a:lnTo>
                <a:lnTo>
                  <a:pt x="24638" y="304038"/>
                </a:lnTo>
                <a:lnTo>
                  <a:pt x="15875" y="301751"/>
                </a:lnTo>
                <a:close/>
              </a:path>
              <a:path w="132715" h="432435">
                <a:moveTo>
                  <a:pt x="52070" y="351031"/>
                </a:moveTo>
                <a:lnTo>
                  <a:pt x="52070" y="403733"/>
                </a:lnTo>
                <a:lnTo>
                  <a:pt x="80645" y="403733"/>
                </a:lnTo>
                <a:lnTo>
                  <a:pt x="80645" y="396621"/>
                </a:lnTo>
                <a:lnTo>
                  <a:pt x="53975" y="396621"/>
                </a:lnTo>
                <a:lnTo>
                  <a:pt x="66309" y="375489"/>
                </a:lnTo>
                <a:lnTo>
                  <a:pt x="52070" y="351031"/>
                </a:lnTo>
                <a:close/>
              </a:path>
              <a:path w="132715" h="432435">
                <a:moveTo>
                  <a:pt x="116713" y="301751"/>
                </a:moveTo>
                <a:lnTo>
                  <a:pt x="107950" y="304038"/>
                </a:lnTo>
                <a:lnTo>
                  <a:pt x="104013" y="310896"/>
                </a:lnTo>
                <a:lnTo>
                  <a:pt x="80645" y="350930"/>
                </a:lnTo>
                <a:lnTo>
                  <a:pt x="80645" y="403733"/>
                </a:lnTo>
                <a:lnTo>
                  <a:pt x="82883" y="403733"/>
                </a:lnTo>
                <a:lnTo>
                  <a:pt x="128650" y="325247"/>
                </a:lnTo>
                <a:lnTo>
                  <a:pt x="132588" y="318388"/>
                </a:lnTo>
                <a:lnTo>
                  <a:pt x="130301" y="309625"/>
                </a:lnTo>
                <a:lnTo>
                  <a:pt x="123571" y="305688"/>
                </a:lnTo>
                <a:lnTo>
                  <a:pt x="116713" y="301751"/>
                </a:lnTo>
                <a:close/>
              </a:path>
              <a:path w="132715" h="432435">
                <a:moveTo>
                  <a:pt x="66309" y="375489"/>
                </a:moveTo>
                <a:lnTo>
                  <a:pt x="53975" y="396621"/>
                </a:lnTo>
                <a:lnTo>
                  <a:pt x="78613" y="396621"/>
                </a:lnTo>
                <a:lnTo>
                  <a:pt x="66309" y="375489"/>
                </a:lnTo>
                <a:close/>
              </a:path>
              <a:path w="132715" h="432435">
                <a:moveTo>
                  <a:pt x="80645" y="350930"/>
                </a:moveTo>
                <a:lnTo>
                  <a:pt x="66309" y="375489"/>
                </a:lnTo>
                <a:lnTo>
                  <a:pt x="78613" y="396621"/>
                </a:lnTo>
                <a:lnTo>
                  <a:pt x="80645" y="396621"/>
                </a:lnTo>
                <a:lnTo>
                  <a:pt x="80645" y="350930"/>
                </a:lnTo>
                <a:close/>
              </a:path>
              <a:path w="132715"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pic>
        <p:nvPicPr>
          <p:cNvPr id="22" name="object 22"/>
          <p:cNvPicPr/>
          <p:nvPr/>
        </p:nvPicPr>
        <p:blipFill>
          <a:blip r:embed="rId10" cstate="print"/>
          <a:stretch>
            <a:fillRect/>
          </a:stretch>
        </p:blipFill>
        <p:spPr>
          <a:xfrm>
            <a:off x="7931784" y="2865183"/>
            <a:ext cx="1011998" cy="481012"/>
          </a:xfrm>
          <a:prstGeom prst="rect">
            <a:avLst/>
          </a:prstGeom>
        </p:spPr>
      </p:pic>
      <p:grpSp>
        <p:nvGrpSpPr>
          <p:cNvPr id="23" name="object 23"/>
          <p:cNvGrpSpPr/>
          <p:nvPr/>
        </p:nvGrpSpPr>
        <p:grpSpPr>
          <a:xfrm>
            <a:off x="5959983" y="1136967"/>
            <a:ext cx="2447925" cy="1656714"/>
            <a:chOff x="5959983" y="1136967"/>
            <a:chExt cx="2447925" cy="1656714"/>
          </a:xfrm>
        </p:grpSpPr>
        <p:sp>
          <p:nvSpPr>
            <p:cNvPr id="24" name="object 24"/>
            <p:cNvSpPr/>
            <p:nvPr/>
          </p:nvSpPr>
          <p:spPr>
            <a:xfrm>
              <a:off x="7778496" y="2350135"/>
              <a:ext cx="516890" cy="443230"/>
            </a:xfrm>
            <a:custGeom>
              <a:avLst/>
              <a:gdLst/>
              <a:ahLst/>
              <a:cxnLst/>
              <a:rect l="l" t="t" r="r" b="b"/>
              <a:pathLst>
                <a:path w="516890" h="443230">
                  <a:moveTo>
                    <a:pt x="392049" y="391667"/>
                  </a:moveTo>
                  <a:lnTo>
                    <a:pt x="384682" y="396875"/>
                  </a:lnTo>
                  <a:lnTo>
                    <a:pt x="381888" y="412368"/>
                  </a:lnTo>
                  <a:lnTo>
                    <a:pt x="386969" y="419735"/>
                  </a:lnTo>
                  <a:lnTo>
                    <a:pt x="516635" y="442975"/>
                  </a:lnTo>
                  <a:lnTo>
                    <a:pt x="514002" y="435482"/>
                  </a:lnTo>
                  <a:lnTo>
                    <a:pt x="485775" y="435482"/>
                  </a:lnTo>
                  <a:lnTo>
                    <a:pt x="445611" y="401283"/>
                  </a:lnTo>
                  <a:lnTo>
                    <a:pt x="392049" y="391667"/>
                  </a:lnTo>
                  <a:close/>
                </a:path>
                <a:path w="516890" h="443230">
                  <a:moveTo>
                    <a:pt x="445611" y="401283"/>
                  </a:moveTo>
                  <a:lnTo>
                    <a:pt x="485775" y="435482"/>
                  </a:lnTo>
                  <a:lnTo>
                    <a:pt x="490979" y="429387"/>
                  </a:lnTo>
                  <a:lnTo>
                    <a:pt x="481456" y="429387"/>
                  </a:lnTo>
                  <a:lnTo>
                    <a:pt x="473374" y="406267"/>
                  </a:lnTo>
                  <a:lnTo>
                    <a:pt x="445611" y="401283"/>
                  </a:lnTo>
                  <a:close/>
                </a:path>
                <a:path w="516890" h="443230">
                  <a:moveTo>
                    <a:pt x="464820" y="314832"/>
                  </a:moveTo>
                  <a:lnTo>
                    <a:pt x="449960" y="320166"/>
                  </a:lnTo>
                  <a:lnTo>
                    <a:pt x="446024" y="328294"/>
                  </a:lnTo>
                  <a:lnTo>
                    <a:pt x="448690" y="335661"/>
                  </a:lnTo>
                  <a:lnTo>
                    <a:pt x="463986" y="379414"/>
                  </a:lnTo>
                  <a:lnTo>
                    <a:pt x="504317" y="413765"/>
                  </a:lnTo>
                  <a:lnTo>
                    <a:pt x="485775" y="435482"/>
                  </a:lnTo>
                  <a:lnTo>
                    <a:pt x="514002" y="435482"/>
                  </a:lnTo>
                  <a:lnTo>
                    <a:pt x="475614" y="326263"/>
                  </a:lnTo>
                  <a:lnTo>
                    <a:pt x="473075" y="318769"/>
                  </a:lnTo>
                  <a:lnTo>
                    <a:pt x="464820" y="314832"/>
                  </a:lnTo>
                  <a:close/>
                </a:path>
                <a:path w="516890" h="443230">
                  <a:moveTo>
                    <a:pt x="473374" y="406267"/>
                  </a:moveTo>
                  <a:lnTo>
                    <a:pt x="481456" y="429387"/>
                  </a:lnTo>
                  <a:lnTo>
                    <a:pt x="497458" y="410590"/>
                  </a:lnTo>
                  <a:lnTo>
                    <a:pt x="473374" y="406267"/>
                  </a:lnTo>
                  <a:close/>
                </a:path>
                <a:path w="516890" h="443230">
                  <a:moveTo>
                    <a:pt x="463986" y="379414"/>
                  </a:moveTo>
                  <a:lnTo>
                    <a:pt x="473374" y="406267"/>
                  </a:lnTo>
                  <a:lnTo>
                    <a:pt x="497458" y="410590"/>
                  </a:lnTo>
                  <a:lnTo>
                    <a:pt x="481456" y="429387"/>
                  </a:lnTo>
                  <a:lnTo>
                    <a:pt x="490979" y="429387"/>
                  </a:lnTo>
                  <a:lnTo>
                    <a:pt x="504317" y="413765"/>
                  </a:lnTo>
                  <a:lnTo>
                    <a:pt x="463986" y="379414"/>
                  </a:lnTo>
                  <a:close/>
                </a:path>
                <a:path w="516890" h="443230">
                  <a:moveTo>
                    <a:pt x="18542" y="0"/>
                  </a:moveTo>
                  <a:lnTo>
                    <a:pt x="0" y="21843"/>
                  </a:lnTo>
                  <a:lnTo>
                    <a:pt x="445611" y="401283"/>
                  </a:lnTo>
                  <a:lnTo>
                    <a:pt x="473374" y="406267"/>
                  </a:lnTo>
                  <a:lnTo>
                    <a:pt x="463986" y="379414"/>
                  </a:lnTo>
                  <a:lnTo>
                    <a:pt x="18542" y="0"/>
                  </a:lnTo>
                  <a:close/>
                </a:path>
              </a:pathLst>
            </a:custGeom>
            <a:solidFill>
              <a:srgbClr val="7E7E7E"/>
            </a:solidFill>
          </p:spPr>
          <p:txBody>
            <a:bodyPr wrap="square" lIns="0" tIns="0" rIns="0" bIns="0" rtlCol="0"/>
            <a:lstStyle/>
            <a:p>
              <a:endParaRPr/>
            </a:p>
          </p:txBody>
        </p:sp>
        <p:pic>
          <p:nvPicPr>
            <p:cNvPr id="25" name="object 25"/>
            <p:cNvPicPr/>
            <p:nvPr/>
          </p:nvPicPr>
          <p:blipFill>
            <a:blip r:embed="rId4" cstate="print"/>
            <a:stretch>
              <a:fillRect/>
            </a:stretch>
          </p:blipFill>
          <p:spPr>
            <a:xfrm>
              <a:off x="6340983" y="1295209"/>
              <a:ext cx="1719326" cy="944562"/>
            </a:xfrm>
            <a:prstGeom prst="rect">
              <a:avLst/>
            </a:prstGeom>
          </p:spPr>
        </p:pic>
        <p:pic>
          <p:nvPicPr>
            <p:cNvPr id="26" name="object 26"/>
            <p:cNvPicPr/>
            <p:nvPr/>
          </p:nvPicPr>
          <p:blipFill>
            <a:blip r:embed="rId11" cstate="print"/>
            <a:stretch>
              <a:fillRect/>
            </a:stretch>
          </p:blipFill>
          <p:spPr>
            <a:xfrm>
              <a:off x="5959983" y="1857184"/>
              <a:ext cx="1365249" cy="481012"/>
            </a:xfrm>
            <a:prstGeom prst="rect">
              <a:avLst/>
            </a:prstGeom>
          </p:spPr>
        </p:pic>
        <p:pic>
          <p:nvPicPr>
            <p:cNvPr id="27" name="object 27"/>
            <p:cNvPicPr/>
            <p:nvPr/>
          </p:nvPicPr>
          <p:blipFill>
            <a:blip r:embed="rId6" cstate="print"/>
            <a:stretch>
              <a:fillRect/>
            </a:stretch>
          </p:blipFill>
          <p:spPr>
            <a:xfrm>
              <a:off x="7675499" y="1809432"/>
              <a:ext cx="731837" cy="506412"/>
            </a:xfrm>
            <a:prstGeom prst="rect">
              <a:avLst/>
            </a:prstGeom>
          </p:spPr>
        </p:pic>
        <p:pic>
          <p:nvPicPr>
            <p:cNvPr id="28" name="object 28"/>
            <p:cNvPicPr/>
            <p:nvPr/>
          </p:nvPicPr>
          <p:blipFill>
            <a:blip r:embed="rId12" cstate="print"/>
            <a:stretch>
              <a:fillRect/>
            </a:stretch>
          </p:blipFill>
          <p:spPr>
            <a:xfrm>
              <a:off x="5959983" y="1136967"/>
              <a:ext cx="725487" cy="500062"/>
            </a:xfrm>
            <a:prstGeom prst="rect">
              <a:avLst/>
            </a:prstGeom>
          </p:spPr>
        </p:pic>
      </p:grpSp>
      <p:pic>
        <p:nvPicPr>
          <p:cNvPr id="29" name="object 29"/>
          <p:cNvPicPr/>
          <p:nvPr/>
        </p:nvPicPr>
        <p:blipFill>
          <a:blip r:embed="rId13" cstate="print"/>
          <a:stretch>
            <a:fillRect/>
          </a:stretch>
        </p:blipFill>
        <p:spPr>
          <a:xfrm>
            <a:off x="276336" y="692670"/>
            <a:ext cx="1082152" cy="454929"/>
          </a:xfrm>
          <a:prstGeom prst="rect">
            <a:avLst/>
          </a:prstGeom>
        </p:spPr>
      </p:pic>
      <p:sp>
        <p:nvSpPr>
          <p:cNvPr id="30" name="object 30"/>
          <p:cNvSpPr/>
          <p:nvPr/>
        </p:nvSpPr>
        <p:spPr>
          <a:xfrm>
            <a:off x="5541771" y="1753997"/>
            <a:ext cx="350520" cy="140335"/>
          </a:xfrm>
          <a:custGeom>
            <a:avLst/>
            <a:gdLst/>
            <a:ahLst/>
            <a:cxnLst/>
            <a:rect l="l" t="t" r="r" b="b"/>
            <a:pathLst>
              <a:path w="350520" h="140335">
                <a:moveTo>
                  <a:pt x="0" y="74549"/>
                </a:moveTo>
                <a:lnTo>
                  <a:pt x="344550" y="76200"/>
                </a:lnTo>
              </a:path>
              <a:path w="350520" h="140335">
                <a:moveTo>
                  <a:pt x="350392" y="140207"/>
                </a:moveTo>
                <a:lnTo>
                  <a:pt x="348614" y="0"/>
                </a:lnTo>
              </a:path>
            </a:pathLst>
          </a:custGeom>
          <a:ln w="28575">
            <a:solidFill>
              <a:srgbClr val="7E7E7E"/>
            </a:solidFill>
          </a:ln>
        </p:spPr>
        <p:txBody>
          <a:bodyPr wrap="square" lIns="0" tIns="0" rIns="0" bIns="0" rtlCol="0"/>
          <a:lstStyle/>
          <a:p>
            <a:endParaRPr/>
          </a:p>
        </p:txBody>
      </p:sp>
      <p:pic>
        <p:nvPicPr>
          <p:cNvPr id="31" name="object 31"/>
          <p:cNvPicPr/>
          <p:nvPr/>
        </p:nvPicPr>
        <p:blipFill>
          <a:blip r:embed="rId14" cstate="print"/>
          <a:stretch>
            <a:fillRect/>
          </a:stretch>
        </p:blipFill>
        <p:spPr>
          <a:xfrm>
            <a:off x="4365068" y="1583639"/>
            <a:ext cx="1080139" cy="457628"/>
          </a:xfrm>
          <a:prstGeom prst="rect">
            <a:avLst/>
          </a:prstGeom>
        </p:spPr>
      </p:pic>
      <p:sp>
        <p:nvSpPr>
          <p:cNvPr id="32" name="object 32"/>
          <p:cNvSpPr/>
          <p:nvPr/>
        </p:nvSpPr>
        <p:spPr>
          <a:xfrm>
            <a:off x="3895090" y="1750948"/>
            <a:ext cx="350520" cy="140335"/>
          </a:xfrm>
          <a:custGeom>
            <a:avLst/>
            <a:gdLst/>
            <a:ahLst/>
            <a:cxnLst/>
            <a:rect l="l" t="t" r="r" b="b"/>
            <a:pathLst>
              <a:path w="350520" h="140335">
                <a:moveTo>
                  <a:pt x="350520" y="74422"/>
                </a:moveTo>
                <a:lnTo>
                  <a:pt x="5842" y="76073"/>
                </a:lnTo>
              </a:path>
              <a:path w="350520" h="140335">
                <a:moveTo>
                  <a:pt x="0" y="140080"/>
                </a:moveTo>
                <a:lnTo>
                  <a:pt x="1905" y="0"/>
                </a:lnTo>
              </a:path>
            </a:pathLst>
          </a:custGeom>
          <a:ln w="28575">
            <a:solidFill>
              <a:srgbClr val="7E7E7E"/>
            </a:solidFill>
          </a:ln>
        </p:spPr>
        <p:txBody>
          <a:bodyPr wrap="square" lIns="0" tIns="0" rIns="0" bIns="0" rtlCol="0"/>
          <a:lstStyle/>
          <a:p>
            <a:endParaRPr/>
          </a:p>
        </p:txBody>
      </p:sp>
      <p:sp>
        <p:nvSpPr>
          <p:cNvPr id="33" name="object 33"/>
          <p:cNvSpPr txBox="1"/>
          <p:nvPr/>
        </p:nvSpPr>
        <p:spPr>
          <a:xfrm>
            <a:off x="2251075" y="931545"/>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sp>
        <p:nvSpPr>
          <p:cNvPr id="34" name="object 34"/>
          <p:cNvSpPr txBox="1"/>
          <p:nvPr/>
        </p:nvSpPr>
        <p:spPr>
          <a:xfrm>
            <a:off x="6800468" y="931545"/>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35" name="object 35"/>
          <p:cNvSpPr txBox="1"/>
          <p:nvPr/>
        </p:nvSpPr>
        <p:spPr>
          <a:xfrm>
            <a:off x="762711" y="3751021"/>
            <a:ext cx="41910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eIF4E</a:t>
            </a:r>
            <a:endParaRPr sz="1400">
              <a:latin typeface="Calibri"/>
              <a:cs typeface="Calibri"/>
            </a:endParaRPr>
          </a:p>
        </p:txBody>
      </p:sp>
      <p:sp>
        <p:nvSpPr>
          <p:cNvPr id="36" name="object 36"/>
          <p:cNvSpPr/>
          <p:nvPr/>
        </p:nvSpPr>
        <p:spPr>
          <a:xfrm>
            <a:off x="920445" y="4017136"/>
            <a:ext cx="132715" cy="936625"/>
          </a:xfrm>
          <a:custGeom>
            <a:avLst/>
            <a:gdLst/>
            <a:ahLst/>
            <a:cxnLst/>
            <a:rect l="l" t="t" r="r" b="b"/>
            <a:pathLst>
              <a:path w="132715" h="936625">
                <a:moveTo>
                  <a:pt x="16116" y="805433"/>
                </a:moveTo>
                <a:lnTo>
                  <a:pt x="9258" y="809244"/>
                </a:lnTo>
                <a:lnTo>
                  <a:pt x="2400" y="813181"/>
                </a:lnTo>
                <a:lnTo>
                  <a:pt x="0" y="821944"/>
                </a:lnTo>
                <a:lnTo>
                  <a:pt x="65150" y="936244"/>
                </a:lnTo>
                <a:lnTo>
                  <a:pt x="81999" y="908050"/>
                </a:lnTo>
                <a:lnTo>
                  <a:pt x="79730" y="908050"/>
                </a:lnTo>
                <a:lnTo>
                  <a:pt x="51155" y="907795"/>
                </a:lnTo>
                <a:lnTo>
                  <a:pt x="51704" y="854895"/>
                </a:lnTo>
                <a:lnTo>
                  <a:pt x="24841" y="807719"/>
                </a:lnTo>
                <a:lnTo>
                  <a:pt x="16116" y="805433"/>
                </a:lnTo>
                <a:close/>
              </a:path>
              <a:path w="132715" h="936625">
                <a:moveTo>
                  <a:pt x="51704" y="854895"/>
                </a:moveTo>
                <a:lnTo>
                  <a:pt x="51155" y="907795"/>
                </a:lnTo>
                <a:lnTo>
                  <a:pt x="79730" y="908050"/>
                </a:lnTo>
                <a:lnTo>
                  <a:pt x="79805" y="900811"/>
                </a:lnTo>
                <a:lnTo>
                  <a:pt x="77850" y="900811"/>
                </a:lnTo>
                <a:lnTo>
                  <a:pt x="53174" y="900557"/>
                </a:lnTo>
                <a:lnTo>
                  <a:pt x="65741" y="879545"/>
                </a:lnTo>
                <a:lnTo>
                  <a:pt x="51704" y="854895"/>
                </a:lnTo>
                <a:close/>
              </a:path>
              <a:path w="132715" h="936625">
                <a:moveTo>
                  <a:pt x="116890" y="806450"/>
                </a:moveTo>
                <a:lnTo>
                  <a:pt x="108115" y="808608"/>
                </a:lnTo>
                <a:lnTo>
                  <a:pt x="104063" y="815467"/>
                </a:lnTo>
                <a:lnTo>
                  <a:pt x="80278" y="855237"/>
                </a:lnTo>
                <a:lnTo>
                  <a:pt x="79730" y="908050"/>
                </a:lnTo>
                <a:lnTo>
                  <a:pt x="81999" y="908050"/>
                </a:lnTo>
                <a:lnTo>
                  <a:pt x="128600" y="830071"/>
                </a:lnTo>
                <a:lnTo>
                  <a:pt x="132651" y="823340"/>
                </a:lnTo>
                <a:lnTo>
                  <a:pt x="130428" y="814577"/>
                </a:lnTo>
                <a:lnTo>
                  <a:pt x="116890" y="806450"/>
                </a:lnTo>
                <a:close/>
              </a:path>
              <a:path w="132715" h="936625">
                <a:moveTo>
                  <a:pt x="65741" y="879545"/>
                </a:moveTo>
                <a:lnTo>
                  <a:pt x="53174" y="900557"/>
                </a:lnTo>
                <a:lnTo>
                  <a:pt x="77850" y="900811"/>
                </a:lnTo>
                <a:lnTo>
                  <a:pt x="65741" y="879545"/>
                </a:lnTo>
                <a:close/>
              </a:path>
              <a:path w="132715" h="936625">
                <a:moveTo>
                  <a:pt x="80278" y="855237"/>
                </a:moveTo>
                <a:lnTo>
                  <a:pt x="65741" y="879545"/>
                </a:lnTo>
                <a:lnTo>
                  <a:pt x="77850" y="900811"/>
                </a:lnTo>
                <a:lnTo>
                  <a:pt x="79805" y="900811"/>
                </a:lnTo>
                <a:lnTo>
                  <a:pt x="80278" y="855237"/>
                </a:lnTo>
                <a:close/>
              </a:path>
              <a:path w="132715" h="936625">
                <a:moveTo>
                  <a:pt x="60578" y="0"/>
                </a:moveTo>
                <a:lnTo>
                  <a:pt x="51704" y="854895"/>
                </a:lnTo>
                <a:lnTo>
                  <a:pt x="65741" y="879545"/>
                </a:lnTo>
                <a:lnTo>
                  <a:pt x="80278" y="855237"/>
                </a:lnTo>
                <a:lnTo>
                  <a:pt x="89153" y="254"/>
                </a:lnTo>
                <a:lnTo>
                  <a:pt x="60578" y="0"/>
                </a:lnTo>
                <a:close/>
              </a:path>
            </a:pathLst>
          </a:custGeom>
          <a:solidFill>
            <a:srgbClr val="7E7E7E"/>
          </a:solidFill>
        </p:spPr>
        <p:txBody>
          <a:bodyPr wrap="square" lIns="0" tIns="0" rIns="0" bIns="0" rtlCol="0"/>
          <a:lstStyle/>
          <a:p>
            <a:endParaRPr/>
          </a:p>
        </p:txBody>
      </p:sp>
      <p:sp>
        <p:nvSpPr>
          <p:cNvPr id="37" name="object 37"/>
          <p:cNvSpPr txBox="1"/>
          <p:nvPr/>
        </p:nvSpPr>
        <p:spPr>
          <a:xfrm>
            <a:off x="122631" y="4903978"/>
            <a:ext cx="1604010" cy="574675"/>
          </a:xfrm>
          <a:prstGeom prst="rect">
            <a:avLst/>
          </a:prstGeom>
        </p:spPr>
        <p:txBody>
          <a:bodyPr vert="horz" wrap="square" lIns="0" tIns="12700" rIns="0" bIns="0" rtlCol="0">
            <a:spAutoFit/>
          </a:bodyPr>
          <a:lstStyle/>
          <a:p>
            <a:pPr algn="ctr">
              <a:lnSpc>
                <a:spcPct val="100000"/>
              </a:lnSpc>
              <a:spcBef>
                <a:spcPts val="100"/>
              </a:spcBef>
            </a:pPr>
            <a:r>
              <a:rPr sz="1800" spc="-10" dirty="0">
                <a:latin typeface="Calibri"/>
                <a:cs typeface="Calibri"/>
              </a:rPr>
              <a:t>CAP-DEPENDENT</a:t>
            </a:r>
            <a:endParaRPr sz="1800">
              <a:latin typeface="Calibri"/>
              <a:cs typeface="Calibri"/>
            </a:endParaRPr>
          </a:p>
          <a:p>
            <a:pPr marL="635" algn="ctr">
              <a:lnSpc>
                <a:spcPct val="100000"/>
              </a:lnSpc>
            </a:pPr>
            <a:r>
              <a:rPr sz="1800" spc="-10" dirty="0">
                <a:latin typeface="Calibri"/>
                <a:cs typeface="Calibri"/>
              </a:rPr>
              <a:t>TRANSLATION</a:t>
            </a:r>
            <a:endParaRPr sz="1800">
              <a:latin typeface="Calibri"/>
              <a:cs typeface="Calibri"/>
            </a:endParaRPr>
          </a:p>
        </p:txBody>
      </p:sp>
      <p:sp>
        <p:nvSpPr>
          <p:cNvPr id="38" name="object 38"/>
          <p:cNvSpPr/>
          <p:nvPr/>
        </p:nvSpPr>
        <p:spPr>
          <a:xfrm>
            <a:off x="2129409" y="3369182"/>
            <a:ext cx="565150" cy="432434"/>
          </a:xfrm>
          <a:custGeom>
            <a:avLst/>
            <a:gdLst/>
            <a:ahLst/>
            <a:cxnLst/>
            <a:rect l="l" t="t" r="r" b="b"/>
            <a:pathLst>
              <a:path w="565150" h="432435">
                <a:moveTo>
                  <a:pt x="132588" y="318389"/>
                </a:moveTo>
                <a:lnTo>
                  <a:pt x="130302" y="309626"/>
                </a:lnTo>
                <a:lnTo>
                  <a:pt x="123571" y="305689"/>
                </a:lnTo>
                <a:lnTo>
                  <a:pt x="116713" y="301752"/>
                </a:lnTo>
                <a:lnTo>
                  <a:pt x="107950" y="304038"/>
                </a:lnTo>
                <a:lnTo>
                  <a:pt x="104013" y="310896"/>
                </a:lnTo>
                <a:lnTo>
                  <a:pt x="80645" y="350939"/>
                </a:lnTo>
                <a:lnTo>
                  <a:pt x="80645" y="0"/>
                </a:lnTo>
                <a:lnTo>
                  <a:pt x="52070" y="0"/>
                </a:lnTo>
                <a:lnTo>
                  <a:pt x="52070" y="351040"/>
                </a:lnTo>
                <a:lnTo>
                  <a:pt x="52070" y="403733"/>
                </a:lnTo>
                <a:lnTo>
                  <a:pt x="52006" y="350939"/>
                </a:lnTo>
                <a:lnTo>
                  <a:pt x="28702" y="310896"/>
                </a:lnTo>
                <a:lnTo>
                  <a:pt x="24638" y="304038"/>
                </a:lnTo>
                <a:lnTo>
                  <a:pt x="15875" y="301752"/>
                </a:lnTo>
                <a:lnTo>
                  <a:pt x="9144" y="305689"/>
                </a:lnTo>
                <a:lnTo>
                  <a:pt x="2286" y="309626"/>
                </a:lnTo>
                <a:lnTo>
                  <a:pt x="0" y="318389"/>
                </a:lnTo>
                <a:lnTo>
                  <a:pt x="3937" y="325247"/>
                </a:lnTo>
                <a:lnTo>
                  <a:pt x="66294" y="432054"/>
                </a:lnTo>
                <a:lnTo>
                  <a:pt x="82816" y="403733"/>
                </a:lnTo>
                <a:lnTo>
                  <a:pt x="128651" y="325247"/>
                </a:lnTo>
                <a:lnTo>
                  <a:pt x="132588" y="318389"/>
                </a:lnTo>
                <a:close/>
              </a:path>
              <a:path w="565150" h="432435">
                <a:moveTo>
                  <a:pt x="564642" y="318389"/>
                </a:moveTo>
                <a:lnTo>
                  <a:pt x="562356" y="309626"/>
                </a:lnTo>
                <a:lnTo>
                  <a:pt x="555625" y="305689"/>
                </a:lnTo>
                <a:lnTo>
                  <a:pt x="548767" y="301752"/>
                </a:lnTo>
                <a:lnTo>
                  <a:pt x="540004" y="304038"/>
                </a:lnTo>
                <a:lnTo>
                  <a:pt x="536067" y="310896"/>
                </a:lnTo>
                <a:lnTo>
                  <a:pt x="512699" y="350939"/>
                </a:lnTo>
                <a:lnTo>
                  <a:pt x="512699" y="0"/>
                </a:lnTo>
                <a:lnTo>
                  <a:pt x="484124" y="0"/>
                </a:lnTo>
                <a:lnTo>
                  <a:pt x="484124" y="351040"/>
                </a:lnTo>
                <a:lnTo>
                  <a:pt x="484124" y="403733"/>
                </a:lnTo>
                <a:lnTo>
                  <a:pt x="484060" y="350939"/>
                </a:lnTo>
                <a:lnTo>
                  <a:pt x="460756" y="310896"/>
                </a:lnTo>
                <a:lnTo>
                  <a:pt x="456692" y="304038"/>
                </a:lnTo>
                <a:lnTo>
                  <a:pt x="447929" y="301752"/>
                </a:lnTo>
                <a:lnTo>
                  <a:pt x="441198" y="305689"/>
                </a:lnTo>
                <a:lnTo>
                  <a:pt x="434340" y="309626"/>
                </a:lnTo>
                <a:lnTo>
                  <a:pt x="432054" y="318389"/>
                </a:lnTo>
                <a:lnTo>
                  <a:pt x="435991" y="325247"/>
                </a:lnTo>
                <a:lnTo>
                  <a:pt x="498348" y="432054"/>
                </a:lnTo>
                <a:lnTo>
                  <a:pt x="514870" y="403733"/>
                </a:lnTo>
                <a:lnTo>
                  <a:pt x="560705" y="325247"/>
                </a:lnTo>
                <a:lnTo>
                  <a:pt x="564642" y="318389"/>
                </a:lnTo>
                <a:close/>
              </a:path>
            </a:pathLst>
          </a:custGeom>
          <a:solidFill>
            <a:srgbClr val="7E7E7E"/>
          </a:solidFill>
        </p:spPr>
        <p:txBody>
          <a:bodyPr wrap="square" lIns="0" tIns="0" rIns="0" bIns="0" rtlCol="0"/>
          <a:lstStyle/>
          <a:p>
            <a:endParaRPr/>
          </a:p>
        </p:txBody>
      </p:sp>
      <p:sp>
        <p:nvSpPr>
          <p:cNvPr id="39" name="object 39"/>
          <p:cNvSpPr txBox="1"/>
          <p:nvPr/>
        </p:nvSpPr>
        <p:spPr>
          <a:xfrm>
            <a:off x="1987423" y="3751021"/>
            <a:ext cx="755650" cy="240029"/>
          </a:xfrm>
          <a:prstGeom prst="rect">
            <a:avLst/>
          </a:prstGeom>
        </p:spPr>
        <p:txBody>
          <a:bodyPr vert="horz" wrap="square" lIns="0" tIns="13335" rIns="0" bIns="0" rtlCol="0">
            <a:spAutoFit/>
          </a:bodyPr>
          <a:lstStyle/>
          <a:p>
            <a:pPr marL="12700">
              <a:lnSpc>
                <a:spcPct val="100000"/>
              </a:lnSpc>
              <a:spcBef>
                <a:spcPts val="105"/>
              </a:spcBef>
              <a:tabLst>
                <a:tab pos="569595" algn="l"/>
              </a:tabLst>
            </a:pPr>
            <a:r>
              <a:rPr sz="1400" spc="-10" dirty="0">
                <a:latin typeface="Calibri"/>
                <a:cs typeface="Calibri"/>
              </a:rPr>
              <a:t>eIF4B</a:t>
            </a:r>
            <a:r>
              <a:rPr sz="1400" dirty="0">
                <a:latin typeface="Calibri"/>
                <a:cs typeface="Calibri"/>
              </a:rPr>
              <a:t>	</a:t>
            </a:r>
            <a:r>
              <a:rPr sz="1400" spc="-25" dirty="0">
                <a:latin typeface="Calibri"/>
                <a:cs typeface="Calibri"/>
              </a:rPr>
              <a:t>S6</a:t>
            </a:r>
            <a:endParaRPr sz="1400">
              <a:latin typeface="Calibri"/>
              <a:cs typeface="Calibri"/>
            </a:endParaRPr>
          </a:p>
        </p:txBody>
      </p:sp>
      <p:sp>
        <p:nvSpPr>
          <p:cNvPr id="40" name="object 40"/>
          <p:cNvSpPr/>
          <p:nvPr/>
        </p:nvSpPr>
        <p:spPr>
          <a:xfrm>
            <a:off x="2139188" y="4017264"/>
            <a:ext cx="132715" cy="1440180"/>
          </a:xfrm>
          <a:custGeom>
            <a:avLst/>
            <a:gdLst/>
            <a:ahLst/>
            <a:cxnLst/>
            <a:rect l="l" t="t" r="r" b="b"/>
            <a:pathLst>
              <a:path w="132714" h="1440179">
                <a:moveTo>
                  <a:pt x="15875" y="1309878"/>
                </a:moveTo>
                <a:lnTo>
                  <a:pt x="9017" y="1313815"/>
                </a:lnTo>
                <a:lnTo>
                  <a:pt x="2286" y="1317752"/>
                </a:lnTo>
                <a:lnTo>
                  <a:pt x="0" y="1326515"/>
                </a:lnTo>
                <a:lnTo>
                  <a:pt x="3937" y="1333373"/>
                </a:lnTo>
                <a:lnTo>
                  <a:pt x="66293" y="1440180"/>
                </a:lnTo>
                <a:lnTo>
                  <a:pt x="82828" y="1411859"/>
                </a:lnTo>
                <a:lnTo>
                  <a:pt x="51943" y="1411859"/>
                </a:lnTo>
                <a:lnTo>
                  <a:pt x="51943" y="1358935"/>
                </a:lnTo>
                <a:lnTo>
                  <a:pt x="24637" y="1312164"/>
                </a:lnTo>
                <a:lnTo>
                  <a:pt x="15875" y="1309878"/>
                </a:lnTo>
                <a:close/>
              </a:path>
              <a:path w="132714" h="1440179">
                <a:moveTo>
                  <a:pt x="51943" y="1358935"/>
                </a:moveTo>
                <a:lnTo>
                  <a:pt x="51943" y="1411859"/>
                </a:lnTo>
                <a:lnTo>
                  <a:pt x="80518" y="1411859"/>
                </a:lnTo>
                <a:lnTo>
                  <a:pt x="80518" y="1404620"/>
                </a:lnTo>
                <a:lnTo>
                  <a:pt x="53975" y="1404620"/>
                </a:lnTo>
                <a:lnTo>
                  <a:pt x="66277" y="1383489"/>
                </a:lnTo>
                <a:lnTo>
                  <a:pt x="51943" y="1358935"/>
                </a:lnTo>
                <a:close/>
              </a:path>
              <a:path w="132714" h="1440179">
                <a:moveTo>
                  <a:pt x="116712" y="1309878"/>
                </a:moveTo>
                <a:lnTo>
                  <a:pt x="107950" y="1312164"/>
                </a:lnTo>
                <a:lnTo>
                  <a:pt x="103886" y="1318895"/>
                </a:lnTo>
                <a:lnTo>
                  <a:pt x="80573" y="1358935"/>
                </a:lnTo>
                <a:lnTo>
                  <a:pt x="80518" y="1411859"/>
                </a:lnTo>
                <a:lnTo>
                  <a:pt x="82828" y="1411859"/>
                </a:lnTo>
                <a:lnTo>
                  <a:pt x="128650" y="1333373"/>
                </a:lnTo>
                <a:lnTo>
                  <a:pt x="132587" y="1326515"/>
                </a:lnTo>
                <a:lnTo>
                  <a:pt x="130301" y="1317752"/>
                </a:lnTo>
                <a:lnTo>
                  <a:pt x="123443" y="1313815"/>
                </a:lnTo>
                <a:lnTo>
                  <a:pt x="116712" y="1309878"/>
                </a:lnTo>
                <a:close/>
              </a:path>
              <a:path w="132714" h="1440179">
                <a:moveTo>
                  <a:pt x="66277" y="1383489"/>
                </a:moveTo>
                <a:lnTo>
                  <a:pt x="53975" y="1404620"/>
                </a:lnTo>
                <a:lnTo>
                  <a:pt x="78612" y="1404620"/>
                </a:lnTo>
                <a:lnTo>
                  <a:pt x="66277" y="1383489"/>
                </a:lnTo>
                <a:close/>
              </a:path>
              <a:path w="132714" h="1440179">
                <a:moveTo>
                  <a:pt x="80518" y="1359030"/>
                </a:moveTo>
                <a:lnTo>
                  <a:pt x="66277" y="1383489"/>
                </a:lnTo>
                <a:lnTo>
                  <a:pt x="78612" y="1404620"/>
                </a:lnTo>
                <a:lnTo>
                  <a:pt x="80518" y="1404620"/>
                </a:lnTo>
                <a:lnTo>
                  <a:pt x="80518" y="1359030"/>
                </a:lnTo>
                <a:close/>
              </a:path>
              <a:path w="132714" h="1440179">
                <a:moveTo>
                  <a:pt x="80518" y="0"/>
                </a:moveTo>
                <a:lnTo>
                  <a:pt x="51943" y="0"/>
                </a:lnTo>
                <a:lnTo>
                  <a:pt x="51998" y="1359030"/>
                </a:lnTo>
                <a:lnTo>
                  <a:pt x="66277" y="1383489"/>
                </a:lnTo>
                <a:lnTo>
                  <a:pt x="80518" y="1359030"/>
                </a:lnTo>
                <a:lnTo>
                  <a:pt x="80518" y="0"/>
                </a:lnTo>
                <a:close/>
              </a:path>
            </a:pathLst>
          </a:custGeom>
          <a:solidFill>
            <a:srgbClr val="7E7E7E"/>
          </a:solidFill>
        </p:spPr>
        <p:txBody>
          <a:bodyPr wrap="square" lIns="0" tIns="0" rIns="0" bIns="0" rtlCol="0"/>
          <a:lstStyle/>
          <a:p>
            <a:endParaRPr/>
          </a:p>
        </p:txBody>
      </p:sp>
      <p:sp>
        <p:nvSpPr>
          <p:cNvPr id="41" name="object 41"/>
          <p:cNvSpPr/>
          <p:nvPr/>
        </p:nvSpPr>
        <p:spPr>
          <a:xfrm>
            <a:off x="2561463" y="4017264"/>
            <a:ext cx="132715" cy="1440180"/>
          </a:xfrm>
          <a:custGeom>
            <a:avLst/>
            <a:gdLst/>
            <a:ahLst/>
            <a:cxnLst/>
            <a:rect l="l" t="t" r="r" b="b"/>
            <a:pathLst>
              <a:path w="132714" h="1440179">
                <a:moveTo>
                  <a:pt x="15875" y="1309878"/>
                </a:moveTo>
                <a:lnTo>
                  <a:pt x="9143" y="1313815"/>
                </a:lnTo>
                <a:lnTo>
                  <a:pt x="2286" y="1317752"/>
                </a:lnTo>
                <a:lnTo>
                  <a:pt x="0" y="1326515"/>
                </a:lnTo>
                <a:lnTo>
                  <a:pt x="3937" y="1333373"/>
                </a:lnTo>
                <a:lnTo>
                  <a:pt x="66293" y="1440180"/>
                </a:lnTo>
                <a:lnTo>
                  <a:pt x="82828" y="1411859"/>
                </a:lnTo>
                <a:lnTo>
                  <a:pt x="52069" y="1411859"/>
                </a:lnTo>
                <a:lnTo>
                  <a:pt x="52014" y="1358935"/>
                </a:lnTo>
                <a:lnTo>
                  <a:pt x="28701" y="1318895"/>
                </a:lnTo>
                <a:lnTo>
                  <a:pt x="24637" y="1312164"/>
                </a:lnTo>
                <a:lnTo>
                  <a:pt x="15875" y="1309878"/>
                </a:lnTo>
                <a:close/>
              </a:path>
              <a:path w="132714" h="1440179">
                <a:moveTo>
                  <a:pt x="52069" y="1359030"/>
                </a:moveTo>
                <a:lnTo>
                  <a:pt x="52069" y="1411859"/>
                </a:lnTo>
                <a:lnTo>
                  <a:pt x="80644" y="1411859"/>
                </a:lnTo>
                <a:lnTo>
                  <a:pt x="80644" y="1404620"/>
                </a:lnTo>
                <a:lnTo>
                  <a:pt x="53975" y="1404620"/>
                </a:lnTo>
                <a:lnTo>
                  <a:pt x="66310" y="1383489"/>
                </a:lnTo>
                <a:lnTo>
                  <a:pt x="52069" y="1359030"/>
                </a:lnTo>
                <a:close/>
              </a:path>
              <a:path w="132714" h="1440179">
                <a:moveTo>
                  <a:pt x="116712" y="1309878"/>
                </a:moveTo>
                <a:lnTo>
                  <a:pt x="107950" y="1312164"/>
                </a:lnTo>
                <a:lnTo>
                  <a:pt x="80644" y="1358935"/>
                </a:lnTo>
                <a:lnTo>
                  <a:pt x="80644" y="1411859"/>
                </a:lnTo>
                <a:lnTo>
                  <a:pt x="82828" y="1411859"/>
                </a:lnTo>
                <a:lnTo>
                  <a:pt x="128650" y="1333373"/>
                </a:lnTo>
                <a:lnTo>
                  <a:pt x="132587" y="1326515"/>
                </a:lnTo>
                <a:lnTo>
                  <a:pt x="130301" y="1317752"/>
                </a:lnTo>
                <a:lnTo>
                  <a:pt x="123570" y="1313815"/>
                </a:lnTo>
                <a:lnTo>
                  <a:pt x="116712" y="1309878"/>
                </a:lnTo>
                <a:close/>
              </a:path>
              <a:path w="132714" h="1440179">
                <a:moveTo>
                  <a:pt x="66310" y="1383489"/>
                </a:moveTo>
                <a:lnTo>
                  <a:pt x="53975" y="1404620"/>
                </a:lnTo>
                <a:lnTo>
                  <a:pt x="78612" y="1404620"/>
                </a:lnTo>
                <a:lnTo>
                  <a:pt x="66310" y="1383489"/>
                </a:lnTo>
                <a:close/>
              </a:path>
              <a:path w="132714" h="1440179">
                <a:moveTo>
                  <a:pt x="80644" y="1358935"/>
                </a:moveTo>
                <a:lnTo>
                  <a:pt x="66310" y="1383489"/>
                </a:lnTo>
                <a:lnTo>
                  <a:pt x="78612" y="1404620"/>
                </a:lnTo>
                <a:lnTo>
                  <a:pt x="80644" y="1404620"/>
                </a:lnTo>
                <a:lnTo>
                  <a:pt x="80644" y="1358935"/>
                </a:lnTo>
                <a:close/>
              </a:path>
              <a:path w="132714" h="1440179">
                <a:moveTo>
                  <a:pt x="80644" y="0"/>
                </a:moveTo>
                <a:lnTo>
                  <a:pt x="52069" y="0"/>
                </a:lnTo>
                <a:lnTo>
                  <a:pt x="52069" y="1359030"/>
                </a:lnTo>
                <a:lnTo>
                  <a:pt x="66310" y="1383489"/>
                </a:lnTo>
                <a:lnTo>
                  <a:pt x="80589" y="1359030"/>
                </a:lnTo>
                <a:lnTo>
                  <a:pt x="80644" y="0"/>
                </a:lnTo>
                <a:close/>
              </a:path>
            </a:pathLst>
          </a:custGeom>
          <a:solidFill>
            <a:srgbClr val="7E7E7E"/>
          </a:solidFill>
        </p:spPr>
        <p:txBody>
          <a:bodyPr wrap="square" lIns="0" tIns="0" rIns="0" bIns="0" rtlCol="0"/>
          <a:lstStyle/>
          <a:p>
            <a:endParaRPr/>
          </a:p>
        </p:txBody>
      </p:sp>
      <p:sp>
        <p:nvSpPr>
          <p:cNvPr id="42" name="object 42"/>
          <p:cNvSpPr txBox="1"/>
          <p:nvPr/>
        </p:nvSpPr>
        <p:spPr>
          <a:xfrm>
            <a:off x="1791970" y="5408167"/>
            <a:ext cx="1140460" cy="575310"/>
          </a:xfrm>
          <a:prstGeom prst="rect">
            <a:avLst/>
          </a:prstGeom>
        </p:spPr>
        <p:txBody>
          <a:bodyPr vert="horz" wrap="square" lIns="0" tIns="12700" rIns="0" bIns="0" rtlCol="0">
            <a:spAutoFit/>
          </a:bodyPr>
          <a:lstStyle/>
          <a:p>
            <a:pPr marL="12700" marR="5080" indent="50165">
              <a:lnSpc>
                <a:spcPct val="100000"/>
              </a:lnSpc>
              <a:spcBef>
                <a:spcPts val="100"/>
              </a:spcBef>
            </a:pPr>
            <a:r>
              <a:rPr sz="1800" spc="-10" dirty="0">
                <a:latin typeface="Calibri"/>
                <a:cs typeface="Calibri"/>
              </a:rPr>
              <a:t>RIBOSOME BIOGENESIS</a:t>
            </a:r>
            <a:endParaRPr sz="1800">
              <a:latin typeface="Calibri"/>
              <a:cs typeface="Calibri"/>
            </a:endParaRPr>
          </a:p>
        </p:txBody>
      </p:sp>
      <p:sp>
        <p:nvSpPr>
          <p:cNvPr id="43" name="object 43"/>
          <p:cNvSpPr/>
          <p:nvPr/>
        </p:nvSpPr>
        <p:spPr>
          <a:xfrm>
            <a:off x="3873246" y="3904996"/>
            <a:ext cx="231140" cy="577215"/>
          </a:xfrm>
          <a:custGeom>
            <a:avLst/>
            <a:gdLst/>
            <a:ahLst/>
            <a:cxnLst/>
            <a:rect l="l" t="t" r="r" b="b"/>
            <a:pathLst>
              <a:path w="231139" h="577214">
                <a:moveTo>
                  <a:pt x="94614" y="0"/>
                </a:moveTo>
                <a:lnTo>
                  <a:pt x="109600" y="562228"/>
                </a:lnTo>
              </a:path>
              <a:path w="231139" h="577214">
                <a:moveTo>
                  <a:pt x="0" y="576833"/>
                </a:moveTo>
                <a:lnTo>
                  <a:pt x="230631" y="575309"/>
                </a:lnTo>
              </a:path>
            </a:pathLst>
          </a:custGeom>
          <a:ln w="28575">
            <a:solidFill>
              <a:srgbClr val="7E7E7E"/>
            </a:solidFill>
          </a:ln>
        </p:spPr>
        <p:txBody>
          <a:bodyPr wrap="square" lIns="0" tIns="0" rIns="0" bIns="0" rtlCol="0"/>
          <a:lstStyle/>
          <a:p>
            <a:endParaRPr/>
          </a:p>
        </p:txBody>
      </p:sp>
      <p:sp>
        <p:nvSpPr>
          <p:cNvPr id="44" name="object 44"/>
          <p:cNvSpPr txBox="1"/>
          <p:nvPr/>
        </p:nvSpPr>
        <p:spPr>
          <a:xfrm>
            <a:off x="3392804" y="4448682"/>
            <a:ext cx="12020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AUTOPHAGY</a:t>
            </a:r>
            <a:endParaRPr sz="1800">
              <a:latin typeface="Calibri"/>
              <a:cs typeface="Calibri"/>
            </a:endParaRPr>
          </a:p>
        </p:txBody>
      </p:sp>
      <p:sp>
        <p:nvSpPr>
          <p:cNvPr id="45" name="object 45"/>
          <p:cNvSpPr txBox="1"/>
          <p:nvPr/>
        </p:nvSpPr>
        <p:spPr>
          <a:xfrm>
            <a:off x="5060696" y="3947540"/>
            <a:ext cx="38989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Calibri"/>
                <a:cs typeface="Calibri"/>
              </a:rPr>
              <a:t>FoxO</a:t>
            </a:r>
            <a:endParaRPr sz="1400">
              <a:latin typeface="Calibri"/>
              <a:cs typeface="Calibri"/>
            </a:endParaRPr>
          </a:p>
        </p:txBody>
      </p:sp>
      <p:grpSp>
        <p:nvGrpSpPr>
          <p:cNvPr id="46" name="object 46"/>
          <p:cNvGrpSpPr/>
          <p:nvPr/>
        </p:nvGrpSpPr>
        <p:grpSpPr>
          <a:xfrm>
            <a:off x="5867717" y="3358896"/>
            <a:ext cx="1029335" cy="670560"/>
            <a:chOff x="5867717" y="3358896"/>
            <a:chExt cx="1029335" cy="670560"/>
          </a:xfrm>
        </p:grpSpPr>
        <p:sp>
          <p:nvSpPr>
            <p:cNvPr id="47" name="object 47"/>
            <p:cNvSpPr/>
            <p:nvPr/>
          </p:nvSpPr>
          <p:spPr>
            <a:xfrm>
              <a:off x="5882004" y="3454781"/>
              <a:ext cx="230504" cy="560705"/>
            </a:xfrm>
            <a:custGeom>
              <a:avLst/>
              <a:gdLst/>
              <a:ahLst/>
              <a:cxnLst/>
              <a:rect l="l" t="t" r="r" b="b"/>
              <a:pathLst>
                <a:path w="230504" h="560704">
                  <a:moveTo>
                    <a:pt x="97282" y="0"/>
                  </a:moveTo>
                  <a:lnTo>
                    <a:pt x="115697" y="540004"/>
                  </a:lnTo>
                </a:path>
                <a:path w="230504" h="560704">
                  <a:moveTo>
                    <a:pt x="0" y="560197"/>
                  </a:moveTo>
                  <a:lnTo>
                    <a:pt x="230250" y="549656"/>
                  </a:lnTo>
                </a:path>
              </a:pathLst>
            </a:custGeom>
            <a:ln w="28575">
              <a:solidFill>
                <a:srgbClr val="7E7E7E"/>
              </a:solidFill>
            </a:ln>
          </p:spPr>
          <p:txBody>
            <a:bodyPr wrap="square" lIns="0" tIns="0" rIns="0" bIns="0" rtlCol="0"/>
            <a:lstStyle/>
            <a:p>
              <a:endParaRPr/>
            </a:p>
          </p:txBody>
        </p:sp>
        <p:sp>
          <p:nvSpPr>
            <p:cNvPr id="48" name="object 48"/>
            <p:cNvSpPr/>
            <p:nvPr/>
          </p:nvSpPr>
          <p:spPr>
            <a:xfrm>
              <a:off x="6303771" y="3358896"/>
              <a:ext cx="593090" cy="567690"/>
            </a:xfrm>
            <a:custGeom>
              <a:avLst/>
              <a:gdLst/>
              <a:ahLst/>
              <a:cxnLst/>
              <a:rect l="l" t="t" r="r" b="b"/>
              <a:pathLst>
                <a:path w="593090" h="567689">
                  <a:moveTo>
                    <a:pt x="471297" y="509015"/>
                  </a:moveTo>
                  <a:lnTo>
                    <a:pt x="463550" y="513841"/>
                  </a:lnTo>
                  <a:lnTo>
                    <a:pt x="461710" y="521713"/>
                  </a:lnTo>
                  <a:lnTo>
                    <a:pt x="459867" y="529208"/>
                  </a:lnTo>
                  <a:lnTo>
                    <a:pt x="464693" y="536828"/>
                  </a:lnTo>
                  <a:lnTo>
                    <a:pt x="472312" y="538733"/>
                  </a:lnTo>
                  <a:lnTo>
                    <a:pt x="592708" y="567562"/>
                  </a:lnTo>
                  <a:lnTo>
                    <a:pt x="590047" y="558291"/>
                  </a:lnTo>
                  <a:lnTo>
                    <a:pt x="562228" y="558291"/>
                  </a:lnTo>
                  <a:lnTo>
                    <a:pt x="523982" y="521713"/>
                  </a:lnTo>
                  <a:lnTo>
                    <a:pt x="478917" y="510920"/>
                  </a:lnTo>
                  <a:lnTo>
                    <a:pt x="471297" y="509015"/>
                  </a:lnTo>
                  <a:close/>
                </a:path>
                <a:path w="593090" h="567689">
                  <a:moveTo>
                    <a:pt x="523982" y="521713"/>
                  </a:moveTo>
                  <a:lnTo>
                    <a:pt x="562228" y="558291"/>
                  </a:lnTo>
                  <a:lnTo>
                    <a:pt x="568427" y="551814"/>
                  </a:lnTo>
                  <a:lnTo>
                    <a:pt x="558419" y="551814"/>
                  </a:lnTo>
                  <a:lnTo>
                    <a:pt x="551668" y="528342"/>
                  </a:lnTo>
                  <a:lnTo>
                    <a:pt x="523982" y="521713"/>
                  </a:lnTo>
                  <a:close/>
                </a:path>
                <a:path w="593090" h="567689">
                  <a:moveTo>
                    <a:pt x="548385" y="436625"/>
                  </a:moveTo>
                  <a:lnTo>
                    <a:pt x="533273" y="440943"/>
                  </a:lnTo>
                  <a:lnTo>
                    <a:pt x="528827" y="448817"/>
                  </a:lnTo>
                  <a:lnTo>
                    <a:pt x="530986" y="456437"/>
                  </a:lnTo>
                  <a:lnTo>
                    <a:pt x="543815" y="501040"/>
                  </a:lnTo>
                  <a:lnTo>
                    <a:pt x="582041" y="537590"/>
                  </a:lnTo>
                  <a:lnTo>
                    <a:pt x="562228" y="558291"/>
                  </a:lnTo>
                  <a:lnTo>
                    <a:pt x="590047" y="558291"/>
                  </a:lnTo>
                  <a:lnTo>
                    <a:pt x="558546" y="448563"/>
                  </a:lnTo>
                  <a:lnTo>
                    <a:pt x="556259" y="440943"/>
                  </a:lnTo>
                  <a:lnTo>
                    <a:pt x="548385" y="436625"/>
                  </a:lnTo>
                  <a:close/>
                </a:path>
                <a:path w="593090" h="567689">
                  <a:moveTo>
                    <a:pt x="551668" y="528342"/>
                  </a:moveTo>
                  <a:lnTo>
                    <a:pt x="558419" y="551814"/>
                  </a:lnTo>
                  <a:lnTo>
                    <a:pt x="575436" y="534034"/>
                  </a:lnTo>
                  <a:lnTo>
                    <a:pt x="551668" y="528342"/>
                  </a:lnTo>
                  <a:close/>
                </a:path>
                <a:path w="593090" h="567689">
                  <a:moveTo>
                    <a:pt x="543815" y="501040"/>
                  </a:moveTo>
                  <a:lnTo>
                    <a:pt x="551668" y="528342"/>
                  </a:lnTo>
                  <a:lnTo>
                    <a:pt x="575436" y="534034"/>
                  </a:lnTo>
                  <a:lnTo>
                    <a:pt x="558419" y="551814"/>
                  </a:lnTo>
                  <a:lnTo>
                    <a:pt x="568427" y="551814"/>
                  </a:lnTo>
                  <a:lnTo>
                    <a:pt x="582041" y="537590"/>
                  </a:lnTo>
                  <a:lnTo>
                    <a:pt x="543815" y="501040"/>
                  </a:lnTo>
                  <a:close/>
                </a:path>
                <a:path w="593090" h="567689">
                  <a:moveTo>
                    <a:pt x="19812" y="0"/>
                  </a:moveTo>
                  <a:lnTo>
                    <a:pt x="0" y="20574"/>
                  </a:lnTo>
                  <a:lnTo>
                    <a:pt x="523982" y="521713"/>
                  </a:lnTo>
                  <a:lnTo>
                    <a:pt x="551668" y="528342"/>
                  </a:lnTo>
                  <a:lnTo>
                    <a:pt x="543815" y="501040"/>
                  </a:lnTo>
                  <a:lnTo>
                    <a:pt x="19812" y="0"/>
                  </a:lnTo>
                  <a:close/>
                </a:path>
              </a:pathLst>
            </a:custGeom>
            <a:solidFill>
              <a:srgbClr val="7E7E7E"/>
            </a:solidFill>
          </p:spPr>
          <p:txBody>
            <a:bodyPr wrap="square" lIns="0" tIns="0" rIns="0" bIns="0" rtlCol="0"/>
            <a:lstStyle/>
            <a:p>
              <a:endParaRPr/>
            </a:p>
          </p:txBody>
        </p:sp>
      </p:grpSp>
      <p:sp>
        <p:nvSpPr>
          <p:cNvPr id="49" name="object 49"/>
          <p:cNvSpPr txBox="1"/>
          <p:nvPr/>
        </p:nvSpPr>
        <p:spPr>
          <a:xfrm>
            <a:off x="5846190" y="4039361"/>
            <a:ext cx="30226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alibri"/>
                <a:cs typeface="Calibri"/>
              </a:rPr>
              <a:t>Bad</a:t>
            </a:r>
            <a:endParaRPr sz="1400">
              <a:latin typeface="Calibri"/>
              <a:cs typeface="Calibri"/>
            </a:endParaRPr>
          </a:p>
        </p:txBody>
      </p:sp>
      <p:sp>
        <p:nvSpPr>
          <p:cNvPr id="50" name="object 50"/>
          <p:cNvSpPr/>
          <p:nvPr/>
        </p:nvSpPr>
        <p:spPr>
          <a:xfrm>
            <a:off x="5552694" y="4269104"/>
            <a:ext cx="132715" cy="936625"/>
          </a:xfrm>
          <a:custGeom>
            <a:avLst/>
            <a:gdLst/>
            <a:ahLst/>
            <a:cxnLst/>
            <a:rect l="l" t="t" r="r" b="b"/>
            <a:pathLst>
              <a:path w="132714" h="936625">
                <a:moveTo>
                  <a:pt x="16128" y="805434"/>
                </a:moveTo>
                <a:lnTo>
                  <a:pt x="2412" y="813308"/>
                </a:lnTo>
                <a:lnTo>
                  <a:pt x="0" y="821944"/>
                </a:lnTo>
                <a:lnTo>
                  <a:pt x="3936" y="828802"/>
                </a:lnTo>
                <a:lnTo>
                  <a:pt x="65150" y="936371"/>
                </a:lnTo>
                <a:lnTo>
                  <a:pt x="81959" y="908177"/>
                </a:lnTo>
                <a:lnTo>
                  <a:pt x="79755" y="908177"/>
                </a:lnTo>
                <a:lnTo>
                  <a:pt x="51180" y="907796"/>
                </a:lnTo>
                <a:lnTo>
                  <a:pt x="51726" y="855102"/>
                </a:lnTo>
                <a:lnTo>
                  <a:pt x="28629" y="814578"/>
                </a:lnTo>
                <a:lnTo>
                  <a:pt x="24764" y="807847"/>
                </a:lnTo>
                <a:lnTo>
                  <a:pt x="16128" y="805434"/>
                </a:lnTo>
                <a:close/>
              </a:path>
              <a:path w="132714" h="936625">
                <a:moveTo>
                  <a:pt x="51726" y="855102"/>
                </a:moveTo>
                <a:lnTo>
                  <a:pt x="51180" y="907796"/>
                </a:lnTo>
                <a:lnTo>
                  <a:pt x="79755" y="908177"/>
                </a:lnTo>
                <a:lnTo>
                  <a:pt x="79830" y="900938"/>
                </a:lnTo>
                <a:lnTo>
                  <a:pt x="77850" y="900938"/>
                </a:lnTo>
                <a:lnTo>
                  <a:pt x="53085" y="900684"/>
                </a:lnTo>
                <a:lnTo>
                  <a:pt x="65687" y="879597"/>
                </a:lnTo>
                <a:lnTo>
                  <a:pt x="51726" y="855102"/>
                </a:lnTo>
                <a:close/>
              </a:path>
              <a:path w="132714" h="936625">
                <a:moveTo>
                  <a:pt x="116839" y="806450"/>
                </a:moveTo>
                <a:lnTo>
                  <a:pt x="108076" y="808736"/>
                </a:lnTo>
                <a:lnTo>
                  <a:pt x="104012" y="815467"/>
                </a:lnTo>
                <a:lnTo>
                  <a:pt x="80305" y="855137"/>
                </a:lnTo>
                <a:lnTo>
                  <a:pt x="79755" y="908177"/>
                </a:lnTo>
                <a:lnTo>
                  <a:pt x="81959" y="908177"/>
                </a:lnTo>
                <a:lnTo>
                  <a:pt x="128523" y="830072"/>
                </a:lnTo>
                <a:lnTo>
                  <a:pt x="132587" y="823341"/>
                </a:lnTo>
                <a:lnTo>
                  <a:pt x="130428" y="814578"/>
                </a:lnTo>
                <a:lnTo>
                  <a:pt x="123570" y="810514"/>
                </a:lnTo>
                <a:lnTo>
                  <a:pt x="116839" y="806450"/>
                </a:lnTo>
                <a:close/>
              </a:path>
              <a:path w="132714" h="936625">
                <a:moveTo>
                  <a:pt x="65687" y="879597"/>
                </a:moveTo>
                <a:lnTo>
                  <a:pt x="53085" y="900684"/>
                </a:lnTo>
                <a:lnTo>
                  <a:pt x="77850" y="900938"/>
                </a:lnTo>
                <a:lnTo>
                  <a:pt x="65687" y="879597"/>
                </a:lnTo>
                <a:close/>
              </a:path>
              <a:path w="132714" h="936625">
                <a:moveTo>
                  <a:pt x="80305" y="855137"/>
                </a:moveTo>
                <a:lnTo>
                  <a:pt x="65687" y="879597"/>
                </a:lnTo>
                <a:lnTo>
                  <a:pt x="77850" y="900938"/>
                </a:lnTo>
                <a:lnTo>
                  <a:pt x="79830" y="900938"/>
                </a:lnTo>
                <a:lnTo>
                  <a:pt x="80305" y="855137"/>
                </a:lnTo>
                <a:close/>
              </a:path>
              <a:path w="132714" h="936625">
                <a:moveTo>
                  <a:pt x="60578" y="0"/>
                </a:moveTo>
                <a:lnTo>
                  <a:pt x="51726" y="855102"/>
                </a:lnTo>
                <a:lnTo>
                  <a:pt x="65687" y="879597"/>
                </a:lnTo>
                <a:lnTo>
                  <a:pt x="80305" y="855137"/>
                </a:lnTo>
                <a:lnTo>
                  <a:pt x="89153" y="381"/>
                </a:lnTo>
                <a:lnTo>
                  <a:pt x="60578" y="0"/>
                </a:lnTo>
                <a:close/>
              </a:path>
            </a:pathLst>
          </a:custGeom>
          <a:solidFill>
            <a:srgbClr val="7E7E7E"/>
          </a:solidFill>
        </p:spPr>
        <p:txBody>
          <a:bodyPr wrap="square" lIns="0" tIns="0" rIns="0" bIns="0" rtlCol="0"/>
          <a:lstStyle/>
          <a:p>
            <a:endParaRPr/>
          </a:p>
        </p:txBody>
      </p:sp>
      <p:sp>
        <p:nvSpPr>
          <p:cNvPr id="51" name="object 51"/>
          <p:cNvSpPr txBox="1"/>
          <p:nvPr/>
        </p:nvSpPr>
        <p:spPr>
          <a:xfrm>
            <a:off x="5132959" y="5147259"/>
            <a:ext cx="93091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SURVIVAL</a:t>
            </a:r>
            <a:endParaRPr sz="1800">
              <a:latin typeface="Calibri"/>
              <a:cs typeface="Calibri"/>
            </a:endParaRPr>
          </a:p>
        </p:txBody>
      </p:sp>
      <p:sp>
        <p:nvSpPr>
          <p:cNvPr id="52" name="object 52"/>
          <p:cNvSpPr/>
          <p:nvPr/>
        </p:nvSpPr>
        <p:spPr>
          <a:xfrm>
            <a:off x="8381745" y="3454653"/>
            <a:ext cx="132715" cy="936625"/>
          </a:xfrm>
          <a:custGeom>
            <a:avLst/>
            <a:gdLst/>
            <a:ahLst/>
            <a:cxnLst/>
            <a:rect l="l" t="t" r="r" b="b"/>
            <a:pathLst>
              <a:path w="132715" h="936625">
                <a:moveTo>
                  <a:pt x="16128" y="805434"/>
                </a:moveTo>
                <a:lnTo>
                  <a:pt x="2412" y="813308"/>
                </a:lnTo>
                <a:lnTo>
                  <a:pt x="0" y="821944"/>
                </a:lnTo>
                <a:lnTo>
                  <a:pt x="3936" y="828802"/>
                </a:lnTo>
                <a:lnTo>
                  <a:pt x="65150" y="936371"/>
                </a:lnTo>
                <a:lnTo>
                  <a:pt x="81993" y="908177"/>
                </a:lnTo>
                <a:lnTo>
                  <a:pt x="79755" y="908177"/>
                </a:lnTo>
                <a:lnTo>
                  <a:pt x="51180" y="907796"/>
                </a:lnTo>
                <a:lnTo>
                  <a:pt x="51727" y="854985"/>
                </a:lnTo>
                <a:lnTo>
                  <a:pt x="28756" y="814578"/>
                </a:lnTo>
                <a:lnTo>
                  <a:pt x="24892" y="807847"/>
                </a:lnTo>
                <a:lnTo>
                  <a:pt x="16128" y="805434"/>
                </a:lnTo>
                <a:close/>
              </a:path>
              <a:path w="132715" h="936625">
                <a:moveTo>
                  <a:pt x="51727" y="854985"/>
                </a:moveTo>
                <a:lnTo>
                  <a:pt x="51180" y="907796"/>
                </a:lnTo>
                <a:lnTo>
                  <a:pt x="79755" y="908177"/>
                </a:lnTo>
                <a:lnTo>
                  <a:pt x="79830" y="900938"/>
                </a:lnTo>
                <a:lnTo>
                  <a:pt x="77850" y="900938"/>
                </a:lnTo>
                <a:lnTo>
                  <a:pt x="53212" y="900684"/>
                </a:lnTo>
                <a:lnTo>
                  <a:pt x="65765" y="879679"/>
                </a:lnTo>
                <a:lnTo>
                  <a:pt x="51727" y="854985"/>
                </a:lnTo>
                <a:close/>
              </a:path>
              <a:path w="132715" h="936625">
                <a:moveTo>
                  <a:pt x="116967" y="806450"/>
                </a:moveTo>
                <a:lnTo>
                  <a:pt x="108203" y="808736"/>
                </a:lnTo>
                <a:lnTo>
                  <a:pt x="104139" y="815467"/>
                </a:lnTo>
                <a:lnTo>
                  <a:pt x="80302" y="855354"/>
                </a:lnTo>
                <a:lnTo>
                  <a:pt x="79755" y="908177"/>
                </a:lnTo>
                <a:lnTo>
                  <a:pt x="81993" y="908177"/>
                </a:lnTo>
                <a:lnTo>
                  <a:pt x="128650" y="830072"/>
                </a:lnTo>
                <a:lnTo>
                  <a:pt x="132714" y="823341"/>
                </a:lnTo>
                <a:lnTo>
                  <a:pt x="130428" y="814578"/>
                </a:lnTo>
                <a:lnTo>
                  <a:pt x="116967" y="806450"/>
                </a:lnTo>
                <a:close/>
              </a:path>
              <a:path w="132715" h="936625">
                <a:moveTo>
                  <a:pt x="65765" y="879679"/>
                </a:moveTo>
                <a:lnTo>
                  <a:pt x="53212" y="900684"/>
                </a:lnTo>
                <a:lnTo>
                  <a:pt x="77850" y="900938"/>
                </a:lnTo>
                <a:lnTo>
                  <a:pt x="65765" y="879679"/>
                </a:lnTo>
                <a:close/>
              </a:path>
              <a:path w="132715" h="936625">
                <a:moveTo>
                  <a:pt x="80302" y="855354"/>
                </a:moveTo>
                <a:lnTo>
                  <a:pt x="65765" y="879679"/>
                </a:lnTo>
                <a:lnTo>
                  <a:pt x="77850" y="900938"/>
                </a:lnTo>
                <a:lnTo>
                  <a:pt x="79830" y="900938"/>
                </a:lnTo>
                <a:lnTo>
                  <a:pt x="80302" y="855354"/>
                </a:lnTo>
                <a:close/>
              </a:path>
              <a:path w="132715" h="936625">
                <a:moveTo>
                  <a:pt x="60578" y="0"/>
                </a:moveTo>
                <a:lnTo>
                  <a:pt x="51727" y="854985"/>
                </a:lnTo>
                <a:lnTo>
                  <a:pt x="65765" y="879679"/>
                </a:lnTo>
                <a:lnTo>
                  <a:pt x="80302" y="855354"/>
                </a:lnTo>
                <a:lnTo>
                  <a:pt x="89153" y="381"/>
                </a:lnTo>
                <a:lnTo>
                  <a:pt x="60578" y="0"/>
                </a:lnTo>
                <a:close/>
              </a:path>
            </a:pathLst>
          </a:custGeom>
          <a:solidFill>
            <a:srgbClr val="7E7E7E"/>
          </a:solidFill>
        </p:spPr>
        <p:txBody>
          <a:bodyPr wrap="square" lIns="0" tIns="0" rIns="0" bIns="0" rtlCol="0"/>
          <a:lstStyle/>
          <a:p>
            <a:endParaRPr/>
          </a:p>
        </p:txBody>
      </p:sp>
      <p:sp>
        <p:nvSpPr>
          <p:cNvPr id="53" name="object 53"/>
          <p:cNvSpPr txBox="1"/>
          <p:nvPr/>
        </p:nvSpPr>
        <p:spPr>
          <a:xfrm>
            <a:off x="8014461" y="4335602"/>
            <a:ext cx="89661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54" name="object 54"/>
          <p:cNvSpPr txBox="1"/>
          <p:nvPr/>
        </p:nvSpPr>
        <p:spPr>
          <a:xfrm>
            <a:off x="6846823" y="3913759"/>
            <a:ext cx="70104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Rac/Cdc2</a:t>
            </a:r>
            <a:endParaRPr sz="1400">
              <a:latin typeface="Calibri"/>
              <a:cs typeface="Calibri"/>
            </a:endParaRPr>
          </a:p>
        </p:txBody>
      </p:sp>
      <p:sp>
        <p:nvSpPr>
          <p:cNvPr id="55" name="object 55"/>
          <p:cNvSpPr/>
          <p:nvPr/>
        </p:nvSpPr>
        <p:spPr>
          <a:xfrm>
            <a:off x="7145401" y="3513201"/>
            <a:ext cx="132715" cy="432434"/>
          </a:xfrm>
          <a:custGeom>
            <a:avLst/>
            <a:gdLst/>
            <a:ahLst/>
            <a:cxnLst/>
            <a:rect l="l" t="t" r="r" b="b"/>
            <a:pathLst>
              <a:path w="132715" h="432435">
                <a:moveTo>
                  <a:pt x="15875" y="301751"/>
                </a:moveTo>
                <a:lnTo>
                  <a:pt x="9144" y="305688"/>
                </a:lnTo>
                <a:lnTo>
                  <a:pt x="2285" y="309625"/>
                </a:lnTo>
                <a:lnTo>
                  <a:pt x="0" y="318388"/>
                </a:lnTo>
                <a:lnTo>
                  <a:pt x="3937" y="325247"/>
                </a:lnTo>
                <a:lnTo>
                  <a:pt x="66294" y="432054"/>
                </a:lnTo>
                <a:lnTo>
                  <a:pt x="82828" y="403732"/>
                </a:lnTo>
                <a:lnTo>
                  <a:pt x="52070" y="403732"/>
                </a:lnTo>
                <a:lnTo>
                  <a:pt x="52010" y="350930"/>
                </a:lnTo>
                <a:lnTo>
                  <a:pt x="28701" y="310896"/>
                </a:lnTo>
                <a:lnTo>
                  <a:pt x="24638" y="304038"/>
                </a:lnTo>
                <a:lnTo>
                  <a:pt x="15875" y="301751"/>
                </a:lnTo>
                <a:close/>
              </a:path>
              <a:path w="132715" h="432435">
                <a:moveTo>
                  <a:pt x="52070" y="351031"/>
                </a:moveTo>
                <a:lnTo>
                  <a:pt x="52070" y="403732"/>
                </a:lnTo>
                <a:lnTo>
                  <a:pt x="80645" y="403732"/>
                </a:lnTo>
                <a:lnTo>
                  <a:pt x="80645" y="396621"/>
                </a:lnTo>
                <a:lnTo>
                  <a:pt x="53975" y="396621"/>
                </a:lnTo>
                <a:lnTo>
                  <a:pt x="66309" y="375489"/>
                </a:lnTo>
                <a:lnTo>
                  <a:pt x="52070" y="351031"/>
                </a:lnTo>
                <a:close/>
              </a:path>
              <a:path w="132715" h="432435">
                <a:moveTo>
                  <a:pt x="116713" y="301751"/>
                </a:moveTo>
                <a:lnTo>
                  <a:pt x="107950" y="304038"/>
                </a:lnTo>
                <a:lnTo>
                  <a:pt x="104013" y="310896"/>
                </a:lnTo>
                <a:lnTo>
                  <a:pt x="80645" y="350930"/>
                </a:lnTo>
                <a:lnTo>
                  <a:pt x="80645" y="403732"/>
                </a:lnTo>
                <a:lnTo>
                  <a:pt x="82828" y="403732"/>
                </a:lnTo>
                <a:lnTo>
                  <a:pt x="128650" y="325247"/>
                </a:lnTo>
                <a:lnTo>
                  <a:pt x="132588" y="318388"/>
                </a:lnTo>
                <a:lnTo>
                  <a:pt x="130301" y="309625"/>
                </a:lnTo>
                <a:lnTo>
                  <a:pt x="123571" y="305688"/>
                </a:lnTo>
                <a:lnTo>
                  <a:pt x="116713" y="301751"/>
                </a:lnTo>
                <a:close/>
              </a:path>
              <a:path w="132715" h="432435">
                <a:moveTo>
                  <a:pt x="66309" y="375489"/>
                </a:moveTo>
                <a:lnTo>
                  <a:pt x="53975" y="396621"/>
                </a:lnTo>
                <a:lnTo>
                  <a:pt x="78613" y="396621"/>
                </a:lnTo>
                <a:lnTo>
                  <a:pt x="66309" y="375489"/>
                </a:lnTo>
                <a:close/>
              </a:path>
              <a:path w="132715" h="432435">
                <a:moveTo>
                  <a:pt x="80645" y="350930"/>
                </a:moveTo>
                <a:lnTo>
                  <a:pt x="66309" y="375489"/>
                </a:lnTo>
                <a:lnTo>
                  <a:pt x="78613" y="396621"/>
                </a:lnTo>
                <a:lnTo>
                  <a:pt x="80645" y="396621"/>
                </a:lnTo>
                <a:lnTo>
                  <a:pt x="80645" y="350930"/>
                </a:lnTo>
                <a:close/>
              </a:path>
              <a:path w="132715"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sp>
        <p:nvSpPr>
          <p:cNvPr id="56" name="object 56"/>
          <p:cNvSpPr/>
          <p:nvPr/>
        </p:nvSpPr>
        <p:spPr>
          <a:xfrm>
            <a:off x="7134352" y="4161282"/>
            <a:ext cx="132715" cy="1440815"/>
          </a:xfrm>
          <a:custGeom>
            <a:avLst/>
            <a:gdLst/>
            <a:ahLst/>
            <a:cxnLst/>
            <a:rect l="l" t="t" r="r" b="b"/>
            <a:pathLst>
              <a:path w="132715" h="1440814">
                <a:moveTo>
                  <a:pt x="15875" y="1309878"/>
                </a:moveTo>
                <a:lnTo>
                  <a:pt x="9017" y="1313815"/>
                </a:lnTo>
                <a:lnTo>
                  <a:pt x="2286" y="1317752"/>
                </a:lnTo>
                <a:lnTo>
                  <a:pt x="0" y="1326515"/>
                </a:lnTo>
                <a:lnTo>
                  <a:pt x="3937" y="1333373"/>
                </a:lnTo>
                <a:lnTo>
                  <a:pt x="66294" y="1440218"/>
                </a:lnTo>
                <a:lnTo>
                  <a:pt x="82844" y="1411859"/>
                </a:lnTo>
                <a:lnTo>
                  <a:pt x="51943" y="1411859"/>
                </a:lnTo>
                <a:lnTo>
                  <a:pt x="51943" y="1358935"/>
                </a:lnTo>
                <a:lnTo>
                  <a:pt x="24638" y="1312164"/>
                </a:lnTo>
                <a:lnTo>
                  <a:pt x="15875" y="1309878"/>
                </a:lnTo>
                <a:close/>
              </a:path>
              <a:path w="132715" h="1440814">
                <a:moveTo>
                  <a:pt x="51943" y="1358935"/>
                </a:moveTo>
                <a:lnTo>
                  <a:pt x="51943" y="1411859"/>
                </a:lnTo>
                <a:lnTo>
                  <a:pt x="80518" y="1411859"/>
                </a:lnTo>
                <a:lnTo>
                  <a:pt x="80518" y="1404620"/>
                </a:lnTo>
                <a:lnTo>
                  <a:pt x="53975" y="1404620"/>
                </a:lnTo>
                <a:lnTo>
                  <a:pt x="66277" y="1383489"/>
                </a:lnTo>
                <a:lnTo>
                  <a:pt x="51943" y="1358935"/>
                </a:lnTo>
                <a:close/>
              </a:path>
              <a:path w="132715" h="1440814">
                <a:moveTo>
                  <a:pt x="116713" y="1309878"/>
                </a:moveTo>
                <a:lnTo>
                  <a:pt x="107950" y="1312164"/>
                </a:lnTo>
                <a:lnTo>
                  <a:pt x="103886" y="1318895"/>
                </a:lnTo>
                <a:lnTo>
                  <a:pt x="80573" y="1358935"/>
                </a:lnTo>
                <a:lnTo>
                  <a:pt x="80518" y="1411859"/>
                </a:lnTo>
                <a:lnTo>
                  <a:pt x="82844" y="1411859"/>
                </a:lnTo>
                <a:lnTo>
                  <a:pt x="128650" y="1333373"/>
                </a:lnTo>
                <a:lnTo>
                  <a:pt x="132588" y="1326515"/>
                </a:lnTo>
                <a:lnTo>
                  <a:pt x="130301" y="1317752"/>
                </a:lnTo>
                <a:lnTo>
                  <a:pt x="123444" y="1313815"/>
                </a:lnTo>
                <a:lnTo>
                  <a:pt x="116713" y="1309878"/>
                </a:lnTo>
                <a:close/>
              </a:path>
              <a:path w="132715" h="1440814">
                <a:moveTo>
                  <a:pt x="66277" y="1383489"/>
                </a:moveTo>
                <a:lnTo>
                  <a:pt x="53975" y="1404620"/>
                </a:lnTo>
                <a:lnTo>
                  <a:pt x="78613" y="1404620"/>
                </a:lnTo>
                <a:lnTo>
                  <a:pt x="66277" y="1383489"/>
                </a:lnTo>
                <a:close/>
              </a:path>
              <a:path w="132715" h="1440814">
                <a:moveTo>
                  <a:pt x="80518" y="1359030"/>
                </a:moveTo>
                <a:lnTo>
                  <a:pt x="66277" y="1383489"/>
                </a:lnTo>
                <a:lnTo>
                  <a:pt x="78613" y="1404620"/>
                </a:lnTo>
                <a:lnTo>
                  <a:pt x="80518" y="1404620"/>
                </a:lnTo>
                <a:lnTo>
                  <a:pt x="80518" y="1359030"/>
                </a:lnTo>
                <a:close/>
              </a:path>
              <a:path w="132715" h="1440814">
                <a:moveTo>
                  <a:pt x="80518" y="0"/>
                </a:moveTo>
                <a:lnTo>
                  <a:pt x="51943" y="0"/>
                </a:lnTo>
                <a:lnTo>
                  <a:pt x="51998" y="1359030"/>
                </a:lnTo>
                <a:lnTo>
                  <a:pt x="66277" y="1383489"/>
                </a:lnTo>
                <a:lnTo>
                  <a:pt x="80518" y="1359030"/>
                </a:lnTo>
                <a:lnTo>
                  <a:pt x="80518" y="0"/>
                </a:lnTo>
                <a:close/>
              </a:path>
            </a:pathLst>
          </a:custGeom>
          <a:solidFill>
            <a:srgbClr val="7E7E7E"/>
          </a:solidFill>
        </p:spPr>
        <p:txBody>
          <a:bodyPr wrap="square" lIns="0" tIns="0" rIns="0" bIns="0" rtlCol="0"/>
          <a:lstStyle/>
          <a:p>
            <a:endParaRPr/>
          </a:p>
        </p:txBody>
      </p:sp>
      <p:sp>
        <p:nvSpPr>
          <p:cNvPr id="57" name="object 57"/>
          <p:cNvSpPr txBox="1"/>
          <p:nvPr/>
        </p:nvSpPr>
        <p:spPr>
          <a:xfrm>
            <a:off x="6496939" y="5538622"/>
            <a:ext cx="1471930" cy="575310"/>
          </a:xfrm>
          <a:prstGeom prst="rect">
            <a:avLst/>
          </a:prstGeom>
        </p:spPr>
        <p:txBody>
          <a:bodyPr vert="horz" wrap="square" lIns="0" tIns="12700" rIns="0" bIns="0" rtlCol="0">
            <a:spAutoFit/>
          </a:bodyPr>
          <a:lstStyle/>
          <a:p>
            <a:pPr marL="12700" marR="5080" indent="4445">
              <a:lnSpc>
                <a:spcPct val="100000"/>
              </a:lnSpc>
              <a:spcBef>
                <a:spcPts val="100"/>
              </a:spcBef>
            </a:pPr>
            <a:r>
              <a:rPr sz="1800" spc="-10" dirty="0">
                <a:latin typeface="Calibri"/>
                <a:cs typeface="Calibri"/>
              </a:rPr>
              <a:t>CYTOSKELETON </a:t>
            </a:r>
            <a:r>
              <a:rPr sz="1800" spc="-20" dirty="0">
                <a:latin typeface="Calibri"/>
                <a:cs typeface="Calibri"/>
              </a:rPr>
              <a:t>ORGANIZATION</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6067" y="2475992"/>
            <a:ext cx="2440305" cy="1083310"/>
            <a:chOff x="386067" y="2475992"/>
            <a:chExt cx="2440305" cy="1083310"/>
          </a:xfrm>
        </p:grpSpPr>
        <p:pic>
          <p:nvPicPr>
            <p:cNvPr id="3" name="object 3"/>
            <p:cNvPicPr/>
            <p:nvPr/>
          </p:nvPicPr>
          <p:blipFill>
            <a:blip r:embed="rId2" cstate="print"/>
            <a:stretch>
              <a:fillRect/>
            </a:stretch>
          </p:blipFill>
          <p:spPr>
            <a:xfrm>
              <a:off x="386067" y="2878899"/>
              <a:ext cx="1017587" cy="487362"/>
            </a:xfrm>
            <a:prstGeom prst="rect">
              <a:avLst/>
            </a:prstGeom>
          </p:spPr>
        </p:pic>
        <p:sp>
          <p:nvSpPr>
            <p:cNvPr id="4" name="object 4"/>
            <p:cNvSpPr/>
            <p:nvPr/>
          </p:nvSpPr>
          <p:spPr>
            <a:xfrm>
              <a:off x="1144308" y="2475992"/>
              <a:ext cx="683895" cy="389890"/>
            </a:xfrm>
            <a:custGeom>
              <a:avLst/>
              <a:gdLst/>
              <a:ahLst/>
              <a:cxnLst/>
              <a:rect l="l" t="t" r="r" b="b"/>
              <a:pathLst>
                <a:path w="683894" h="389889">
                  <a:moveTo>
                    <a:pt x="76250" y="271018"/>
                  </a:moveTo>
                  <a:lnTo>
                    <a:pt x="67475" y="273304"/>
                  </a:lnTo>
                  <a:lnTo>
                    <a:pt x="0" y="386207"/>
                  </a:lnTo>
                  <a:lnTo>
                    <a:pt x="131533" y="389382"/>
                  </a:lnTo>
                  <a:lnTo>
                    <a:pt x="136116" y="385063"/>
                  </a:lnTo>
                  <a:lnTo>
                    <a:pt x="31724" y="385063"/>
                  </a:lnTo>
                  <a:lnTo>
                    <a:pt x="17919" y="360045"/>
                  </a:lnTo>
                  <a:lnTo>
                    <a:pt x="64166" y="334515"/>
                  </a:lnTo>
                  <a:lnTo>
                    <a:pt x="92011" y="287909"/>
                  </a:lnTo>
                  <a:lnTo>
                    <a:pt x="89801" y="279146"/>
                  </a:lnTo>
                  <a:lnTo>
                    <a:pt x="76250" y="271018"/>
                  </a:lnTo>
                  <a:close/>
                </a:path>
                <a:path w="683894" h="389889">
                  <a:moveTo>
                    <a:pt x="64166" y="334515"/>
                  </a:moveTo>
                  <a:lnTo>
                    <a:pt x="17919" y="360045"/>
                  </a:lnTo>
                  <a:lnTo>
                    <a:pt x="31724" y="385063"/>
                  </a:lnTo>
                  <a:lnTo>
                    <a:pt x="41155" y="379857"/>
                  </a:lnTo>
                  <a:lnTo>
                    <a:pt x="37096" y="379857"/>
                  </a:lnTo>
                  <a:lnTo>
                    <a:pt x="25158" y="358267"/>
                  </a:lnTo>
                  <a:lnTo>
                    <a:pt x="49986" y="358267"/>
                  </a:lnTo>
                  <a:lnTo>
                    <a:pt x="64166" y="334515"/>
                  </a:lnTo>
                  <a:close/>
                </a:path>
                <a:path w="683894" h="389889">
                  <a:moveTo>
                    <a:pt x="77935" y="359550"/>
                  </a:moveTo>
                  <a:lnTo>
                    <a:pt x="31724" y="385063"/>
                  </a:lnTo>
                  <a:lnTo>
                    <a:pt x="136116" y="385063"/>
                  </a:lnTo>
                  <a:lnTo>
                    <a:pt x="138137" y="383159"/>
                  </a:lnTo>
                  <a:lnTo>
                    <a:pt x="138264" y="375285"/>
                  </a:lnTo>
                  <a:lnTo>
                    <a:pt x="138518" y="367411"/>
                  </a:lnTo>
                  <a:lnTo>
                    <a:pt x="132295" y="360807"/>
                  </a:lnTo>
                  <a:lnTo>
                    <a:pt x="77935" y="359550"/>
                  </a:lnTo>
                  <a:close/>
                </a:path>
                <a:path w="683894" h="389889">
                  <a:moveTo>
                    <a:pt x="25158" y="358267"/>
                  </a:moveTo>
                  <a:lnTo>
                    <a:pt x="37096" y="379857"/>
                  </a:lnTo>
                  <a:lnTo>
                    <a:pt x="49630" y="358862"/>
                  </a:lnTo>
                  <a:lnTo>
                    <a:pt x="25158" y="358267"/>
                  </a:lnTo>
                  <a:close/>
                </a:path>
                <a:path w="683894" h="389889">
                  <a:moveTo>
                    <a:pt x="49630" y="358862"/>
                  </a:moveTo>
                  <a:lnTo>
                    <a:pt x="37096" y="379857"/>
                  </a:lnTo>
                  <a:lnTo>
                    <a:pt x="41155" y="379857"/>
                  </a:lnTo>
                  <a:lnTo>
                    <a:pt x="77935" y="359550"/>
                  </a:lnTo>
                  <a:lnTo>
                    <a:pt x="49630" y="358862"/>
                  </a:lnTo>
                  <a:close/>
                </a:path>
                <a:path w="683894" h="389889">
                  <a:moveTo>
                    <a:pt x="670140" y="0"/>
                  </a:moveTo>
                  <a:lnTo>
                    <a:pt x="64166" y="334515"/>
                  </a:lnTo>
                  <a:lnTo>
                    <a:pt x="49630" y="358862"/>
                  </a:lnTo>
                  <a:lnTo>
                    <a:pt x="77935" y="359550"/>
                  </a:lnTo>
                  <a:lnTo>
                    <a:pt x="683856" y="25019"/>
                  </a:lnTo>
                  <a:lnTo>
                    <a:pt x="670140" y="0"/>
                  </a:lnTo>
                  <a:close/>
                </a:path>
                <a:path w="683894" h="389889">
                  <a:moveTo>
                    <a:pt x="49986" y="358267"/>
                  </a:moveTo>
                  <a:lnTo>
                    <a:pt x="25158" y="358267"/>
                  </a:lnTo>
                  <a:lnTo>
                    <a:pt x="49630" y="358862"/>
                  </a:lnTo>
                  <a:lnTo>
                    <a:pt x="49986" y="358267"/>
                  </a:lnTo>
                  <a:close/>
                </a:path>
              </a:pathLst>
            </a:custGeom>
            <a:solidFill>
              <a:srgbClr val="7E7E7E"/>
            </a:solidFill>
          </p:spPr>
          <p:txBody>
            <a:bodyPr wrap="square" lIns="0" tIns="0" rIns="0" bIns="0" rtlCol="0"/>
            <a:lstStyle/>
            <a:p>
              <a:endParaRPr/>
            </a:p>
          </p:txBody>
        </p:sp>
        <p:pic>
          <p:nvPicPr>
            <p:cNvPr id="5" name="object 5"/>
            <p:cNvPicPr/>
            <p:nvPr/>
          </p:nvPicPr>
          <p:blipFill>
            <a:blip r:embed="rId3" cstate="print"/>
            <a:stretch>
              <a:fillRect/>
            </a:stretch>
          </p:blipFill>
          <p:spPr>
            <a:xfrm>
              <a:off x="1807971" y="3078289"/>
              <a:ext cx="1017788" cy="481012"/>
            </a:xfrm>
            <a:prstGeom prst="rect">
              <a:avLst/>
            </a:prstGeom>
          </p:spPr>
        </p:pic>
        <p:sp>
          <p:nvSpPr>
            <p:cNvPr id="6" name="object 6"/>
            <p:cNvSpPr/>
            <p:nvPr/>
          </p:nvSpPr>
          <p:spPr>
            <a:xfrm>
              <a:off x="2336164" y="2569845"/>
              <a:ext cx="186055" cy="450215"/>
            </a:xfrm>
            <a:custGeom>
              <a:avLst/>
              <a:gdLst/>
              <a:ahLst/>
              <a:cxnLst/>
              <a:rect l="l" t="t" r="r" b="b"/>
              <a:pathLst>
                <a:path w="186055" h="450214">
                  <a:moveTo>
                    <a:pt x="20320" y="310514"/>
                  </a:moveTo>
                  <a:lnTo>
                    <a:pt x="12573" y="312165"/>
                  </a:lnTo>
                  <a:lnTo>
                    <a:pt x="4826" y="313943"/>
                  </a:lnTo>
                  <a:lnTo>
                    <a:pt x="0" y="321563"/>
                  </a:lnTo>
                  <a:lnTo>
                    <a:pt x="1651" y="329183"/>
                  </a:lnTo>
                  <a:lnTo>
                    <a:pt x="28193" y="450088"/>
                  </a:lnTo>
                  <a:lnTo>
                    <a:pt x="53443" y="427481"/>
                  </a:lnTo>
                  <a:lnTo>
                    <a:pt x="50418" y="427481"/>
                  </a:lnTo>
                  <a:lnTo>
                    <a:pt x="23241" y="418718"/>
                  </a:lnTo>
                  <a:lnTo>
                    <a:pt x="39501" y="368427"/>
                  </a:lnTo>
                  <a:lnTo>
                    <a:pt x="27940" y="315467"/>
                  </a:lnTo>
                  <a:lnTo>
                    <a:pt x="20320" y="310514"/>
                  </a:lnTo>
                  <a:close/>
                </a:path>
                <a:path w="186055" h="450214">
                  <a:moveTo>
                    <a:pt x="39501" y="368427"/>
                  </a:moveTo>
                  <a:lnTo>
                    <a:pt x="23241" y="418718"/>
                  </a:lnTo>
                  <a:lnTo>
                    <a:pt x="50418" y="427481"/>
                  </a:lnTo>
                  <a:lnTo>
                    <a:pt x="52800" y="420115"/>
                  </a:lnTo>
                  <a:lnTo>
                    <a:pt x="50800" y="420115"/>
                  </a:lnTo>
                  <a:lnTo>
                    <a:pt x="27305" y="412495"/>
                  </a:lnTo>
                  <a:lnTo>
                    <a:pt x="45567" y="396176"/>
                  </a:lnTo>
                  <a:lnTo>
                    <a:pt x="39501" y="368427"/>
                  </a:lnTo>
                  <a:close/>
                </a:path>
                <a:path w="186055" h="450214">
                  <a:moveTo>
                    <a:pt x="107187" y="340994"/>
                  </a:moveTo>
                  <a:lnTo>
                    <a:pt x="101346" y="346328"/>
                  </a:lnTo>
                  <a:lnTo>
                    <a:pt x="66625" y="377356"/>
                  </a:lnTo>
                  <a:lnTo>
                    <a:pt x="50418" y="427481"/>
                  </a:lnTo>
                  <a:lnTo>
                    <a:pt x="53443" y="427481"/>
                  </a:lnTo>
                  <a:lnTo>
                    <a:pt x="126237" y="362330"/>
                  </a:lnTo>
                  <a:lnTo>
                    <a:pt x="126746" y="353313"/>
                  </a:lnTo>
                  <a:lnTo>
                    <a:pt x="116205" y="341502"/>
                  </a:lnTo>
                  <a:lnTo>
                    <a:pt x="107187" y="340994"/>
                  </a:lnTo>
                  <a:close/>
                </a:path>
                <a:path w="186055" h="450214">
                  <a:moveTo>
                    <a:pt x="45567" y="396176"/>
                  </a:moveTo>
                  <a:lnTo>
                    <a:pt x="27305" y="412495"/>
                  </a:lnTo>
                  <a:lnTo>
                    <a:pt x="50800" y="420115"/>
                  </a:lnTo>
                  <a:lnTo>
                    <a:pt x="45567" y="396176"/>
                  </a:lnTo>
                  <a:close/>
                </a:path>
                <a:path w="186055" h="450214">
                  <a:moveTo>
                    <a:pt x="66625" y="377356"/>
                  </a:moveTo>
                  <a:lnTo>
                    <a:pt x="45567" y="396176"/>
                  </a:lnTo>
                  <a:lnTo>
                    <a:pt x="50800" y="420115"/>
                  </a:lnTo>
                  <a:lnTo>
                    <a:pt x="52800" y="420115"/>
                  </a:lnTo>
                  <a:lnTo>
                    <a:pt x="66625" y="377356"/>
                  </a:lnTo>
                  <a:close/>
                </a:path>
                <a:path w="186055" h="450214">
                  <a:moveTo>
                    <a:pt x="158623" y="0"/>
                  </a:moveTo>
                  <a:lnTo>
                    <a:pt x="39501" y="368427"/>
                  </a:lnTo>
                  <a:lnTo>
                    <a:pt x="45567" y="396176"/>
                  </a:lnTo>
                  <a:lnTo>
                    <a:pt x="66625" y="377356"/>
                  </a:lnTo>
                  <a:lnTo>
                    <a:pt x="185801" y="8762"/>
                  </a:lnTo>
                  <a:lnTo>
                    <a:pt x="158623" y="0"/>
                  </a:lnTo>
                  <a:close/>
                </a:path>
              </a:pathLst>
            </a:custGeom>
            <a:solidFill>
              <a:srgbClr val="7E7E7E"/>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2988310" y="3196780"/>
            <a:ext cx="1780273" cy="811461"/>
          </a:xfrm>
          <a:prstGeom prst="rect">
            <a:avLst/>
          </a:prstGeom>
        </p:spPr>
      </p:pic>
      <p:sp>
        <p:nvSpPr>
          <p:cNvPr id="8" name="object 8"/>
          <p:cNvSpPr/>
          <p:nvPr/>
        </p:nvSpPr>
        <p:spPr>
          <a:xfrm>
            <a:off x="3026410" y="2646172"/>
            <a:ext cx="463550" cy="511809"/>
          </a:xfrm>
          <a:custGeom>
            <a:avLst/>
            <a:gdLst/>
            <a:ahLst/>
            <a:cxnLst/>
            <a:rect l="l" t="t" r="r" b="b"/>
            <a:pathLst>
              <a:path w="463550" h="511810">
                <a:moveTo>
                  <a:pt x="0" y="0"/>
                </a:moveTo>
                <a:lnTo>
                  <a:pt x="360044" y="432053"/>
                </a:lnTo>
              </a:path>
              <a:path w="463550" h="511810">
                <a:moveTo>
                  <a:pt x="283082" y="511428"/>
                </a:moveTo>
                <a:lnTo>
                  <a:pt x="463168" y="367411"/>
                </a:lnTo>
              </a:path>
            </a:pathLst>
          </a:custGeom>
          <a:ln w="28575">
            <a:solidFill>
              <a:srgbClr val="7E7E7E"/>
            </a:solidFill>
          </a:ln>
        </p:spPr>
        <p:txBody>
          <a:bodyPr wrap="square" lIns="0" tIns="0" rIns="0" bIns="0" rtlCol="0"/>
          <a:lstStyle/>
          <a:p>
            <a:endParaRPr/>
          </a:p>
        </p:txBody>
      </p:sp>
      <p:grpSp>
        <p:nvGrpSpPr>
          <p:cNvPr id="9" name="object 9"/>
          <p:cNvGrpSpPr/>
          <p:nvPr/>
        </p:nvGrpSpPr>
        <p:grpSpPr>
          <a:xfrm>
            <a:off x="1009548" y="1508315"/>
            <a:ext cx="2666365" cy="1008380"/>
            <a:chOff x="1009548" y="1508315"/>
            <a:chExt cx="2666365" cy="1008380"/>
          </a:xfrm>
        </p:grpSpPr>
        <p:pic>
          <p:nvPicPr>
            <p:cNvPr id="10" name="object 10"/>
            <p:cNvPicPr/>
            <p:nvPr/>
          </p:nvPicPr>
          <p:blipFill>
            <a:blip r:embed="rId5" cstate="print"/>
            <a:stretch>
              <a:fillRect/>
            </a:stretch>
          </p:blipFill>
          <p:spPr>
            <a:xfrm>
              <a:off x="1680209" y="1508315"/>
              <a:ext cx="1719326" cy="944562"/>
            </a:xfrm>
            <a:prstGeom prst="rect">
              <a:avLst/>
            </a:prstGeom>
          </p:spPr>
        </p:pic>
        <p:pic>
          <p:nvPicPr>
            <p:cNvPr id="11" name="object 11"/>
            <p:cNvPicPr/>
            <p:nvPr/>
          </p:nvPicPr>
          <p:blipFill>
            <a:blip r:embed="rId6" cstate="print"/>
            <a:stretch>
              <a:fillRect/>
            </a:stretch>
          </p:blipFill>
          <p:spPr>
            <a:xfrm>
              <a:off x="1009548" y="2007552"/>
              <a:ext cx="1341374" cy="481012"/>
            </a:xfrm>
            <a:prstGeom prst="rect">
              <a:avLst/>
            </a:prstGeom>
          </p:spPr>
        </p:pic>
        <p:pic>
          <p:nvPicPr>
            <p:cNvPr id="12" name="object 12"/>
            <p:cNvPicPr/>
            <p:nvPr/>
          </p:nvPicPr>
          <p:blipFill>
            <a:blip r:embed="rId7" cstate="print"/>
            <a:stretch>
              <a:fillRect/>
            </a:stretch>
          </p:blipFill>
          <p:spPr>
            <a:xfrm>
              <a:off x="2943605" y="2009965"/>
              <a:ext cx="731837" cy="506412"/>
            </a:xfrm>
            <a:prstGeom prst="rect">
              <a:avLst/>
            </a:prstGeom>
          </p:spPr>
        </p:pic>
      </p:grpSp>
      <p:sp>
        <p:nvSpPr>
          <p:cNvPr id="13" name="object 13"/>
          <p:cNvSpPr txBox="1"/>
          <p:nvPr/>
        </p:nvSpPr>
        <p:spPr>
          <a:xfrm>
            <a:off x="2131567" y="1144904"/>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sp>
        <p:nvSpPr>
          <p:cNvPr id="14" name="object 14"/>
          <p:cNvSpPr/>
          <p:nvPr/>
        </p:nvSpPr>
        <p:spPr>
          <a:xfrm>
            <a:off x="744639" y="3402965"/>
            <a:ext cx="230504" cy="574675"/>
          </a:xfrm>
          <a:custGeom>
            <a:avLst/>
            <a:gdLst/>
            <a:ahLst/>
            <a:cxnLst/>
            <a:rect l="l" t="t" r="r" b="b"/>
            <a:pathLst>
              <a:path w="230505" h="574675">
                <a:moveTo>
                  <a:pt x="127876" y="0"/>
                </a:moveTo>
                <a:lnTo>
                  <a:pt x="116446" y="562229"/>
                </a:lnTo>
              </a:path>
              <a:path w="230505" h="574675">
                <a:moveTo>
                  <a:pt x="0" y="565404"/>
                </a:moveTo>
                <a:lnTo>
                  <a:pt x="230352" y="574675"/>
                </a:lnTo>
              </a:path>
            </a:pathLst>
          </a:custGeom>
          <a:ln w="28575">
            <a:solidFill>
              <a:srgbClr val="7E7E7E"/>
            </a:solidFill>
          </a:ln>
        </p:spPr>
        <p:txBody>
          <a:bodyPr wrap="square" lIns="0" tIns="0" rIns="0" bIns="0" rtlCol="0"/>
          <a:lstStyle/>
          <a:p>
            <a:endParaRPr/>
          </a:p>
        </p:txBody>
      </p:sp>
      <p:sp>
        <p:nvSpPr>
          <p:cNvPr id="15" name="object 15"/>
          <p:cNvSpPr txBox="1"/>
          <p:nvPr/>
        </p:nvSpPr>
        <p:spPr>
          <a:xfrm>
            <a:off x="643229" y="3964304"/>
            <a:ext cx="41846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eIF4E</a:t>
            </a:r>
            <a:endParaRPr sz="1400">
              <a:latin typeface="Calibri"/>
              <a:cs typeface="Calibri"/>
            </a:endParaRPr>
          </a:p>
        </p:txBody>
      </p:sp>
      <p:sp>
        <p:nvSpPr>
          <p:cNvPr id="16" name="object 16"/>
          <p:cNvSpPr/>
          <p:nvPr/>
        </p:nvSpPr>
        <p:spPr>
          <a:xfrm>
            <a:off x="801027" y="4230242"/>
            <a:ext cx="132715" cy="936625"/>
          </a:xfrm>
          <a:custGeom>
            <a:avLst/>
            <a:gdLst/>
            <a:ahLst/>
            <a:cxnLst/>
            <a:rect l="l" t="t" r="r" b="b"/>
            <a:pathLst>
              <a:path w="132715" h="936625">
                <a:moveTo>
                  <a:pt x="16103" y="805433"/>
                </a:moveTo>
                <a:lnTo>
                  <a:pt x="9245" y="809243"/>
                </a:lnTo>
                <a:lnTo>
                  <a:pt x="2387" y="813180"/>
                </a:lnTo>
                <a:lnTo>
                  <a:pt x="0" y="821943"/>
                </a:lnTo>
                <a:lnTo>
                  <a:pt x="65138" y="936243"/>
                </a:lnTo>
                <a:lnTo>
                  <a:pt x="81987" y="908049"/>
                </a:lnTo>
                <a:lnTo>
                  <a:pt x="79717" y="908049"/>
                </a:lnTo>
                <a:lnTo>
                  <a:pt x="51142" y="907795"/>
                </a:lnTo>
                <a:lnTo>
                  <a:pt x="51691" y="854949"/>
                </a:lnTo>
                <a:lnTo>
                  <a:pt x="28727" y="814577"/>
                </a:lnTo>
                <a:lnTo>
                  <a:pt x="24828" y="807846"/>
                </a:lnTo>
                <a:lnTo>
                  <a:pt x="16103" y="805433"/>
                </a:lnTo>
                <a:close/>
              </a:path>
              <a:path w="132715" h="936625">
                <a:moveTo>
                  <a:pt x="51691" y="854949"/>
                </a:moveTo>
                <a:lnTo>
                  <a:pt x="51142" y="907795"/>
                </a:lnTo>
                <a:lnTo>
                  <a:pt x="79717" y="908049"/>
                </a:lnTo>
                <a:lnTo>
                  <a:pt x="79791" y="900937"/>
                </a:lnTo>
                <a:lnTo>
                  <a:pt x="77851" y="900937"/>
                </a:lnTo>
                <a:lnTo>
                  <a:pt x="53162" y="900683"/>
                </a:lnTo>
                <a:lnTo>
                  <a:pt x="65734" y="879636"/>
                </a:lnTo>
                <a:lnTo>
                  <a:pt x="51691" y="854949"/>
                </a:lnTo>
                <a:close/>
              </a:path>
              <a:path w="132715" h="936625">
                <a:moveTo>
                  <a:pt x="116878" y="806449"/>
                </a:moveTo>
                <a:lnTo>
                  <a:pt x="108102" y="808608"/>
                </a:lnTo>
                <a:lnTo>
                  <a:pt x="104063" y="815466"/>
                </a:lnTo>
                <a:lnTo>
                  <a:pt x="80265" y="855309"/>
                </a:lnTo>
                <a:lnTo>
                  <a:pt x="79717" y="908049"/>
                </a:lnTo>
                <a:lnTo>
                  <a:pt x="81987" y="908049"/>
                </a:lnTo>
                <a:lnTo>
                  <a:pt x="128587" y="830071"/>
                </a:lnTo>
                <a:lnTo>
                  <a:pt x="132638" y="823340"/>
                </a:lnTo>
                <a:lnTo>
                  <a:pt x="130429" y="814577"/>
                </a:lnTo>
                <a:lnTo>
                  <a:pt x="116878" y="806449"/>
                </a:lnTo>
                <a:close/>
              </a:path>
              <a:path w="132715" h="936625">
                <a:moveTo>
                  <a:pt x="65734" y="879636"/>
                </a:moveTo>
                <a:lnTo>
                  <a:pt x="53162" y="900683"/>
                </a:lnTo>
                <a:lnTo>
                  <a:pt x="77851" y="900937"/>
                </a:lnTo>
                <a:lnTo>
                  <a:pt x="65734" y="879636"/>
                </a:lnTo>
                <a:close/>
              </a:path>
              <a:path w="132715" h="936625">
                <a:moveTo>
                  <a:pt x="80265" y="855309"/>
                </a:moveTo>
                <a:lnTo>
                  <a:pt x="65734" y="879636"/>
                </a:lnTo>
                <a:lnTo>
                  <a:pt x="77851" y="900937"/>
                </a:lnTo>
                <a:lnTo>
                  <a:pt x="79791" y="900937"/>
                </a:lnTo>
                <a:lnTo>
                  <a:pt x="80265" y="855309"/>
                </a:lnTo>
                <a:close/>
              </a:path>
              <a:path w="132715" h="936625">
                <a:moveTo>
                  <a:pt x="60566" y="0"/>
                </a:moveTo>
                <a:lnTo>
                  <a:pt x="51691" y="854949"/>
                </a:lnTo>
                <a:lnTo>
                  <a:pt x="65734" y="879636"/>
                </a:lnTo>
                <a:lnTo>
                  <a:pt x="80265" y="855309"/>
                </a:lnTo>
                <a:lnTo>
                  <a:pt x="89141" y="253"/>
                </a:lnTo>
                <a:lnTo>
                  <a:pt x="60566" y="0"/>
                </a:lnTo>
                <a:close/>
              </a:path>
            </a:pathLst>
          </a:custGeom>
          <a:solidFill>
            <a:srgbClr val="7E7E7E"/>
          </a:solidFill>
        </p:spPr>
        <p:txBody>
          <a:bodyPr wrap="square" lIns="0" tIns="0" rIns="0" bIns="0" rtlCol="0"/>
          <a:lstStyle/>
          <a:p>
            <a:endParaRPr/>
          </a:p>
        </p:txBody>
      </p:sp>
      <p:sp>
        <p:nvSpPr>
          <p:cNvPr id="17" name="object 17"/>
          <p:cNvSpPr/>
          <p:nvPr/>
        </p:nvSpPr>
        <p:spPr>
          <a:xfrm>
            <a:off x="2010029" y="3582289"/>
            <a:ext cx="132715" cy="432434"/>
          </a:xfrm>
          <a:custGeom>
            <a:avLst/>
            <a:gdLst/>
            <a:ahLst/>
            <a:cxnLst/>
            <a:rect l="l" t="t" r="r" b="b"/>
            <a:pathLst>
              <a:path w="132714" h="432435">
                <a:moveTo>
                  <a:pt x="15875" y="301752"/>
                </a:moveTo>
                <a:lnTo>
                  <a:pt x="9016" y="305688"/>
                </a:lnTo>
                <a:lnTo>
                  <a:pt x="2285"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5" y="310896"/>
                </a:lnTo>
                <a:lnTo>
                  <a:pt x="80577" y="350930"/>
                </a:lnTo>
                <a:lnTo>
                  <a:pt x="80518" y="403733"/>
                </a:lnTo>
                <a:lnTo>
                  <a:pt x="82883" y="403733"/>
                </a:lnTo>
                <a:lnTo>
                  <a:pt x="128650" y="325247"/>
                </a:lnTo>
                <a:lnTo>
                  <a:pt x="132587" y="318388"/>
                </a:lnTo>
                <a:lnTo>
                  <a:pt x="130301"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18" name="object 18"/>
          <p:cNvSpPr/>
          <p:nvPr/>
        </p:nvSpPr>
        <p:spPr>
          <a:xfrm>
            <a:off x="2442082" y="3582289"/>
            <a:ext cx="132715" cy="432434"/>
          </a:xfrm>
          <a:custGeom>
            <a:avLst/>
            <a:gdLst/>
            <a:ahLst/>
            <a:cxnLst/>
            <a:rect l="l" t="t" r="r" b="b"/>
            <a:pathLst>
              <a:path w="132714" h="432435">
                <a:moveTo>
                  <a:pt x="15875" y="301752"/>
                </a:moveTo>
                <a:lnTo>
                  <a:pt x="9017" y="305688"/>
                </a:lnTo>
                <a:lnTo>
                  <a:pt x="2286"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6" y="310896"/>
                </a:lnTo>
                <a:lnTo>
                  <a:pt x="80577" y="350930"/>
                </a:lnTo>
                <a:lnTo>
                  <a:pt x="80518" y="403733"/>
                </a:lnTo>
                <a:lnTo>
                  <a:pt x="82883" y="403733"/>
                </a:lnTo>
                <a:lnTo>
                  <a:pt x="128650" y="325247"/>
                </a:lnTo>
                <a:lnTo>
                  <a:pt x="132587" y="318388"/>
                </a:lnTo>
                <a:lnTo>
                  <a:pt x="130302"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19" name="object 19"/>
          <p:cNvSpPr txBox="1"/>
          <p:nvPr/>
        </p:nvSpPr>
        <p:spPr>
          <a:xfrm>
            <a:off x="1867916" y="3964304"/>
            <a:ext cx="755015" cy="239395"/>
          </a:xfrm>
          <a:prstGeom prst="rect">
            <a:avLst/>
          </a:prstGeom>
        </p:spPr>
        <p:txBody>
          <a:bodyPr vert="horz" wrap="square" lIns="0" tIns="12700" rIns="0" bIns="0" rtlCol="0">
            <a:spAutoFit/>
          </a:bodyPr>
          <a:lstStyle/>
          <a:p>
            <a:pPr marL="12700">
              <a:lnSpc>
                <a:spcPct val="100000"/>
              </a:lnSpc>
              <a:spcBef>
                <a:spcPts val="100"/>
              </a:spcBef>
              <a:tabLst>
                <a:tab pos="569595" algn="l"/>
              </a:tabLst>
            </a:pPr>
            <a:r>
              <a:rPr sz="1400" spc="-10" dirty="0">
                <a:latin typeface="Calibri"/>
                <a:cs typeface="Calibri"/>
              </a:rPr>
              <a:t>eIF4B</a:t>
            </a:r>
            <a:r>
              <a:rPr sz="1400" dirty="0">
                <a:latin typeface="Calibri"/>
                <a:cs typeface="Calibri"/>
              </a:rPr>
              <a:t>	</a:t>
            </a:r>
            <a:r>
              <a:rPr sz="1400" spc="-25" dirty="0">
                <a:latin typeface="Calibri"/>
                <a:cs typeface="Calibri"/>
              </a:rPr>
              <a:t>S6</a:t>
            </a:r>
            <a:endParaRPr sz="1400">
              <a:latin typeface="Calibri"/>
              <a:cs typeface="Calibri"/>
            </a:endParaRPr>
          </a:p>
        </p:txBody>
      </p:sp>
      <p:sp>
        <p:nvSpPr>
          <p:cNvPr id="20" name="object 20"/>
          <p:cNvSpPr/>
          <p:nvPr/>
        </p:nvSpPr>
        <p:spPr>
          <a:xfrm>
            <a:off x="2019680" y="4230370"/>
            <a:ext cx="132715" cy="1440815"/>
          </a:xfrm>
          <a:custGeom>
            <a:avLst/>
            <a:gdLst/>
            <a:ahLst/>
            <a:cxnLst/>
            <a:rect l="l" t="t" r="r" b="b"/>
            <a:pathLst>
              <a:path w="132714" h="1440814">
                <a:moveTo>
                  <a:pt x="16001" y="1309877"/>
                </a:moveTo>
                <a:lnTo>
                  <a:pt x="2286" y="1317751"/>
                </a:lnTo>
                <a:lnTo>
                  <a:pt x="0" y="1326514"/>
                </a:lnTo>
                <a:lnTo>
                  <a:pt x="3937" y="1333372"/>
                </a:lnTo>
                <a:lnTo>
                  <a:pt x="66293" y="1440230"/>
                </a:lnTo>
                <a:lnTo>
                  <a:pt x="82835" y="1411884"/>
                </a:lnTo>
                <a:lnTo>
                  <a:pt x="52069" y="1411884"/>
                </a:lnTo>
                <a:lnTo>
                  <a:pt x="52069" y="1358967"/>
                </a:lnTo>
                <a:lnTo>
                  <a:pt x="24764" y="1312163"/>
                </a:lnTo>
                <a:lnTo>
                  <a:pt x="16001" y="1309877"/>
                </a:lnTo>
                <a:close/>
              </a:path>
              <a:path w="132714" h="1440814">
                <a:moveTo>
                  <a:pt x="52069" y="1358967"/>
                </a:moveTo>
                <a:lnTo>
                  <a:pt x="52069" y="1411884"/>
                </a:lnTo>
                <a:lnTo>
                  <a:pt x="80644" y="1411884"/>
                </a:lnTo>
                <a:lnTo>
                  <a:pt x="80644" y="1404683"/>
                </a:lnTo>
                <a:lnTo>
                  <a:pt x="53975" y="1404683"/>
                </a:lnTo>
                <a:lnTo>
                  <a:pt x="66357" y="1383458"/>
                </a:lnTo>
                <a:lnTo>
                  <a:pt x="52069" y="1358967"/>
                </a:lnTo>
                <a:close/>
              </a:path>
              <a:path w="132714" h="1440814">
                <a:moveTo>
                  <a:pt x="116712" y="1309877"/>
                </a:moveTo>
                <a:lnTo>
                  <a:pt x="107950" y="1312163"/>
                </a:lnTo>
                <a:lnTo>
                  <a:pt x="80644" y="1358967"/>
                </a:lnTo>
                <a:lnTo>
                  <a:pt x="80644" y="1411884"/>
                </a:lnTo>
                <a:lnTo>
                  <a:pt x="82835" y="1411884"/>
                </a:lnTo>
                <a:lnTo>
                  <a:pt x="128650" y="1333372"/>
                </a:lnTo>
                <a:lnTo>
                  <a:pt x="132714" y="1326514"/>
                </a:lnTo>
                <a:lnTo>
                  <a:pt x="130429" y="1317751"/>
                </a:lnTo>
                <a:lnTo>
                  <a:pt x="116712" y="1309877"/>
                </a:lnTo>
                <a:close/>
              </a:path>
              <a:path w="132714" h="1440814">
                <a:moveTo>
                  <a:pt x="66357" y="1383458"/>
                </a:moveTo>
                <a:lnTo>
                  <a:pt x="53975" y="1404683"/>
                </a:lnTo>
                <a:lnTo>
                  <a:pt x="78739" y="1404683"/>
                </a:lnTo>
                <a:lnTo>
                  <a:pt x="66357" y="1383458"/>
                </a:lnTo>
                <a:close/>
              </a:path>
              <a:path w="132714" h="1440814">
                <a:moveTo>
                  <a:pt x="80644" y="1358967"/>
                </a:moveTo>
                <a:lnTo>
                  <a:pt x="66357" y="1383458"/>
                </a:lnTo>
                <a:lnTo>
                  <a:pt x="78739" y="1404683"/>
                </a:lnTo>
                <a:lnTo>
                  <a:pt x="80644" y="1404683"/>
                </a:lnTo>
                <a:lnTo>
                  <a:pt x="80644" y="1358967"/>
                </a:lnTo>
                <a:close/>
              </a:path>
              <a:path w="132714" h="1440814">
                <a:moveTo>
                  <a:pt x="80644" y="0"/>
                </a:moveTo>
                <a:lnTo>
                  <a:pt x="52069" y="0"/>
                </a:lnTo>
                <a:lnTo>
                  <a:pt x="52069" y="1358967"/>
                </a:lnTo>
                <a:lnTo>
                  <a:pt x="66357" y="1383458"/>
                </a:lnTo>
                <a:lnTo>
                  <a:pt x="80644" y="1358967"/>
                </a:lnTo>
                <a:lnTo>
                  <a:pt x="80644" y="0"/>
                </a:lnTo>
                <a:close/>
              </a:path>
            </a:pathLst>
          </a:custGeom>
          <a:solidFill>
            <a:srgbClr val="7E7E7E"/>
          </a:solidFill>
        </p:spPr>
        <p:txBody>
          <a:bodyPr wrap="square" lIns="0" tIns="0" rIns="0" bIns="0" rtlCol="0"/>
          <a:lstStyle/>
          <a:p>
            <a:endParaRPr/>
          </a:p>
        </p:txBody>
      </p:sp>
      <p:sp>
        <p:nvSpPr>
          <p:cNvPr id="21" name="object 21"/>
          <p:cNvSpPr/>
          <p:nvPr/>
        </p:nvSpPr>
        <p:spPr>
          <a:xfrm>
            <a:off x="2442082" y="4230370"/>
            <a:ext cx="132715" cy="1440815"/>
          </a:xfrm>
          <a:custGeom>
            <a:avLst/>
            <a:gdLst/>
            <a:ahLst/>
            <a:cxnLst/>
            <a:rect l="l" t="t" r="r" b="b"/>
            <a:pathLst>
              <a:path w="132714" h="1440814">
                <a:moveTo>
                  <a:pt x="15875" y="1309877"/>
                </a:moveTo>
                <a:lnTo>
                  <a:pt x="9017" y="1313814"/>
                </a:lnTo>
                <a:lnTo>
                  <a:pt x="2286" y="1317751"/>
                </a:lnTo>
                <a:lnTo>
                  <a:pt x="0" y="1326514"/>
                </a:lnTo>
                <a:lnTo>
                  <a:pt x="3937" y="1333372"/>
                </a:lnTo>
                <a:lnTo>
                  <a:pt x="66293" y="1440230"/>
                </a:lnTo>
                <a:lnTo>
                  <a:pt x="82835" y="1411884"/>
                </a:lnTo>
                <a:lnTo>
                  <a:pt x="51943" y="1411884"/>
                </a:lnTo>
                <a:lnTo>
                  <a:pt x="51943" y="1358967"/>
                </a:lnTo>
                <a:lnTo>
                  <a:pt x="24637" y="1312163"/>
                </a:lnTo>
                <a:lnTo>
                  <a:pt x="15875" y="1309877"/>
                </a:lnTo>
                <a:close/>
              </a:path>
              <a:path w="132714" h="1440814">
                <a:moveTo>
                  <a:pt x="51943" y="1358967"/>
                </a:moveTo>
                <a:lnTo>
                  <a:pt x="51943" y="1411884"/>
                </a:lnTo>
                <a:lnTo>
                  <a:pt x="80518" y="1411884"/>
                </a:lnTo>
                <a:lnTo>
                  <a:pt x="80518" y="1404683"/>
                </a:lnTo>
                <a:lnTo>
                  <a:pt x="53975" y="1404683"/>
                </a:lnTo>
                <a:lnTo>
                  <a:pt x="66277" y="1383538"/>
                </a:lnTo>
                <a:lnTo>
                  <a:pt x="51943" y="1358967"/>
                </a:lnTo>
                <a:close/>
              </a:path>
              <a:path w="132714" h="1440814">
                <a:moveTo>
                  <a:pt x="116712" y="1309877"/>
                </a:moveTo>
                <a:lnTo>
                  <a:pt x="107950" y="1312163"/>
                </a:lnTo>
                <a:lnTo>
                  <a:pt x="103886" y="1318894"/>
                </a:lnTo>
                <a:lnTo>
                  <a:pt x="80571" y="1358967"/>
                </a:lnTo>
                <a:lnTo>
                  <a:pt x="80518" y="1411884"/>
                </a:lnTo>
                <a:lnTo>
                  <a:pt x="82835" y="1411884"/>
                </a:lnTo>
                <a:lnTo>
                  <a:pt x="128650" y="1333372"/>
                </a:lnTo>
                <a:lnTo>
                  <a:pt x="132587" y="1326514"/>
                </a:lnTo>
                <a:lnTo>
                  <a:pt x="130302" y="1317751"/>
                </a:lnTo>
                <a:lnTo>
                  <a:pt x="123443" y="1313814"/>
                </a:lnTo>
                <a:lnTo>
                  <a:pt x="116712" y="1309877"/>
                </a:lnTo>
                <a:close/>
              </a:path>
              <a:path w="132714" h="1440814">
                <a:moveTo>
                  <a:pt x="66277" y="1383538"/>
                </a:moveTo>
                <a:lnTo>
                  <a:pt x="53975" y="1404683"/>
                </a:lnTo>
                <a:lnTo>
                  <a:pt x="78612" y="1404683"/>
                </a:lnTo>
                <a:lnTo>
                  <a:pt x="66277" y="1383538"/>
                </a:lnTo>
                <a:close/>
              </a:path>
              <a:path w="132714" h="1440814">
                <a:moveTo>
                  <a:pt x="80518" y="1359060"/>
                </a:moveTo>
                <a:lnTo>
                  <a:pt x="66277" y="1383538"/>
                </a:lnTo>
                <a:lnTo>
                  <a:pt x="78612" y="1404683"/>
                </a:lnTo>
                <a:lnTo>
                  <a:pt x="80518" y="1404683"/>
                </a:lnTo>
                <a:lnTo>
                  <a:pt x="80518" y="1359060"/>
                </a:lnTo>
                <a:close/>
              </a:path>
              <a:path w="132714" h="1440814">
                <a:moveTo>
                  <a:pt x="80518" y="0"/>
                </a:moveTo>
                <a:lnTo>
                  <a:pt x="51943" y="0"/>
                </a:lnTo>
                <a:lnTo>
                  <a:pt x="51997" y="1359060"/>
                </a:lnTo>
                <a:lnTo>
                  <a:pt x="66277" y="1383538"/>
                </a:lnTo>
                <a:lnTo>
                  <a:pt x="80518" y="1359060"/>
                </a:lnTo>
                <a:lnTo>
                  <a:pt x="80518" y="0"/>
                </a:lnTo>
                <a:close/>
              </a:path>
            </a:pathLst>
          </a:custGeom>
          <a:solidFill>
            <a:srgbClr val="7E7E7E"/>
          </a:solidFill>
        </p:spPr>
        <p:txBody>
          <a:bodyPr wrap="square" lIns="0" tIns="0" rIns="0" bIns="0" rtlCol="0"/>
          <a:lstStyle/>
          <a:p>
            <a:endParaRPr/>
          </a:p>
        </p:txBody>
      </p:sp>
      <p:sp>
        <p:nvSpPr>
          <p:cNvPr id="22" name="object 22"/>
          <p:cNvSpPr txBox="1"/>
          <p:nvPr/>
        </p:nvSpPr>
        <p:spPr>
          <a:xfrm>
            <a:off x="3149" y="5117033"/>
            <a:ext cx="2809875" cy="1078865"/>
          </a:xfrm>
          <a:prstGeom prst="rect">
            <a:avLst/>
          </a:prstGeom>
        </p:spPr>
        <p:txBody>
          <a:bodyPr vert="horz" wrap="square" lIns="0" tIns="12700" rIns="0" bIns="0" rtlCol="0">
            <a:spAutoFit/>
          </a:bodyPr>
          <a:lstStyle/>
          <a:p>
            <a:pPr marR="1198245" algn="ctr">
              <a:lnSpc>
                <a:spcPct val="100000"/>
              </a:lnSpc>
              <a:spcBef>
                <a:spcPts val="100"/>
              </a:spcBef>
            </a:pPr>
            <a:r>
              <a:rPr sz="1800" spc="-10" dirty="0">
                <a:latin typeface="Calibri"/>
                <a:cs typeface="Calibri"/>
              </a:rPr>
              <a:t>CAP-DEPENDENT</a:t>
            </a:r>
            <a:endParaRPr sz="1800">
              <a:latin typeface="Calibri"/>
              <a:cs typeface="Calibri"/>
            </a:endParaRPr>
          </a:p>
          <a:p>
            <a:pPr marR="1196975" algn="ctr">
              <a:lnSpc>
                <a:spcPts val="1985"/>
              </a:lnSpc>
            </a:pPr>
            <a:r>
              <a:rPr sz="1800" spc="-10" dirty="0">
                <a:latin typeface="Calibri"/>
                <a:cs typeface="Calibri"/>
              </a:rPr>
              <a:t>TRANSLATION</a:t>
            </a:r>
            <a:endParaRPr sz="1800">
              <a:latin typeface="Calibri"/>
              <a:cs typeface="Calibri"/>
            </a:endParaRPr>
          </a:p>
          <a:p>
            <a:pPr marL="1675764" algn="ctr">
              <a:lnSpc>
                <a:spcPts val="1985"/>
              </a:lnSpc>
            </a:pPr>
            <a:r>
              <a:rPr sz="1800" spc="-10" dirty="0">
                <a:latin typeface="Calibri"/>
                <a:cs typeface="Calibri"/>
              </a:rPr>
              <a:t>RIBOSOME</a:t>
            </a:r>
            <a:endParaRPr sz="1800">
              <a:latin typeface="Calibri"/>
              <a:cs typeface="Calibri"/>
            </a:endParaRPr>
          </a:p>
          <a:p>
            <a:pPr marL="1669414" algn="ctr">
              <a:lnSpc>
                <a:spcPct val="100000"/>
              </a:lnSpc>
            </a:pPr>
            <a:r>
              <a:rPr sz="1800" spc="-10" dirty="0">
                <a:latin typeface="Calibri"/>
                <a:cs typeface="Calibri"/>
              </a:rPr>
              <a:t>BIOGENESIS</a:t>
            </a:r>
            <a:endParaRPr sz="1800">
              <a:latin typeface="Calibri"/>
              <a:cs typeface="Calibri"/>
            </a:endParaRPr>
          </a:p>
        </p:txBody>
      </p:sp>
      <p:sp>
        <p:nvSpPr>
          <p:cNvPr id="23" name="object 23"/>
          <p:cNvSpPr/>
          <p:nvPr/>
        </p:nvSpPr>
        <p:spPr>
          <a:xfrm>
            <a:off x="3753865" y="4118102"/>
            <a:ext cx="230504" cy="577215"/>
          </a:xfrm>
          <a:custGeom>
            <a:avLst/>
            <a:gdLst/>
            <a:ahLst/>
            <a:cxnLst/>
            <a:rect l="l" t="t" r="r" b="b"/>
            <a:pathLst>
              <a:path w="230504" h="577214">
                <a:moveTo>
                  <a:pt x="94614" y="0"/>
                </a:moveTo>
                <a:lnTo>
                  <a:pt x="109474" y="562229"/>
                </a:lnTo>
              </a:path>
              <a:path w="230504" h="577214">
                <a:moveTo>
                  <a:pt x="0" y="576834"/>
                </a:moveTo>
                <a:lnTo>
                  <a:pt x="230505" y="575310"/>
                </a:lnTo>
              </a:path>
            </a:pathLst>
          </a:custGeom>
          <a:ln w="28575">
            <a:solidFill>
              <a:srgbClr val="7E7E7E"/>
            </a:solidFill>
          </a:ln>
        </p:spPr>
        <p:txBody>
          <a:bodyPr wrap="square" lIns="0" tIns="0" rIns="0" bIns="0" rtlCol="0"/>
          <a:lstStyle/>
          <a:p>
            <a:endParaRPr/>
          </a:p>
        </p:txBody>
      </p:sp>
      <p:sp>
        <p:nvSpPr>
          <p:cNvPr id="24" name="object 24"/>
          <p:cNvSpPr txBox="1"/>
          <p:nvPr/>
        </p:nvSpPr>
        <p:spPr>
          <a:xfrm>
            <a:off x="3273297" y="4662042"/>
            <a:ext cx="12020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AUTOPHAGY</a:t>
            </a:r>
            <a:endParaRPr sz="1800">
              <a:latin typeface="Calibri"/>
              <a:cs typeface="Calibri"/>
            </a:endParaRPr>
          </a:p>
        </p:txBody>
      </p:sp>
      <p:sp>
        <p:nvSpPr>
          <p:cNvPr id="25" name="object 25"/>
          <p:cNvSpPr txBox="1">
            <a:spLocks noGrp="1"/>
          </p:cNvSpPr>
          <p:nvPr>
            <p:ph type="title"/>
          </p:nvPr>
        </p:nvSpPr>
        <p:spPr>
          <a:prstGeom prst="rect">
            <a:avLst/>
          </a:prstGeom>
        </p:spPr>
        <p:txBody>
          <a:bodyPr vert="horz" wrap="square" lIns="0" tIns="14605" rIns="0" bIns="0" rtlCol="0">
            <a:spAutoFit/>
          </a:bodyPr>
          <a:lstStyle/>
          <a:p>
            <a:pPr marL="2128520">
              <a:lnSpc>
                <a:spcPct val="100000"/>
              </a:lnSpc>
              <a:spcBef>
                <a:spcPts val="115"/>
              </a:spcBef>
            </a:pPr>
            <a:r>
              <a:rPr spc="-10" dirty="0"/>
              <a:t>mTOR</a:t>
            </a:r>
            <a:r>
              <a:rPr spc="-135" dirty="0"/>
              <a:t> </a:t>
            </a:r>
            <a:r>
              <a:rPr dirty="0"/>
              <a:t>complex</a:t>
            </a:r>
            <a:r>
              <a:rPr spc="-120" dirty="0"/>
              <a:t> </a:t>
            </a:r>
            <a:r>
              <a:rPr spc="-50" dirty="0"/>
              <a:t>1</a:t>
            </a:r>
          </a:p>
        </p:txBody>
      </p:sp>
      <p:sp>
        <p:nvSpPr>
          <p:cNvPr id="26" name="object 26"/>
          <p:cNvSpPr txBox="1"/>
          <p:nvPr/>
        </p:nvSpPr>
        <p:spPr>
          <a:xfrm>
            <a:off x="4779136" y="865758"/>
            <a:ext cx="4329430" cy="3139440"/>
          </a:xfrm>
          <a:prstGeom prst="rect">
            <a:avLst/>
          </a:prstGeom>
          <a:ln w="9525">
            <a:solidFill>
              <a:srgbClr val="000000"/>
            </a:solidFill>
          </a:ln>
        </p:spPr>
        <p:txBody>
          <a:bodyPr vert="horz" wrap="square" lIns="0" tIns="32384" rIns="0" bIns="0" rtlCol="0">
            <a:spAutoFit/>
          </a:bodyPr>
          <a:lstStyle/>
          <a:p>
            <a:pPr marL="93345">
              <a:lnSpc>
                <a:spcPct val="100000"/>
              </a:lnSpc>
              <a:spcBef>
                <a:spcPts val="254"/>
              </a:spcBef>
            </a:pPr>
            <a:r>
              <a:rPr sz="1800" b="1" spc="-10" dirty="0">
                <a:solidFill>
                  <a:srgbClr val="FF0000"/>
                </a:solidFill>
                <a:latin typeface="Calibri"/>
                <a:cs typeface="Calibri"/>
              </a:rPr>
              <a:t>RAPTOR</a:t>
            </a:r>
            <a:r>
              <a:rPr sz="1800" b="1" spc="-95" dirty="0">
                <a:solidFill>
                  <a:srgbClr val="FF0000"/>
                </a:solidFill>
                <a:latin typeface="Calibri"/>
                <a:cs typeface="Calibri"/>
              </a:rPr>
              <a:t> </a:t>
            </a:r>
            <a:r>
              <a:rPr sz="1800" spc="-20" dirty="0">
                <a:solidFill>
                  <a:srgbClr val="FF0000"/>
                </a:solidFill>
                <a:latin typeface="Calibri"/>
                <a:cs typeface="Calibri"/>
              </a:rPr>
              <a:t>(</a:t>
            </a:r>
            <a:r>
              <a:rPr sz="1800" u="sng" spc="-20" dirty="0">
                <a:solidFill>
                  <a:srgbClr val="FF0000"/>
                </a:solidFill>
                <a:uFill>
                  <a:solidFill>
                    <a:srgbClr val="FF0000"/>
                  </a:solidFill>
                </a:uFill>
                <a:latin typeface="Calibri"/>
                <a:cs typeface="Calibri"/>
              </a:rPr>
              <a:t>R</a:t>
            </a:r>
            <a:r>
              <a:rPr sz="1800" spc="-20" dirty="0">
                <a:solidFill>
                  <a:srgbClr val="FF0000"/>
                </a:solidFill>
                <a:latin typeface="Calibri"/>
                <a:cs typeface="Calibri"/>
              </a:rPr>
              <a:t>egulatory-</a:t>
            </a:r>
            <a:r>
              <a:rPr sz="1800" u="sng" dirty="0">
                <a:solidFill>
                  <a:srgbClr val="FF0000"/>
                </a:solidFill>
                <a:uFill>
                  <a:solidFill>
                    <a:srgbClr val="FF0000"/>
                  </a:solidFill>
                </a:uFill>
                <a:latin typeface="Calibri"/>
                <a:cs typeface="Calibri"/>
              </a:rPr>
              <a:t>a</a:t>
            </a:r>
            <a:r>
              <a:rPr sz="1800" dirty="0">
                <a:solidFill>
                  <a:srgbClr val="FF0000"/>
                </a:solidFill>
                <a:latin typeface="Calibri"/>
                <a:cs typeface="Calibri"/>
              </a:rPr>
              <a:t>ssociated</a:t>
            </a:r>
            <a:r>
              <a:rPr sz="1800" spc="-55" dirty="0">
                <a:solidFill>
                  <a:srgbClr val="FF0000"/>
                </a:solidFill>
                <a:latin typeface="Calibri"/>
                <a:cs typeface="Calibri"/>
              </a:rPr>
              <a:t> </a:t>
            </a:r>
            <a:r>
              <a:rPr sz="1800" u="sng" dirty="0">
                <a:solidFill>
                  <a:srgbClr val="FF0000"/>
                </a:solidFill>
                <a:uFill>
                  <a:solidFill>
                    <a:srgbClr val="FF0000"/>
                  </a:solidFill>
                </a:uFill>
                <a:latin typeface="Calibri"/>
                <a:cs typeface="Calibri"/>
              </a:rPr>
              <a:t>p</a:t>
            </a:r>
            <a:r>
              <a:rPr sz="1800" dirty="0">
                <a:solidFill>
                  <a:srgbClr val="FF0000"/>
                </a:solidFill>
                <a:latin typeface="Calibri"/>
                <a:cs typeface="Calibri"/>
              </a:rPr>
              <a:t>rotein</a:t>
            </a:r>
            <a:r>
              <a:rPr sz="1800" spc="20" dirty="0">
                <a:solidFill>
                  <a:srgbClr val="FF0000"/>
                </a:solidFill>
                <a:latin typeface="Calibri"/>
                <a:cs typeface="Calibri"/>
              </a:rPr>
              <a:t> </a:t>
            </a:r>
            <a:r>
              <a:rPr sz="1800" spc="-25" dirty="0">
                <a:solidFill>
                  <a:srgbClr val="FF0000"/>
                </a:solidFill>
                <a:latin typeface="Calibri"/>
                <a:cs typeface="Calibri"/>
              </a:rPr>
              <a:t>of</a:t>
            </a:r>
            <a:endParaRPr sz="1800" dirty="0">
              <a:latin typeface="Calibri"/>
              <a:cs typeface="Calibri"/>
            </a:endParaRPr>
          </a:p>
          <a:p>
            <a:pPr marL="93345">
              <a:lnSpc>
                <a:spcPct val="100000"/>
              </a:lnSpc>
            </a:pPr>
            <a:r>
              <a:rPr sz="1800" spc="-10" dirty="0">
                <a:solidFill>
                  <a:srgbClr val="FF0000"/>
                </a:solidFill>
                <a:latin typeface="Calibri"/>
                <a:cs typeface="Calibri"/>
              </a:rPr>
              <a:t>m</a:t>
            </a:r>
            <a:r>
              <a:rPr sz="1800" u="sng" spc="-10" dirty="0">
                <a:solidFill>
                  <a:srgbClr val="FF0000"/>
                </a:solidFill>
                <a:uFill>
                  <a:solidFill>
                    <a:srgbClr val="FF0000"/>
                  </a:solidFill>
                </a:uFill>
                <a:latin typeface="Calibri"/>
                <a:cs typeface="Calibri"/>
              </a:rPr>
              <a:t>TOR</a:t>
            </a:r>
            <a:r>
              <a:rPr sz="1800" spc="-10" dirty="0">
                <a:solidFill>
                  <a:srgbClr val="FF0000"/>
                </a:solidFill>
                <a:latin typeface="Calibri"/>
                <a:cs typeface="Calibri"/>
              </a:rPr>
              <a:t>)</a:t>
            </a:r>
            <a:endParaRPr sz="1800" dirty="0">
              <a:latin typeface="Calibri"/>
              <a:cs typeface="Calibri"/>
            </a:endParaRPr>
          </a:p>
          <a:p>
            <a:pPr marL="381000" indent="-287655">
              <a:lnSpc>
                <a:spcPct val="100000"/>
              </a:lnSpc>
              <a:spcBef>
                <a:spcPts val="2165"/>
              </a:spcBef>
              <a:buFont typeface="Wingdings"/>
              <a:buChar char=""/>
              <a:tabLst>
                <a:tab pos="381000" algn="l"/>
              </a:tabLst>
            </a:pPr>
            <a:r>
              <a:rPr sz="1800" spc="-10" dirty="0">
                <a:latin typeface="Calibri"/>
                <a:cs typeface="Calibri"/>
              </a:rPr>
              <a:t>facilitates</a:t>
            </a:r>
            <a:r>
              <a:rPr sz="1800" spc="-55"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association</a:t>
            </a:r>
            <a:r>
              <a:rPr sz="1800" spc="-50" dirty="0">
                <a:latin typeface="Calibri"/>
                <a:cs typeface="Calibri"/>
              </a:rPr>
              <a:t> </a:t>
            </a:r>
            <a:r>
              <a:rPr sz="1800" spc="-10" dirty="0">
                <a:latin typeface="Calibri"/>
                <a:cs typeface="Calibri"/>
              </a:rPr>
              <a:t>between</a:t>
            </a:r>
            <a:endParaRPr sz="1800" dirty="0">
              <a:latin typeface="Calibri"/>
              <a:cs typeface="Calibri"/>
            </a:endParaRPr>
          </a:p>
          <a:p>
            <a:pPr marL="381635">
              <a:lnSpc>
                <a:spcPct val="100000"/>
              </a:lnSpc>
            </a:pPr>
            <a:r>
              <a:rPr sz="1800" spc="-10" dirty="0">
                <a:latin typeface="Calibri"/>
                <a:cs typeface="Calibri"/>
              </a:rPr>
              <a:t>mTORC1</a:t>
            </a:r>
            <a:r>
              <a:rPr sz="1800" spc="-95" dirty="0">
                <a:latin typeface="Calibri"/>
                <a:cs typeface="Calibri"/>
              </a:rPr>
              <a:t> </a:t>
            </a:r>
            <a:r>
              <a:rPr sz="1800" dirty="0">
                <a:latin typeface="Calibri"/>
                <a:cs typeface="Calibri"/>
              </a:rPr>
              <a:t>and</a:t>
            </a:r>
            <a:r>
              <a:rPr sz="1800" spc="-90" dirty="0">
                <a:latin typeface="Calibri"/>
                <a:cs typeface="Calibri"/>
              </a:rPr>
              <a:t> </a:t>
            </a:r>
            <a:r>
              <a:rPr sz="1800" dirty="0">
                <a:latin typeface="Calibri"/>
                <a:cs typeface="Calibri"/>
              </a:rPr>
              <a:t>downstream</a:t>
            </a:r>
            <a:r>
              <a:rPr sz="1800" spc="-25" dirty="0">
                <a:latin typeface="Calibri"/>
                <a:cs typeface="Calibri"/>
              </a:rPr>
              <a:t> </a:t>
            </a:r>
            <a:r>
              <a:rPr sz="1800" spc="-10" dirty="0">
                <a:latin typeface="Calibri"/>
                <a:cs typeface="Calibri"/>
              </a:rPr>
              <a:t>substrates</a:t>
            </a:r>
            <a:endParaRPr sz="1800" dirty="0">
              <a:latin typeface="Calibri"/>
              <a:cs typeface="Calibri"/>
            </a:endParaRPr>
          </a:p>
          <a:p>
            <a:pPr marL="380365" marR="906780" indent="-287020">
              <a:lnSpc>
                <a:spcPct val="100000"/>
              </a:lnSpc>
              <a:spcBef>
                <a:spcPts val="2165"/>
              </a:spcBef>
              <a:buFont typeface="Wingdings"/>
              <a:buChar char=""/>
              <a:tabLst>
                <a:tab pos="381635" algn="l"/>
              </a:tabLst>
            </a:pPr>
            <a:r>
              <a:rPr sz="1800" dirty="0">
                <a:latin typeface="Calibri"/>
                <a:cs typeface="Calibri"/>
              </a:rPr>
              <a:t>binds</a:t>
            </a:r>
            <a:r>
              <a:rPr sz="1800" spc="15"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a</a:t>
            </a:r>
            <a:r>
              <a:rPr sz="1800" spc="-25" dirty="0">
                <a:latin typeface="Calibri"/>
                <a:cs typeface="Calibri"/>
              </a:rPr>
              <a:t> </a:t>
            </a:r>
            <a:r>
              <a:rPr sz="1800" spc="-30" dirty="0">
                <a:latin typeface="Calibri"/>
                <a:cs typeface="Calibri"/>
              </a:rPr>
              <a:t>rapamycin-</a:t>
            </a:r>
            <a:r>
              <a:rPr sz="1800" dirty="0">
                <a:latin typeface="Calibri"/>
                <a:cs typeface="Calibri"/>
              </a:rPr>
              <a:t>sensitive</a:t>
            </a:r>
            <a:r>
              <a:rPr sz="1800" spc="40" dirty="0">
                <a:latin typeface="Calibri"/>
                <a:cs typeface="Calibri"/>
              </a:rPr>
              <a:t> </a:t>
            </a:r>
            <a:r>
              <a:rPr sz="1800" spc="-25" dirty="0">
                <a:latin typeface="Calibri"/>
                <a:cs typeface="Calibri"/>
              </a:rPr>
              <a:t>or 	</a:t>
            </a:r>
            <a:r>
              <a:rPr sz="1800" spc="-20" dirty="0">
                <a:latin typeface="Calibri"/>
                <a:cs typeface="Calibri"/>
              </a:rPr>
              <a:t>nutrient-</a:t>
            </a:r>
            <a:r>
              <a:rPr sz="1800" spc="-10" dirty="0">
                <a:latin typeface="Calibri"/>
                <a:cs typeface="Calibri"/>
              </a:rPr>
              <a:t>responsive</a:t>
            </a:r>
            <a:r>
              <a:rPr sz="1800" spc="65" dirty="0">
                <a:latin typeface="Calibri"/>
                <a:cs typeface="Calibri"/>
              </a:rPr>
              <a:t> </a:t>
            </a:r>
            <a:r>
              <a:rPr sz="1800" spc="-10" dirty="0">
                <a:latin typeface="Calibri"/>
                <a:cs typeface="Calibri"/>
              </a:rPr>
              <a:t>manner</a:t>
            </a:r>
            <a:endParaRPr sz="1800" dirty="0">
              <a:latin typeface="Calibri"/>
              <a:cs typeface="Calibri"/>
            </a:endParaRPr>
          </a:p>
          <a:p>
            <a:pPr marL="380365" indent="-287020">
              <a:lnSpc>
                <a:spcPct val="100000"/>
              </a:lnSpc>
              <a:spcBef>
                <a:spcPts val="2165"/>
              </a:spcBef>
              <a:buFont typeface="Wingdings"/>
              <a:buChar char=""/>
              <a:tabLst>
                <a:tab pos="380365" algn="l"/>
              </a:tabLst>
            </a:pPr>
            <a:r>
              <a:rPr sz="1800" spc="-10" dirty="0">
                <a:latin typeface="Calibri"/>
                <a:cs typeface="Calibri"/>
              </a:rPr>
              <a:t>mTOR</a:t>
            </a:r>
            <a:r>
              <a:rPr sz="1800" spc="-95" dirty="0">
                <a:latin typeface="Calibri"/>
                <a:cs typeface="Calibri"/>
              </a:rPr>
              <a:t> </a:t>
            </a:r>
            <a:r>
              <a:rPr sz="1800" dirty="0">
                <a:latin typeface="Calibri"/>
                <a:cs typeface="Calibri"/>
              </a:rPr>
              <a:t>activity</a:t>
            </a:r>
            <a:r>
              <a:rPr sz="1800" spc="-80" dirty="0">
                <a:latin typeface="Calibri"/>
                <a:cs typeface="Calibri"/>
              </a:rPr>
              <a:t> </a:t>
            </a:r>
            <a:r>
              <a:rPr sz="1800" dirty="0">
                <a:latin typeface="Calibri"/>
                <a:cs typeface="Calibri"/>
              </a:rPr>
              <a:t>could</a:t>
            </a:r>
            <a:r>
              <a:rPr sz="1800" spc="-25" dirty="0">
                <a:latin typeface="Calibri"/>
                <a:cs typeface="Calibri"/>
              </a:rPr>
              <a:t> </a:t>
            </a:r>
            <a:r>
              <a:rPr sz="1800" dirty="0">
                <a:latin typeface="Calibri"/>
                <a:cs typeface="Calibri"/>
              </a:rPr>
              <a:t>be</a:t>
            </a:r>
            <a:r>
              <a:rPr sz="1800" spc="-25" dirty="0">
                <a:latin typeface="Calibri"/>
                <a:cs typeface="Calibri"/>
              </a:rPr>
              <a:t> </a:t>
            </a:r>
            <a:r>
              <a:rPr sz="1800" dirty="0" err="1">
                <a:latin typeface="Calibri"/>
                <a:cs typeface="Calibri"/>
              </a:rPr>
              <a:t>modula</a:t>
            </a:r>
            <a:r>
              <a:rPr lang="it-IT" sz="1800" dirty="0">
                <a:latin typeface="Calibri"/>
                <a:cs typeface="Calibri"/>
              </a:rPr>
              <a:t>t</a:t>
            </a:r>
            <a:r>
              <a:rPr sz="1800" dirty="0">
                <a:latin typeface="Calibri"/>
                <a:cs typeface="Calibri"/>
              </a:rPr>
              <a:t>ed</a:t>
            </a:r>
            <a:r>
              <a:rPr sz="1800" spc="15" dirty="0">
                <a:latin typeface="Calibri"/>
                <a:cs typeface="Calibri"/>
              </a:rPr>
              <a:t> </a:t>
            </a:r>
            <a:r>
              <a:rPr sz="1800" spc="-35" dirty="0">
                <a:latin typeface="Calibri"/>
                <a:cs typeface="Calibri"/>
              </a:rPr>
              <a:t>by</a:t>
            </a:r>
            <a:endParaRPr sz="1800" dirty="0">
              <a:latin typeface="Calibri"/>
              <a:cs typeface="Calibri"/>
            </a:endParaRPr>
          </a:p>
          <a:p>
            <a:pPr marL="381635">
              <a:lnSpc>
                <a:spcPct val="100000"/>
              </a:lnSpc>
            </a:pPr>
            <a:r>
              <a:rPr sz="1800" spc="-10" dirty="0">
                <a:latin typeface="Calibri"/>
                <a:cs typeface="Calibri"/>
              </a:rPr>
              <a:t>RAPTOR</a:t>
            </a:r>
            <a:r>
              <a:rPr sz="1800" spc="-65" dirty="0">
                <a:latin typeface="Calibri"/>
                <a:cs typeface="Calibri"/>
              </a:rPr>
              <a:t> </a:t>
            </a:r>
            <a:r>
              <a:rPr sz="1800" spc="-10" dirty="0">
                <a:latin typeface="Calibri"/>
                <a:cs typeface="Calibri"/>
              </a:rPr>
              <a:t>phosphor</a:t>
            </a:r>
            <a:r>
              <a:rPr lang="it-IT" sz="1800" spc="-10" dirty="0">
                <a:latin typeface="Calibri"/>
                <a:cs typeface="Calibri"/>
              </a:rPr>
              <a:t>y</a:t>
            </a:r>
            <a:r>
              <a:rPr sz="1800" spc="-10" dirty="0" err="1">
                <a:latin typeface="Calibri"/>
                <a:cs typeface="Calibri"/>
              </a:rPr>
              <a:t>lation</a:t>
            </a:r>
            <a:endParaRPr sz="1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6067" y="2475992"/>
            <a:ext cx="2440305" cy="1083310"/>
            <a:chOff x="386067" y="2475992"/>
            <a:chExt cx="2440305" cy="1083310"/>
          </a:xfrm>
        </p:grpSpPr>
        <p:pic>
          <p:nvPicPr>
            <p:cNvPr id="3" name="object 3"/>
            <p:cNvPicPr/>
            <p:nvPr/>
          </p:nvPicPr>
          <p:blipFill>
            <a:blip r:embed="rId2" cstate="print"/>
            <a:stretch>
              <a:fillRect/>
            </a:stretch>
          </p:blipFill>
          <p:spPr>
            <a:xfrm>
              <a:off x="386067" y="2878899"/>
              <a:ext cx="1017587" cy="487362"/>
            </a:xfrm>
            <a:prstGeom prst="rect">
              <a:avLst/>
            </a:prstGeom>
          </p:spPr>
        </p:pic>
        <p:sp>
          <p:nvSpPr>
            <p:cNvPr id="4" name="object 4"/>
            <p:cNvSpPr/>
            <p:nvPr/>
          </p:nvSpPr>
          <p:spPr>
            <a:xfrm>
              <a:off x="1144308" y="2475992"/>
              <a:ext cx="683895" cy="389890"/>
            </a:xfrm>
            <a:custGeom>
              <a:avLst/>
              <a:gdLst/>
              <a:ahLst/>
              <a:cxnLst/>
              <a:rect l="l" t="t" r="r" b="b"/>
              <a:pathLst>
                <a:path w="683894" h="389889">
                  <a:moveTo>
                    <a:pt x="76250" y="271018"/>
                  </a:moveTo>
                  <a:lnTo>
                    <a:pt x="67475" y="273304"/>
                  </a:lnTo>
                  <a:lnTo>
                    <a:pt x="0" y="386207"/>
                  </a:lnTo>
                  <a:lnTo>
                    <a:pt x="131533" y="389382"/>
                  </a:lnTo>
                  <a:lnTo>
                    <a:pt x="136116" y="385063"/>
                  </a:lnTo>
                  <a:lnTo>
                    <a:pt x="31724" y="385063"/>
                  </a:lnTo>
                  <a:lnTo>
                    <a:pt x="17919" y="360045"/>
                  </a:lnTo>
                  <a:lnTo>
                    <a:pt x="64166" y="334515"/>
                  </a:lnTo>
                  <a:lnTo>
                    <a:pt x="92011" y="287909"/>
                  </a:lnTo>
                  <a:lnTo>
                    <a:pt x="89801" y="279146"/>
                  </a:lnTo>
                  <a:lnTo>
                    <a:pt x="76250" y="271018"/>
                  </a:lnTo>
                  <a:close/>
                </a:path>
                <a:path w="683894" h="389889">
                  <a:moveTo>
                    <a:pt x="64166" y="334515"/>
                  </a:moveTo>
                  <a:lnTo>
                    <a:pt x="17919" y="360045"/>
                  </a:lnTo>
                  <a:lnTo>
                    <a:pt x="31724" y="385063"/>
                  </a:lnTo>
                  <a:lnTo>
                    <a:pt x="41155" y="379857"/>
                  </a:lnTo>
                  <a:lnTo>
                    <a:pt x="37096" y="379857"/>
                  </a:lnTo>
                  <a:lnTo>
                    <a:pt x="25158" y="358267"/>
                  </a:lnTo>
                  <a:lnTo>
                    <a:pt x="49986" y="358267"/>
                  </a:lnTo>
                  <a:lnTo>
                    <a:pt x="64166" y="334515"/>
                  </a:lnTo>
                  <a:close/>
                </a:path>
                <a:path w="683894" h="389889">
                  <a:moveTo>
                    <a:pt x="77935" y="359550"/>
                  </a:moveTo>
                  <a:lnTo>
                    <a:pt x="31724" y="385063"/>
                  </a:lnTo>
                  <a:lnTo>
                    <a:pt x="136116" y="385063"/>
                  </a:lnTo>
                  <a:lnTo>
                    <a:pt x="138137" y="383159"/>
                  </a:lnTo>
                  <a:lnTo>
                    <a:pt x="138264" y="375285"/>
                  </a:lnTo>
                  <a:lnTo>
                    <a:pt x="138518" y="367411"/>
                  </a:lnTo>
                  <a:lnTo>
                    <a:pt x="132295" y="360807"/>
                  </a:lnTo>
                  <a:lnTo>
                    <a:pt x="77935" y="359550"/>
                  </a:lnTo>
                  <a:close/>
                </a:path>
                <a:path w="683894" h="389889">
                  <a:moveTo>
                    <a:pt x="25158" y="358267"/>
                  </a:moveTo>
                  <a:lnTo>
                    <a:pt x="37096" y="379857"/>
                  </a:lnTo>
                  <a:lnTo>
                    <a:pt x="49630" y="358862"/>
                  </a:lnTo>
                  <a:lnTo>
                    <a:pt x="25158" y="358267"/>
                  </a:lnTo>
                  <a:close/>
                </a:path>
                <a:path w="683894" h="389889">
                  <a:moveTo>
                    <a:pt x="49630" y="358862"/>
                  </a:moveTo>
                  <a:lnTo>
                    <a:pt x="37096" y="379857"/>
                  </a:lnTo>
                  <a:lnTo>
                    <a:pt x="41155" y="379857"/>
                  </a:lnTo>
                  <a:lnTo>
                    <a:pt x="77935" y="359550"/>
                  </a:lnTo>
                  <a:lnTo>
                    <a:pt x="49630" y="358862"/>
                  </a:lnTo>
                  <a:close/>
                </a:path>
                <a:path w="683894" h="389889">
                  <a:moveTo>
                    <a:pt x="670140" y="0"/>
                  </a:moveTo>
                  <a:lnTo>
                    <a:pt x="64166" y="334515"/>
                  </a:lnTo>
                  <a:lnTo>
                    <a:pt x="49630" y="358862"/>
                  </a:lnTo>
                  <a:lnTo>
                    <a:pt x="77935" y="359550"/>
                  </a:lnTo>
                  <a:lnTo>
                    <a:pt x="683856" y="25019"/>
                  </a:lnTo>
                  <a:lnTo>
                    <a:pt x="670140" y="0"/>
                  </a:lnTo>
                  <a:close/>
                </a:path>
                <a:path w="683894" h="389889">
                  <a:moveTo>
                    <a:pt x="49986" y="358267"/>
                  </a:moveTo>
                  <a:lnTo>
                    <a:pt x="25158" y="358267"/>
                  </a:lnTo>
                  <a:lnTo>
                    <a:pt x="49630" y="358862"/>
                  </a:lnTo>
                  <a:lnTo>
                    <a:pt x="49986" y="358267"/>
                  </a:lnTo>
                  <a:close/>
                </a:path>
              </a:pathLst>
            </a:custGeom>
            <a:solidFill>
              <a:srgbClr val="7E7E7E"/>
            </a:solidFill>
          </p:spPr>
          <p:txBody>
            <a:bodyPr wrap="square" lIns="0" tIns="0" rIns="0" bIns="0" rtlCol="0"/>
            <a:lstStyle/>
            <a:p>
              <a:endParaRPr/>
            </a:p>
          </p:txBody>
        </p:sp>
        <p:pic>
          <p:nvPicPr>
            <p:cNvPr id="5" name="object 5"/>
            <p:cNvPicPr/>
            <p:nvPr/>
          </p:nvPicPr>
          <p:blipFill>
            <a:blip r:embed="rId3" cstate="print"/>
            <a:stretch>
              <a:fillRect/>
            </a:stretch>
          </p:blipFill>
          <p:spPr>
            <a:xfrm>
              <a:off x="1807971" y="3078289"/>
              <a:ext cx="1017788" cy="481012"/>
            </a:xfrm>
            <a:prstGeom prst="rect">
              <a:avLst/>
            </a:prstGeom>
          </p:spPr>
        </p:pic>
        <p:sp>
          <p:nvSpPr>
            <p:cNvPr id="6" name="object 6"/>
            <p:cNvSpPr/>
            <p:nvPr/>
          </p:nvSpPr>
          <p:spPr>
            <a:xfrm>
              <a:off x="2336164" y="2569845"/>
              <a:ext cx="186055" cy="450215"/>
            </a:xfrm>
            <a:custGeom>
              <a:avLst/>
              <a:gdLst/>
              <a:ahLst/>
              <a:cxnLst/>
              <a:rect l="l" t="t" r="r" b="b"/>
              <a:pathLst>
                <a:path w="186055" h="450214">
                  <a:moveTo>
                    <a:pt x="20320" y="310514"/>
                  </a:moveTo>
                  <a:lnTo>
                    <a:pt x="12573" y="312165"/>
                  </a:lnTo>
                  <a:lnTo>
                    <a:pt x="4826" y="313943"/>
                  </a:lnTo>
                  <a:lnTo>
                    <a:pt x="0" y="321563"/>
                  </a:lnTo>
                  <a:lnTo>
                    <a:pt x="1651" y="329183"/>
                  </a:lnTo>
                  <a:lnTo>
                    <a:pt x="28193" y="450088"/>
                  </a:lnTo>
                  <a:lnTo>
                    <a:pt x="53443" y="427481"/>
                  </a:lnTo>
                  <a:lnTo>
                    <a:pt x="50418" y="427481"/>
                  </a:lnTo>
                  <a:lnTo>
                    <a:pt x="23241" y="418718"/>
                  </a:lnTo>
                  <a:lnTo>
                    <a:pt x="39501" y="368427"/>
                  </a:lnTo>
                  <a:lnTo>
                    <a:pt x="27940" y="315467"/>
                  </a:lnTo>
                  <a:lnTo>
                    <a:pt x="20320" y="310514"/>
                  </a:lnTo>
                  <a:close/>
                </a:path>
                <a:path w="186055" h="450214">
                  <a:moveTo>
                    <a:pt x="39501" y="368427"/>
                  </a:moveTo>
                  <a:lnTo>
                    <a:pt x="23241" y="418718"/>
                  </a:lnTo>
                  <a:lnTo>
                    <a:pt x="50418" y="427481"/>
                  </a:lnTo>
                  <a:lnTo>
                    <a:pt x="52800" y="420115"/>
                  </a:lnTo>
                  <a:lnTo>
                    <a:pt x="50800" y="420115"/>
                  </a:lnTo>
                  <a:lnTo>
                    <a:pt x="27305" y="412495"/>
                  </a:lnTo>
                  <a:lnTo>
                    <a:pt x="45567" y="396176"/>
                  </a:lnTo>
                  <a:lnTo>
                    <a:pt x="39501" y="368427"/>
                  </a:lnTo>
                  <a:close/>
                </a:path>
                <a:path w="186055" h="450214">
                  <a:moveTo>
                    <a:pt x="107187" y="340994"/>
                  </a:moveTo>
                  <a:lnTo>
                    <a:pt x="101346" y="346328"/>
                  </a:lnTo>
                  <a:lnTo>
                    <a:pt x="66625" y="377356"/>
                  </a:lnTo>
                  <a:lnTo>
                    <a:pt x="50418" y="427481"/>
                  </a:lnTo>
                  <a:lnTo>
                    <a:pt x="53443" y="427481"/>
                  </a:lnTo>
                  <a:lnTo>
                    <a:pt x="126237" y="362330"/>
                  </a:lnTo>
                  <a:lnTo>
                    <a:pt x="126746" y="353313"/>
                  </a:lnTo>
                  <a:lnTo>
                    <a:pt x="116205" y="341502"/>
                  </a:lnTo>
                  <a:lnTo>
                    <a:pt x="107187" y="340994"/>
                  </a:lnTo>
                  <a:close/>
                </a:path>
                <a:path w="186055" h="450214">
                  <a:moveTo>
                    <a:pt x="45567" y="396176"/>
                  </a:moveTo>
                  <a:lnTo>
                    <a:pt x="27305" y="412495"/>
                  </a:lnTo>
                  <a:lnTo>
                    <a:pt x="50800" y="420115"/>
                  </a:lnTo>
                  <a:lnTo>
                    <a:pt x="45567" y="396176"/>
                  </a:lnTo>
                  <a:close/>
                </a:path>
                <a:path w="186055" h="450214">
                  <a:moveTo>
                    <a:pt x="66625" y="377356"/>
                  </a:moveTo>
                  <a:lnTo>
                    <a:pt x="45567" y="396176"/>
                  </a:lnTo>
                  <a:lnTo>
                    <a:pt x="50800" y="420115"/>
                  </a:lnTo>
                  <a:lnTo>
                    <a:pt x="52800" y="420115"/>
                  </a:lnTo>
                  <a:lnTo>
                    <a:pt x="66625" y="377356"/>
                  </a:lnTo>
                  <a:close/>
                </a:path>
                <a:path w="186055" h="450214">
                  <a:moveTo>
                    <a:pt x="158623" y="0"/>
                  </a:moveTo>
                  <a:lnTo>
                    <a:pt x="39501" y="368427"/>
                  </a:lnTo>
                  <a:lnTo>
                    <a:pt x="45567" y="396176"/>
                  </a:lnTo>
                  <a:lnTo>
                    <a:pt x="66625" y="377356"/>
                  </a:lnTo>
                  <a:lnTo>
                    <a:pt x="185801" y="8762"/>
                  </a:lnTo>
                  <a:lnTo>
                    <a:pt x="158623" y="0"/>
                  </a:lnTo>
                  <a:close/>
                </a:path>
              </a:pathLst>
            </a:custGeom>
            <a:solidFill>
              <a:srgbClr val="7E7E7E"/>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2988310" y="3196780"/>
            <a:ext cx="1780273" cy="811461"/>
          </a:xfrm>
          <a:prstGeom prst="rect">
            <a:avLst/>
          </a:prstGeom>
        </p:spPr>
      </p:pic>
      <p:sp>
        <p:nvSpPr>
          <p:cNvPr id="8" name="object 8"/>
          <p:cNvSpPr/>
          <p:nvPr/>
        </p:nvSpPr>
        <p:spPr>
          <a:xfrm>
            <a:off x="3026410" y="2646172"/>
            <a:ext cx="463550" cy="511809"/>
          </a:xfrm>
          <a:custGeom>
            <a:avLst/>
            <a:gdLst/>
            <a:ahLst/>
            <a:cxnLst/>
            <a:rect l="l" t="t" r="r" b="b"/>
            <a:pathLst>
              <a:path w="463550" h="511810">
                <a:moveTo>
                  <a:pt x="0" y="0"/>
                </a:moveTo>
                <a:lnTo>
                  <a:pt x="360044" y="432053"/>
                </a:lnTo>
              </a:path>
              <a:path w="463550" h="511810">
                <a:moveTo>
                  <a:pt x="283082" y="511428"/>
                </a:moveTo>
                <a:lnTo>
                  <a:pt x="463168" y="367411"/>
                </a:lnTo>
              </a:path>
            </a:pathLst>
          </a:custGeom>
          <a:ln w="28575">
            <a:solidFill>
              <a:srgbClr val="7E7E7E"/>
            </a:solidFill>
          </a:ln>
        </p:spPr>
        <p:txBody>
          <a:bodyPr wrap="square" lIns="0" tIns="0" rIns="0" bIns="0" rtlCol="0"/>
          <a:lstStyle/>
          <a:p>
            <a:endParaRPr/>
          </a:p>
        </p:txBody>
      </p:sp>
      <p:grpSp>
        <p:nvGrpSpPr>
          <p:cNvPr id="9" name="object 9"/>
          <p:cNvGrpSpPr/>
          <p:nvPr/>
        </p:nvGrpSpPr>
        <p:grpSpPr>
          <a:xfrm>
            <a:off x="1009548" y="1508315"/>
            <a:ext cx="2666365" cy="1008380"/>
            <a:chOff x="1009548" y="1508315"/>
            <a:chExt cx="2666365" cy="1008380"/>
          </a:xfrm>
        </p:grpSpPr>
        <p:pic>
          <p:nvPicPr>
            <p:cNvPr id="10" name="object 10"/>
            <p:cNvPicPr/>
            <p:nvPr/>
          </p:nvPicPr>
          <p:blipFill>
            <a:blip r:embed="rId5" cstate="print"/>
            <a:stretch>
              <a:fillRect/>
            </a:stretch>
          </p:blipFill>
          <p:spPr>
            <a:xfrm>
              <a:off x="1680209" y="1508315"/>
              <a:ext cx="1719326" cy="944562"/>
            </a:xfrm>
            <a:prstGeom prst="rect">
              <a:avLst/>
            </a:prstGeom>
          </p:spPr>
        </p:pic>
        <p:pic>
          <p:nvPicPr>
            <p:cNvPr id="11" name="object 11"/>
            <p:cNvPicPr/>
            <p:nvPr/>
          </p:nvPicPr>
          <p:blipFill>
            <a:blip r:embed="rId6" cstate="print"/>
            <a:stretch>
              <a:fillRect/>
            </a:stretch>
          </p:blipFill>
          <p:spPr>
            <a:xfrm>
              <a:off x="1009548" y="2007552"/>
              <a:ext cx="1341374" cy="481012"/>
            </a:xfrm>
            <a:prstGeom prst="rect">
              <a:avLst/>
            </a:prstGeom>
          </p:spPr>
        </p:pic>
        <p:pic>
          <p:nvPicPr>
            <p:cNvPr id="12" name="object 12"/>
            <p:cNvPicPr/>
            <p:nvPr/>
          </p:nvPicPr>
          <p:blipFill>
            <a:blip r:embed="rId7" cstate="print"/>
            <a:stretch>
              <a:fillRect/>
            </a:stretch>
          </p:blipFill>
          <p:spPr>
            <a:xfrm>
              <a:off x="2943605" y="2009965"/>
              <a:ext cx="731837" cy="506412"/>
            </a:xfrm>
            <a:prstGeom prst="rect">
              <a:avLst/>
            </a:prstGeom>
          </p:spPr>
        </p:pic>
      </p:grpSp>
      <p:sp>
        <p:nvSpPr>
          <p:cNvPr id="13" name="object 13"/>
          <p:cNvSpPr txBox="1"/>
          <p:nvPr/>
        </p:nvSpPr>
        <p:spPr>
          <a:xfrm>
            <a:off x="2131567" y="1144904"/>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sp>
        <p:nvSpPr>
          <p:cNvPr id="14" name="object 14"/>
          <p:cNvSpPr/>
          <p:nvPr/>
        </p:nvSpPr>
        <p:spPr>
          <a:xfrm>
            <a:off x="744639" y="3402965"/>
            <a:ext cx="230504" cy="574675"/>
          </a:xfrm>
          <a:custGeom>
            <a:avLst/>
            <a:gdLst/>
            <a:ahLst/>
            <a:cxnLst/>
            <a:rect l="l" t="t" r="r" b="b"/>
            <a:pathLst>
              <a:path w="230505" h="574675">
                <a:moveTo>
                  <a:pt x="127876" y="0"/>
                </a:moveTo>
                <a:lnTo>
                  <a:pt x="116446" y="562229"/>
                </a:lnTo>
              </a:path>
              <a:path w="230505" h="574675">
                <a:moveTo>
                  <a:pt x="0" y="565404"/>
                </a:moveTo>
                <a:lnTo>
                  <a:pt x="230352" y="574675"/>
                </a:lnTo>
              </a:path>
            </a:pathLst>
          </a:custGeom>
          <a:ln w="28575">
            <a:solidFill>
              <a:srgbClr val="7E7E7E"/>
            </a:solidFill>
          </a:ln>
        </p:spPr>
        <p:txBody>
          <a:bodyPr wrap="square" lIns="0" tIns="0" rIns="0" bIns="0" rtlCol="0"/>
          <a:lstStyle/>
          <a:p>
            <a:endParaRPr/>
          </a:p>
        </p:txBody>
      </p:sp>
      <p:sp>
        <p:nvSpPr>
          <p:cNvPr id="15" name="object 15"/>
          <p:cNvSpPr txBox="1"/>
          <p:nvPr/>
        </p:nvSpPr>
        <p:spPr>
          <a:xfrm>
            <a:off x="643229" y="3964304"/>
            <a:ext cx="41846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eIF4E</a:t>
            </a:r>
            <a:endParaRPr sz="1400">
              <a:latin typeface="Calibri"/>
              <a:cs typeface="Calibri"/>
            </a:endParaRPr>
          </a:p>
        </p:txBody>
      </p:sp>
      <p:sp>
        <p:nvSpPr>
          <p:cNvPr id="16" name="object 16"/>
          <p:cNvSpPr/>
          <p:nvPr/>
        </p:nvSpPr>
        <p:spPr>
          <a:xfrm>
            <a:off x="801027" y="4230242"/>
            <a:ext cx="132715" cy="936625"/>
          </a:xfrm>
          <a:custGeom>
            <a:avLst/>
            <a:gdLst/>
            <a:ahLst/>
            <a:cxnLst/>
            <a:rect l="l" t="t" r="r" b="b"/>
            <a:pathLst>
              <a:path w="132715" h="936625">
                <a:moveTo>
                  <a:pt x="16103" y="805433"/>
                </a:moveTo>
                <a:lnTo>
                  <a:pt x="9245" y="809243"/>
                </a:lnTo>
                <a:lnTo>
                  <a:pt x="2387" y="813180"/>
                </a:lnTo>
                <a:lnTo>
                  <a:pt x="0" y="821943"/>
                </a:lnTo>
                <a:lnTo>
                  <a:pt x="65138" y="936243"/>
                </a:lnTo>
                <a:lnTo>
                  <a:pt x="81987" y="908049"/>
                </a:lnTo>
                <a:lnTo>
                  <a:pt x="79717" y="908049"/>
                </a:lnTo>
                <a:lnTo>
                  <a:pt x="51142" y="907795"/>
                </a:lnTo>
                <a:lnTo>
                  <a:pt x="51691" y="854949"/>
                </a:lnTo>
                <a:lnTo>
                  <a:pt x="28727" y="814577"/>
                </a:lnTo>
                <a:lnTo>
                  <a:pt x="24828" y="807846"/>
                </a:lnTo>
                <a:lnTo>
                  <a:pt x="16103" y="805433"/>
                </a:lnTo>
                <a:close/>
              </a:path>
              <a:path w="132715" h="936625">
                <a:moveTo>
                  <a:pt x="51691" y="854949"/>
                </a:moveTo>
                <a:lnTo>
                  <a:pt x="51142" y="907795"/>
                </a:lnTo>
                <a:lnTo>
                  <a:pt x="79717" y="908049"/>
                </a:lnTo>
                <a:lnTo>
                  <a:pt x="79791" y="900937"/>
                </a:lnTo>
                <a:lnTo>
                  <a:pt x="77851" y="900937"/>
                </a:lnTo>
                <a:lnTo>
                  <a:pt x="53162" y="900683"/>
                </a:lnTo>
                <a:lnTo>
                  <a:pt x="65734" y="879636"/>
                </a:lnTo>
                <a:lnTo>
                  <a:pt x="51691" y="854949"/>
                </a:lnTo>
                <a:close/>
              </a:path>
              <a:path w="132715" h="936625">
                <a:moveTo>
                  <a:pt x="116878" y="806449"/>
                </a:moveTo>
                <a:lnTo>
                  <a:pt x="108102" y="808608"/>
                </a:lnTo>
                <a:lnTo>
                  <a:pt x="104063" y="815466"/>
                </a:lnTo>
                <a:lnTo>
                  <a:pt x="80265" y="855309"/>
                </a:lnTo>
                <a:lnTo>
                  <a:pt x="79717" y="908049"/>
                </a:lnTo>
                <a:lnTo>
                  <a:pt x="81987" y="908049"/>
                </a:lnTo>
                <a:lnTo>
                  <a:pt x="128587" y="830071"/>
                </a:lnTo>
                <a:lnTo>
                  <a:pt x="132638" y="823340"/>
                </a:lnTo>
                <a:lnTo>
                  <a:pt x="130429" y="814577"/>
                </a:lnTo>
                <a:lnTo>
                  <a:pt x="116878" y="806449"/>
                </a:lnTo>
                <a:close/>
              </a:path>
              <a:path w="132715" h="936625">
                <a:moveTo>
                  <a:pt x="65734" y="879636"/>
                </a:moveTo>
                <a:lnTo>
                  <a:pt x="53162" y="900683"/>
                </a:lnTo>
                <a:lnTo>
                  <a:pt x="77851" y="900937"/>
                </a:lnTo>
                <a:lnTo>
                  <a:pt x="65734" y="879636"/>
                </a:lnTo>
                <a:close/>
              </a:path>
              <a:path w="132715" h="936625">
                <a:moveTo>
                  <a:pt x="80265" y="855309"/>
                </a:moveTo>
                <a:lnTo>
                  <a:pt x="65734" y="879636"/>
                </a:lnTo>
                <a:lnTo>
                  <a:pt x="77851" y="900937"/>
                </a:lnTo>
                <a:lnTo>
                  <a:pt x="79791" y="900937"/>
                </a:lnTo>
                <a:lnTo>
                  <a:pt x="80265" y="855309"/>
                </a:lnTo>
                <a:close/>
              </a:path>
              <a:path w="132715" h="936625">
                <a:moveTo>
                  <a:pt x="60566" y="0"/>
                </a:moveTo>
                <a:lnTo>
                  <a:pt x="51691" y="854949"/>
                </a:lnTo>
                <a:lnTo>
                  <a:pt x="65734" y="879636"/>
                </a:lnTo>
                <a:lnTo>
                  <a:pt x="80265" y="855309"/>
                </a:lnTo>
                <a:lnTo>
                  <a:pt x="89141" y="253"/>
                </a:lnTo>
                <a:lnTo>
                  <a:pt x="60566" y="0"/>
                </a:lnTo>
                <a:close/>
              </a:path>
            </a:pathLst>
          </a:custGeom>
          <a:solidFill>
            <a:srgbClr val="7E7E7E"/>
          </a:solidFill>
        </p:spPr>
        <p:txBody>
          <a:bodyPr wrap="square" lIns="0" tIns="0" rIns="0" bIns="0" rtlCol="0"/>
          <a:lstStyle/>
          <a:p>
            <a:endParaRPr/>
          </a:p>
        </p:txBody>
      </p:sp>
      <p:sp>
        <p:nvSpPr>
          <p:cNvPr id="17" name="object 17"/>
          <p:cNvSpPr/>
          <p:nvPr/>
        </p:nvSpPr>
        <p:spPr>
          <a:xfrm>
            <a:off x="2010029" y="3582289"/>
            <a:ext cx="132715" cy="432434"/>
          </a:xfrm>
          <a:custGeom>
            <a:avLst/>
            <a:gdLst/>
            <a:ahLst/>
            <a:cxnLst/>
            <a:rect l="l" t="t" r="r" b="b"/>
            <a:pathLst>
              <a:path w="132714" h="432435">
                <a:moveTo>
                  <a:pt x="15875" y="301752"/>
                </a:moveTo>
                <a:lnTo>
                  <a:pt x="9016" y="305688"/>
                </a:lnTo>
                <a:lnTo>
                  <a:pt x="2285"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5" y="310896"/>
                </a:lnTo>
                <a:lnTo>
                  <a:pt x="80577" y="350930"/>
                </a:lnTo>
                <a:lnTo>
                  <a:pt x="80518" y="403733"/>
                </a:lnTo>
                <a:lnTo>
                  <a:pt x="82883" y="403733"/>
                </a:lnTo>
                <a:lnTo>
                  <a:pt x="128650" y="325247"/>
                </a:lnTo>
                <a:lnTo>
                  <a:pt x="132587" y="318388"/>
                </a:lnTo>
                <a:lnTo>
                  <a:pt x="130301"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18" name="object 18"/>
          <p:cNvSpPr/>
          <p:nvPr/>
        </p:nvSpPr>
        <p:spPr>
          <a:xfrm>
            <a:off x="2442082" y="3582289"/>
            <a:ext cx="132715" cy="432434"/>
          </a:xfrm>
          <a:custGeom>
            <a:avLst/>
            <a:gdLst/>
            <a:ahLst/>
            <a:cxnLst/>
            <a:rect l="l" t="t" r="r" b="b"/>
            <a:pathLst>
              <a:path w="132714" h="432435">
                <a:moveTo>
                  <a:pt x="15875" y="301752"/>
                </a:moveTo>
                <a:lnTo>
                  <a:pt x="9017" y="305688"/>
                </a:lnTo>
                <a:lnTo>
                  <a:pt x="2286"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6" y="310896"/>
                </a:lnTo>
                <a:lnTo>
                  <a:pt x="80577" y="350930"/>
                </a:lnTo>
                <a:lnTo>
                  <a:pt x="80518" y="403733"/>
                </a:lnTo>
                <a:lnTo>
                  <a:pt x="82883" y="403733"/>
                </a:lnTo>
                <a:lnTo>
                  <a:pt x="128650" y="325247"/>
                </a:lnTo>
                <a:lnTo>
                  <a:pt x="132587" y="318388"/>
                </a:lnTo>
                <a:lnTo>
                  <a:pt x="130302"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19" name="object 19"/>
          <p:cNvSpPr txBox="1"/>
          <p:nvPr/>
        </p:nvSpPr>
        <p:spPr>
          <a:xfrm>
            <a:off x="1867916" y="3964304"/>
            <a:ext cx="755015" cy="239395"/>
          </a:xfrm>
          <a:prstGeom prst="rect">
            <a:avLst/>
          </a:prstGeom>
        </p:spPr>
        <p:txBody>
          <a:bodyPr vert="horz" wrap="square" lIns="0" tIns="12700" rIns="0" bIns="0" rtlCol="0">
            <a:spAutoFit/>
          </a:bodyPr>
          <a:lstStyle/>
          <a:p>
            <a:pPr marL="12700">
              <a:lnSpc>
                <a:spcPct val="100000"/>
              </a:lnSpc>
              <a:spcBef>
                <a:spcPts val="100"/>
              </a:spcBef>
              <a:tabLst>
                <a:tab pos="569595" algn="l"/>
              </a:tabLst>
            </a:pPr>
            <a:r>
              <a:rPr sz="1400" spc="-10" dirty="0">
                <a:latin typeface="Calibri"/>
                <a:cs typeface="Calibri"/>
              </a:rPr>
              <a:t>eIF4B</a:t>
            </a:r>
            <a:r>
              <a:rPr sz="1400" dirty="0">
                <a:latin typeface="Calibri"/>
                <a:cs typeface="Calibri"/>
              </a:rPr>
              <a:t>	</a:t>
            </a:r>
            <a:r>
              <a:rPr sz="1400" spc="-25" dirty="0">
                <a:latin typeface="Calibri"/>
                <a:cs typeface="Calibri"/>
              </a:rPr>
              <a:t>S6</a:t>
            </a:r>
            <a:endParaRPr sz="1400">
              <a:latin typeface="Calibri"/>
              <a:cs typeface="Calibri"/>
            </a:endParaRPr>
          </a:p>
        </p:txBody>
      </p:sp>
      <p:sp>
        <p:nvSpPr>
          <p:cNvPr id="20" name="object 20"/>
          <p:cNvSpPr/>
          <p:nvPr/>
        </p:nvSpPr>
        <p:spPr>
          <a:xfrm>
            <a:off x="2019680" y="4230370"/>
            <a:ext cx="132715" cy="1440815"/>
          </a:xfrm>
          <a:custGeom>
            <a:avLst/>
            <a:gdLst/>
            <a:ahLst/>
            <a:cxnLst/>
            <a:rect l="l" t="t" r="r" b="b"/>
            <a:pathLst>
              <a:path w="132714" h="1440814">
                <a:moveTo>
                  <a:pt x="16001" y="1309877"/>
                </a:moveTo>
                <a:lnTo>
                  <a:pt x="2286" y="1317751"/>
                </a:lnTo>
                <a:lnTo>
                  <a:pt x="0" y="1326514"/>
                </a:lnTo>
                <a:lnTo>
                  <a:pt x="3937" y="1333372"/>
                </a:lnTo>
                <a:lnTo>
                  <a:pt x="66293" y="1440230"/>
                </a:lnTo>
                <a:lnTo>
                  <a:pt x="82835" y="1411884"/>
                </a:lnTo>
                <a:lnTo>
                  <a:pt x="52069" y="1411884"/>
                </a:lnTo>
                <a:lnTo>
                  <a:pt x="52069" y="1358967"/>
                </a:lnTo>
                <a:lnTo>
                  <a:pt x="24764" y="1312163"/>
                </a:lnTo>
                <a:lnTo>
                  <a:pt x="16001" y="1309877"/>
                </a:lnTo>
                <a:close/>
              </a:path>
              <a:path w="132714" h="1440814">
                <a:moveTo>
                  <a:pt x="52069" y="1358967"/>
                </a:moveTo>
                <a:lnTo>
                  <a:pt x="52069" y="1411884"/>
                </a:lnTo>
                <a:lnTo>
                  <a:pt x="80644" y="1411884"/>
                </a:lnTo>
                <a:lnTo>
                  <a:pt x="80644" y="1404683"/>
                </a:lnTo>
                <a:lnTo>
                  <a:pt x="53975" y="1404683"/>
                </a:lnTo>
                <a:lnTo>
                  <a:pt x="66357" y="1383458"/>
                </a:lnTo>
                <a:lnTo>
                  <a:pt x="52069" y="1358967"/>
                </a:lnTo>
                <a:close/>
              </a:path>
              <a:path w="132714" h="1440814">
                <a:moveTo>
                  <a:pt x="116712" y="1309877"/>
                </a:moveTo>
                <a:lnTo>
                  <a:pt x="107950" y="1312163"/>
                </a:lnTo>
                <a:lnTo>
                  <a:pt x="80644" y="1358967"/>
                </a:lnTo>
                <a:lnTo>
                  <a:pt x="80644" y="1411884"/>
                </a:lnTo>
                <a:lnTo>
                  <a:pt x="82835" y="1411884"/>
                </a:lnTo>
                <a:lnTo>
                  <a:pt x="128650" y="1333372"/>
                </a:lnTo>
                <a:lnTo>
                  <a:pt x="132714" y="1326514"/>
                </a:lnTo>
                <a:lnTo>
                  <a:pt x="130429" y="1317751"/>
                </a:lnTo>
                <a:lnTo>
                  <a:pt x="116712" y="1309877"/>
                </a:lnTo>
                <a:close/>
              </a:path>
              <a:path w="132714" h="1440814">
                <a:moveTo>
                  <a:pt x="66357" y="1383458"/>
                </a:moveTo>
                <a:lnTo>
                  <a:pt x="53975" y="1404683"/>
                </a:lnTo>
                <a:lnTo>
                  <a:pt x="78739" y="1404683"/>
                </a:lnTo>
                <a:lnTo>
                  <a:pt x="66357" y="1383458"/>
                </a:lnTo>
                <a:close/>
              </a:path>
              <a:path w="132714" h="1440814">
                <a:moveTo>
                  <a:pt x="80644" y="1358967"/>
                </a:moveTo>
                <a:lnTo>
                  <a:pt x="66357" y="1383458"/>
                </a:lnTo>
                <a:lnTo>
                  <a:pt x="78739" y="1404683"/>
                </a:lnTo>
                <a:lnTo>
                  <a:pt x="80644" y="1404683"/>
                </a:lnTo>
                <a:lnTo>
                  <a:pt x="80644" y="1358967"/>
                </a:lnTo>
                <a:close/>
              </a:path>
              <a:path w="132714" h="1440814">
                <a:moveTo>
                  <a:pt x="80644" y="0"/>
                </a:moveTo>
                <a:lnTo>
                  <a:pt x="52069" y="0"/>
                </a:lnTo>
                <a:lnTo>
                  <a:pt x="52069" y="1358967"/>
                </a:lnTo>
                <a:lnTo>
                  <a:pt x="66357" y="1383458"/>
                </a:lnTo>
                <a:lnTo>
                  <a:pt x="80644" y="1358967"/>
                </a:lnTo>
                <a:lnTo>
                  <a:pt x="80644" y="0"/>
                </a:lnTo>
                <a:close/>
              </a:path>
            </a:pathLst>
          </a:custGeom>
          <a:solidFill>
            <a:srgbClr val="7E7E7E"/>
          </a:solidFill>
        </p:spPr>
        <p:txBody>
          <a:bodyPr wrap="square" lIns="0" tIns="0" rIns="0" bIns="0" rtlCol="0"/>
          <a:lstStyle/>
          <a:p>
            <a:endParaRPr/>
          </a:p>
        </p:txBody>
      </p:sp>
      <p:sp>
        <p:nvSpPr>
          <p:cNvPr id="21" name="object 21"/>
          <p:cNvSpPr/>
          <p:nvPr/>
        </p:nvSpPr>
        <p:spPr>
          <a:xfrm>
            <a:off x="2442082" y="4230370"/>
            <a:ext cx="132715" cy="1440815"/>
          </a:xfrm>
          <a:custGeom>
            <a:avLst/>
            <a:gdLst/>
            <a:ahLst/>
            <a:cxnLst/>
            <a:rect l="l" t="t" r="r" b="b"/>
            <a:pathLst>
              <a:path w="132714" h="1440814">
                <a:moveTo>
                  <a:pt x="15875" y="1309877"/>
                </a:moveTo>
                <a:lnTo>
                  <a:pt x="9017" y="1313814"/>
                </a:lnTo>
                <a:lnTo>
                  <a:pt x="2286" y="1317751"/>
                </a:lnTo>
                <a:lnTo>
                  <a:pt x="0" y="1326514"/>
                </a:lnTo>
                <a:lnTo>
                  <a:pt x="3937" y="1333372"/>
                </a:lnTo>
                <a:lnTo>
                  <a:pt x="66293" y="1440230"/>
                </a:lnTo>
                <a:lnTo>
                  <a:pt x="82835" y="1411884"/>
                </a:lnTo>
                <a:lnTo>
                  <a:pt x="51943" y="1411884"/>
                </a:lnTo>
                <a:lnTo>
                  <a:pt x="51943" y="1358967"/>
                </a:lnTo>
                <a:lnTo>
                  <a:pt x="24637" y="1312163"/>
                </a:lnTo>
                <a:lnTo>
                  <a:pt x="15875" y="1309877"/>
                </a:lnTo>
                <a:close/>
              </a:path>
              <a:path w="132714" h="1440814">
                <a:moveTo>
                  <a:pt x="51943" y="1358967"/>
                </a:moveTo>
                <a:lnTo>
                  <a:pt x="51943" y="1411884"/>
                </a:lnTo>
                <a:lnTo>
                  <a:pt x="80518" y="1411884"/>
                </a:lnTo>
                <a:lnTo>
                  <a:pt x="80518" y="1404683"/>
                </a:lnTo>
                <a:lnTo>
                  <a:pt x="53975" y="1404683"/>
                </a:lnTo>
                <a:lnTo>
                  <a:pt x="66277" y="1383538"/>
                </a:lnTo>
                <a:lnTo>
                  <a:pt x="51943" y="1358967"/>
                </a:lnTo>
                <a:close/>
              </a:path>
              <a:path w="132714" h="1440814">
                <a:moveTo>
                  <a:pt x="116712" y="1309877"/>
                </a:moveTo>
                <a:lnTo>
                  <a:pt x="107950" y="1312163"/>
                </a:lnTo>
                <a:lnTo>
                  <a:pt x="103886" y="1318894"/>
                </a:lnTo>
                <a:lnTo>
                  <a:pt x="80571" y="1358967"/>
                </a:lnTo>
                <a:lnTo>
                  <a:pt x="80518" y="1411884"/>
                </a:lnTo>
                <a:lnTo>
                  <a:pt x="82835" y="1411884"/>
                </a:lnTo>
                <a:lnTo>
                  <a:pt x="128650" y="1333372"/>
                </a:lnTo>
                <a:lnTo>
                  <a:pt x="132587" y="1326514"/>
                </a:lnTo>
                <a:lnTo>
                  <a:pt x="130302" y="1317751"/>
                </a:lnTo>
                <a:lnTo>
                  <a:pt x="123443" y="1313814"/>
                </a:lnTo>
                <a:lnTo>
                  <a:pt x="116712" y="1309877"/>
                </a:lnTo>
                <a:close/>
              </a:path>
              <a:path w="132714" h="1440814">
                <a:moveTo>
                  <a:pt x="66277" y="1383538"/>
                </a:moveTo>
                <a:lnTo>
                  <a:pt x="53975" y="1404683"/>
                </a:lnTo>
                <a:lnTo>
                  <a:pt x="78612" y="1404683"/>
                </a:lnTo>
                <a:lnTo>
                  <a:pt x="66277" y="1383538"/>
                </a:lnTo>
                <a:close/>
              </a:path>
              <a:path w="132714" h="1440814">
                <a:moveTo>
                  <a:pt x="80518" y="1359060"/>
                </a:moveTo>
                <a:lnTo>
                  <a:pt x="66277" y="1383538"/>
                </a:lnTo>
                <a:lnTo>
                  <a:pt x="78612" y="1404683"/>
                </a:lnTo>
                <a:lnTo>
                  <a:pt x="80518" y="1404683"/>
                </a:lnTo>
                <a:lnTo>
                  <a:pt x="80518" y="1359060"/>
                </a:lnTo>
                <a:close/>
              </a:path>
              <a:path w="132714" h="1440814">
                <a:moveTo>
                  <a:pt x="80518" y="0"/>
                </a:moveTo>
                <a:lnTo>
                  <a:pt x="51943" y="0"/>
                </a:lnTo>
                <a:lnTo>
                  <a:pt x="51997" y="1359060"/>
                </a:lnTo>
                <a:lnTo>
                  <a:pt x="66277" y="1383538"/>
                </a:lnTo>
                <a:lnTo>
                  <a:pt x="80518" y="1359060"/>
                </a:lnTo>
                <a:lnTo>
                  <a:pt x="80518" y="0"/>
                </a:lnTo>
                <a:close/>
              </a:path>
            </a:pathLst>
          </a:custGeom>
          <a:solidFill>
            <a:srgbClr val="7E7E7E"/>
          </a:solidFill>
        </p:spPr>
        <p:txBody>
          <a:bodyPr wrap="square" lIns="0" tIns="0" rIns="0" bIns="0" rtlCol="0"/>
          <a:lstStyle/>
          <a:p>
            <a:endParaRPr/>
          </a:p>
        </p:txBody>
      </p:sp>
      <p:sp>
        <p:nvSpPr>
          <p:cNvPr id="22" name="object 22"/>
          <p:cNvSpPr txBox="1"/>
          <p:nvPr/>
        </p:nvSpPr>
        <p:spPr>
          <a:xfrm>
            <a:off x="3149" y="5117033"/>
            <a:ext cx="2809875" cy="1078865"/>
          </a:xfrm>
          <a:prstGeom prst="rect">
            <a:avLst/>
          </a:prstGeom>
        </p:spPr>
        <p:txBody>
          <a:bodyPr vert="horz" wrap="square" lIns="0" tIns="12700" rIns="0" bIns="0" rtlCol="0">
            <a:spAutoFit/>
          </a:bodyPr>
          <a:lstStyle/>
          <a:p>
            <a:pPr marR="1198245" algn="ctr">
              <a:lnSpc>
                <a:spcPct val="100000"/>
              </a:lnSpc>
              <a:spcBef>
                <a:spcPts val="100"/>
              </a:spcBef>
            </a:pPr>
            <a:r>
              <a:rPr sz="1800" spc="-10" dirty="0">
                <a:latin typeface="Calibri"/>
                <a:cs typeface="Calibri"/>
              </a:rPr>
              <a:t>CAP-DEPENDENT</a:t>
            </a:r>
            <a:endParaRPr sz="1800">
              <a:latin typeface="Calibri"/>
              <a:cs typeface="Calibri"/>
            </a:endParaRPr>
          </a:p>
          <a:p>
            <a:pPr marR="1196975" algn="ctr">
              <a:lnSpc>
                <a:spcPts val="1985"/>
              </a:lnSpc>
            </a:pPr>
            <a:r>
              <a:rPr sz="1800" spc="-10" dirty="0">
                <a:latin typeface="Calibri"/>
                <a:cs typeface="Calibri"/>
              </a:rPr>
              <a:t>TRANSLATION</a:t>
            </a:r>
            <a:endParaRPr sz="1800">
              <a:latin typeface="Calibri"/>
              <a:cs typeface="Calibri"/>
            </a:endParaRPr>
          </a:p>
          <a:p>
            <a:pPr marL="1675764" algn="ctr">
              <a:lnSpc>
                <a:spcPts val="1985"/>
              </a:lnSpc>
            </a:pPr>
            <a:r>
              <a:rPr sz="1800" spc="-10" dirty="0">
                <a:latin typeface="Calibri"/>
                <a:cs typeface="Calibri"/>
              </a:rPr>
              <a:t>RIBOSOME</a:t>
            </a:r>
            <a:endParaRPr sz="1800">
              <a:latin typeface="Calibri"/>
              <a:cs typeface="Calibri"/>
            </a:endParaRPr>
          </a:p>
          <a:p>
            <a:pPr marL="1669414" algn="ctr">
              <a:lnSpc>
                <a:spcPct val="100000"/>
              </a:lnSpc>
            </a:pPr>
            <a:r>
              <a:rPr sz="1800" spc="-10" dirty="0">
                <a:latin typeface="Calibri"/>
                <a:cs typeface="Calibri"/>
              </a:rPr>
              <a:t>BIOGENESIS</a:t>
            </a:r>
            <a:endParaRPr sz="1800">
              <a:latin typeface="Calibri"/>
              <a:cs typeface="Calibri"/>
            </a:endParaRPr>
          </a:p>
        </p:txBody>
      </p:sp>
      <p:sp>
        <p:nvSpPr>
          <p:cNvPr id="23" name="object 23"/>
          <p:cNvSpPr/>
          <p:nvPr/>
        </p:nvSpPr>
        <p:spPr>
          <a:xfrm>
            <a:off x="3753865" y="4118102"/>
            <a:ext cx="230504" cy="577215"/>
          </a:xfrm>
          <a:custGeom>
            <a:avLst/>
            <a:gdLst/>
            <a:ahLst/>
            <a:cxnLst/>
            <a:rect l="l" t="t" r="r" b="b"/>
            <a:pathLst>
              <a:path w="230504" h="577214">
                <a:moveTo>
                  <a:pt x="94614" y="0"/>
                </a:moveTo>
                <a:lnTo>
                  <a:pt x="109474" y="562229"/>
                </a:lnTo>
              </a:path>
              <a:path w="230504" h="577214">
                <a:moveTo>
                  <a:pt x="0" y="576834"/>
                </a:moveTo>
                <a:lnTo>
                  <a:pt x="230505" y="575310"/>
                </a:lnTo>
              </a:path>
            </a:pathLst>
          </a:custGeom>
          <a:ln w="28575">
            <a:solidFill>
              <a:srgbClr val="7E7E7E"/>
            </a:solidFill>
          </a:ln>
        </p:spPr>
        <p:txBody>
          <a:bodyPr wrap="square" lIns="0" tIns="0" rIns="0" bIns="0" rtlCol="0"/>
          <a:lstStyle/>
          <a:p>
            <a:endParaRPr/>
          </a:p>
        </p:txBody>
      </p:sp>
      <p:sp>
        <p:nvSpPr>
          <p:cNvPr id="24" name="object 24"/>
          <p:cNvSpPr txBox="1"/>
          <p:nvPr/>
        </p:nvSpPr>
        <p:spPr>
          <a:xfrm>
            <a:off x="3273297" y="4662042"/>
            <a:ext cx="12020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AUTOPHAGY</a:t>
            </a:r>
            <a:endParaRPr sz="1800">
              <a:latin typeface="Calibri"/>
              <a:cs typeface="Calibri"/>
            </a:endParaRPr>
          </a:p>
        </p:txBody>
      </p:sp>
      <p:sp>
        <p:nvSpPr>
          <p:cNvPr id="25" name="object 25"/>
          <p:cNvSpPr txBox="1">
            <a:spLocks noGrp="1"/>
          </p:cNvSpPr>
          <p:nvPr>
            <p:ph type="title"/>
          </p:nvPr>
        </p:nvSpPr>
        <p:spPr>
          <a:prstGeom prst="rect">
            <a:avLst/>
          </a:prstGeom>
        </p:spPr>
        <p:txBody>
          <a:bodyPr vert="horz" wrap="square" lIns="0" tIns="14605" rIns="0" bIns="0" rtlCol="0">
            <a:spAutoFit/>
          </a:bodyPr>
          <a:lstStyle/>
          <a:p>
            <a:pPr marL="2128520">
              <a:lnSpc>
                <a:spcPct val="100000"/>
              </a:lnSpc>
              <a:spcBef>
                <a:spcPts val="115"/>
              </a:spcBef>
            </a:pPr>
            <a:r>
              <a:rPr spc="-10" dirty="0"/>
              <a:t>mTOR</a:t>
            </a:r>
            <a:r>
              <a:rPr spc="-135" dirty="0"/>
              <a:t> </a:t>
            </a:r>
            <a:r>
              <a:rPr dirty="0"/>
              <a:t>complex</a:t>
            </a:r>
            <a:r>
              <a:rPr spc="-120" dirty="0"/>
              <a:t> </a:t>
            </a:r>
            <a:r>
              <a:rPr spc="-50" dirty="0"/>
              <a:t>1</a:t>
            </a:r>
          </a:p>
        </p:txBody>
      </p:sp>
      <p:sp>
        <p:nvSpPr>
          <p:cNvPr id="26" name="object 26"/>
          <p:cNvSpPr txBox="1"/>
          <p:nvPr/>
        </p:nvSpPr>
        <p:spPr>
          <a:xfrm>
            <a:off x="4824476" y="2924936"/>
            <a:ext cx="4140200" cy="2031364"/>
          </a:xfrm>
          <a:prstGeom prst="rect">
            <a:avLst/>
          </a:prstGeom>
          <a:ln w="9525">
            <a:solidFill>
              <a:srgbClr val="000000"/>
            </a:solidFill>
          </a:ln>
        </p:spPr>
        <p:txBody>
          <a:bodyPr vert="horz" wrap="square" lIns="0" tIns="33655" rIns="0" bIns="0" rtlCol="0">
            <a:spAutoFit/>
          </a:bodyPr>
          <a:lstStyle/>
          <a:p>
            <a:pPr marL="93980">
              <a:lnSpc>
                <a:spcPct val="100000"/>
              </a:lnSpc>
              <a:spcBef>
                <a:spcPts val="265"/>
              </a:spcBef>
            </a:pPr>
            <a:r>
              <a:rPr sz="1800" b="1" spc="-10" dirty="0">
                <a:solidFill>
                  <a:srgbClr val="FF0000"/>
                </a:solidFill>
                <a:latin typeface="Calibri"/>
                <a:cs typeface="Calibri"/>
              </a:rPr>
              <a:t>mLST8/GβL</a:t>
            </a:r>
            <a:endParaRPr sz="1800">
              <a:latin typeface="Calibri"/>
              <a:cs typeface="Calibri"/>
            </a:endParaRPr>
          </a:p>
          <a:p>
            <a:pPr marL="380365" marR="274320" indent="-287020">
              <a:lnSpc>
                <a:spcPct val="100000"/>
              </a:lnSpc>
              <a:spcBef>
                <a:spcPts val="2165"/>
              </a:spcBef>
              <a:buFont typeface="Wingdings"/>
              <a:buChar char=""/>
              <a:tabLst>
                <a:tab pos="381635" algn="l"/>
              </a:tabLst>
            </a:pPr>
            <a:r>
              <a:rPr sz="1800" spc="-10" dirty="0">
                <a:latin typeface="Calibri"/>
                <a:cs typeface="Calibri"/>
              </a:rPr>
              <a:t>interacts</a:t>
            </a:r>
            <a:r>
              <a:rPr sz="1800" spc="-40" dirty="0">
                <a:latin typeface="Calibri"/>
                <a:cs typeface="Calibri"/>
              </a:rPr>
              <a:t> </a:t>
            </a:r>
            <a:r>
              <a:rPr sz="1800" dirty="0">
                <a:latin typeface="Calibri"/>
                <a:cs typeface="Calibri"/>
              </a:rPr>
              <a:t>with</a:t>
            </a:r>
            <a:r>
              <a:rPr sz="1800" spc="-55" dirty="0">
                <a:latin typeface="Calibri"/>
                <a:cs typeface="Calibri"/>
              </a:rPr>
              <a:t> </a:t>
            </a:r>
            <a:r>
              <a:rPr sz="1800" dirty="0">
                <a:latin typeface="Calibri"/>
                <a:cs typeface="Calibri"/>
              </a:rPr>
              <a:t>RAPTOR</a:t>
            </a:r>
            <a:r>
              <a:rPr sz="1800" spc="-6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mTOR</a:t>
            </a:r>
            <a:r>
              <a:rPr sz="1800" spc="-35" dirty="0">
                <a:latin typeface="Calibri"/>
                <a:cs typeface="Calibri"/>
              </a:rPr>
              <a:t> </a:t>
            </a:r>
            <a:r>
              <a:rPr sz="1800" dirty="0">
                <a:latin typeface="Calibri"/>
                <a:cs typeface="Calibri"/>
              </a:rPr>
              <a:t>in</a:t>
            </a:r>
            <a:r>
              <a:rPr sz="1800" spc="-35" dirty="0">
                <a:latin typeface="Calibri"/>
                <a:cs typeface="Calibri"/>
              </a:rPr>
              <a:t> </a:t>
            </a:r>
            <a:r>
              <a:rPr sz="1800" spc="-50" dirty="0">
                <a:latin typeface="Calibri"/>
                <a:cs typeface="Calibri"/>
              </a:rPr>
              <a:t>a 	</a:t>
            </a:r>
            <a:r>
              <a:rPr sz="1800" dirty="0">
                <a:latin typeface="Calibri"/>
                <a:cs typeface="Calibri"/>
              </a:rPr>
              <a:t>nutrient-</a:t>
            </a:r>
            <a:r>
              <a:rPr sz="1800" spc="295"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rapamycin-</a:t>
            </a:r>
            <a:r>
              <a:rPr sz="1800" spc="15" dirty="0">
                <a:latin typeface="Calibri"/>
                <a:cs typeface="Calibri"/>
              </a:rPr>
              <a:t> </a:t>
            </a:r>
            <a:r>
              <a:rPr sz="1800" spc="-10" dirty="0">
                <a:latin typeface="Calibri"/>
                <a:cs typeface="Calibri"/>
              </a:rPr>
              <a:t>sensitive 	manner</a:t>
            </a:r>
            <a:endParaRPr sz="1800">
              <a:latin typeface="Calibri"/>
              <a:cs typeface="Calibri"/>
            </a:endParaRPr>
          </a:p>
          <a:p>
            <a:pPr marL="381635" indent="-287655">
              <a:lnSpc>
                <a:spcPct val="100000"/>
              </a:lnSpc>
              <a:spcBef>
                <a:spcPts val="2165"/>
              </a:spcBef>
              <a:buFont typeface="Wingdings"/>
              <a:buChar char=""/>
              <a:tabLst>
                <a:tab pos="381635" algn="l"/>
              </a:tabLst>
            </a:pPr>
            <a:r>
              <a:rPr sz="1800" spc="-10" dirty="0">
                <a:latin typeface="Calibri"/>
                <a:cs typeface="Calibri"/>
              </a:rPr>
              <a:t>Positivity</a:t>
            </a:r>
            <a:r>
              <a:rPr sz="1800" spc="-85" dirty="0">
                <a:latin typeface="Calibri"/>
                <a:cs typeface="Calibri"/>
              </a:rPr>
              <a:t> </a:t>
            </a:r>
            <a:r>
              <a:rPr sz="1800" dirty="0">
                <a:latin typeface="Calibri"/>
                <a:cs typeface="Calibri"/>
              </a:rPr>
              <a:t>regulates</a:t>
            </a:r>
            <a:r>
              <a:rPr sz="1800" spc="-15" dirty="0">
                <a:latin typeface="Calibri"/>
                <a:cs typeface="Calibri"/>
              </a:rPr>
              <a:t> </a:t>
            </a:r>
            <a:r>
              <a:rPr sz="1800" spc="-10" dirty="0">
                <a:latin typeface="Calibri"/>
                <a:cs typeface="Calibri"/>
              </a:rPr>
              <a:t>mTORC1</a:t>
            </a:r>
            <a:r>
              <a:rPr sz="1800" spc="-70" dirty="0">
                <a:latin typeface="Calibri"/>
                <a:cs typeface="Calibri"/>
              </a:rPr>
              <a:t> </a:t>
            </a:r>
            <a:r>
              <a:rPr sz="1800" spc="-10" dirty="0">
                <a:latin typeface="Calibri"/>
                <a:cs typeface="Calibri"/>
              </a:rPr>
              <a:t>activation</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6067" y="2475992"/>
            <a:ext cx="2440305" cy="1083310"/>
            <a:chOff x="386067" y="2475992"/>
            <a:chExt cx="2440305" cy="1083310"/>
          </a:xfrm>
        </p:grpSpPr>
        <p:pic>
          <p:nvPicPr>
            <p:cNvPr id="3" name="object 3"/>
            <p:cNvPicPr/>
            <p:nvPr/>
          </p:nvPicPr>
          <p:blipFill>
            <a:blip r:embed="rId2" cstate="print"/>
            <a:stretch>
              <a:fillRect/>
            </a:stretch>
          </p:blipFill>
          <p:spPr>
            <a:xfrm>
              <a:off x="386067" y="2878899"/>
              <a:ext cx="1017587" cy="487362"/>
            </a:xfrm>
            <a:prstGeom prst="rect">
              <a:avLst/>
            </a:prstGeom>
          </p:spPr>
        </p:pic>
        <p:sp>
          <p:nvSpPr>
            <p:cNvPr id="4" name="object 4"/>
            <p:cNvSpPr/>
            <p:nvPr/>
          </p:nvSpPr>
          <p:spPr>
            <a:xfrm>
              <a:off x="1144308" y="2475992"/>
              <a:ext cx="683895" cy="389890"/>
            </a:xfrm>
            <a:custGeom>
              <a:avLst/>
              <a:gdLst/>
              <a:ahLst/>
              <a:cxnLst/>
              <a:rect l="l" t="t" r="r" b="b"/>
              <a:pathLst>
                <a:path w="683894" h="389889">
                  <a:moveTo>
                    <a:pt x="76250" y="271018"/>
                  </a:moveTo>
                  <a:lnTo>
                    <a:pt x="67475" y="273304"/>
                  </a:lnTo>
                  <a:lnTo>
                    <a:pt x="0" y="386207"/>
                  </a:lnTo>
                  <a:lnTo>
                    <a:pt x="131533" y="389382"/>
                  </a:lnTo>
                  <a:lnTo>
                    <a:pt x="136116" y="385063"/>
                  </a:lnTo>
                  <a:lnTo>
                    <a:pt x="31724" y="385063"/>
                  </a:lnTo>
                  <a:lnTo>
                    <a:pt x="17919" y="360045"/>
                  </a:lnTo>
                  <a:lnTo>
                    <a:pt x="64166" y="334515"/>
                  </a:lnTo>
                  <a:lnTo>
                    <a:pt x="92011" y="287909"/>
                  </a:lnTo>
                  <a:lnTo>
                    <a:pt x="89801" y="279146"/>
                  </a:lnTo>
                  <a:lnTo>
                    <a:pt x="76250" y="271018"/>
                  </a:lnTo>
                  <a:close/>
                </a:path>
                <a:path w="683894" h="389889">
                  <a:moveTo>
                    <a:pt x="64166" y="334515"/>
                  </a:moveTo>
                  <a:lnTo>
                    <a:pt x="17919" y="360045"/>
                  </a:lnTo>
                  <a:lnTo>
                    <a:pt x="31724" y="385063"/>
                  </a:lnTo>
                  <a:lnTo>
                    <a:pt x="41155" y="379857"/>
                  </a:lnTo>
                  <a:lnTo>
                    <a:pt x="37096" y="379857"/>
                  </a:lnTo>
                  <a:lnTo>
                    <a:pt x="25158" y="358267"/>
                  </a:lnTo>
                  <a:lnTo>
                    <a:pt x="49986" y="358267"/>
                  </a:lnTo>
                  <a:lnTo>
                    <a:pt x="64166" y="334515"/>
                  </a:lnTo>
                  <a:close/>
                </a:path>
                <a:path w="683894" h="389889">
                  <a:moveTo>
                    <a:pt x="77935" y="359550"/>
                  </a:moveTo>
                  <a:lnTo>
                    <a:pt x="31724" y="385063"/>
                  </a:lnTo>
                  <a:lnTo>
                    <a:pt x="136116" y="385063"/>
                  </a:lnTo>
                  <a:lnTo>
                    <a:pt x="138137" y="383159"/>
                  </a:lnTo>
                  <a:lnTo>
                    <a:pt x="138264" y="375285"/>
                  </a:lnTo>
                  <a:lnTo>
                    <a:pt x="138518" y="367411"/>
                  </a:lnTo>
                  <a:lnTo>
                    <a:pt x="132295" y="360807"/>
                  </a:lnTo>
                  <a:lnTo>
                    <a:pt x="77935" y="359550"/>
                  </a:lnTo>
                  <a:close/>
                </a:path>
                <a:path w="683894" h="389889">
                  <a:moveTo>
                    <a:pt x="25158" y="358267"/>
                  </a:moveTo>
                  <a:lnTo>
                    <a:pt x="37096" y="379857"/>
                  </a:lnTo>
                  <a:lnTo>
                    <a:pt x="49630" y="358862"/>
                  </a:lnTo>
                  <a:lnTo>
                    <a:pt x="25158" y="358267"/>
                  </a:lnTo>
                  <a:close/>
                </a:path>
                <a:path w="683894" h="389889">
                  <a:moveTo>
                    <a:pt x="49630" y="358862"/>
                  </a:moveTo>
                  <a:lnTo>
                    <a:pt x="37096" y="379857"/>
                  </a:lnTo>
                  <a:lnTo>
                    <a:pt x="41155" y="379857"/>
                  </a:lnTo>
                  <a:lnTo>
                    <a:pt x="77935" y="359550"/>
                  </a:lnTo>
                  <a:lnTo>
                    <a:pt x="49630" y="358862"/>
                  </a:lnTo>
                  <a:close/>
                </a:path>
                <a:path w="683894" h="389889">
                  <a:moveTo>
                    <a:pt x="670140" y="0"/>
                  </a:moveTo>
                  <a:lnTo>
                    <a:pt x="64166" y="334515"/>
                  </a:lnTo>
                  <a:lnTo>
                    <a:pt x="49630" y="358862"/>
                  </a:lnTo>
                  <a:lnTo>
                    <a:pt x="77935" y="359550"/>
                  </a:lnTo>
                  <a:lnTo>
                    <a:pt x="683856" y="25019"/>
                  </a:lnTo>
                  <a:lnTo>
                    <a:pt x="670140" y="0"/>
                  </a:lnTo>
                  <a:close/>
                </a:path>
                <a:path w="683894" h="389889">
                  <a:moveTo>
                    <a:pt x="49986" y="358267"/>
                  </a:moveTo>
                  <a:lnTo>
                    <a:pt x="25158" y="358267"/>
                  </a:lnTo>
                  <a:lnTo>
                    <a:pt x="49630" y="358862"/>
                  </a:lnTo>
                  <a:lnTo>
                    <a:pt x="49986" y="358267"/>
                  </a:lnTo>
                  <a:close/>
                </a:path>
              </a:pathLst>
            </a:custGeom>
            <a:solidFill>
              <a:srgbClr val="7E7E7E"/>
            </a:solidFill>
          </p:spPr>
          <p:txBody>
            <a:bodyPr wrap="square" lIns="0" tIns="0" rIns="0" bIns="0" rtlCol="0"/>
            <a:lstStyle/>
            <a:p>
              <a:endParaRPr/>
            </a:p>
          </p:txBody>
        </p:sp>
        <p:pic>
          <p:nvPicPr>
            <p:cNvPr id="5" name="object 5"/>
            <p:cNvPicPr/>
            <p:nvPr/>
          </p:nvPicPr>
          <p:blipFill>
            <a:blip r:embed="rId3" cstate="print"/>
            <a:stretch>
              <a:fillRect/>
            </a:stretch>
          </p:blipFill>
          <p:spPr>
            <a:xfrm>
              <a:off x="1807971" y="3078289"/>
              <a:ext cx="1017788" cy="481012"/>
            </a:xfrm>
            <a:prstGeom prst="rect">
              <a:avLst/>
            </a:prstGeom>
          </p:spPr>
        </p:pic>
        <p:sp>
          <p:nvSpPr>
            <p:cNvPr id="6" name="object 6"/>
            <p:cNvSpPr/>
            <p:nvPr/>
          </p:nvSpPr>
          <p:spPr>
            <a:xfrm>
              <a:off x="2336164" y="2569845"/>
              <a:ext cx="186055" cy="450215"/>
            </a:xfrm>
            <a:custGeom>
              <a:avLst/>
              <a:gdLst/>
              <a:ahLst/>
              <a:cxnLst/>
              <a:rect l="l" t="t" r="r" b="b"/>
              <a:pathLst>
                <a:path w="186055" h="450214">
                  <a:moveTo>
                    <a:pt x="20320" y="310514"/>
                  </a:moveTo>
                  <a:lnTo>
                    <a:pt x="12573" y="312165"/>
                  </a:lnTo>
                  <a:lnTo>
                    <a:pt x="4826" y="313943"/>
                  </a:lnTo>
                  <a:lnTo>
                    <a:pt x="0" y="321563"/>
                  </a:lnTo>
                  <a:lnTo>
                    <a:pt x="1651" y="329183"/>
                  </a:lnTo>
                  <a:lnTo>
                    <a:pt x="28193" y="450088"/>
                  </a:lnTo>
                  <a:lnTo>
                    <a:pt x="53443" y="427481"/>
                  </a:lnTo>
                  <a:lnTo>
                    <a:pt x="50418" y="427481"/>
                  </a:lnTo>
                  <a:lnTo>
                    <a:pt x="23241" y="418718"/>
                  </a:lnTo>
                  <a:lnTo>
                    <a:pt x="39501" y="368427"/>
                  </a:lnTo>
                  <a:lnTo>
                    <a:pt x="27940" y="315467"/>
                  </a:lnTo>
                  <a:lnTo>
                    <a:pt x="20320" y="310514"/>
                  </a:lnTo>
                  <a:close/>
                </a:path>
                <a:path w="186055" h="450214">
                  <a:moveTo>
                    <a:pt x="39501" y="368427"/>
                  </a:moveTo>
                  <a:lnTo>
                    <a:pt x="23241" y="418718"/>
                  </a:lnTo>
                  <a:lnTo>
                    <a:pt x="50418" y="427481"/>
                  </a:lnTo>
                  <a:lnTo>
                    <a:pt x="52800" y="420115"/>
                  </a:lnTo>
                  <a:lnTo>
                    <a:pt x="50800" y="420115"/>
                  </a:lnTo>
                  <a:lnTo>
                    <a:pt x="27305" y="412495"/>
                  </a:lnTo>
                  <a:lnTo>
                    <a:pt x="45567" y="396176"/>
                  </a:lnTo>
                  <a:lnTo>
                    <a:pt x="39501" y="368427"/>
                  </a:lnTo>
                  <a:close/>
                </a:path>
                <a:path w="186055" h="450214">
                  <a:moveTo>
                    <a:pt x="107187" y="340994"/>
                  </a:moveTo>
                  <a:lnTo>
                    <a:pt x="101346" y="346328"/>
                  </a:lnTo>
                  <a:lnTo>
                    <a:pt x="66625" y="377356"/>
                  </a:lnTo>
                  <a:lnTo>
                    <a:pt x="50418" y="427481"/>
                  </a:lnTo>
                  <a:lnTo>
                    <a:pt x="53443" y="427481"/>
                  </a:lnTo>
                  <a:lnTo>
                    <a:pt x="126237" y="362330"/>
                  </a:lnTo>
                  <a:lnTo>
                    <a:pt x="126746" y="353313"/>
                  </a:lnTo>
                  <a:lnTo>
                    <a:pt x="116205" y="341502"/>
                  </a:lnTo>
                  <a:lnTo>
                    <a:pt x="107187" y="340994"/>
                  </a:lnTo>
                  <a:close/>
                </a:path>
                <a:path w="186055" h="450214">
                  <a:moveTo>
                    <a:pt x="45567" y="396176"/>
                  </a:moveTo>
                  <a:lnTo>
                    <a:pt x="27305" y="412495"/>
                  </a:lnTo>
                  <a:lnTo>
                    <a:pt x="50800" y="420115"/>
                  </a:lnTo>
                  <a:lnTo>
                    <a:pt x="45567" y="396176"/>
                  </a:lnTo>
                  <a:close/>
                </a:path>
                <a:path w="186055" h="450214">
                  <a:moveTo>
                    <a:pt x="66625" y="377356"/>
                  </a:moveTo>
                  <a:lnTo>
                    <a:pt x="45567" y="396176"/>
                  </a:lnTo>
                  <a:lnTo>
                    <a:pt x="50800" y="420115"/>
                  </a:lnTo>
                  <a:lnTo>
                    <a:pt x="52800" y="420115"/>
                  </a:lnTo>
                  <a:lnTo>
                    <a:pt x="66625" y="377356"/>
                  </a:lnTo>
                  <a:close/>
                </a:path>
                <a:path w="186055" h="450214">
                  <a:moveTo>
                    <a:pt x="158623" y="0"/>
                  </a:moveTo>
                  <a:lnTo>
                    <a:pt x="39501" y="368427"/>
                  </a:lnTo>
                  <a:lnTo>
                    <a:pt x="45567" y="396176"/>
                  </a:lnTo>
                  <a:lnTo>
                    <a:pt x="66625" y="377356"/>
                  </a:lnTo>
                  <a:lnTo>
                    <a:pt x="185801" y="8762"/>
                  </a:lnTo>
                  <a:lnTo>
                    <a:pt x="158623" y="0"/>
                  </a:lnTo>
                  <a:close/>
                </a:path>
              </a:pathLst>
            </a:custGeom>
            <a:solidFill>
              <a:srgbClr val="7E7E7E"/>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2988310" y="3196780"/>
            <a:ext cx="1780273" cy="811461"/>
          </a:xfrm>
          <a:prstGeom prst="rect">
            <a:avLst/>
          </a:prstGeom>
        </p:spPr>
      </p:pic>
      <p:sp>
        <p:nvSpPr>
          <p:cNvPr id="8" name="object 8"/>
          <p:cNvSpPr/>
          <p:nvPr/>
        </p:nvSpPr>
        <p:spPr>
          <a:xfrm>
            <a:off x="3026410" y="2646172"/>
            <a:ext cx="463550" cy="511809"/>
          </a:xfrm>
          <a:custGeom>
            <a:avLst/>
            <a:gdLst/>
            <a:ahLst/>
            <a:cxnLst/>
            <a:rect l="l" t="t" r="r" b="b"/>
            <a:pathLst>
              <a:path w="463550" h="511810">
                <a:moveTo>
                  <a:pt x="0" y="0"/>
                </a:moveTo>
                <a:lnTo>
                  <a:pt x="360044" y="432053"/>
                </a:lnTo>
              </a:path>
              <a:path w="463550" h="511810">
                <a:moveTo>
                  <a:pt x="283082" y="511428"/>
                </a:moveTo>
                <a:lnTo>
                  <a:pt x="463168" y="367411"/>
                </a:lnTo>
              </a:path>
            </a:pathLst>
          </a:custGeom>
          <a:ln w="28575">
            <a:solidFill>
              <a:srgbClr val="7E7E7E"/>
            </a:solidFill>
          </a:ln>
        </p:spPr>
        <p:txBody>
          <a:bodyPr wrap="square" lIns="0" tIns="0" rIns="0" bIns="0" rtlCol="0"/>
          <a:lstStyle/>
          <a:p>
            <a:endParaRPr/>
          </a:p>
        </p:txBody>
      </p:sp>
      <p:grpSp>
        <p:nvGrpSpPr>
          <p:cNvPr id="9" name="object 9"/>
          <p:cNvGrpSpPr/>
          <p:nvPr/>
        </p:nvGrpSpPr>
        <p:grpSpPr>
          <a:xfrm>
            <a:off x="1009548" y="1508315"/>
            <a:ext cx="2666365" cy="1008380"/>
            <a:chOff x="1009548" y="1508315"/>
            <a:chExt cx="2666365" cy="1008380"/>
          </a:xfrm>
        </p:grpSpPr>
        <p:pic>
          <p:nvPicPr>
            <p:cNvPr id="10" name="object 10"/>
            <p:cNvPicPr/>
            <p:nvPr/>
          </p:nvPicPr>
          <p:blipFill>
            <a:blip r:embed="rId5" cstate="print"/>
            <a:stretch>
              <a:fillRect/>
            </a:stretch>
          </p:blipFill>
          <p:spPr>
            <a:xfrm>
              <a:off x="1680209" y="1508315"/>
              <a:ext cx="1719326" cy="944562"/>
            </a:xfrm>
            <a:prstGeom prst="rect">
              <a:avLst/>
            </a:prstGeom>
          </p:spPr>
        </p:pic>
        <p:pic>
          <p:nvPicPr>
            <p:cNvPr id="11" name="object 11"/>
            <p:cNvPicPr/>
            <p:nvPr/>
          </p:nvPicPr>
          <p:blipFill>
            <a:blip r:embed="rId6" cstate="print"/>
            <a:stretch>
              <a:fillRect/>
            </a:stretch>
          </p:blipFill>
          <p:spPr>
            <a:xfrm>
              <a:off x="1009548" y="2007552"/>
              <a:ext cx="1341374" cy="481012"/>
            </a:xfrm>
            <a:prstGeom prst="rect">
              <a:avLst/>
            </a:prstGeom>
          </p:spPr>
        </p:pic>
        <p:pic>
          <p:nvPicPr>
            <p:cNvPr id="12" name="object 12"/>
            <p:cNvPicPr/>
            <p:nvPr/>
          </p:nvPicPr>
          <p:blipFill>
            <a:blip r:embed="rId7" cstate="print"/>
            <a:stretch>
              <a:fillRect/>
            </a:stretch>
          </p:blipFill>
          <p:spPr>
            <a:xfrm>
              <a:off x="2943605" y="2009965"/>
              <a:ext cx="731837" cy="506412"/>
            </a:xfrm>
            <a:prstGeom prst="rect">
              <a:avLst/>
            </a:prstGeom>
          </p:spPr>
        </p:pic>
      </p:grpSp>
      <p:sp>
        <p:nvSpPr>
          <p:cNvPr id="13" name="object 13"/>
          <p:cNvSpPr txBox="1"/>
          <p:nvPr/>
        </p:nvSpPr>
        <p:spPr>
          <a:xfrm>
            <a:off x="2131567" y="1144904"/>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sp>
        <p:nvSpPr>
          <p:cNvPr id="14" name="object 14"/>
          <p:cNvSpPr/>
          <p:nvPr/>
        </p:nvSpPr>
        <p:spPr>
          <a:xfrm>
            <a:off x="744639" y="3402965"/>
            <a:ext cx="230504" cy="574675"/>
          </a:xfrm>
          <a:custGeom>
            <a:avLst/>
            <a:gdLst/>
            <a:ahLst/>
            <a:cxnLst/>
            <a:rect l="l" t="t" r="r" b="b"/>
            <a:pathLst>
              <a:path w="230505" h="574675">
                <a:moveTo>
                  <a:pt x="127876" y="0"/>
                </a:moveTo>
                <a:lnTo>
                  <a:pt x="116446" y="562229"/>
                </a:lnTo>
              </a:path>
              <a:path w="230505" h="574675">
                <a:moveTo>
                  <a:pt x="0" y="565404"/>
                </a:moveTo>
                <a:lnTo>
                  <a:pt x="230352" y="574675"/>
                </a:lnTo>
              </a:path>
            </a:pathLst>
          </a:custGeom>
          <a:ln w="28575">
            <a:solidFill>
              <a:srgbClr val="7E7E7E"/>
            </a:solidFill>
          </a:ln>
        </p:spPr>
        <p:txBody>
          <a:bodyPr wrap="square" lIns="0" tIns="0" rIns="0" bIns="0" rtlCol="0"/>
          <a:lstStyle/>
          <a:p>
            <a:endParaRPr/>
          </a:p>
        </p:txBody>
      </p:sp>
      <p:sp>
        <p:nvSpPr>
          <p:cNvPr id="15" name="object 15"/>
          <p:cNvSpPr txBox="1"/>
          <p:nvPr/>
        </p:nvSpPr>
        <p:spPr>
          <a:xfrm>
            <a:off x="643229" y="3964304"/>
            <a:ext cx="41846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eIF4E</a:t>
            </a:r>
            <a:endParaRPr sz="1400">
              <a:latin typeface="Calibri"/>
              <a:cs typeface="Calibri"/>
            </a:endParaRPr>
          </a:p>
        </p:txBody>
      </p:sp>
      <p:sp>
        <p:nvSpPr>
          <p:cNvPr id="16" name="object 16"/>
          <p:cNvSpPr/>
          <p:nvPr/>
        </p:nvSpPr>
        <p:spPr>
          <a:xfrm>
            <a:off x="801027" y="4230242"/>
            <a:ext cx="132715" cy="936625"/>
          </a:xfrm>
          <a:custGeom>
            <a:avLst/>
            <a:gdLst/>
            <a:ahLst/>
            <a:cxnLst/>
            <a:rect l="l" t="t" r="r" b="b"/>
            <a:pathLst>
              <a:path w="132715" h="936625">
                <a:moveTo>
                  <a:pt x="16103" y="805433"/>
                </a:moveTo>
                <a:lnTo>
                  <a:pt x="9245" y="809243"/>
                </a:lnTo>
                <a:lnTo>
                  <a:pt x="2387" y="813180"/>
                </a:lnTo>
                <a:lnTo>
                  <a:pt x="0" y="821943"/>
                </a:lnTo>
                <a:lnTo>
                  <a:pt x="65138" y="936243"/>
                </a:lnTo>
                <a:lnTo>
                  <a:pt x="81987" y="908049"/>
                </a:lnTo>
                <a:lnTo>
                  <a:pt x="79717" y="908049"/>
                </a:lnTo>
                <a:lnTo>
                  <a:pt x="51142" y="907795"/>
                </a:lnTo>
                <a:lnTo>
                  <a:pt x="51691" y="854949"/>
                </a:lnTo>
                <a:lnTo>
                  <a:pt x="28727" y="814577"/>
                </a:lnTo>
                <a:lnTo>
                  <a:pt x="24828" y="807846"/>
                </a:lnTo>
                <a:lnTo>
                  <a:pt x="16103" y="805433"/>
                </a:lnTo>
                <a:close/>
              </a:path>
              <a:path w="132715" h="936625">
                <a:moveTo>
                  <a:pt x="51691" y="854949"/>
                </a:moveTo>
                <a:lnTo>
                  <a:pt x="51142" y="907795"/>
                </a:lnTo>
                <a:lnTo>
                  <a:pt x="79717" y="908049"/>
                </a:lnTo>
                <a:lnTo>
                  <a:pt x="79791" y="900937"/>
                </a:lnTo>
                <a:lnTo>
                  <a:pt x="77851" y="900937"/>
                </a:lnTo>
                <a:lnTo>
                  <a:pt x="53162" y="900683"/>
                </a:lnTo>
                <a:lnTo>
                  <a:pt x="65734" y="879636"/>
                </a:lnTo>
                <a:lnTo>
                  <a:pt x="51691" y="854949"/>
                </a:lnTo>
                <a:close/>
              </a:path>
              <a:path w="132715" h="936625">
                <a:moveTo>
                  <a:pt x="116878" y="806449"/>
                </a:moveTo>
                <a:lnTo>
                  <a:pt x="108102" y="808608"/>
                </a:lnTo>
                <a:lnTo>
                  <a:pt x="104063" y="815466"/>
                </a:lnTo>
                <a:lnTo>
                  <a:pt x="80265" y="855309"/>
                </a:lnTo>
                <a:lnTo>
                  <a:pt x="79717" y="908049"/>
                </a:lnTo>
                <a:lnTo>
                  <a:pt x="81987" y="908049"/>
                </a:lnTo>
                <a:lnTo>
                  <a:pt x="128587" y="830071"/>
                </a:lnTo>
                <a:lnTo>
                  <a:pt x="132638" y="823340"/>
                </a:lnTo>
                <a:lnTo>
                  <a:pt x="130429" y="814577"/>
                </a:lnTo>
                <a:lnTo>
                  <a:pt x="116878" y="806449"/>
                </a:lnTo>
                <a:close/>
              </a:path>
              <a:path w="132715" h="936625">
                <a:moveTo>
                  <a:pt x="65734" y="879636"/>
                </a:moveTo>
                <a:lnTo>
                  <a:pt x="53162" y="900683"/>
                </a:lnTo>
                <a:lnTo>
                  <a:pt x="77851" y="900937"/>
                </a:lnTo>
                <a:lnTo>
                  <a:pt x="65734" y="879636"/>
                </a:lnTo>
                <a:close/>
              </a:path>
              <a:path w="132715" h="936625">
                <a:moveTo>
                  <a:pt x="80265" y="855309"/>
                </a:moveTo>
                <a:lnTo>
                  <a:pt x="65734" y="879636"/>
                </a:lnTo>
                <a:lnTo>
                  <a:pt x="77851" y="900937"/>
                </a:lnTo>
                <a:lnTo>
                  <a:pt x="79791" y="900937"/>
                </a:lnTo>
                <a:lnTo>
                  <a:pt x="80265" y="855309"/>
                </a:lnTo>
                <a:close/>
              </a:path>
              <a:path w="132715" h="936625">
                <a:moveTo>
                  <a:pt x="60566" y="0"/>
                </a:moveTo>
                <a:lnTo>
                  <a:pt x="51691" y="854949"/>
                </a:lnTo>
                <a:lnTo>
                  <a:pt x="65734" y="879636"/>
                </a:lnTo>
                <a:lnTo>
                  <a:pt x="80265" y="855309"/>
                </a:lnTo>
                <a:lnTo>
                  <a:pt x="89141" y="253"/>
                </a:lnTo>
                <a:lnTo>
                  <a:pt x="60566" y="0"/>
                </a:lnTo>
                <a:close/>
              </a:path>
            </a:pathLst>
          </a:custGeom>
          <a:solidFill>
            <a:srgbClr val="7E7E7E"/>
          </a:solidFill>
        </p:spPr>
        <p:txBody>
          <a:bodyPr wrap="square" lIns="0" tIns="0" rIns="0" bIns="0" rtlCol="0"/>
          <a:lstStyle/>
          <a:p>
            <a:endParaRPr/>
          </a:p>
        </p:txBody>
      </p:sp>
      <p:sp>
        <p:nvSpPr>
          <p:cNvPr id="17" name="object 17"/>
          <p:cNvSpPr txBox="1"/>
          <p:nvPr/>
        </p:nvSpPr>
        <p:spPr>
          <a:xfrm>
            <a:off x="3149" y="5117033"/>
            <a:ext cx="1604010" cy="574675"/>
          </a:xfrm>
          <a:prstGeom prst="rect">
            <a:avLst/>
          </a:prstGeom>
        </p:spPr>
        <p:txBody>
          <a:bodyPr vert="horz" wrap="square" lIns="0" tIns="12700" rIns="0" bIns="0" rtlCol="0">
            <a:spAutoFit/>
          </a:bodyPr>
          <a:lstStyle/>
          <a:p>
            <a:pPr algn="ctr">
              <a:lnSpc>
                <a:spcPct val="100000"/>
              </a:lnSpc>
              <a:spcBef>
                <a:spcPts val="100"/>
              </a:spcBef>
            </a:pPr>
            <a:r>
              <a:rPr sz="1800" spc="-10" dirty="0">
                <a:latin typeface="Calibri"/>
                <a:cs typeface="Calibri"/>
              </a:rPr>
              <a:t>CAP-DEPENDENT</a:t>
            </a:r>
            <a:endParaRPr sz="1800">
              <a:latin typeface="Calibri"/>
              <a:cs typeface="Calibri"/>
            </a:endParaRPr>
          </a:p>
          <a:p>
            <a:pPr marL="1270" algn="ctr">
              <a:lnSpc>
                <a:spcPct val="100000"/>
              </a:lnSpc>
            </a:pPr>
            <a:r>
              <a:rPr sz="1800" spc="-10" dirty="0">
                <a:latin typeface="Calibri"/>
                <a:cs typeface="Calibri"/>
              </a:rPr>
              <a:t>TRANSLATION</a:t>
            </a:r>
            <a:endParaRPr sz="1800">
              <a:latin typeface="Calibri"/>
              <a:cs typeface="Calibri"/>
            </a:endParaRPr>
          </a:p>
        </p:txBody>
      </p:sp>
      <p:sp>
        <p:nvSpPr>
          <p:cNvPr id="18" name="object 18"/>
          <p:cNvSpPr/>
          <p:nvPr/>
        </p:nvSpPr>
        <p:spPr>
          <a:xfrm>
            <a:off x="2010029" y="3582289"/>
            <a:ext cx="132715" cy="432434"/>
          </a:xfrm>
          <a:custGeom>
            <a:avLst/>
            <a:gdLst/>
            <a:ahLst/>
            <a:cxnLst/>
            <a:rect l="l" t="t" r="r" b="b"/>
            <a:pathLst>
              <a:path w="132714" h="432435">
                <a:moveTo>
                  <a:pt x="15875" y="301752"/>
                </a:moveTo>
                <a:lnTo>
                  <a:pt x="9016" y="305688"/>
                </a:lnTo>
                <a:lnTo>
                  <a:pt x="2285"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5" y="310896"/>
                </a:lnTo>
                <a:lnTo>
                  <a:pt x="80577" y="350930"/>
                </a:lnTo>
                <a:lnTo>
                  <a:pt x="80518" y="403733"/>
                </a:lnTo>
                <a:lnTo>
                  <a:pt x="82883" y="403733"/>
                </a:lnTo>
                <a:lnTo>
                  <a:pt x="128650" y="325247"/>
                </a:lnTo>
                <a:lnTo>
                  <a:pt x="132587" y="318388"/>
                </a:lnTo>
                <a:lnTo>
                  <a:pt x="130301"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19" name="object 19"/>
          <p:cNvSpPr/>
          <p:nvPr/>
        </p:nvSpPr>
        <p:spPr>
          <a:xfrm>
            <a:off x="2442082" y="3582289"/>
            <a:ext cx="132715" cy="432434"/>
          </a:xfrm>
          <a:custGeom>
            <a:avLst/>
            <a:gdLst/>
            <a:ahLst/>
            <a:cxnLst/>
            <a:rect l="l" t="t" r="r" b="b"/>
            <a:pathLst>
              <a:path w="132714" h="432435">
                <a:moveTo>
                  <a:pt x="15875" y="301752"/>
                </a:moveTo>
                <a:lnTo>
                  <a:pt x="9017" y="305688"/>
                </a:lnTo>
                <a:lnTo>
                  <a:pt x="2286"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6" y="310896"/>
                </a:lnTo>
                <a:lnTo>
                  <a:pt x="80577" y="350930"/>
                </a:lnTo>
                <a:lnTo>
                  <a:pt x="80518" y="403733"/>
                </a:lnTo>
                <a:lnTo>
                  <a:pt x="82883" y="403733"/>
                </a:lnTo>
                <a:lnTo>
                  <a:pt x="128650" y="325247"/>
                </a:lnTo>
                <a:lnTo>
                  <a:pt x="132587" y="318388"/>
                </a:lnTo>
                <a:lnTo>
                  <a:pt x="130302"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20" name="object 20"/>
          <p:cNvSpPr txBox="1"/>
          <p:nvPr/>
        </p:nvSpPr>
        <p:spPr>
          <a:xfrm>
            <a:off x="1867916" y="3964304"/>
            <a:ext cx="755015" cy="239395"/>
          </a:xfrm>
          <a:prstGeom prst="rect">
            <a:avLst/>
          </a:prstGeom>
        </p:spPr>
        <p:txBody>
          <a:bodyPr vert="horz" wrap="square" lIns="0" tIns="12700" rIns="0" bIns="0" rtlCol="0">
            <a:spAutoFit/>
          </a:bodyPr>
          <a:lstStyle/>
          <a:p>
            <a:pPr marL="12700">
              <a:lnSpc>
                <a:spcPct val="100000"/>
              </a:lnSpc>
              <a:spcBef>
                <a:spcPts val="100"/>
              </a:spcBef>
              <a:tabLst>
                <a:tab pos="569595" algn="l"/>
              </a:tabLst>
            </a:pPr>
            <a:r>
              <a:rPr sz="1400" spc="-10" dirty="0">
                <a:latin typeface="Calibri"/>
                <a:cs typeface="Calibri"/>
              </a:rPr>
              <a:t>eIF4B</a:t>
            </a:r>
            <a:r>
              <a:rPr sz="1400" dirty="0">
                <a:latin typeface="Calibri"/>
                <a:cs typeface="Calibri"/>
              </a:rPr>
              <a:t>	</a:t>
            </a:r>
            <a:r>
              <a:rPr sz="1400" spc="-25" dirty="0">
                <a:latin typeface="Calibri"/>
                <a:cs typeface="Calibri"/>
              </a:rPr>
              <a:t>S6</a:t>
            </a:r>
            <a:endParaRPr sz="1400">
              <a:latin typeface="Calibri"/>
              <a:cs typeface="Calibri"/>
            </a:endParaRPr>
          </a:p>
        </p:txBody>
      </p:sp>
      <p:sp>
        <p:nvSpPr>
          <p:cNvPr id="21" name="object 21"/>
          <p:cNvSpPr/>
          <p:nvPr/>
        </p:nvSpPr>
        <p:spPr>
          <a:xfrm>
            <a:off x="2019680" y="4230370"/>
            <a:ext cx="132715" cy="1440815"/>
          </a:xfrm>
          <a:custGeom>
            <a:avLst/>
            <a:gdLst/>
            <a:ahLst/>
            <a:cxnLst/>
            <a:rect l="l" t="t" r="r" b="b"/>
            <a:pathLst>
              <a:path w="132714" h="1440814">
                <a:moveTo>
                  <a:pt x="16001" y="1309877"/>
                </a:moveTo>
                <a:lnTo>
                  <a:pt x="2286" y="1317751"/>
                </a:lnTo>
                <a:lnTo>
                  <a:pt x="0" y="1326514"/>
                </a:lnTo>
                <a:lnTo>
                  <a:pt x="3937" y="1333372"/>
                </a:lnTo>
                <a:lnTo>
                  <a:pt x="66293" y="1440230"/>
                </a:lnTo>
                <a:lnTo>
                  <a:pt x="82835" y="1411884"/>
                </a:lnTo>
                <a:lnTo>
                  <a:pt x="52069" y="1411884"/>
                </a:lnTo>
                <a:lnTo>
                  <a:pt x="52069" y="1358967"/>
                </a:lnTo>
                <a:lnTo>
                  <a:pt x="24764" y="1312163"/>
                </a:lnTo>
                <a:lnTo>
                  <a:pt x="16001" y="1309877"/>
                </a:lnTo>
                <a:close/>
              </a:path>
              <a:path w="132714" h="1440814">
                <a:moveTo>
                  <a:pt x="52069" y="1358967"/>
                </a:moveTo>
                <a:lnTo>
                  <a:pt x="52069" y="1411884"/>
                </a:lnTo>
                <a:lnTo>
                  <a:pt x="80644" y="1411884"/>
                </a:lnTo>
                <a:lnTo>
                  <a:pt x="80644" y="1404683"/>
                </a:lnTo>
                <a:lnTo>
                  <a:pt x="53975" y="1404683"/>
                </a:lnTo>
                <a:lnTo>
                  <a:pt x="66357" y="1383458"/>
                </a:lnTo>
                <a:lnTo>
                  <a:pt x="52069" y="1358967"/>
                </a:lnTo>
                <a:close/>
              </a:path>
              <a:path w="132714" h="1440814">
                <a:moveTo>
                  <a:pt x="116712" y="1309877"/>
                </a:moveTo>
                <a:lnTo>
                  <a:pt x="107950" y="1312163"/>
                </a:lnTo>
                <a:lnTo>
                  <a:pt x="80644" y="1358967"/>
                </a:lnTo>
                <a:lnTo>
                  <a:pt x="80644" y="1411884"/>
                </a:lnTo>
                <a:lnTo>
                  <a:pt x="82835" y="1411884"/>
                </a:lnTo>
                <a:lnTo>
                  <a:pt x="128650" y="1333372"/>
                </a:lnTo>
                <a:lnTo>
                  <a:pt x="132714" y="1326514"/>
                </a:lnTo>
                <a:lnTo>
                  <a:pt x="130429" y="1317751"/>
                </a:lnTo>
                <a:lnTo>
                  <a:pt x="116712" y="1309877"/>
                </a:lnTo>
                <a:close/>
              </a:path>
              <a:path w="132714" h="1440814">
                <a:moveTo>
                  <a:pt x="66357" y="1383458"/>
                </a:moveTo>
                <a:lnTo>
                  <a:pt x="53975" y="1404683"/>
                </a:lnTo>
                <a:lnTo>
                  <a:pt x="78739" y="1404683"/>
                </a:lnTo>
                <a:lnTo>
                  <a:pt x="66357" y="1383458"/>
                </a:lnTo>
                <a:close/>
              </a:path>
              <a:path w="132714" h="1440814">
                <a:moveTo>
                  <a:pt x="80644" y="1358967"/>
                </a:moveTo>
                <a:lnTo>
                  <a:pt x="66357" y="1383458"/>
                </a:lnTo>
                <a:lnTo>
                  <a:pt x="78739" y="1404683"/>
                </a:lnTo>
                <a:lnTo>
                  <a:pt x="80644" y="1404683"/>
                </a:lnTo>
                <a:lnTo>
                  <a:pt x="80644" y="1358967"/>
                </a:lnTo>
                <a:close/>
              </a:path>
              <a:path w="132714" h="1440814">
                <a:moveTo>
                  <a:pt x="80644" y="0"/>
                </a:moveTo>
                <a:lnTo>
                  <a:pt x="52069" y="0"/>
                </a:lnTo>
                <a:lnTo>
                  <a:pt x="52069" y="1358967"/>
                </a:lnTo>
                <a:lnTo>
                  <a:pt x="66357" y="1383458"/>
                </a:lnTo>
                <a:lnTo>
                  <a:pt x="80644" y="1358967"/>
                </a:lnTo>
                <a:lnTo>
                  <a:pt x="80644" y="0"/>
                </a:lnTo>
                <a:close/>
              </a:path>
            </a:pathLst>
          </a:custGeom>
          <a:solidFill>
            <a:srgbClr val="7E7E7E"/>
          </a:solidFill>
        </p:spPr>
        <p:txBody>
          <a:bodyPr wrap="square" lIns="0" tIns="0" rIns="0" bIns="0" rtlCol="0"/>
          <a:lstStyle/>
          <a:p>
            <a:endParaRPr/>
          </a:p>
        </p:txBody>
      </p:sp>
      <p:sp>
        <p:nvSpPr>
          <p:cNvPr id="22" name="object 22"/>
          <p:cNvSpPr/>
          <p:nvPr/>
        </p:nvSpPr>
        <p:spPr>
          <a:xfrm>
            <a:off x="2442082" y="4230370"/>
            <a:ext cx="132715" cy="1440815"/>
          </a:xfrm>
          <a:custGeom>
            <a:avLst/>
            <a:gdLst/>
            <a:ahLst/>
            <a:cxnLst/>
            <a:rect l="l" t="t" r="r" b="b"/>
            <a:pathLst>
              <a:path w="132714" h="1440814">
                <a:moveTo>
                  <a:pt x="15875" y="1309877"/>
                </a:moveTo>
                <a:lnTo>
                  <a:pt x="9017" y="1313814"/>
                </a:lnTo>
                <a:lnTo>
                  <a:pt x="2286" y="1317751"/>
                </a:lnTo>
                <a:lnTo>
                  <a:pt x="0" y="1326514"/>
                </a:lnTo>
                <a:lnTo>
                  <a:pt x="3937" y="1333372"/>
                </a:lnTo>
                <a:lnTo>
                  <a:pt x="66293" y="1440230"/>
                </a:lnTo>
                <a:lnTo>
                  <a:pt x="82835" y="1411884"/>
                </a:lnTo>
                <a:lnTo>
                  <a:pt x="51943" y="1411884"/>
                </a:lnTo>
                <a:lnTo>
                  <a:pt x="51943" y="1358967"/>
                </a:lnTo>
                <a:lnTo>
                  <a:pt x="24637" y="1312163"/>
                </a:lnTo>
                <a:lnTo>
                  <a:pt x="15875" y="1309877"/>
                </a:lnTo>
                <a:close/>
              </a:path>
              <a:path w="132714" h="1440814">
                <a:moveTo>
                  <a:pt x="51943" y="1358967"/>
                </a:moveTo>
                <a:lnTo>
                  <a:pt x="51943" y="1411884"/>
                </a:lnTo>
                <a:lnTo>
                  <a:pt x="80518" y="1411884"/>
                </a:lnTo>
                <a:lnTo>
                  <a:pt x="80518" y="1404683"/>
                </a:lnTo>
                <a:lnTo>
                  <a:pt x="53975" y="1404683"/>
                </a:lnTo>
                <a:lnTo>
                  <a:pt x="66277" y="1383538"/>
                </a:lnTo>
                <a:lnTo>
                  <a:pt x="51943" y="1358967"/>
                </a:lnTo>
                <a:close/>
              </a:path>
              <a:path w="132714" h="1440814">
                <a:moveTo>
                  <a:pt x="116712" y="1309877"/>
                </a:moveTo>
                <a:lnTo>
                  <a:pt x="107950" y="1312163"/>
                </a:lnTo>
                <a:lnTo>
                  <a:pt x="103886" y="1318894"/>
                </a:lnTo>
                <a:lnTo>
                  <a:pt x="80571" y="1358967"/>
                </a:lnTo>
                <a:lnTo>
                  <a:pt x="80518" y="1411884"/>
                </a:lnTo>
                <a:lnTo>
                  <a:pt x="82835" y="1411884"/>
                </a:lnTo>
                <a:lnTo>
                  <a:pt x="128650" y="1333372"/>
                </a:lnTo>
                <a:lnTo>
                  <a:pt x="132587" y="1326514"/>
                </a:lnTo>
                <a:lnTo>
                  <a:pt x="130302" y="1317751"/>
                </a:lnTo>
                <a:lnTo>
                  <a:pt x="123443" y="1313814"/>
                </a:lnTo>
                <a:lnTo>
                  <a:pt x="116712" y="1309877"/>
                </a:lnTo>
                <a:close/>
              </a:path>
              <a:path w="132714" h="1440814">
                <a:moveTo>
                  <a:pt x="66277" y="1383538"/>
                </a:moveTo>
                <a:lnTo>
                  <a:pt x="53975" y="1404683"/>
                </a:lnTo>
                <a:lnTo>
                  <a:pt x="78612" y="1404683"/>
                </a:lnTo>
                <a:lnTo>
                  <a:pt x="66277" y="1383538"/>
                </a:lnTo>
                <a:close/>
              </a:path>
              <a:path w="132714" h="1440814">
                <a:moveTo>
                  <a:pt x="80518" y="1359060"/>
                </a:moveTo>
                <a:lnTo>
                  <a:pt x="66277" y="1383538"/>
                </a:lnTo>
                <a:lnTo>
                  <a:pt x="78612" y="1404683"/>
                </a:lnTo>
                <a:lnTo>
                  <a:pt x="80518" y="1404683"/>
                </a:lnTo>
                <a:lnTo>
                  <a:pt x="80518" y="1359060"/>
                </a:lnTo>
                <a:close/>
              </a:path>
              <a:path w="132714" h="1440814">
                <a:moveTo>
                  <a:pt x="80518" y="0"/>
                </a:moveTo>
                <a:lnTo>
                  <a:pt x="51943" y="0"/>
                </a:lnTo>
                <a:lnTo>
                  <a:pt x="51997" y="1359060"/>
                </a:lnTo>
                <a:lnTo>
                  <a:pt x="66277" y="1383538"/>
                </a:lnTo>
                <a:lnTo>
                  <a:pt x="80518" y="1359060"/>
                </a:lnTo>
                <a:lnTo>
                  <a:pt x="80518" y="0"/>
                </a:lnTo>
                <a:close/>
              </a:path>
            </a:pathLst>
          </a:custGeom>
          <a:solidFill>
            <a:srgbClr val="7E7E7E"/>
          </a:solidFill>
        </p:spPr>
        <p:txBody>
          <a:bodyPr wrap="square" lIns="0" tIns="0" rIns="0" bIns="0" rtlCol="0"/>
          <a:lstStyle/>
          <a:p>
            <a:endParaRPr/>
          </a:p>
        </p:txBody>
      </p:sp>
      <p:sp>
        <p:nvSpPr>
          <p:cNvPr id="23" name="object 23"/>
          <p:cNvSpPr txBox="1"/>
          <p:nvPr/>
        </p:nvSpPr>
        <p:spPr>
          <a:xfrm>
            <a:off x="1672589" y="5621528"/>
            <a:ext cx="1140460" cy="574675"/>
          </a:xfrm>
          <a:prstGeom prst="rect">
            <a:avLst/>
          </a:prstGeom>
        </p:spPr>
        <p:txBody>
          <a:bodyPr vert="horz" wrap="square" lIns="0" tIns="12700" rIns="0" bIns="0" rtlCol="0">
            <a:spAutoFit/>
          </a:bodyPr>
          <a:lstStyle/>
          <a:p>
            <a:pPr marL="62865">
              <a:lnSpc>
                <a:spcPct val="100000"/>
              </a:lnSpc>
              <a:spcBef>
                <a:spcPts val="100"/>
              </a:spcBef>
            </a:pPr>
            <a:r>
              <a:rPr sz="1800" spc="-10" dirty="0">
                <a:latin typeface="Calibri"/>
                <a:cs typeface="Calibri"/>
              </a:rPr>
              <a:t>RIBOSOME</a:t>
            </a:r>
            <a:endParaRPr sz="1800">
              <a:latin typeface="Calibri"/>
              <a:cs typeface="Calibri"/>
            </a:endParaRPr>
          </a:p>
          <a:p>
            <a:pPr marL="12700">
              <a:lnSpc>
                <a:spcPct val="100000"/>
              </a:lnSpc>
            </a:pPr>
            <a:r>
              <a:rPr sz="1800" spc="-10" dirty="0">
                <a:latin typeface="Calibri"/>
                <a:cs typeface="Calibri"/>
              </a:rPr>
              <a:t>BIOGENESIS</a:t>
            </a:r>
            <a:endParaRPr sz="1800">
              <a:latin typeface="Calibri"/>
              <a:cs typeface="Calibri"/>
            </a:endParaRPr>
          </a:p>
        </p:txBody>
      </p:sp>
      <p:sp>
        <p:nvSpPr>
          <p:cNvPr id="24" name="object 24"/>
          <p:cNvSpPr/>
          <p:nvPr/>
        </p:nvSpPr>
        <p:spPr>
          <a:xfrm>
            <a:off x="3753865" y="4118102"/>
            <a:ext cx="230504" cy="577215"/>
          </a:xfrm>
          <a:custGeom>
            <a:avLst/>
            <a:gdLst/>
            <a:ahLst/>
            <a:cxnLst/>
            <a:rect l="l" t="t" r="r" b="b"/>
            <a:pathLst>
              <a:path w="230504" h="577214">
                <a:moveTo>
                  <a:pt x="94614" y="0"/>
                </a:moveTo>
                <a:lnTo>
                  <a:pt x="109474" y="562229"/>
                </a:lnTo>
              </a:path>
              <a:path w="230504" h="577214">
                <a:moveTo>
                  <a:pt x="0" y="576834"/>
                </a:moveTo>
                <a:lnTo>
                  <a:pt x="230505" y="575310"/>
                </a:lnTo>
              </a:path>
            </a:pathLst>
          </a:custGeom>
          <a:ln w="28575">
            <a:solidFill>
              <a:srgbClr val="7E7E7E"/>
            </a:solidFill>
          </a:ln>
        </p:spPr>
        <p:txBody>
          <a:bodyPr wrap="square" lIns="0" tIns="0" rIns="0" bIns="0" rtlCol="0"/>
          <a:lstStyle/>
          <a:p>
            <a:endParaRPr/>
          </a:p>
        </p:txBody>
      </p:sp>
      <p:sp>
        <p:nvSpPr>
          <p:cNvPr id="25" name="object 25"/>
          <p:cNvSpPr txBox="1"/>
          <p:nvPr/>
        </p:nvSpPr>
        <p:spPr>
          <a:xfrm>
            <a:off x="3273297" y="4662042"/>
            <a:ext cx="12020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AUTOPHAGY</a:t>
            </a:r>
            <a:endParaRPr sz="1800">
              <a:latin typeface="Calibri"/>
              <a:cs typeface="Calibri"/>
            </a:endParaRPr>
          </a:p>
        </p:txBody>
      </p:sp>
      <p:sp>
        <p:nvSpPr>
          <p:cNvPr id="26" name="object 26"/>
          <p:cNvSpPr txBox="1">
            <a:spLocks noGrp="1"/>
          </p:cNvSpPr>
          <p:nvPr>
            <p:ph type="title"/>
          </p:nvPr>
        </p:nvSpPr>
        <p:spPr>
          <a:prstGeom prst="rect">
            <a:avLst/>
          </a:prstGeom>
        </p:spPr>
        <p:txBody>
          <a:bodyPr vert="horz" wrap="square" lIns="0" tIns="14605" rIns="0" bIns="0" rtlCol="0">
            <a:spAutoFit/>
          </a:bodyPr>
          <a:lstStyle/>
          <a:p>
            <a:pPr marL="2128520">
              <a:lnSpc>
                <a:spcPct val="100000"/>
              </a:lnSpc>
              <a:spcBef>
                <a:spcPts val="115"/>
              </a:spcBef>
            </a:pPr>
            <a:r>
              <a:rPr spc="-10" dirty="0"/>
              <a:t>mTOR</a:t>
            </a:r>
            <a:r>
              <a:rPr spc="-135" dirty="0"/>
              <a:t> </a:t>
            </a:r>
            <a:r>
              <a:rPr dirty="0"/>
              <a:t>complex</a:t>
            </a:r>
            <a:r>
              <a:rPr spc="-120" dirty="0"/>
              <a:t> </a:t>
            </a:r>
            <a:r>
              <a:rPr spc="-50" dirty="0"/>
              <a:t>1</a:t>
            </a:r>
          </a:p>
        </p:txBody>
      </p:sp>
      <p:sp>
        <p:nvSpPr>
          <p:cNvPr id="27" name="object 27"/>
          <p:cNvSpPr txBox="1"/>
          <p:nvPr/>
        </p:nvSpPr>
        <p:spPr>
          <a:xfrm>
            <a:off x="4211954" y="4986990"/>
            <a:ext cx="4572000" cy="1754505"/>
          </a:xfrm>
          <a:prstGeom prst="rect">
            <a:avLst/>
          </a:prstGeom>
          <a:ln w="9525">
            <a:solidFill>
              <a:srgbClr val="000000"/>
            </a:solidFill>
          </a:ln>
        </p:spPr>
        <p:txBody>
          <a:bodyPr vert="horz" wrap="square" lIns="0" tIns="35560" rIns="0" bIns="0" rtlCol="0">
            <a:spAutoFit/>
          </a:bodyPr>
          <a:lstStyle/>
          <a:p>
            <a:pPr marL="93345">
              <a:lnSpc>
                <a:spcPct val="100000"/>
              </a:lnSpc>
              <a:spcBef>
                <a:spcPts val="280"/>
              </a:spcBef>
            </a:pPr>
            <a:r>
              <a:rPr sz="1800" b="1" spc="-10" dirty="0">
                <a:solidFill>
                  <a:srgbClr val="FF0000"/>
                </a:solidFill>
                <a:latin typeface="Calibri"/>
                <a:cs typeface="Calibri"/>
              </a:rPr>
              <a:t>PRAS40</a:t>
            </a:r>
            <a:endParaRPr sz="1800">
              <a:latin typeface="Calibri"/>
              <a:cs typeface="Calibri"/>
            </a:endParaRPr>
          </a:p>
          <a:p>
            <a:pPr marL="380365" indent="-287020">
              <a:lnSpc>
                <a:spcPct val="100000"/>
              </a:lnSpc>
              <a:spcBef>
                <a:spcPts val="2160"/>
              </a:spcBef>
              <a:buFont typeface="Wingdings"/>
              <a:buChar char=""/>
              <a:tabLst>
                <a:tab pos="380365" algn="l"/>
              </a:tabLst>
            </a:pPr>
            <a:r>
              <a:rPr sz="1800" spc="-10" dirty="0">
                <a:latin typeface="Calibri"/>
                <a:cs typeface="Calibri"/>
              </a:rPr>
              <a:t>mTORC2</a:t>
            </a:r>
            <a:r>
              <a:rPr sz="1800" spc="-65" dirty="0">
                <a:latin typeface="Calibri"/>
                <a:cs typeface="Calibri"/>
              </a:rPr>
              <a:t> </a:t>
            </a:r>
            <a:r>
              <a:rPr sz="1800" spc="-10" dirty="0">
                <a:latin typeface="Calibri"/>
                <a:cs typeface="Calibri"/>
              </a:rPr>
              <a:t>negative</a:t>
            </a:r>
            <a:r>
              <a:rPr sz="1800" spc="-45" dirty="0">
                <a:latin typeface="Calibri"/>
                <a:cs typeface="Calibri"/>
              </a:rPr>
              <a:t> </a:t>
            </a:r>
            <a:r>
              <a:rPr sz="1800" spc="-10" dirty="0">
                <a:latin typeface="Calibri"/>
                <a:cs typeface="Calibri"/>
              </a:rPr>
              <a:t>feedback</a:t>
            </a:r>
            <a:endParaRPr sz="1800">
              <a:latin typeface="Calibri"/>
              <a:cs typeface="Calibri"/>
            </a:endParaRPr>
          </a:p>
          <a:p>
            <a:pPr marL="380365" marR="241935" indent="-287020">
              <a:lnSpc>
                <a:spcPct val="100000"/>
              </a:lnSpc>
              <a:spcBef>
                <a:spcPts val="2165"/>
              </a:spcBef>
              <a:buFont typeface="Wingdings"/>
              <a:buChar char=""/>
              <a:tabLst>
                <a:tab pos="381635" algn="l"/>
              </a:tabLst>
            </a:pPr>
            <a:r>
              <a:rPr sz="1800" spc="-10" dirty="0">
                <a:latin typeface="Calibri"/>
                <a:cs typeface="Calibri"/>
              </a:rPr>
              <a:t>interacts</a:t>
            </a:r>
            <a:r>
              <a:rPr sz="1800" spc="-40" dirty="0">
                <a:latin typeface="Calibri"/>
                <a:cs typeface="Calibri"/>
              </a:rPr>
              <a:t> </a:t>
            </a:r>
            <a:r>
              <a:rPr sz="1800" dirty="0">
                <a:latin typeface="Calibri"/>
                <a:cs typeface="Calibri"/>
              </a:rPr>
              <a:t>with</a:t>
            </a:r>
            <a:r>
              <a:rPr sz="1800" spc="-60" dirty="0">
                <a:latin typeface="Calibri"/>
                <a:cs typeface="Calibri"/>
              </a:rPr>
              <a:t> </a:t>
            </a:r>
            <a:r>
              <a:rPr sz="1800" dirty="0">
                <a:latin typeface="Calibri"/>
                <a:cs typeface="Calibri"/>
              </a:rPr>
              <a:t>RAPTOR</a:t>
            </a:r>
            <a:r>
              <a:rPr sz="1800" spc="-55" dirty="0">
                <a:latin typeface="Calibri"/>
                <a:cs typeface="Calibri"/>
              </a:rPr>
              <a:t> </a:t>
            </a:r>
            <a:r>
              <a:rPr sz="1800" dirty="0">
                <a:latin typeface="Calibri"/>
                <a:cs typeface="Calibri"/>
              </a:rPr>
              <a:t>to</a:t>
            </a:r>
            <a:r>
              <a:rPr sz="1800" spc="-60" dirty="0">
                <a:latin typeface="Calibri"/>
                <a:cs typeface="Calibri"/>
              </a:rPr>
              <a:t> </a:t>
            </a:r>
            <a:r>
              <a:rPr sz="1800" spc="-10" dirty="0">
                <a:latin typeface="Calibri"/>
                <a:cs typeface="Calibri"/>
              </a:rPr>
              <a:t>prevent</a:t>
            </a:r>
            <a:r>
              <a:rPr sz="1800" spc="-45" dirty="0">
                <a:latin typeface="Calibri"/>
                <a:cs typeface="Calibri"/>
              </a:rPr>
              <a:t> </a:t>
            </a:r>
            <a:r>
              <a:rPr sz="1800" spc="-10" dirty="0">
                <a:latin typeface="Calibri"/>
                <a:cs typeface="Calibri"/>
              </a:rPr>
              <a:t>mTORC1 	assembly</a:t>
            </a:r>
            <a:endParaRPr sz="1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6067" y="2475992"/>
            <a:ext cx="2440305" cy="1083310"/>
            <a:chOff x="386067" y="2475992"/>
            <a:chExt cx="2440305" cy="1083310"/>
          </a:xfrm>
        </p:grpSpPr>
        <p:pic>
          <p:nvPicPr>
            <p:cNvPr id="3" name="object 3"/>
            <p:cNvPicPr/>
            <p:nvPr/>
          </p:nvPicPr>
          <p:blipFill>
            <a:blip r:embed="rId2" cstate="print"/>
            <a:stretch>
              <a:fillRect/>
            </a:stretch>
          </p:blipFill>
          <p:spPr>
            <a:xfrm>
              <a:off x="386067" y="2878899"/>
              <a:ext cx="1017587" cy="487362"/>
            </a:xfrm>
            <a:prstGeom prst="rect">
              <a:avLst/>
            </a:prstGeom>
          </p:spPr>
        </p:pic>
        <p:sp>
          <p:nvSpPr>
            <p:cNvPr id="4" name="object 4"/>
            <p:cNvSpPr/>
            <p:nvPr/>
          </p:nvSpPr>
          <p:spPr>
            <a:xfrm>
              <a:off x="1144308" y="2475992"/>
              <a:ext cx="683895" cy="389890"/>
            </a:xfrm>
            <a:custGeom>
              <a:avLst/>
              <a:gdLst/>
              <a:ahLst/>
              <a:cxnLst/>
              <a:rect l="l" t="t" r="r" b="b"/>
              <a:pathLst>
                <a:path w="683894" h="389889">
                  <a:moveTo>
                    <a:pt x="76250" y="271018"/>
                  </a:moveTo>
                  <a:lnTo>
                    <a:pt x="67475" y="273304"/>
                  </a:lnTo>
                  <a:lnTo>
                    <a:pt x="0" y="386207"/>
                  </a:lnTo>
                  <a:lnTo>
                    <a:pt x="131533" y="389382"/>
                  </a:lnTo>
                  <a:lnTo>
                    <a:pt x="136116" y="385063"/>
                  </a:lnTo>
                  <a:lnTo>
                    <a:pt x="31724" y="385063"/>
                  </a:lnTo>
                  <a:lnTo>
                    <a:pt x="17919" y="360045"/>
                  </a:lnTo>
                  <a:lnTo>
                    <a:pt x="64166" y="334515"/>
                  </a:lnTo>
                  <a:lnTo>
                    <a:pt x="92011" y="287909"/>
                  </a:lnTo>
                  <a:lnTo>
                    <a:pt x="89801" y="279146"/>
                  </a:lnTo>
                  <a:lnTo>
                    <a:pt x="76250" y="271018"/>
                  </a:lnTo>
                  <a:close/>
                </a:path>
                <a:path w="683894" h="389889">
                  <a:moveTo>
                    <a:pt x="64166" y="334515"/>
                  </a:moveTo>
                  <a:lnTo>
                    <a:pt x="17919" y="360045"/>
                  </a:lnTo>
                  <a:lnTo>
                    <a:pt x="31724" y="385063"/>
                  </a:lnTo>
                  <a:lnTo>
                    <a:pt x="41155" y="379857"/>
                  </a:lnTo>
                  <a:lnTo>
                    <a:pt x="37096" y="379857"/>
                  </a:lnTo>
                  <a:lnTo>
                    <a:pt x="25158" y="358267"/>
                  </a:lnTo>
                  <a:lnTo>
                    <a:pt x="49986" y="358267"/>
                  </a:lnTo>
                  <a:lnTo>
                    <a:pt x="64166" y="334515"/>
                  </a:lnTo>
                  <a:close/>
                </a:path>
                <a:path w="683894" h="389889">
                  <a:moveTo>
                    <a:pt x="77935" y="359550"/>
                  </a:moveTo>
                  <a:lnTo>
                    <a:pt x="31724" y="385063"/>
                  </a:lnTo>
                  <a:lnTo>
                    <a:pt x="136116" y="385063"/>
                  </a:lnTo>
                  <a:lnTo>
                    <a:pt x="138137" y="383159"/>
                  </a:lnTo>
                  <a:lnTo>
                    <a:pt x="138264" y="375285"/>
                  </a:lnTo>
                  <a:lnTo>
                    <a:pt x="138518" y="367411"/>
                  </a:lnTo>
                  <a:lnTo>
                    <a:pt x="132295" y="360807"/>
                  </a:lnTo>
                  <a:lnTo>
                    <a:pt x="77935" y="359550"/>
                  </a:lnTo>
                  <a:close/>
                </a:path>
                <a:path w="683894" h="389889">
                  <a:moveTo>
                    <a:pt x="25158" y="358267"/>
                  </a:moveTo>
                  <a:lnTo>
                    <a:pt x="37096" y="379857"/>
                  </a:lnTo>
                  <a:lnTo>
                    <a:pt x="49630" y="358862"/>
                  </a:lnTo>
                  <a:lnTo>
                    <a:pt x="25158" y="358267"/>
                  </a:lnTo>
                  <a:close/>
                </a:path>
                <a:path w="683894" h="389889">
                  <a:moveTo>
                    <a:pt x="49630" y="358862"/>
                  </a:moveTo>
                  <a:lnTo>
                    <a:pt x="37096" y="379857"/>
                  </a:lnTo>
                  <a:lnTo>
                    <a:pt x="41155" y="379857"/>
                  </a:lnTo>
                  <a:lnTo>
                    <a:pt x="77935" y="359550"/>
                  </a:lnTo>
                  <a:lnTo>
                    <a:pt x="49630" y="358862"/>
                  </a:lnTo>
                  <a:close/>
                </a:path>
                <a:path w="683894" h="389889">
                  <a:moveTo>
                    <a:pt x="670140" y="0"/>
                  </a:moveTo>
                  <a:lnTo>
                    <a:pt x="64166" y="334515"/>
                  </a:lnTo>
                  <a:lnTo>
                    <a:pt x="49630" y="358862"/>
                  </a:lnTo>
                  <a:lnTo>
                    <a:pt x="77935" y="359550"/>
                  </a:lnTo>
                  <a:lnTo>
                    <a:pt x="683856" y="25019"/>
                  </a:lnTo>
                  <a:lnTo>
                    <a:pt x="670140" y="0"/>
                  </a:lnTo>
                  <a:close/>
                </a:path>
                <a:path w="683894" h="389889">
                  <a:moveTo>
                    <a:pt x="49986" y="358267"/>
                  </a:moveTo>
                  <a:lnTo>
                    <a:pt x="25158" y="358267"/>
                  </a:lnTo>
                  <a:lnTo>
                    <a:pt x="49630" y="358862"/>
                  </a:lnTo>
                  <a:lnTo>
                    <a:pt x="49986" y="358267"/>
                  </a:lnTo>
                  <a:close/>
                </a:path>
              </a:pathLst>
            </a:custGeom>
            <a:solidFill>
              <a:srgbClr val="7E7E7E"/>
            </a:solidFill>
          </p:spPr>
          <p:txBody>
            <a:bodyPr wrap="square" lIns="0" tIns="0" rIns="0" bIns="0" rtlCol="0"/>
            <a:lstStyle/>
            <a:p>
              <a:endParaRPr/>
            </a:p>
          </p:txBody>
        </p:sp>
        <p:pic>
          <p:nvPicPr>
            <p:cNvPr id="5" name="object 5"/>
            <p:cNvPicPr/>
            <p:nvPr/>
          </p:nvPicPr>
          <p:blipFill>
            <a:blip r:embed="rId3" cstate="print"/>
            <a:stretch>
              <a:fillRect/>
            </a:stretch>
          </p:blipFill>
          <p:spPr>
            <a:xfrm>
              <a:off x="1807971" y="3078289"/>
              <a:ext cx="1017788" cy="481012"/>
            </a:xfrm>
            <a:prstGeom prst="rect">
              <a:avLst/>
            </a:prstGeom>
          </p:spPr>
        </p:pic>
        <p:sp>
          <p:nvSpPr>
            <p:cNvPr id="6" name="object 6"/>
            <p:cNvSpPr/>
            <p:nvPr/>
          </p:nvSpPr>
          <p:spPr>
            <a:xfrm>
              <a:off x="2336164" y="2569845"/>
              <a:ext cx="186055" cy="450215"/>
            </a:xfrm>
            <a:custGeom>
              <a:avLst/>
              <a:gdLst/>
              <a:ahLst/>
              <a:cxnLst/>
              <a:rect l="l" t="t" r="r" b="b"/>
              <a:pathLst>
                <a:path w="186055" h="450214">
                  <a:moveTo>
                    <a:pt x="20320" y="310514"/>
                  </a:moveTo>
                  <a:lnTo>
                    <a:pt x="12573" y="312165"/>
                  </a:lnTo>
                  <a:lnTo>
                    <a:pt x="4826" y="313943"/>
                  </a:lnTo>
                  <a:lnTo>
                    <a:pt x="0" y="321563"/>
                  </a:lnTo>
                  <a:lnTo>
                    <a:pt x="1651" y="329183"/>
                  </a:lnTo>
                  <a:lnTo>
                    <a:pt x="28193" y="450088"/>
                  </a:lnTo>
                  <a:lnTo>
                    <a:pt x="53443" y="427481"/>
                  </a:lnTo>
                  <a:lnTo>
                    <a:pt x="50418" y="427481"/>
                  </a:lnTo>
                  <a:lnTo>
                    <a:pt x="23241" y="418718"/>
                  </a:lnTo>
                  <a:lnTo>
                    <a:pt x="39501" y="368427"/>
                  </a:lnTo>
                  <a:lnTo>
                    <a:pt x="27940" y="315467"/>
                  </a:lnTo>
                  <a:lnTo>
                    <a:pt x="20320" y="310514"/>
                  </a:lnTo>
                  <a:close/>
                </a:path>
                <a:path w="186055" h="450214">
                  <a:moveTo>
                    <a:pt x="39501" y="368427"/>
                  </a:moveTo>
                  <a:lnTo>
                    <a:pt x="23241" y="418718"/>
                  </a:lnTo>
                  <a:lnTo>
                    <a:pt x="50418" y="427481"/>
                  </a:lnTo>
                  <a:lnTo>
                    <a:pt x="52800" y="420115"/>
                  </a:lnTo>
                  <a:lnTo>
                    <a:pt x="50800" y="420115"/>
                  </a:lnTo>
                  <a:lnTo>
                    <a:pt x="27305" y="412495"/>
                  </a:lnTo>
                  <a:lnTo>
                    <a:pt x="45567" y="396176"/>
                  </a:lnTo>
                  <a:lnTo>
                    <a:pt x="39501" y="368427"/>
                  </a:lnTo>
                  <a:close/>
                </a:path>
                <a:path w="186055" h="450214">
                  <a:moveTo>
                    <a:pt x="107187" y="340994"/>
                  </a:moveTo>
                  <a:lnTo>
                    <a:pt x="101346" y="346328"/>
                  </a:lnTo>
                  <a:lnTo>
                    <a:pt x="66625" y="377356"/>
                  </a:lnTo>
                  <a:lnTo>
                    <a:pt x="50418" y="427481"/>
                  </a:lnTo>
                  <a:lnTo>
                    <a:pt x="53443" y="427481"/>
                  </a:lnTo>
                  <a:lnTo>
                    <a:pt x="126237" y="362330"/>
                  </a:lnTo>
                  <a:lnTo>
                    <a:pt x="126746" y="353313"/>
                  </a:lnTo>
                  <a:lnTo>
                    <a:pt x="116205" y="341502"/>
                  </a:lnTo>
                  <a:lnTo>
                    <a:pt x="107187" y="340994"/>
                  </a:lnTo>
                  <a:close/>
                </a:path>
                <a:path w="186055" h="450214">
                  <a:moveTo>
                    <a:pt x="45567" y="396176"/>
                  </a:moveTo>
                  <a:lnTo>
                    <a:pt x="27305" y="412495"/>
                  </a:lnTo>
                  <a:lnTo>
                    <a:pt x="50800" y="420115"/>
                  </a:lnTo>
                  <a:lnTo>
                    <a:pt x="45567" y="396176"/>
                  </a:lnTo>
                  <a:close/>
                </a:path>
                <a:path w="186055" h="450214">
                  <a:moveTo>
                    <a:pt x="66625" y="377356"/>
                  </a:moveTo>
                  <a:lnTo>
                    <a:pt x="45567" y="396176"/>
                  </a:lnTo>
                  <a:lnTo>
                    <a:pt x="50800" y="420115"/>
                  </a:lnTo>
                  <a:lnTo>
                    <a:pt x="52800" y="420115"/>
                  </a:lnTo>
                  <a:lnTo>
                    <a:pt x="66625" y="377356"/>
                  </a:lnTo>
                  <a:close/>
                </a:path>
                <a:path w="186055" h="450214">
                  <a:moveTo>
                    <a:pt x="158623" y="0"/>
                  </a:moveTo>
                  <a:lnTo>
                    <a:pt x="39501" y="368427"/>
                  </a:lnTo>
                  <a:lnTo>
                    <a:pt x="45567" y="396176"/>
                  </a:lnTo>
                  <a:lnTo>
                    <a:pt x="66625" y="377356"/>
                  </a:lnTo>
                  <a:lnTo>
                    <a:pt x="185801" y="8762"/>
                  </a:lnTo>
                  <a:lnTo>
                    <a:pt x="158623" y="0"/>
                  </a:lnTo>
                  <a:close/>
                </a:path>
              </a:pathLst>
            </a:custGeom>
            <a:solidFill>
              <a:srgbClr val="7E7E7E"/>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2988310" y="3196780"/>
            <a:ext cx="1780273" cy="811461"/>
          </a:xfrm>
          <a:prstGeom prst="rect">
            <a:avLst/>
          </a:prstGeom>
        </p:spPr>
      </p:pic>
      <p:sp>
        <p:nvSpPr>
          <p:cNvPr id="8" name="object 8"/>
          <p:cNvSpPr/>
          <p:nvPr/>
        </p:nvSpPr>
        <p:spPr>
          <a:xfrm>
            <a:off x="3026410" y="2646172"/>
            <a:ext cx="463550" cy="511809"/>
          </a:xfrm>
          <a:custGeom>
            <a:avLst/>
            <a:gdLst/>
            <a:ahLst/>
            <a:cxnLst/>
            <a:rect l="l" t="t" r="r" b="b"/>
            <a:pathLst>
              <a:path w="463550" h="511810">
                <a:moveTo>
                  <a:pt x="0" y="0"/>
                </a:moveTo>
                <a:lnTo>
                  <a:pt x="360044" y="432053"/>
                </a:lnTo>
              </a:path>
              <a:path w="463550" h="511810">
                <a:moveTo>
                  <a:pt x="283082" y="511428"/>
                </a:moveTo>
                <a:lnTo>
                  <a:pt x="463168" y="367411"/>
                </a:lnTo>
              </a:path>
            </a:pathLst>
          </a:custGeom>
          <a:ln w="28575">
            <a:solidFill>
              <a:srgbClr val="7E7E7E"/>
            </a:solidFill>
          </a:ln>
        </p:spPr>
        <p:txBody>
          <a:bodyPr wrap="square" lIns="0" tIns="0" rIns="0" bIns="0" rtlCol="0"/>
          <a:lstStyle/>
          <a:p>
            <a:endParaRPr/>
          </a:p>
        </p:txBody>
      </p:sp>
      <p:grpSp>
        <p:nvGrpSpPr>
          <p:cNvPr id="9" name="object 9"/>
          <p:cNvGrpSpPr/>
          <p:nvPr/>
        </p:nvGrpSpPr>
        <p:grpSpPr>
          <a:xfrm>
            <a:off x="1009548" y="1508315"/>
            <a:ext cx="2666365" cy="1008380"/>
            <a:chOff x="1009548" y="1508315"/>
            <a:chExt cx="2666365" cy="1008380"/>
          </a:xfrm>
        </p:grpSpPr>
        <p:pic>
          <p:nvPicPr>
            <p:cNvPr id="10" name="object 10"/>
            <p:cNvPicPr/>
            <p:nvPr/>
          </p:nvPicPr>
          <p:blipFill>
            <a:blip r:embed="rId5" cstate="print"/>
            <a:stretch>
              <a:fillRect/>
            </a:stretch>
          </p:blipFill>
          <p:spPr>
            <a:xfrm>
              <a:off x="1680209" y="1508315"/>
              <a:ext cx="1719326" cy="944562"/>
            </a:xfrm>
            <a:prstGeom prst="rect">
              <a:avLst/>
            </a:prstGeom>
          </p:spPr>
        </p:pic>
        <p:pic>
          <p:nvPicPr>
            <p:cNvPr id="11" name="object 11"/>
            <p:cNvPicPr/>
            <p:nvPr/>
          </p:nvPicPr>
          <p:blipFill>
            <a:blip r:embed="rId6" cstate="print"/>
            <a:stretch>
              <a:fillRect/>
            </a:stretch>
          </p:blipFill>
          <p:spPr>
            <a:xfrm>
              <a:off x="1009548" y="2007552"/>
              <a:ext cx="1341374" cy="481012"/>
            </a:xfrm>
            <a:prstGeom prst="rect">
              <a:avLst/>
            </a:prstGeom>
          </p:spPr>
        </p:pic>
        <p:pic>
          <p:nvPicPr>
            <p:cNvPr id="12" name="object 12"/>
            <p:cNvPicPr/>
            <p:nvPr/>
          </p:nvPicPr>
          <p:blipFill>
            <a:blip r:embed="rId7" cstate="print"/>
            <a:stretch>
              <a:fillRect/>
            </a:stretch>
          </p:blipFill>
          <p:spPr>
            <a:xfrm>
              <a:off x="2943605" y="2009965"/>
              <a:ext cx="731837" cy="506412"/>
            </a:xfrm>
            <a:prstGeom prst="rect">
              <a:avLst/>
            </a:prstGeom>
          </p:spPr>
        </p:pic>
      </p:grpSp>
      <p:sp>
        <p:nvSpPr>
          <p:cNvPr id="13" name="object 13"/>
          <p:cNvSpPr txBox="1"/>
          <p:nvPr/>
        </p:nvSpPr>
        <p:spPr>
          <a:xfrm>
            <a:off x="2131567" y="1144904"/>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sp>
        <p:nvSpPr>
          <p:cNvPr id="14" name="object 14"/>
          <p:cNvSpPr/>
          <p:nvPr/>
        </p:nvSpPr>
        <p:spPr>
          <a:xfrm>
            <a:off x="744639" y="3402965"/>
            <a:ext cx="230504" cy="574675"/>
          </a:xfrm>
          <a:custGeom>
            <a:avLst/>
            <a:gdLst/>
            <a:ahLst/>
            <a:cxnLst/>
            <a:rect l="l" t="t" r="r" b="b"/>
            <a:pathLst>
              <a:path w="230505" h="574675">
                <a:moveTo>
                  <a:pt x="127876" y="0"/>
                </a:moveTo>
                <a:lnTo>
                  <a:pt x="116446" y="562229"/>
                </a:lnTo>
              </a:path>
              <a:path w="230505" h="574675">
                <a:moveTo>
                  <a:pt x="0" y="565404"/>
                </a:moveTo>
                <a:lnTo>
                  <a:pt x="230352" y="574675"/>
                </a:lnTo>
              </a:path>
            </a:pathLst>
          </a:custGeom>
          <a:ln w="28575">
            <a:solidFill>
              <a:srgbClr val="7E7E7E"/>
            </a:solidFill>
          </a:ln>
        </p:spPr>
        <p:txBody>
          <a:bodyPr wrap="square" lIns="0" tIns="0" rIns="0" bIns="0" rtlCol="0"/>
          <a:lstStyle/>
          <a:p>
            <a:endParaRPr/>
          </a:p>
        </p:txBody>
      </p:sp>
      <p:sp>
        <p:nvSpPr>
          <p:cNvPr id="15" name="object 15"/>
          <p:cNvSpPr txBox="1"/>
          <p:nvPr/>
        </p:nvSpPr>
        <p:spPr>
          <a:xfrm>
            <a:off x="643229" y="3964304"/>
            <a:ext cx="41846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eIF4E</a:t>
            </a:r>
            <a:endParaRPr sz="1400">
              <a:latin typeface="Calibri"/>
              <a:cs typeface="Calibri"/>
            </a:endParaRPr>
          </a:p>
        </p:txBody>
      </p:sp>
      <p:sp>
        <p:nvSpPr>
          <p:cNvPr id="16" name="object 16"/>
          <p:cNvSpPr/>
          <p:nvPr/>
        </p:nvSpPr>
        <p:spPr>
          <a:xfrm>
            <a:off x="801027" y="4230242"/>
            <a:ext cx="132715" cy="936625"/>
          </a:xfrm>
          <a:custGeom>
            <a:avLst/>
            <a:gdLst/>
            <a:ahLst/>
            <a:cxnLst/>
            <a:rect l="l" t="t" r="r" b="b"/>
            <a:pathLst>
              <a:path w="132715" h="936625">
                <a:moveTo>
                  <a:pt x="16103" y="805433"/>
                </a:moveTo>
                <a:lnTo>
                  <a:pt x="9245" y="809243"/>
                </a:lnTo>
                <a:lnTo>
                  <a:pt x="2387" y="813180"/>
                </a:lnTo>
                <a:lnTo>
                  <a:pt x="0" y="821943"/>
                </a:lnTo>
                <a:lnTo>
                  <a:pt x="65138" y="936243"/>
                </a:lnTo>
                <a:lnTo>
                  <a:pt x="81987" y="908049"/>
                </a:lnTo>
                <a:lnTo>
                  <a:pt x="79717" y="908049"/>
                </a:lnTo>
                <a:lnTo>
                  <a:pt x="51142" y="907795"/>
                </a:lnTo>
                <a:lnTo>
                  <a:pt x="51691" y="854949"/>
                </a:lnTo>
                <a:lnTo>
                  <a:pt x="28727" y="814577"/>
                </a:lnTo>
                <a:lnTo>
                  <a:pt x="24828" y="807846"/>
                </a:lnTo>
                <a:lnTo>
                  <a:pt x="16103" y="805433"/>
                </a:lnTo>
                <a:close/>
              </a:path>
              <a:path w="132715" h="936625">
                <a:moveTo>
                  <a:pt x="51691" y="854949"/>
                </a:moveTo>
                <a:lnTo>
                  <a:pt x="51142" y="907795"/>
                </a:lnTo>
                <a:lnTo>
                  <a:pt x="79717" y="908049"/>
                </a:lnTo>
                <a:lnTo>
                  <a:pt x="79791" y="900937"/>
                </a:lnTo>
                <a:lnTo>
                  <a:pt x="77851" y="900937"/>
                </a:lnTo>
                <a:lnTo>
                  <a:pt x="53162" y="900683"/>
                </a:lnTo>
                <a:lnTo>
                  <a:pt x="65734" y="879636"/>
                </a:lnTo>
                <a:lnTo>
                  <a:pt x="51691" y="854949"/>
                </a:lnTo>
                <a:close/>
              </a:path>
              <a:path w="132715" h="936625">
                <a:moveTo>
                  <a:pt x="116878" y="806449"/>
                </a:moveTo>
                <a:lnTo>
                  <a:pt x="108102" y="808608"/>
                </a:lnTo>
                <a:lnTo>
                  <a:pt x="104063" y="815466"/>
                </a:lnTo>
                <a:lnTo>
                  <a:pt x="80265" y="855309"/>
                </a:lnTo>
                <a:lnTo>
                  <a:pt x="79717" y="908049"/>
                </a:lnTo>
                <a:lnTo>
                  <a:pt x="81987" y="908049"/>
                </a:lnTo>
                <a:lnTo>
                  <a:pt x="128587" y="830071"/>
                </a:lnTo>
                <a:lnTo>
                  <a:pt x="132638" y="823340"/>
                </a:lnTo>
                <a:lnTo>
                  <a:pt x="130429" y="814577"/>
                </a:lnTo>
                <a:lnTo>
                  <a:pt x="116878" y="806449"/>
                </a:lnTo>
                <a:close/>
              </a:path>
              <a:path w="132715" h="936625">
                <a:moveTo>
                  <a:pt x="65734" y="879636"/>
                </a:moveTo>
                <a:lnTo>
                  <a:pt x="53162" y="900683"/>
                </a:lnTo>
                <a:lnTo>
                  <a:pt x="77851" y="900937"/>
                </a:lnTo>
                <a:lnTo>
                  <a:pt x="65734" y="879636"/>
                </a:lnTo>
                <a:close/>
              </a:path>
              <a:path w="132715" h="936625">
                <a:moveTo>
                  <a:pt x="80265" y="855309"/>
                </a:moveTo>
                <a:lnTo>
                  <a:pt x="65734" y="879636"/>
                </a:lnTo>
                <a:lnTo>
                  <a:pt x="77851" y="900937"/>
                </a:lnTo>
                <a:lnTo>
                  <a:pt x="79791" y="900937"/>
                </a:lnTo>
                <a:lnTo>
                  <a:pt x="80265" y="855309"/>
                </a:lnTo>
                <a:close/>
              </a:path>
              <a:path w="132715" h="936625">
                <a:moveTo>
                  <a:pt x="60566" y="0"/>
                </a:moveTo>
                <a:lnTo>
                  <a:pt x="51691" y="854949"/>
                </a:lnTo>
                <a:lnTo>
                  <a:pt x="65734" y="879636"/>
                </a:lnTo>
                <a:lnTo>
                  <a:pt x="80265" y="855309"/>
                </a:lnTo>
                <a:lnTo>
                  <a:pt x="89141" y="253"/>
                </a:lnTo>
                <a:lnTo>
                  <a:pt x="60566" y="0"/>
                </a:lnTo>
                <a:close/>
              </a:path>
            </a:pathLst>
          </a:custGeom>
          <a:solidFill>
            <a:srgbClr val="7E7E7E"/>
          </a:solidFill>
        </p:spPr>
        <p:txBody>
          <a:bodyPr wrap="square" lIns="0" tIns="0" rIns="0" bIns="0" rtlCol="0"/>
          <a:lstStyle/>
          <a:p>
            <a:endParaRPr/>
          </a:p>
        </p:txBody>
      </p:sp>
      <p:sp>
        <p:nvSpPr>
          <p:cNvPr id="17" name="object 17"/>
          <p:cNvSpPr txBox="1"/>
          <p:nvPr/>
        </p:nvSpPr>
        <p:spPr>
          <a:xfrm>
            <a:off x="3149" y="5117033"/>
            <a:ext cx="1604010" cy="574675"/>
          </a:xfrm>
          <a:prstGeom prst="rect">
            <a:avLst/>
          </a:prstGeom>
        </p:spPr>
        <p:txBody>
          <a:bodyPr vert="horz" wrap="square" lIns="0" tIns="12700" rIns="0" bIns="0" rtlCol="0">
            <a:spAutoFit/>
          </a:bodyPr>
          <a:lstStyle/>
          <a:p>
            <a:pPr algn="ctr">
              <a:lnSpc>
                <a:spcPct val="100000"/>
              </a:lnSpc>
              <a:spcBef>
                <a:spcPts val="100"/>
              </a:spcBef>
            </a:pPr>
            <a:r>
              <a:rPr sz="1800" spc="-10" dirty="0">
                <a:latin typeface="Calibri"/>
                <a:cs typeface="Calibri"/>
              </a:rPr>
              <a:t>CAP-DEPENDENT</a:t>
            </a:r>
            <a:endParaRPr sz="1800">
              <a:latin typeface="Calibri"/>
              <a:cs typeface="Calibri"/>
            </a:endParaRPr>
          </a:p>
          <a:p>
            <a:pPr marL="1270" algn="ctr">
              <a:lnSpc>
                <a:spcPct val="100000"/>
              </a:lnSpc>
            </a:pPr>
            <a:r>
              <a:rPr sz="1800" spc="-10" dirty="0">
                <a:latin typeface="Calibri"/>
                <a:cs typeface="Calibri"/>
              </a:rPr>
              <a:t>TRANSLATION</a:t>
            </a:r>
            <a:endParaRPr sz="1800">
              <a:latin typeface="Calibri"/>
              <a:cs typeface="Calibri"/>
            </a:endParaRPr>
          </a:p>
        </p:txBody>
      </p:sp>
      <p:sp>
        <p:nvSpPr>
          <p:cNvPr id="18" name="object 18"/>
          <p:cNvSpPr/>
          <p:nvPr/>
        </p:nvSpPr>
        <p:spPr>
          <a:xfrm>
            <a:off x="2010029" y="3582289"/>
            <a:ext cx="132715" cy="432434"/>
          </a:xfrm>
          <a:custGeom>
            <a:avLst/>
            <a:gdLst/>
            <a:ahLst/>
            <a:cxnLst/>
            <a:rect l="l" t="t" r="r" b="b"/>
            <a:pathLst>
              <a:path w="132714" h="432435">
                <a:moveTo>
                  <a:pt x="15875" y="301752"/>
                </a:moveTo>
                <a:lnTo>
                  <a:pt x="9016" y="305688"/>
                </a:lnTo>
                <a:lnTo>
                  <a:pt x="2285"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5" y="310896"/>
                </a:lnTo>
                <a:lnTo>
                  <a:pt x="80577" y="350930"/>
                </a:lnTo>
                <a:lnTo>
                  <a:pt x="80518" y="403733"/>
                </a:lnTo>
                <a:lnTo>
                  <a:pt x="82883" y="403733"/>
                </a:lnTo>
                <a:lnTo>
                  <a:pt x="128650" y="325247"/>
                </a:lnTo>
                <a:lnTo>
                  <a:pt x="132587" y="318388"/>
                </a:lnTo>
                <a:lnTo>
                  <a:pt x="130301"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19" name="object 19"/>
          <p:cNvSpPr/>
          <p:nvPr/>
        </p:nvSpPr>
        <p:spPr>
          <a:xfrm>
            <a:off x="2442082" y="3582289"/>
            <a:ext cx="132715" cy="432434"/>
          </a:xfrm>
          <a:custGeom>
            <a:avLst/>
            <a:gdLst/>
            <a:ahLst/>
            <a:cxnLst/>
            <a:rect l="l" t="t" r="r" b="b"/>
            <a:pathLst>
              <a:path w="132714" h="432435">
                <a:moveTo>
                  <a:pt x="15875" y="301752"/>
                </a:moveTo>
                <a:lnTo>
                  <a:pt x="9017" y="305688"/>
                </a:lnTo>
                <a:lnTo>
                  <a:pt x="2286" y="309625"/>
                </a:lnTo>
                <a:lnTo>
                  <a:pt x="0" y="318388"/>
                </a:lnTo>
                <a:lnTo>
                  <a:pt x="3937" y="325247"/>
                </a:lnTo>
                <a:lnTo>
                  <a:pt x="66293" y="432181"/>
                </a:lnTo>
                <a:lnTo>
                  <a:pt x="82883" y="403733"/>
                </a:lnTo>
                <a:lnTo>
                  <a:pt x="51943" y="403733"/>
                </a:lnTo>
                <a:lnTo>
                  <a:pt x="51943" y="350930"/>
                </a:lnTo>
                <a:lnTo>
                  <a:pt x="28575" y="310896"/>
                </a:lnTo>
                <a:lnTo>
                  <a:pt x="24637" y="304038"/>
                </a:lnTo>
                <a:lnTo>
                  <a:pt x="15875" y="301752"/>
                </a:lnTo>
                <a:close/>
              </a:path>
              <a:path w="132714" h="432435">
                <a:moveTo>
                  <a:pt x="51943" y="350930"/>
                </a:moveTo>
                <a:lnTo>
                  <a:pt x="51943" y="403733"/>
                </a:lnTo>
                <a:lnTo>
                  <a:pt x="80518" y="403733"/>
                </a:lnTo>
                <a:lnTo>
                  <a:pt x="80518" y="396621"/>
                </a:lnTo>
                <a:lnTo>
                  <a:pt x="53975" y="396621"/>
                </a:lnTo>
                <a:lnTo>
                  <a:pt x="66278" y="375489"/>
                </a:lnTo>
                <a:lnTo>
                  <a:pt x="51943" y="350930"/>
                </a:lnTo>
                <a:close/>
              </a:path>
              <a:path w="132714" h="432435">
                <a:moveTo>
                  <a:pt x="116712" y="301752"/>
                </a:moveTo>
                <a:lnTo>
                  <a:pt x="107950" y="304038"/>
                </a:lnTo>
                <a:lnTo>
                  <a:pt x="103886" y="310896"/>
                </a:lnTo>
                <a:lnTo>
                  <a:pt x="80577" y="350930"/>
                </a:lnTo>
                <a:lnTo>
                  <a:pt x="80518" y="403733"/>
                </a:lnTo>
                <a:lnTo>
                  <a:pt x="82883" y="403733"/>
                </a:lnTo>
                <a:lnTo>
                  <a:pt x="128650" y="325247"/>
                </a:lnTo>
                <a:lnTo>
                  <a:pt x="132587" y="318388"/>
                </a:lnTo>
                <a:lnTo>
                  <a:pt x="130302" y="309625"/>
                </a:lnTo>
                <a:lnTo>
                  <a:pt x="123443" y="305688"/>
                </a:lnTo>
                <a:lnTo>
                  <a:pt x="116712" y="301752"/>
                </a:lnTo>
                <a:close/>
              </a:path>
              <a:path w="132714" h="432435">
                <a:moveTo>
                  <a:pt x="66278" y="375489"/>
                </a:moveTo>
                <a:lnTo>
                  <a:pt x="53975" y="396621"/>
                </a:lnTo>
                <a:lnTo>
                  <a:pt x="78612" y="396621"/>
                </a:lnTo>
                <a:lnTo>
                  <a:pt x="66278" y="375489"/>
                </a:lnTo>
                <a:close/>
              </a:path>
              <a:path w="132714" h="432435">
                <a:moveTo>
                  <a:pt x="80518" y="351031"/>
                </a:moveTo>
                <a:lnTo>
                  <a:pt x="66278" y="375489"/>
                </a:lnTo>
                <a:lnTo>
                  <a:pt x="78612" y="396621"/>
                </a:lnTo>
                <a:lnTo>
                  <a:pt x="80518" y="396621"/>
                </a:lnTo>
                <a:lnTo>
                  <a:pt x="80518" y="351031"/>
                </a:lnTo>
                <a:close/>
              </a:path>
              <a:path w="132714" h="432435">
                <a:moveTo>
                  <a:pt x="80518" y="0"/>
                </a:moveTo>
                <a:lnTo>
                  <a:pt x="51943" y="0"/>
                </a:lnTo>
                <a:lnTo>
                  <a:pt x="52002" y="351031"/>
                </a:lnTo>
                <a:lnTo>
                  <a:pt x="66278" y="375489"/>
                </a:lnTo>
                <a:lnTo>
                  <a:pt x="80518" y="351031"/>
                </a:lnTo>
                <a:lnTo>
                  <a:pt x="80518" y="0"/>
                </a:lnTo>
                <a:close/>
              </a:path>
            </a:pathLst>
          </a:custGeom>
          <a:solidFill>
            <a:srgbClr val="7E7E7E"/>
          </a:solidFill>
        </p:spPr>
        <p:txBody>
          <a:bodyPr wrap="square" lIns="0" tIns="0" rIns="0" bIns="0" rtlCol="0"/>
          <a:lstStyle/>
          <a:p>
            <a:endParaRPr/>
          </a:p>
        </p:txBody>
      </p:sp>
      <p:sp>
        <p:nvSpPr>
          <p:cNvPr id="20" name="object 20"/>
          <p:cNvSpPr txBox="1"/>
          <p:nvPr/>
        </p:nvSpPr>
        <p:spPr>
          <a:xfrm>
            <a:off x="1867916" y="3964304"/>
            <a:ext cx="755015" cy="239395"/>
          </a:xfrm>
          <a:prstGeom prst="rect">
            <a:avLst/>
          </a:prstGeom>
        </p:spPr>
        <p:txBody>
          <a:bodyPr vert="horz" wrap="square" lIns="0" tIns="12700" rIns="0" bIns="0" rtlCol="0">
            <a:spAutoFit/>
          </a:bodyPr>
          <a:lstStyle/>
          <a:p>
            <a:pPr marL="12700">
              <a:lnSpc>
                <a:spcPct val="100000"/>
              </a:lnSpc>
              <a:spcBef>
                <a:spcPts val="100"/>
              </a:spcBef>
              <a:tabLst>
                <a:tab pos="569595" algn="l"/>
              </a:tabLst>
            </a:pPr>
            <a:r>
              <a:rPr sz="1400" spc="-10" dirty="0">
                <a:latin typeface="Calibri"/>
                <a:cs typeface="Calibri"/>
              </a:rPr>
              <a:t>eIF4B</a:t>
            </a:r>
            <a:r>
              <a:rPr sz="1400" dirty="0">
                <a:latin typeface="Calibri"/>
                <a:cs typeface="Calibri"/>
              </a:rPr>
              <a:t>	</a:t>
            </a:r>
            <a:r>
              <a:rPr sz="1400" spc="-25" dirty="0">
                <a:latin typeface="Calibri"/>
                <a:cs typeface="Calibri"/>
              </a:rPr>
              <a:t>S6</a:t>
            </a:r>
            <a:endParaRPr sz="1400">
              <a:latin typeface="Calibri"/>
              <a:cs typeface="Calibri"/>
            </a:endParaRPr>
          </a:p>
        </p:txBody>
      </p:sp>
      <p:sp>
        <p:nvSpPr>
          <p:cNvPr id="21" name="object 21"/>
          <p:cNvSpPr/>
          <p:nvPr/>
        </p:nvSpPr>
        <p:spPr>
          <a:xfrm>
            <a:off x="2019680" y="4230370"/>
            <a:ext cx="132715" cy="1440815"/>
          </a:xfrm>
          <a:custGeom>
            <a:avLst/>
            <a:gdLst/>
            <a:ahLst/>
            <a:cxnLst/>
            <a:rect l="l" t="t" r="r" b="b"/>
            <a:pathLst>
              <a:path w="132714" h="1440814">
                <a:moveTo>
                  <a:pt x="16001" y="1309877"/>
                </a:moveTo>
                <a:lnTo>
                  <a:pt x="2286" y="1317751"/>
                </a:lnTo>
                <a:lnTo>
                  <a:pt x="0" y="1326514"/>
                </a:lnTo>
                <a:lnTo>
                  <a:pt x="3937" y="1333372"/>
                </a:lnTo>
                <a:lnTo>
                  <a:pt x="66293" y="1440230"/>
                </a:lnTo>
                <a:lnTo>
                  <a:pt x="82835" y="1411884"/>
                </a:lnTo>
                <a:lnTo>
                  <a:pt x="52069" y="1411884"/>
                </a:lnTo>
                <a:lnTo>
                  <a:pt x="52069" y="1358967"/>
                </a:lnTo>
                <a:lnTo>
                  <a:pt x="24764" y="1312163"/>
                </a:lnTo>
                <a:lnTo>
                  <a:pt x="16001" y="1309877"/>
                </a:lnTo>
                <a:close/>
              </a:path>
              <a:path w="132714" h="1440814">
                <a:moveTo>
                  <a:pt x="52069" y="1358967"/>
                </a:moveTo>
                <a:lnTo>
                  <a:pt x="52069" y="1411884"/>
                </a:lnTo>
                <a:lnTo>
                  <a:pt x="80644" y="1411884"/>
                </a:lnTo>
                <a:lnTo>
                  <a:pt x="80644" y="1404683"/>
                </a:lnTo>
                <a:lnTo>
                  <a:pt x="53975" y="1404683"/>
                </a:lnTo>
                <a:lnTo>
                  <a:pt x="66357" y="1383458"/>
                </a:lnTo>
                <a:lnTo>
                  <a:pt x="52069" y="1358967"/>
                </a:lnTo>
                <a:close/>
              </a:path>
              <a:path w="132714" h="1440814">
                <a:moveTo>
                  <a:pt x="116712" y="1309877"/>
                </a:moveTo>
                <a:lnTo>
                  <a:pt x="107950" y="1312163"/>
                </a:lnTo>
                <a:lnTo>
                  <a:pt x="80644" y="1358967"/>
                </a:lnTo>
                <a:lnTo>
                  <a:pt x="80644" y="1411884"/>
                </a:lnTo>
                <a:lnTo>
                  <a:pt x="82835" y="1411884"/>
                </a:lnTo>
                <a:lnTo>
                  <a:pt x="128650" y="1333372"/>
                </a:lnTo>
                <a:lnTo>
                  <a:pt x="132714" y="1326514"/>
                </a:lnTo>
                <a:lnTo>
                  <a:pt x="130429" y="1317751"/>
                </a:lnTo>
                <a:lnTo>
                  <a:pt x="116712" y="1309877"/>
                </a:lnTo>
                <a:close/>
              </a:path>
              <a:path w="132714" h="1440814">
                <a:moveTo>
                  <a:pt x="66357" y="1383458"/>
                </a:moveTo>
                <a:lnTo>
                  <a:pt x="53975" y="1404683"/>
                </a:lnTo>
                <a:lnTo>
                  <a:pt x="78739" y="1404683"/>
                </a:lnTo>
                <a:lnTo>
                  <a:pt x="66357" y="1383458"/>
                </a:lnTo>
                <a:close/>
              </a:path>
              <a:path w="132714" h="1440814">
                <a:moveTo>
                  <a:pt x="80644" y="1358967"/>
                </a:moveTo>
                <a:lnTo>
                  <a:pt x="66357" y="1383458"/>
                </a:lnTo>
                <a:lnTo>
                  <a:pt x="78739" y="1404683"/>
                </a:lnTo>
                <a:lnTo>
                  <a:pt x="80644" y="1404683"/>
                </a:lnTo>
                <a:lnTo>
                  <a:pt x="80644" y="1358967"/>
                </a:lnTo>
                <a:close/>
              </a:path>
              <a:path w="132714" h="1440814">
                <a:moveTo>
                  <a:pt x="80644" y="0"/>
                </a:moveTo>
                <a:lnTo>
                  <a:pt x="52069" y="0"/>
                </a:lnTo>
                <a:lnTo>
                  <a:pt x="52069" y="1358967"/>
                </a:lnTo>
                <a:lnTo>
                  <a:pt x="66357" y="1383458"/>
                </a:lnTo>
                <a:lnTo>
                  <a:pt x="80644" y="1358967"/>
                </a:lnTo>
                <a:lnTo>
                  <a:pt x="80644" y="0"/>
                </a:lnTo>
                <a:close/>
              </a:path>
            </a:pathLst>
          </a:custGeom>
          <a:solidFill>
            <a:srgbClr val="7E7E7E"/>
          </a:solidFill>
        </p:spPr>
        <p:txBody>
          <a:bodyPr wrap="square" lIns="0" tIns="0" rIns="0" bIns="0" rtlCol="0"/>
          <a:lstStyle/>
          <a:p>
            <a:endParaRPr/>
          </a:p>
        </p:txBody>
      </p:sp>
      <p:sp>
        <p:nvSpPr>
          <p:cNvPr id="22" name="object 22"/>
          <p:cNvSpPr/>
          <p:nvPr/>
        </p:nvSpPr>
        <p:spPr>
          <a:xfrm>
            <a:off x="2442082" y="4230370"/>
            <a:ext cx="132715" cy="1440815"/>
          </a:xfrm>
          <a:custGeom>
            <a:avLst/>
            <a:gdLst/>
            <a:ahLst/>
            <a:cxnLst/>
            <a:rect l="l" t="t" r="r" b="b"/>
            <a:pathLst>
              <a:path w="132714" h="1440814">
                <a:moveTo>
                  <a:pt x="15875" y="1309877"/>
                </a:moveTo>
                <a:lnTo>
                  <a:pt x="9017" y="1313814"/>
                </a:lnTo>
                <a:lnTo>
                  <a:pt x="2286" y="1317751"/>
                </a:lnTo>
                <a:lnTo>
                  <a:pt x="0" y="1326514"/>
                </a:lnTo>
                <a:lnTo>
                  <a:pt x="3937" y="1333372"/>
                </a:lnTo>
                <a:lnTo>
                  <a:pt x="66293" y="1440230"/>
                </a:lnTo>
                <a:lnTo>
                  <a:pt x="82835" y="1411884"/>
                </a:lnTo>
                <a:lnTo>
                  <a:pt x="51943" y="1411884"/>
                </a:lnTo>
                <a:lnTo>
                  <a:pt x="51943" y="1358967"/>
                </a:lnTo>
                <a:lnTo>
                  <a:pt x="24637" y="1312163"/>
                </a:lnTo>
                <a:lnTo>
                  <a:pt x="15875" y="1309877"/>
                </a:lnTo>
                <a:close/>
              </a:path>
              <a:path w="132714" h="1440814">
                <a:moveTo>
                  <a:pt x="51943" y="1358967"/>
                </a:moveTo>
                <a:lnTo>
                  <a:pt x="51943" y="1411884"/>
                </a:lnTo>
                <a:lnTo>
                  <a:pt x="80518" y="1411884"/>
                </a:lnTo>
                <a:lnTo>
                  <a:pt x="80518" y="1404683"/>
                </a:lnTo>
                <a:lnTo>
                  <a:pt x="53975" y="1404683"/>
                </a:lnTo>
                <a:lnTo>
                  <a:pt x="66277" y="1383538"/>
                </a:lnTo>
                <a:lnTo>
                  <a:pt x="51943" y="1358967"/>
                </a:lnTo>
                <a:close/>
              </a:path>
              <a:path w="132714" h="1440814">
                <a:moveTo>
                  <a:pt x="116712" y="1309877"/>
                </a:moveTo>
                <a:lnTo>
                  <a:pt x="107950" y="1312163"/>
                </a:lnTo>
                <a:lnTo>
                  <a:pt x="103886" y="1318894"/>
                </a:lnTo>
                <a:lnTo>
                  <a:pt x="80571" y="1358967"/>
                </a:lnTo>
                <a:lnTo>
                  <a:pt x="80518" y="1411884"/>
                </a:lnTo>
                <a:lnTo>
                  <a:pt x="82835" y="1411884"/>
                </a:lnTo>
                <a:lnTo>
                  <a:pt x="128650" y="1333372"/>
                </a:lnTo>
                <a:lnTo>
                  <a:pt x="132587" y="1326514"/>
                </a:lnTo>
                <a:lnTo>
                  <a:pt x="130302" y="1317751"/>
                </a:lnTo>
                <a:lnTo>
                  <a:pt x="123443" y="1313814"/>
                </a:lnTo>
                <a:lnTo>
                  <a:pt x="116712" y="1309877"/>
                </a:lnTo>
                <a:close/>
              </a:path>
              <a:path w="132714" h="1440814">
                <a:moveTo>
                  <a:pt x="66277" y="1383538"/>
                </a:moveTo>
                <a:lnTo>
                  <a:pt x="53975" y="1404683"/>
                </a:lnTo>
                <a:lnTo>
                  <a:pt x="78612" y="1404683"/>
                </a:lnTo>
                <a:lnTo>
                  <a:pt x="66277" y="1383538"/>
                </a:lnTo>
                <a:close/>
              </a:path>
              <a:path w="132714" h="1440814">
                <a:moveTo>
                  <a:pt x="80518" y="1359060"/>
                </a:moveTo>
                <a:lnTo>
                  <a:pt x="66277" y="1383538"/>
                </a:lnTo>
                <a:lnTo>
                  <a:pt x="78612" y="1404683"/>
                </a:lnTo>
                <a:lnTo>
                  <a:pt x="80518" y="1404683"/>
                </a:lnTo>
                <a:lnTo>
                  <a:pt x="80518" y="1359060"/>
                </a:lnTo>
                <a:close/>
              </a:path>
              <a:path w="132714" h="1440814">
                <a:moveTo>
                  <a:pt x="80518" y="0"/>
                </a:moveTo>
                <a:lnTo>
                  <a:pt x="51943" y="0"/>
                </a:lnTo>
                <a:lnTo>
                  <a:pt x="51997" y="1359060"/>
                </a:lnTo>
                <a:lnTo>
                  <a:pt x="66277" y="1383538"/>
                </a:lnTo>
                <a:lnTo>
                  <a:pt x="80518" y="1359060"/>
                </a:lnTo>
                <a:lnTo>
                  <a:pt x="80518" y="0"/>
                </a:lnTo>
                <a:close/>
              </a:path>
            </a:pathLst>
          </a:custGeom>
          <a:solidFill>
            <a:srgbClr val="7E7E7E"/>
          </a:solidFill>
        </p:spPr>
        <p:txBody>
          <a:bodyPr wrap="square" lIns="0" tIns="0" rIns="0" bIns="0" rtlCol="0"/>
          <a:lstStyle/>
          <a:p>
            <a:endParaRPr/>
          </a:p>
        </p:txBody>
      </p:sp>
      <p:sp>
        <p:nvSpPr>
          <p:cNvPr id="23" name="object 23"/>
          <p:cNvSpPr txBox="1"/>
          <p:nvPr/>
        </p:nvSpPr>
        <p:spPr>
          <a:xfrm>
            <a:off x="1672589" y="5621528"/>
            <a:ext cx="1140460" cy="574675"/>
          </a:xfrm>
          <a:prstGeom prst="rect">
            <a:avLst/>
          </a:prstGeom>
        </p:spPr>
        <p:txBody>
          <a:bodyPr vert="horz" wrap="square" lIns="0" tIns="12700" rIns="0" bIns="0" rtlCol="0">
            <a:spAutoFit/>
          </a:bodyPr>
          <a:lstStyle/>
          <a:p>
            <a:pPr marL="62865">
              <a:lnSpc>
                <a:spcPct val="100000"/>
              </a:lnSpc>
              <a:spcBef>
                <a:spcPts val="100"/>
              </a:spcBef>
            </a:pPr>
            <a:r>
              <a:rPr sz="1800" spc="-10" dirty="0">
                <a:latin typeface="Calibri"/>
                <a:cs typeface="Calibri"/>
              </a:rPr>
              <a:t>RIBOSOME</a:t>
            </a:r>
            <a:endParaRPr sz="1800">
              <a:latin typeface="Calibri"/>
              <a:cs typeface="Calibri"/>
            </a:endParaRPr>
          </a:p>
          <a:p>
            <a:pPr marL="12700">
              <a:lnSpc>
                <a:spcPct val="100000"/>
              </a:lnSpc>
            </a:pPr>
            <a:r>
              <a:rPr sz="1800" spc="-10" dirty="0">
                <a:latin typeface="Calibri"/>
                <a:cs typeface="Calibri"/>
              </a:rPr>
              <a:t>BIOGENESIS</a:t>
            </a:r>
            <a:endParaRPr sz="1800">
              <a:latin typeface="Calibri"/>
              <a:cs typeface="Calibri"/>
            </a:endParaRPr>
          </a:p>
        </p:txBody>
      </p:sp>
      <p:sp>
        <p:nvSpPr>
          <p:cNvPr id="24" name="object 24"/>
          <p:cNvSpPr/>
          <p:nvPr/>
        </p:nvSpPr>
        <p:spPr>
          <a:xfrm>
            <a:off x="3753865" y="4118102"/>
            <a:ext cx="230504" cy="577215"/>
          </a:xfrm>
          <a:custGeom>
            <a:avLst/>
            <a:gdLst/>
            <a:ahLst/>
            <a:cxnLst/>
            <a:rect l="l" t="t" r="r" b="b"/>
            <a:pathLst>
              <a:path w="230504" h="577214">
                <a:moveTo>
                  <a:pt x="94614" y="0"/>
                </a:moveTo>
                <a:lnTo>
                  <a:pt x="109474" y="562229"/>
                </a:lnTo>
              </a:path>
              <a:path w="230504" h="577214">
                <a:moveTo>
                  <a:pt x="0" y="576834"/>
                </a:moveTo>
                <a:lnTo>
                  <a:pt x="230505" y="575310"/>
                </a:lnTo>
              </a:path>
            </a:pathLst>
          </a:custGeom>
          <a:ln w="28575">
            <a:solidFill>
              <a:srgbClr val="7E7E7E"/>
            </a:solidFill>
          </a:ln>
        </p:spPr>
        <p:txBody>
          <a:bodyPr wrap="square" lIns="0" tIns="0" rIns="0" bIns="0" rtlCol="0"/>
          <a:lstStyle/>
          <a:p>
            <a:endParaRPr/>
          </a:p>
        </p:txBody>
      </p:sp>
      <p:sp>
        <p:nvSpPr>
          <p:cNvPr id="25" name="object 25"/>
          <p:cNvSpPr txBox="1"/>
          <p:nvPr/>
        </p:nvSpPr>
        <p:spPr>
          <a:xfrm>
            <a:off x="3273297" y="4662042"/>
            <a:ext cx="12020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AUTOPHAGY</a:t>
            </a:r>
            <a:endParaRPr sz="1800">
              <a:latin typeface="Calibri"/>
              <a:cs typeface="Calibri"/>
            </a:endParaRPr>
          </a:p>
        </p:txBody>
      </p:sp>
      <p:sp>
        <p:nvSpPr>
          <p:cNvPr id="26" name="object 26"/>
          <p:cNvSpPr txBox="1">
            <a:spLocks noGrp="1"/>
          </p:cNvSpPr>
          <p:nvPr>
            <p:ph type="title"/>
          </p:nvPr>
        </p:nvSpPr>
        <p:spPr>
          <a:prstGeom prst="rect">
            <a:avLst/>
          </a:prstGeom>
        </p:spPr>
        <p:txBody>
          <a:bodyPr vert="horz" wrap="square" lIns="0" tIns="14605" rIns="0" bIns="0" rtlCol="0">
            <a:spAutoFit/>
          </a:bodyPr>
          <a:lstStyle/>
          <a:p>
            <a:pPr marL="2128520">
              <a:lnSpc>
                <a:spcPct val="100000"/>
              </a:lnSpc>
              <a:spcBef>
                <a:spcPts val="115"/>
              </a:spcBef>
            </a:pPr>
            <a:r>
              <a:rPr spc="-10" dirty="0"/>
              <a:t>mTOR</a:t>
            </a:r>
            <a:r>
              <a:rPr spc="-135" dirty="0"/>
              <a:t> </a:t>
            </a:r>
            <a:r>
              <a:rPr dirty="0"/>
              <a:t>complex</a:t>
            </a:r>
            <a:r>
              <a:rPr spc="-120" dirty="0"/>
              <a:t> </a:t>
            </a:r>
            <a:r>
              <a:rPr spc="-50" dirty="0"/>
              <a:t>1</a:t>
            </a:r>
          </a:p>
        </p:txBody>
      </p:sp>
      <p:sp>
        <p:nvSpPr>
          <p:cNvPr id="27" name="object 27"/>
          <p:cNvSpPr txBox="1"/>
          <p:nvPr/>
        </p:nvSpPr>
        <p:spPr>
          <a:xfrm>
            <a:off x="3059810" y="5805271"/>
            <a:ext cx="5607050" cy="923925"/>
          </a:xfrm>
          <a:prstGeom prst="rect">
            <a:avLst/>
          </a:prstGeom>
          <a:ln w="9525">
            <a:solidFill>
              <a:srgbClr val="000000"/>
            </a:solidFill>
          </a:ln>
        </p:spPr>
        <p:txBody>
          <a:bodyPr vert="horz" wrap="square" lIns="0" tIns="35560" rIns="0" bIns="0" rtlCol="0">
            <a:spAutoFit/>
          </a:bodyPr>
          <a:lstStyle/>
          <a:p>
            <a:pPr marL="92710">
              <a:lnSpc>
                <a:spcPct val="100000"/>
              </a:lnSpc>
              <a:spcBef>
                <a:spcPts val="280"/>
              </a:spcBef>
            </a:pPr>
            <a:r>
              <a:rPr sz="1800" b="1" spc="-10" dirty="0">
                <a:solidFill>
                  <a:srgbClr val="FF0000"/>
                </a:solidFill>
                <a:latin typeface="Calibri"/>
                <a:cs typeface="Calibri"/>
              </a:rPr>
              <a:t>DEPTOR</a:t>
            </a:r>
            <a:r>
              <a:rPr sz="1800" b="1" spc="-95" dirty="0">
                <a:solidFill>
                  <a:srgbClr val="FF0000"/>
                </a:solidFill>
                <a:latin typeface="Calibri"/>
                <a:cs typeface="Calibri"/>
              </a:rPr>
              <a:t> </a:t>
            </a:r>
            <a:r>
              <a:rPr sz="1800" dirty="0">
                <a:solidFill>
                  <a:srgbClr val="FF0000"/>
                </a:solidFill>
                <a:latin typeface="Calibri"/>
                <a:cs typeface="Calibri"/>
              </a:rPr>
              <a:t>(DEPDC6,</a:t>
            </a:r>
            <a:r>
              <a:rPr sz="1800" spc="-105" dirty="0">
                <a:solidFill>
                  <a:srgbClr val="FF0000"/>
                </a:solidFill>
                <a:latin typeface="Calibri"/>
                <a:cs typeface="Calibri"/>
              </a:rPr>
              <a:t> </a:t>
            </a:r>
            <a:r>
              <a:rPr sz="1800" dirty="0">
                <a:solidFill>
                  <a:srgbClr val="FF0000"/>
                </a:solidFill>
                <a:latin typeface="Calibri"/>
                <a:cs typeface="Calibri"/>
              </a:rPr>
              <a:t>DEP</a:t>
            </a:r>
            <a:r>
              <a:rPr sz="1800" spc="-60" dirty="0">
                <a:solidFill>
                  <a:srgbClr val="FF0000"/>
                </a:solidFill>
                <a:latin typeface="Calibri"/>
                <a:cs typeface="Calibri"/>
              </a:rPr>
              <a:t> </a:t>
            </a:r>
            <a:r>
              <a:rPr sz="1800" spc="-20" dirty="0">
                <a:solidFill>
                  <a:srgbClr val="FF0000"/>
                </a:solidFill>
                <a:latin typeface="Calibri"/>
                <a:cs typeface="Calibri"/>
              </a:rPr>
              <a:t>domain-</a:t>
            </a:r>
            <a:r>
              <a:rPr sz="1800" dirty="0">
                <a:solidFill>
                  <a:srgbClr val="FF0000"/>
                </a:solidFill>
                <a:latin typeface="Calibri"/>
                <a:cs typeface="Calibri"/>
              </a:rPr>
              <a:t>containing</a:t>
            </a:r>
            <a:r>
              <a:rPr sz="1800" spc="20" dirty="0">
                <a:solidFill>
                  <a:srgbClr val="FF0000"/>
                </a:solidFill>
                <a:latin typeface="Calibri"/>
                <a:cs typeface="Calibri"/>
              </a:rPr>
              <a:t> </a:t>
            </a:r>
            <a:r>
              <a:rPr sz="1800" dirty="0">
                <a:solidFill>
                  <a:srgbClr val="FF0000"/>
                </a:solidFill>
                <a:latin typeface="Calibri"/>
                <a:cs typeface="Calibri"/>
              </a:rPr>
              <a:t>protein</a:t>
            </a:r>
            <a:r>
              <a:rPr sz="1800" spc="-5" dirty="0">
                <a:solidFill>
                  <a:srgbClr val="FF0000"/>
                </a:solidFill>
                <a:latin typeface="Calibri"/>
                <a:cs typeface="Calibri"/>
              </a:rPr>
              <a:t> </a:t>
            </a:r>
            <a:r>
              <a:rPr sz="1800" spc="-25" dirty="0">
                <a:solidFill>
                  <a:srgbClr val="FF0000"/>
                </a:solidFill>
                <a:latin typeface="Calibri"/>
                <a:cs typeface="Calibri"/>
              </a:rPr>
              <a:t>6)</a:t>
            </a:r>
            <a:endParaRPr sz="1800">
              <a:latin typeface="Calibri"/>
              <a:cs typeface="Calibri"/>
            </a:endParaRPr>
          </a:p>
          <a:p>
            <a:pPr marL="380365" indent="-287655">
              <a:lnSpc>
                <a:spcPct val="100000"/>
              </a:lnSpc>
              <a:spcBef>
                <a:spcPts val="2165"/>
              </a:spcBef>
              <a:buFont typeface="Wingdings"/>
              <a:buChar char=""/>
              <a:tabLst>
                <a:tab pos="380365" algn="l"/>
              </a:tabLst>
            </a:pPr>
            <a:r>
              <a:rPr sz="1800" spc="-10" dirty="0">
                <a:latin typeface="Calibri"/>
                <a:cs typeface="Calibri"/>
              </a:rPr>
              <a:t>negative</a:t>
            </a:r>
            <a:r>
              <a:rPr sz="1800" spc="-95" dirty="0">
                <a:latin typeface="Calibri"/>
                <a:cs typeface="Calibri"/>
              </a:rPr>
              <a:t> </a:t>
            </a:r>
            <a:r>
              <a:rPr sz="1800" dirty="0">
                <a:latin typeface="Calibri"/>
                <a:cs typeface="Calibri"/>
              </a:rPr>
              <a:t>feedback</a:t>
            </a:r>
            <a:r>
              <a:rPr sz="1800" spc="-85" dirty="0">
                <a:latin typeface="Calibri"/>
                <a:cs typeface="Calibri"/>
              </a:rPr>
              <a:t> </a:t>
            </a:r>
            <a:r>
              <a:rPr sz="1800" spc="-20" dirty="0">
                <a:latin typeface="Calibri"/>
                <a:cs typeface="Calibri"/>
              </a:rPr>
              <a:t>loop</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555CE2-9481-F675-7D7D-52C61A7D9DAC}"/>
              </a:ext>
            </a:extLst>
          </p:cNvPr>
          <p:cNvPicPr>
            <a:picLocks noGrp="1" noChangeAspect="1"/>
          </p:cNvPicPr>
          <p:nvPr>
            <p:ph idx="1"/>
          </p:nvPr>
        </p:nvPicPr>
        <p:blipFill>
          <a:blip r:embed="rId2"/>
          <a:stretch>
            <a:fillRect/>
          </a:stretch>
        </p:blipFill>
        <p:spPr>
          <a:xfrm>
            <a:off x="1533950" y="370963"/>
            <a:ext cx="6506461" cy="6116074"/>
          </a:xfrm>
        </p:spPr>
      </p:pic>
    </p:spTree>
    <p:extLst>
      <p:ext uri="{BB962C8B-B14F-4D97-AF65-F5344CB8AC3E}">
        <p14:creationId xmlns:p14="http://schemas.microsoft.com/office/powerpoint/2010/main" val="60954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5034" y="25095"/>
            <a:ext cx="2145665" cy="393700"/>
          </a:xfrm>
          <a:prstGeom prst="rect">
            <a:avLst/>
          </a:prstGeom>
        </p:spPr>
        <p:txBody>
          <a:bodyPr vert="horz" wrap="square" lIns="0" tIns="14605" rIns="0" bIns="0" rtlCol="0">
            <a:spAutoFit/>
          </a:bodyPr>
          <a:lstStyle/>
          <a:p>
            <a:pPr marL="12700">
              <a:lnSpc>
                <a:spcPct val="100000"/>
              </a:lnSpc>
              <a:spcBef>
                <a:spcPts val="115"/>
              </a:spcBef>
            </a:pPr>
            <a:r>
              <a:rPr spc="-10" dirty="0"/>
              <a:t>mTOR</a:t>
            </a:r>
            <a:r>
              <a:rPr spc="-135" dirty="0"/>
              <a:t> </a:t>
            </a:r>
            <a:r>
              <a:rPr dirty="0"/>
              <a:t>complex</a:t>
            </a:r>
            <a:r>
              <a:rPr spc="-120" dirty="0"/>
              <a:t> </a:t>
            </a:r>
            <a:r>
              <a:rPr spc="-50" dirty="0"/>
              <a:t>2</a:t>
            </a:r>
          </a:p>
        </p:txBody>
      </p:sp>
      <p:grpSp>
        <p:nvGrpSpPr>
          <p:cNvPr id="3" name="object 3"/>
          <p:cNvGrpSpPr/>
          <p:nvPr/>
        </p:nvGrpSpPr>
        <p:grpSpPr>
          <a:xfrm>
            <a:off x="232816" y="2220277"/>
            <a:ext cx="2477135" cy="1051560"/>
            <a:chOff x="232816" y="2220277"/>
            <a:chExt cx="2477135" cy="1051560"/>
          </a:xfrm>
        </p:grpSpPr>
        <p:pic>
          <p:nvPicPr>
            <p:cNvPr id="4" name="object 4"/>
            <p:cNvPicPr/>
            <p:nvPr/>
          </p:nvPicPr>
          <p:blipFill>
            <a:blip r:embed="rId2" cstate="print"/>
            <a:stretch>
              <a:fillRect/>
            </a:stretch>
          </p:blipFill>
          <p:spPr>
            <a:xfrm>
              <a:off x="395541" y="2220277"/>
              <a:ext cx="1017737" cy="481012"/>
            </a:xfrm>
            <a:prstGeom prst="rect">
              <a:avLst/>
            </a:prstGeom>
          </p:spPr>
        </p:pic>
        <p:pic>
          <p:nvPicPr>
            <p:cNvPr id="5" name="object 5"/>
            <p:cNvPicPr/>
            <p:nvPr/>
          </p:nvPicPr>
          <p:blipFill>
            <a:blip r:embed="rId3" cstate="print"/>
            <a:stretch>
              <a:fillRect/>
            </a:stretch>
          </p:blipFill>
          <p:spPr>
            <a:xfrm>
              <a:off x="1691639" y="2236914"/>
              <a:ext cx="1018273" cy="487362"/>
            </a:xfrm>
            <a:prstGeom prst="rect">
              <a:avLst/>
            </a:prstGeom>
          </p:spPr>
        </p:pic>
        <p:sp>
          <p:nvSpPr>
            <p:cNvPr id="6" name="object 6"/>
            <p:cNvSpPr/>
            <p:nvPr/>
          </p:nvSpPr>
          <p:spPr>
            <a:xfrm>
              <a:off x="247103" y="2679572"/>
              <a:ext cx="300355" cy="577850"/>
            </a:xfrm>
            <a:custGeom>
              <a:avLst/>
              <a:gdLst/>
              <a:ahLst/>
              <a:cxnLst/>
              <a:rect l="l" t="t" r="r" b="b"/>
              <a:pathLst>
                <a:path w="300355" h="577850">
                  <a:moveTo>
                    <a:pt x="299948" y="0"/>
                  </a:moveTo>
                  <a:lnTo>
                    <a:pt x="111455" y="529843"/>
                  </a:lnTo>
                </a:path>
                <a:path w="300355" h="577850">
                  <a:moveTo>
                    <a:pt x="0" y="496062"/>
                  </a:moveTo>
                  <a:lnTo>
                    <a:pt x="215607" y="577596"/>
                  </a:lnTo>
                </a:path>
              </a:pathLst>
            </a:custGeom>
            <a:ln w="28575">
              <a:solidFill>
                <a:srgbClr val="7E7E7E"/>
              </a:solidFill>
            </a:ln>
          </p:spPr>
          <p:txBody>
            <a:bodyPr wrap="square" lIns="0" tIns="0" rIns="0" bIns="0" rtlCol="0"/>
            <a:lstStyle/>
            <a:p>
              <a:endParaRPr/>
            </a:p>
          </p:txBody>
        </p:sp>
      </p:grpSp>
      <p:sp>
        <p:nvSpPr>
          <p:cNvPr id="7" name="object 7"/>
          <p:cNvSpPr/>
          <p:nvPr/>
        </p:nvSpPr>
        <p:spPr>
          <a:xfrm>
            <a:off x="1071143" y="1706372"/>
            <a:ext cx="415290" cy="441959"/>
          </a:xfrm>
          <a:custGeom>
            <a:avLst/>
            <a:gdLst/>
            <a:ahLst/>
            <a:cxnLst/>
            <a:rect l="l" t="t" r="r" b="b"/>
            <a:pathLst>
              <a:path w="415290" h="441960">
                <a:moveTo>
                  <a:pt x="36944" y="308737"/>
                </a:moveTo>
                <a:lnTo>
                  <a:pt x="29286" y="313563"/>
                </a:lnTo>
                <a:lnTo>
                  <a:pt x="27533" y="321310"/>
                </a:lnTo>
                <a:lnTo>
                  <a:pt x="0" y="441960"/>
                </a:lnTo>
                <a:lnTo>
                  <a:pt x="36547" y="431038"/>
                </a:lnTo>
                <a:lnTo>
                  <a:pt x="29806" y="431038"/>
                </a:lnTo>
                <a:lnTo>
                  <a:pt x="8953" y="411479"/>
                </a:lnTo>
                <a:lnTo>
                  <a:pt x="45066" y="372892"/>
                </a:lnTo>
                <a:lnTo>
                  <a:pt x="57150" y="319913"/>
                </a:lnTo>
                <a:lnTo>
                  <a:pt x="52336" y="312292"/>
                </a:lnTo>
                <a:lnTo>
                  <a:pt x="36944" y="308737"/>
                </a:lnTo>
                <a:close/>
              </a:path>
              <a:path w="415290" h="441960">
                <a:moveTo>
                  <a:pt x="45066" y="372892"/>
                </a:moveTo>
                <a:lnTo>
                  <a:pt x="8953" y="411479"/>
                </a:lnTo>
                <a:lnTo>
                  <a:pt x="29806" y="431038"/>
                </a:lnTo>
                <a:lnTo>
                  <a:pt x="35987" y="424433"/>
                </a:lnTo>
                <a:lnTo>
                  <a:pt x="33312" y="424433"/>
                </a:lnTo>
                <a:lnTo>
                  <a:pt x="15290" y="407542"/>
                </a:lnTo>
                <a:lnTo>
                  <a:pt x="38766" y="400520"/>
                </a:lnTo>
                <a:lnTo>
                  <a:pt x="45066" y="372892"/>
                </a:lnTo>
                <a:close/>
              </a:path>
              <a:path w="415290" h="441960">
                <a:moveTo>
                  <a:pt x="117944" y="376808"/>
                </a:moveTo>
                <a:lnTo>
                  <a:pt x="65986" y="392377"/>
                </a:lnTo>
                <a:lnTo>
                  <a:pt x="29806" y="431038"/>
                </a:lnTo>
                <a:lnTo>
                  <a:pt x="36547" y="431038"/>
                </a:lnTo>
                <a:lnTo>
                  <a:pt x="126123" y="404240"/>
                </a:lnTo>
                <a:lnTo>
                  <a:pt x="130416" y="396239"/>
                </a:lnTo>
                <a:lnTo>
                  <a:pt x="128155" y="388747"/>
                </a:lnTo>
                <a:lnTo>
                  <a:pt x="125907" y="381126"/>
                </a:lnTo>
                <a:lnTo>
                  <a:pt x="117944" y="376808"/>
                </a:lnTo>
                <a:close/>
              </a:path>
              <a:path w="415290" h="441960">
                <a:moveTo>
                  <a:pt x="38766" y="400520"/>
                </a:moveTo>
                <a:lnTo>
                  <a:pt x="15290" y="407542"/>
                </a:lnTo>
                <a:lnTo>
                  <a:pt x="33312" y="424433"/>
                </a:lnTo>
                <a:lnTo>
                  <a:pt x="38766" y="400520"/>
                </a:lnTo>
                <a:close/>
              </a:path>
              <a:path w="415290" h="441960">
                <a:moveTo>
                  <a:pt x="65986" y="392377"/>
                </a:moveTo>
                <a:lnTo>
                  <a:pt x="38766" y="400520"/>
                </a:lnTo>
                <a:lnTo>
                  <a:pt x="33312" y="424433"/>
                </a:lnTo>
                <a:lnTo>
                  <a:pt x="35987" y="424433"/>
                </a:lnTo>
                <a:lnTo>
                  <a:pt x="65986" y="392377"/>
                </a:lnTo>
                <a:close/>
              </a:path>
              <a:path w="415290" h="441960">
                <a:moveTo>
                  <a:pt x="394055" y="0"/>
                </a:moveTo>
                <a:lnTo>
                  <a:pt x="45066" y="372892"/>
                </a:lnTo>
                <a:lnTo>
                  <a:pt x="38766" y="400520"/>
                </a:lnTo>
                <a:lnTo>
                  <a:pt x="65986" y="392377"/>
                </a:lnTo>
                <a:lnTo>
                  <a:pt x="414883" y="19557"/>
                </a:lnTo>
                <a:lnTo>
                  <a:pt x="394055" y="0"/>
                </a:lnTo>
                <a:close/>
              </a:path>
            </a:pathLst>
          </a:custGeom>
          <a:solidFill>
            <a:srgbClr val="7E7E7E"/>
          </a:solidFill>
        </p:spPr>
        <p:txBody>
          <a:bodyPr wrap="square" lIns="0" tIns="0" rIns="0" bIns="0" rtlCol="0"/>
          <a:lstStyle/>
          <a:p>
            <a:endParaRPr/>
          </a:p>
        </p:txBody>
      </p:sp>
      <p:sp>
        <p:nvSpPr>
          <p:cNvPr id="8" name="object 8"/>
          <p:cNvSpPr/>
          <p:nvPr/>
        </p:nvSpPr>
        <p:spPr>
          <a:xfrm>
            <a:off x="2129408" y="1716151"/>
            <a:ext cx="132715" cy="432434"/>
          </a:xfrm>
          <a:custGeom>
            <a:avLst/>
            <a:gdLst/>
            <a:ahLst/>
            <a:cxnLst/>
            <a:rect l="l" t="t" r="r" b="b"/>
            <a:pathLst>
              <a:path w="132714" h="432435">
                <a:moveTo>
                  <a:pt x="15875" y="301751"/>
                </a:moveTo>
                <a:lnTo>
                  <a:pt x="2286" y="309752"/>
                </a:lnTo>
                <a:lnTo>
                  <a:pt x="0" y="318515"/>
                </a:lnTo>
                <a:lnTo>
                  <a:pt x="66293" y="432181"/>
                </a:lnTo>
                <a:lnTo>
                  <a:pt x="82808" y="403860"/>
                </a:lnTo>
                <a:lnTo>
                  <a:pt x="52070" y="403860"/>
                </a:lnTo>
                <a:lnTo>
                  <a:pt x="52010" y="350930"/>
                </a:lnTo>
                <a:lnTo>
                  <a:pt x="28702" y="310896"/>
                </a:lnTo>
                <a:lnTo>
                  <a:pt x="24638" y="304038"/>
                </a:lnTo>
                <a:lnTo>
                  <a:pt x="15875" y="301751"/>
                </a:lnTo>
                <a:close/>
              </a:path>
              <a:path w="132714" h="432435">
                <a:moveTo>
                  <a:pt x="52070" y="351031"/>
                </a:moveTo>
                <a:lnTo>
                  <a:pt x="52070" y="403860"/>
                </a:lnTo>
                <a:lnTo>
                  <a:pt x="80645" y="403860"/>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860"/>
                </a:lnTo>
                <a:lnTo>
                  <a:pt x="82808" y="403860"/>
                </a:lnTo>
                <a:lnTo>
                  <a:pt x="132588" y="318515"/>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pic>
        <p:nvPicPr>
          <p:cNvPr id="9" name="object 9"/>
          <p:cNvPicPr/>
          <p:nvPr/>
        </p:nvPicPr>
        <p:blipFill>
          <a:blip r:embed="rId4" cstate="print"/>
          <a:stretch>
            <a:fillRect/>
          </a:stretch>
        </p:blipFill>
        <p:spPr>
          <a:xfrm>
            <a:off x="2915792" y="2148268"/>
            <a:ext cx="1011998" cy="481012"/>
          </a:xfrm>
          <a:prstGeom prst="rect">
            <a:avLst/>
          </a:prstGeom>
        </p:spPr>
      </p:pic>
      <p:grpSp>
        <p:nvGrpSpPr>
          <p:cNvPr id="10" name="object 10"/>
          <p:cNvGrpSpPr/>
          <p:nvPr/>
        </p:nvGrpSpPr>
        <p:grpSpPr>
          <a:xfrm>
            <a:off x="944016" y="420052"/>
            <a:ext cx="2447925" cy="1656714"/>
            <a:chOff x="944016" y="420052"/>
            <a:chExt cx="2447925" cy="1656714"/>
          </a:xfrm>
        </p:grpSpPr>
        <p:sp>
          <p:nvSpPr>
            <p:cNvPr id="11" name="object 11"/>
            <p:cNvSpPr/>
            <p:nvPr/>
          </p:nvSpPr>
          <p:spPr>
            <a:xfrm>
              <a:off x="2762504" y="1633347"/>
              <a:ext cx="516890" cy="443230"/>
            </a:xfrm>
            <a:custGeom>
              <a:avLst/>
              <a:gdLst/>
              <a:ahLst/>
              <a:cxnLst/>
              <a:rect l="l" t="t" r="r" b="b"/>
              <a:pathLst>
                <a:path w="516889" h="443230">
                  <a:moveTo>
                    <a:pt x="392048" y="391540"/>
                  </a:moveTo>
                  <a:lnTo>
                    <a:pt x="384682" y="396748"/>
                  </a:lnTo>
                  <a:lnTo>
                    <a:pt x="381888" y="412241"/>
                  </a:lnTo>
                  <a:lnTo>
                    <a:pt x="387095" y="419735"/>
                  </a:lnTo>
                  <a:lnTo>
                    <a:pt x="516635" y="442975"/>
                  </a:lnTo>
                  <a:lnTo>
                    <a:pt x="514005" y="435482"/>
                  </a:lnTo>
                  <a:lnTo>
                    <a:pt x="485775" y="435482"/>
                  </a:lnTo>
                  <a:lnTo>
                    <a:pt x="445420" y="401110"/>
                  </a:lnTo>
                  <a:lnTo>
                    <a:pt x="392048" y="391540"/>
                  </a:lnTo>
                  <a:close/>
                </a:path>
                <a:path w="516889" h="443230">
                  <a:moveTo>
                    <a:pt x="445420" y="401110"/>
                  </a:moveTo>
                  <a:lnTo>
                    <a:pt x="485775" y="435482"/>
                  </a:lnTo>
                  <a:lnTo>
                    <a:pt x="491057" y="429260"/>
                  </a:lnTo>
                  <a:lnTo>
                    <a:pt x="481583" y="429260"/>
                  </a:lnTo>
                  <a:lnTo>
                    <a:pt x="473458" y="406137"/>
                  </a:lnTo>
                  <a:lnTo>
                    <a:pt x="445420" y="401110"/>
                  </a:lnTo>
                  <a:close/>
                </a:path>
                <a:path w="516889" h="443230">
                  <a:moveTo>
                    <a:pt x="464946" y="314832"/>
                  </a:moveTo>
                  <a:lnTo>
                    <a:pt x="457453" y="317373"/>
                  </a:lnTo>
                  <a:lnTo>
                    <a:pt x="449960" y="320039"/>
                  </a:lnTo>
                  <a:lnTo>
                    <a:pt x="446023" y="328167"/>
                  </a:lnTo>
                  <a:lnTo>
                    <a:pt x="448690" y="335661"/>
                  </a:lnTo>
                  <a:lnTo>
                    <a:pt x="464042" y="379345"/>
                  </a:lnTo>
                  <a:lnTo>
                    <a:pt x="504317" y="413638"/>
                  </a:lnTo>
                  <a:lnTo>
                    <a:pt x="485775" y="435482"/>
                  </a:lnTo>
                  <a:lnTo>
                    <a:pt x="514005" y="435482"/>
                  </a:lnTo>
                  <a:lnTo>
                    <a:pt x="475614" y="326136"/>
                  </a:lnTo>
                  <a:lnTo>
                    <a:pt x="473075" y="318769"/>
                  </a:lnTo>
                  <a:lnTo>
                    <a:pt x="464946" y="314832"/>
                  </a:lnTo>
                  <a:close/>
                </a:path>
                <a:path w="516889" h="443230">
                  <a:moveTo>
                    <a:pt x="473458" y="406137"/>
                  </a:moveTo>
                  <a:lnTo>
                    <a:pt x="481583" y="429260"/>
                  </a:lnTo>
                  <a:lnTo>
                    <a:pt x="497585" y="410463"/>
                  </a:lnTo>
                  <a:lnTo>
                    <a:pt x="473458" y="406137"/>
                  </a:lnTo>
                  <a:close/>
                </a:path>
                <a:path w="516889" h="443230">
                  <a:moveTo>
                    <a:pt x="464042" y="379345"/>
                  </a:moveTo>
                  <a:lnTo>
                    <a:pt x="473458" y="406137"/>
                  </a:lnTo>
                  <a:lnTo>
                    <a:pt x="497585" y="410463"/>
                  </a:lnTo>
                  <a:lnTo>
                    <a:pt x="481583" y="429260"/>
                  </a:lnTo>
                  <a:lnTo>
                    <a:pt x="491057" y="429260"/>
                  </a:lnTo>
                  <a:lnTo>
                    <a:pt x="504317" y="413638"/>
                  </a:lnTo>
                  <a:lnTo>
                    <a:pt x="464042" y="379345"/>
                  </a:lnTo>
                  <a:close/>
                </a:path>
                <a:path w="516889" h="443230">
                  <a:moveTo>
                    <a:pt x="18541" y="0"/>
                  </a:moveTo>
                  <a:lnTo>
                    <a:pt x="0" y="21716"/>
                  </a:lnTo>
                  <a:lnTo>
                    <a:pt x="445420" y="401110"/>
                  </a:lnTo>
                  <a:lnTo>
                    <a:pt x="473458" y="406137"/>
                  </a:lnTo>
                  <a:lnTo>
                    <a:pt x="464042" y="379345"/>
                  </a:lnTo>
                  <a:lnTo>
                    <a:pt x="18541" y="0"/>
                  </a:lnTo>
                  <a:close/>
                </a:path>
              </a:pathLst>
            </a:custGeom>
            <a:solidFill>
              <a:srgbClr val="7E7E7E"/>
            </a:solidFill>
          </p:spPr>
          <p:txBody>
            <a:bodyPr wrap="square" lIns="0" tIns="0" rIns="0" bIns="0" rtlCol="0"/>
            <a:lstStyle/>
            <a:p>
              <a:endParaRPr/>
            </a:p>
          </p:txBody>
        </p:sp>
        <p:pic>
          <p:nvPicPr>
            <p:cNvPr id="12" name="object 12"/>
            <p:cNvPicPr/>
            <p:nvPr/>
          </p:nvPicPr>
          <p:blipFill>
            <a:blip r:embed="rId5" cstate="print"/>
            <a:stretch>
              <a:fillRect/>
            </a:stretch>
          </p:blipFill>
          <p:spPr>
            <a:xfrm>
              <a:off x="1324990" y="578294"/>
              <a:ext cx="1719326" cy="944562"/>
            </a:xfrm>
            <a:prstGeom prst="rect">
              <a:avLst/>
            </a:prstGeom>
          </p:spPr>
        </p:pic>
        <p:pic>
          <p:nvPicPr>
            <p:cNvPr id="13" name="object 13"/>
            <p:cNvPicPr/>
            <p:nvPr/>
          </p:nvPicPr>
          <p:blipFill>
            <a:blip r:embed="rId6" cstate="print"/>
            <a:stretch>
              <a:fillRect/>
            </a:stretch>
          </p:blipFill>
          <p:spPr>
            <a:xfrm>
              <a:off x="944016" y="1140269"/>
              <a:ext cx="1365250" cy="481012"/>
            </a:xfrm>
            <a:prstGeom prst="rect">
              <a:avLst/>
            </a:prstGeom>
          </p:spPr>
        </p:pic>
        <p:pic>
          <p:nvPicPr>
            <p:cNvPr id="14" name="object 14"/>
            <p:cNvPicPr/>
            <p:nvPr/>
          </p:nvPicPr>
          <p:blipFill>
            <a:blip r:embed="rId7" cstate="print"/>
            <a:stretch>
              <a:fillRect/>
            </a:stretch>
          </p:blipFill>
          <p:spPr>
            <a:xfrm>
              <a:off x="2659507" y="1092644"/>
              <a:ext cx="731837" cy="506412"/>
            </a:xfrm>
            <a:prstGeom prst="rect">
              <a:avLst/>
            </a:prstGeom>
          </p:spPr>
        </p:pic>
        <p:pic>
          <p:nvPicPr>
            <p:cNvPr id="15" name="object 15"/>
            <p:cNvPicPr/>
            <p:nvPr/>
          </p:nvPicPr>
          <p:blipFill>
            <a:blip r:embed="rId8" cstate="print"/>
            <a:stretch>
              <a:fillRect/>
            </a:stretch>
          </p:blipFill>
          <p:spPr>
            <a:xfrm>
              <a:off x="944016" y="420052"/>
              <a:ext cx="725487" cy="500062"/>
            </a:xfrm>
            <a:prstGeom prst="rect">
              <a:avLst/>
            </a:prstGeom>
          </p:spPr>
        </p:pic>
      </p:grpSp>
      <p:sp>
        <p:nvSpPr>
          <p:cNvPr id="16" name="object 16"/>
          <p:cNvSpPr txBox="1"/>
          <p:nvPr/>
        </p:nvSpPr>
        <p:spPr>
          <a:xfrm>
            <a:off x="1781936" y="214071"/>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7" name="object 17"/>
          <p:cNvSpPr txBox="1"/>
          <p:nvPr/>
        </p:nvSpPr>
        <p:spPr>
          <a:xfrm>
            <a:off x="42163" y="3230118"/>
            <a:ext cx="3898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FoxO</a:t>
            </a:r>
            <a:endParaRPr sz="1400">
              <a:latin typeface="Calibri"/>
              <a:cs typeface="Calibri"/>
            </a:endParaRPr>
          </a:p>
        </p:txBody>
      </p:sp>
      <p:grpSp>
        <p:nvGrpSpPr>
          <p:cNvPr id="18" name="object 18"/>
          <p:cNvGrpSpPr/>
          <p:nvPr/>
        </p:nvGrpSpPr>
        <p:grpSpPr>
          <a:xfrm>
            <a:off x="851750" y="2641980"/>
            <a:ext cx="1029335" cy="670560"/>
            <a:chOff x="851750" y="2641980"/>
            <a:chExt cx="1029335" cy="670560"/>
          </a:xfrm>
        </p:grpSpPr>
        <p:sp>
          <p:nvSpPr>
            <p:cNvPr id="19" name="object 19"/>
            <p:cNvSpPr/>
            <p:nvPr/>
          </p:nvSpPr>
          <p:spPr>
            <a:xfrm>
              <a:off x="866038" y="2737992"/>
              <a:ext cx="230504" cy="560070"/>
            </a:xfrm>
            <a:custGeom>
              <a:avLst/>
              <a:gdLst/>
              <a:ahLst/>
              <a:cxnLst/>
              <a:rect l="l" t="t" r="r" b="b"/>
              <a:pathLst>
                <a:path w="230505" h="560070">
                  <a:moveTo>
                    <a:pt x="97231" y="0"/>
                  </a:moveTo>
                  <a:lnTo>
                    <a:pt x="115747" y="540004"/>
                  </a:lnTo>
                </a:path>
                <a:path w="230505" h="560070">
                  <a:moveTo>
                    <a:pt x="0" y="560070"/>
                  </a:moveTo>
                  <a:lnTo>
                    <a:pt x="230289" y="549529"/>
                  </a:lnTo>
                </a:path>
              </a:pathLst>
            </a:custGeom>
            <a:ln w="28575">
              <a:solidFill>
                <a:srgbClr val="7E7E7E"/>
              </a:solidFill>
            </a:ln>
          </p:spPr>
          <p:txBody>
            <a:bodyPr wrap="square" lIns="0" tIns="0" rIns="0" bIns="0" rtlCol="0"/>
            <a:lstStyle/>
            <a:p>
              <a:endParaRPr/>
            </a:p>
          </p:txBody>
        </p:sp>
        <p:sp>
          <p:nvSpPr>
            <p:cNvPr id="20" name="object 20"/>
            <p:cNvSpPr/>
            <p:nvPr/>
          </p:nvSpPr>
          <p:spPr>
            <a:xfrm>
              <a:off x="1287906" y="2641980"/>
              <a:ext cx="593090" cy="567690"/>
            </a:xfrm>
            <a:custGeom>
              <a:avLst/>
              <a:gdLst/>
              <a:ahLst/>
              <a:cxnLst/>
              <a:rect l="l" t="t" r="r" b="b"/>
              <a:pathLst>
                <a:path w="593089" h="567689">
                  <a:moveTo>
                    <a:pt x="471169" y="509143"/>
                  </a:moveTo>
                  <a:lnTo>
                    <a:pt x="463423" y="513842"/>
                  </a:lnTo>
                  <a:lnTo>
                    <a:pt x="461588" y="521710"/>
                  </a:lnTo>
                  <a:lnTo>
                    <a:pt x="459867" y="529209"/>
                  </a:lnTo>
                  <a:lnTo>
                    <a:pt x="464566" y="536829"/>
                  </a:lnTo>
                  <a:lnTo>
                    <a:pt x="472186" y="538734"/>
                  </a:lnTo>
                  <a:lnTo>
                    <a:pt x="592582" y="567563"/>
                  </a:lnTo>
                  <a:lnTo>
                    <a:pt x="589920" y="558292"/>
                  </a:lnTo>
                  <a:lnTo>
                    <a:pt x="562229" y="558292"/>
                  </a:lnTo>
                  <a:lnTo>
                    <a:pt x="523970" y="521710"/>
                  </a:lnTo>
                  <a:lnTo>
                    <a:pt x="471169" y="509143"/>
                  </a:lnTo>
                  <a:close/>
                </a:path>
                <a:path w="593089" h="567689">
                  <a:moveTo>
                    <a:pt x="523970" y="521710"/>
                  </a:moveTo>
                  <a:lnTo>
                    <a:pt x="562229" y="558292"/>
                  </a:lnTo>
                  <a:lnTo>
                    <a:pt x="568267" y="551942"/>
                  </a:lnTo>
                  <a:lnTo>
                    <a:pt x="558292" y="551942"/>
                  </a:lnTo>
                  <a:lnTo>
                    <a:pt x="551500" y="528302"/>
                  </a:lnTo>
                  <a:lnTo>
                    <a:pt x="523970" y="521710"/>
                  </a:lnTo>
                  <a:close/>
                </a:path>
                <a:path w="593089" h="567689">
                  <a:moveTo>
                    <a:pt x="548259" y="436626"/>
                  </a:moveTo>
                  <a:lnTo>
                    <a:pt x="533145" y="440944"/>
                  </a:lnTo>
                  <a:lnTo>
                    <a:pt x="528701" y="448945"/>
                  </a:lnTo>
                  <a:lnTo>
                    <a:pt x="543660" y="501013"/>
                  </a:lnTo>
                  <a:lnTo>
                    <a:pt x="581913" y="537591"/>
                  </a:lnTo>
                  <a:lnTo>
                    <a:pt x="562229" y="558292"/>
                  </a:lnTo>
                  <a:lnTo>
                    <a:pt x="589920" y="558292"/>
                  </a:lnTo>
                  <a:lnTo>
                    <a:pt x="556260" y="441071"/>
                  </a:lnTo>
                  <a:lnTo>
                    <a:pt x="548259" y="436626"/>
                  </a:lnTo>
                  <a:close/>
                </a:path>
                <a:path w="593089" h="567689">
                  <a:moveTo>
                    <a:pt x="551500" y="528302"/>
                  </a:moveTo>
                  <a:lnTo>
                    <a:pt x="558292" y="551942"/>
                  </a:lnTo>
                  <a:lnTo>
                    <a:pt x="575437" y="534035"/>
                  </a:lnTo>
                  <a:lnTo>
                    <a:pt x="551500" y="528302"/>
                  </a:lnTo>
                  <a:close/>
                </a:path>
                <a:path w="593089" h="567689">
                  <a:moveTo>
                    <a:pt x="543660" y="501013"/>
                  </a:moveTo>
                  <a:lnTo>
                    <a:pt x="551500" y="528302"/>
                  </a:lnTo>
                  <a:lnTo>
                    <a:pt x="575437" y="534035"/>
                  </a:lnTo>
                  <a:lnTo>
                    <a:pt x="558292" y="551942"/>
                  </a:lnTo>
                  <a:lnTo>
                    <a:pt x="568267" y="551942"/>
                  </a:lnTo>
                  <a:lnTo>
                    <a:pt x="581913" y="537591"/>
                  </a:lnTo>
                  <a:lnTo>
                    <a:pt x="543660" y="501013"/>
                  </a:lnTo>
                  <a:close/>
                </a:path>
                <a:path w="593089" h="567689">
                  <a:moveTo>
                    <a:pt x="19684" y="0"/>
                  </a:moveTo>
                  <a:lnTo>
                    <a:pt x="0" y="20701"/>
                  </a:lnTo>
                  <a:lnTo>
                    <a:pt x="523970" y="521710"/>
                  </a:lnTo>
                  <a:lnTo>
                    <a:pt x="551500" y="528302"/>
                  </a:lnTo>
                  <a:lnTo>
                    <a:pt x="543660" y="501013"/>
                  </a:lnTo>
                  <a:lnTo>
                    <a:pt x="19684" y="0"/>
                  </a:lnTo>
                  <a:close/>
                </a:path>
              </a:pathLst>
            </a:custGeom>
            <a:solidFill>
              <a:srgbClr val="7E7E7E"/>
            </a:solidFill>
          </p:spPr>
          <p:txBody>
            <a:bodyPr wrap="square" lIns="0" tIns="0" rIns="0" bIns="0" rtlCol="0"/>
            <a:lstStyle/>
            <a:p>
              <a:endParaRPr/>
            </a:p>
          </p:txBody>
        </p:sp>
      </p:grpSp>
      <p:sp>
        <p:nvSpPr>
          <p:cNvPr id="21" name="object 21"/>
          <p:cNvSpPr txBox="1"/>
          <p:nvPr/>
        </p:nvSpPr>
        <p:spPr>
          <a:xfrm>
            <a:off x="827633" y="3321761"/>
            <a:ext cx="30226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Bad</a:t>
            </a:r>
            <a:endParaRPr sz="1400">
              <a:latin typeface="Calibri"/>
              <a:cs typeface="Calibri"/>
            </a:endParaRPr>
          </a:p>
        </p:txBody>
      </p:sp>
      <p:sp>
        <p:nvSpPr>
          <p:cNvPr id="22" name="object 22"/>
          <p:cNvSpPr/>
          <p:nvPr/>
        </p:nvSpPr>
        <p:spPr>
          <a:xfrm>
            <a:off x="536701" y="3552190"/>
            <a:ext cx="132715" cy="936625"/>
          </a:xfrm>
          <a:custGeom>
            <a:avLst/>
            <a:gdLst/>
            <a:ahLst/>
            <a:cxnLst/>
            <a:rect l="l" t="t" r="r" b="b"/>
            <a:pathLst>
              <a:path w="132715" h="936625">
                <a:moveTo>
                  <a:pt x="16103" y="805434"/>
                </a:moveTo>
                <a:lnTo>
                  <a:pt x="2387" y="813308"/>
                </a:lnTo>
                <a:lnTo>
                  <a:pt x="0" y="821944"/>
                </a:lnTo>
                <a:lnTo>
                  <a:pt x="65138" y="936371"/>
                </a:lnTo>
                <a:lnTo>
                  <a:pt x="81987" y="908177"/>
                </a:lnTo>
                <a:lnTo>
                  <a:pt x="79717" y="908177"/>
                </a:lnTo>
                <a:lnTo>
                  <a:pt x="51142" y="907923"/>
                </a:lnTo>
                <a:lnTo>
                  <a:pt x="51692" y="855011"/>
                </a:lnTo>
                <a:lnTo>
                  <a:pt x="24828" y="807847"/>
                </a:lnTo>
                <a:lnTo>
                  <a:pt x="16103" y="805434"/>
                </a:lnTo>
                <a:close/>
              </a:path>
              <a:path w="132715" h="936625">
                <a:moveTo>
                  <a:pt x="51692" y="855011"/>
                </a:moveTo>
                <a:lnTo>
                  <a:pt x="51142" y="907923"/>
                </a:lnTo>
                <a:lnTo>
                  <a:pt x="79717" y="908177"/>
                </a:lnTo>
                <a:lnTo>
                  <a:pt x="79793" y="900938"/>
                </a:lnTo>
                <a:lnTo>
                  <a:pt x="77851" y="900938"/>
                </a:lnTo>
                <a:lnTo>
                  <a:pt x="53162" y="900684"/>
                </a:lnTo>
                <a:lnTo>
                  <a:pt x="65726" y="879650"/>
                </a:lnTo>
                <a:lnTo>
                  <a:pt x="51692" y="855011"/>
                </a:lnTo>
                <a:close/>
              </a:path>
              <a:path w="132715" h="936625">
                <a:moveTo>
                  <a:pt x="116878" y="806450"/>
                </a:moveTo>
                <a:lnTo>
                  <a:pt x="108102" y="808736"/>
                </a:lnTo>
                <a:lnTo>
                  <a:pt x="80266" y="855306"/>
                </a:lnTo>
                <a:lnTo>
                  <a:pt x="79717" y="908177"/>
                </a:lnTo>
                <a:lnTo>
                  <a:pt x="81987" y="908177"/>
                </a:lnTo>
                <a:lnTo>
                  <a:pt x="128587" y="830199"/>
                </a:lnTo>
                <a:lnTo>
                  <a:pt x="132638" y="823341"/>
                </a:lnTo>
                <a:lnTo>
                  <a:pt x="130429" y="814578"/>
                </a:lnTo>
                <a:lnTo>
                  <a:pt x="116878" y="806450"/>
                </a:lnTo>
                <a:close/>
              </a:path>
              <a:path w="132715" h="936625">
                <a:moveTo>
                  <a:pt x="65726" y="879650"/>
                </a:moveTo>
                <a:lnTo>
                  <a:pt x="53162" y="900684"/>
                </a:lnTo>
                <a:lnTo>
                  <a:pt x="77851" y="900938"/>
                </a:lnTo>
                <a:lnTo>
                  <a:pt x="65726" y="879650"/>
                </a:lnTo>
                <a:close/>
              </a:path>
              <a:path w="132715" h="936625">
                <a:moveTo>
                  <a:pt x="80266" y="855306"/>
                </a:moveTo>
                <a:lnTo>
                  <a:pt x="65726" y="879650"/>
                </a:lnTo>
                <a:lnTo>
                  <a:pt x="77851" y="900938"/>
                </a:lnTo>
                <a:lnTo>
                  <a:pt x="79793" y="900938"/>
                </a:lnTo>
                <a:lnTo>
                  <a:pt x="80266" y="855306"/>
                </a:lnTo>
                <a:close/>
              </a:path>
              <a:path w="132715" h="936625">
                <a:moveTo>
                  <a:pt x="60566" y="0"/>
                </a:moveTo>
                <a:lnTo>
                  <a:pt x="51692" y="855011"/>
                </a:lnTo>
                <a:lnTo>
                  <a:pt x="65726" y="879650"/>
                </a:lnTo>
                <a:lnTo>
                  <a:pt x="80266" y="855306"/>
                </a:lnTo>
                <a:lnTo>
                  <a:pt x="89141" y="381"/>
                </a:lnTo>
                <a:lnTo>
                  <a:pt x="60566" y="0"/>
                </a:lnTo>
                <a:close/>
              </a:path>
            </a:pathLst>
          </a:custGeom>
          <a:solidFill>
            <a:srgbClr val="7E7E7E"/>
          </a:solidFill>
        </p:spPr>
        <p:txBody>
          <a:bodyPr wrap="square" lIns="0" tIns="0" rIns="0" bIns="0" rtlCol="0"/>
          <a:lstStyle/>
          <a:p>
            <a:endParaRPr/>
          </a:p>
        </p:txBody>
      </p:sp>
      <p:sp>
        <p:nvSpPr>
          <p:cNvPr id="23" name="object 23"/>
          <p:cNvSpPr/>
          <p:nvPr/>
        </p:nvSpPr>
        <p:spPr>
          <a:xfrm>
            <a:off x="3365753" y="2737866"/>
            <a:ext cx="132715" cy="936625"/>
          </a:xfrm>
          <a:custGeom>
            <a:avLst/>
            <a:gdLst/>
            <a:ahLst/>
            <a:cxnLst/>
            <a:rect l="l" t="t" r="r" b="b"/>
            <a:pathLst>
              <a:path w="132714" h="936625">
                <a:moveTo>
                  <a:pt x="16129" y="805307"/>
                </a:moveTo>
                <a:lnTo>
                  <a:pt x="2412" y="813181"/>
                </a:lnTo>
                <a:lnTo>
                  <a:pt x="0" y="821817"/>
                </a:lnTo>
                <a:lnTo>
                  <a:pt x="3937" y="828675"/>
                </a:lnTo>
                <a:lnTo>
                  <a:pt x="65150" y="936244"/>
                </a:lnTo>
                <a:lnTo>
                  <a:pt x="82013" y="908050"/>
                </a:lnTo>
                <a:lnTo>
                  <a:pt x="79756" y="908050"/>
                </a:lnTo>
                <a:lnTo>
                  <a:pt x="51181" y="907796"/>
                </a:lnTo>
                <a:lnTo>
                  <a:pt x="51729" y="854860"/>
                </a:lnTo>
                <a:lnTo>
                  <a:pt x="28756" y="814451"/>
                </a:lnTo>
                <a:lnTo>
                  <a:pt x="24892" y="807720"/>
                </a:lnTo>
                <a:lnTo>
                  <a:pt x="16129" y="805307"/>
                </a:lnTo>
                <a:close/>
              </a:path>
              <a:path w="132714" h="936625">
                <a:moveTo>
                  <a:pt x="51729" y="854860"/>
                </a:moveTo>
                <a:lnTo>
                  <a:pt x="51181" y="907796"/>
                </a:lnTo>
                <a:lnTo>
                  <a:pt x="79756" y="908050"/>
                </a:lnTo>
                <a:lnTo>
                  <a:pt x="79830" y="900811"/>
                </a:lnTo>
                <a:lnTo>
                  <a:pt x="77850" y="900811"/>
                </a:lnTo>
                <a:lnTo>
                  <a:pt x="53212" y="900557"/>
                </a:lnTo>
                <a:lnTo>
                  <a:pt x="65765" y="879552"/>
                </a:lnTo>
                <a:lnTo>
                  <a:pt x="51729" y="854860"/>
                </a:lnTo>
                <a:close/>
              </a:path>
              <a:path w="132714" h="936625">
                <a:moveTo>
                  <a:pt x="116967" y="806450"/>
                </a:moveTo>
                <a:lnTo>
                  <a:pt x="108204" y="808609"/>
                </a:lnTo>
                <a:lnTo>
                  <a:pt x="104140" y="815339"/>
                </a:lnTo>
                <a:lnTo>
                  <a:pt x="80302" y="855227"/>
                </a:lnTo>
                <a:lnTo>
                  <a:pt x="79756" y="908050"/>
                </a:lnTo>
                <a:lnTo>
                  <a:pt x="82013" y="908050"/>
                </a:lnTo>
                <a:lnTo>
                  <a:pt x="128650" y="830072"/>
                </a:lnTo>
                <a:lnTo>
                  <a:pt x="132715" y="823213"/>
                </a:lnTo>
                <a:lnTo>
                  <a:pt x="130429" y="814451"/>
                </a:lnTo>
                <a:lnTo>
                  <a:pt x="123698" y="810387"/>
                </a:lnTo>
                <a:lnTo>
                  <a:pt x="116967" y="806450"/>
                </a:lnTo>
                <a:close/>
              </a:path>
              <a:path w="132714" h="936625">
                <a:moveTo>
                  <a:pt x="65765" y="879552"/>
                </a:moveTo>
                <a:lnTo>
                  <a:pt x="53212" y="900557"/>
                </a:lnTo>
                <a:lnTo>
                  <a:pt x="77850" y="900811"/>
                </a:lnTo>
                <a:lnTo>
                  <a:pt x="65765" y="879552"/>
                </a:lnTo>
                <a:close/>
              </a:path>
              <a:path w="132714" h="936625">
                <a:moveTo>
                  <a:pt x="80302" y="855227"/>
                </a:moveTo>
                <a:lnTo>
                  <a:pt x="65765" y="879552"/>
                </a:lnTo>
                <a:lnTo>
                  <a:pt x="77850" y="900811"/>
                </a:lnTo>
                <a:lnTo>
                  <a:pt x="79830" y="900811"/>
                </a:lnTo>
                <a:lnTo>
                  <a:pt x="80302" y="855227"/>
                </a:lnTo>
                <a:close/>
              </a:path>
              <a:path w="132714" h="936625">
                <a:moveTo>
                  <a:pt x="60579" y="0"/>
                </a:moveTo>
                <a:lnTo>
                  <a:pt x="51729" y="854860"/>
                </a:lnTo>
                <a:lnTo>
                  <a:pt x="65765" y="879552"/>
                </a:lnTo>
                <a:lnTo>
                  <a:pt x="80302" y="855227"/>
                </a:lnTo>
                <a:lnTo>
                  <a:pt x="89154" y="254"/>
                </a:lnTo>
                <a:lnTo>
                  <a:pt x="60579" y="0"/>
                </a:lnTo>
                <a:close/>
              </a:path>
            </a:pathLst>
          </a:custGeom>
          <a:solidFill>
            <a:srgbClr val="7E7E7E"/>
          </a:solidFill>
        </p:spPr>
        <p:txBody>
          <a:bodyPr wrap="square" lIns="0" tIns="0" rIns="0" bIns="0" rtlCol="0"/>
          <a:lstStyle/>
          <a:p>
            <a:endParaRPr/>
          </a:p>
        </p:txBody>
      </p:sp>
      <p:sp>
        <p:nvSpPr>
          <p:cNvPr id="24" name="object 24"/>
          <p:cNvSpPr txBox="1"/>
          <p:nvPr/>
        </p:nvSpPr>
        <p:spPr>
          <a:xfrm>
            <a:off x="2995929" y="3618357"/>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25" name="object 25"/>
          <p:cNvSpPr txBox="1"/>
          <p:nvPr/>
        </p:nvSpPr>
        <p:spPr>
          <a:xfrm>
            <a:off x="1828292" y="3196285"/>
            <a:ext cx="70104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Rac/Cdc2</a:t>
            </a:r>
            <a:endParaRPr sz="1400">
              <a:latin typeface="Calibri"/>
              <a:cs typeface="Calibri"/>
            </a:endParaRPr>
          </a:p>
        </p:txBody>
      </p:sp>
      <p:sp>
        <p:nvSpPr>
          <p:cNvPr id="26" name="object 26"/>
          <p:cNvSpPr/>
          <p:nvPr/>
        </p:nvSpPr>
        <p:spPr>
          <a:xfrm>
            <a:off x="2129408" y="2796285"/>
            <a:ext cx="132715" cy="432434"/>
          </a:xfrm>
          <a:custGeom>
            <a:avLst/>
            <a:gdLst/>
            <a:ahLst/>
            <a:cxnLst/>
            <a:rect l="l" t="t" r="r" b="b"/>
            <a:pathLst>
              <a:path w="132714" h="432435">
                <a:moveTo>
                  <a:pt x="15875" y="301751"/>
                </a:moveTo>
                <a:lnTo>
                  <a:pt x="2286" y="309752"/>
                </a:lnTo>
                <a:lnTo>
                  <a:pt x="0" y="318388"/>
                </a:lnTo>
                <a:lnTo>
                  <a:pt x="3937" y="325247"/>
                </a:lnTo>
                <a:lnTo>
                  <a:pt x="66293" y="432180"/>
                </a:lnTo>
                <a:lnTo>
                  <a:pt x="82883" y="403733"/>
                </a:lnTo>
                <a:lnTo>
                  <a:pt x="52070" y="403733"/>
                </a:lnTo>
                <a:lnTo>
                  <a:pt x="52010" y="350930"/>
                </a:lnTo>
                <a:lnTo>
                  <a:pt x="28702" y="310896"/>
                </a:lnTo>
                <a:lnTo>
                  <a:pt x="24638" y="304038"/>
                </a:lnTo>
                <a:lnTo>
                  <a:pt x="15875" y="301751"/>
                </a:lnTo>
                <a:close/>
              </a:path>
              <a:path w="132714" h="432435">
                <a:moveTo>
                  <a:pt x="52070" y="351031"/>
                </a:moveTo>
                <a:lnTo>
                  <a:pt x="52070" y="403733"/>
                </a:lnTo>
                <a:lnTo>
                  <a:pt x="80645" y="403733"/>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733"/>
                </a:lnTo>
                <a:lnTo>
                  <a:pt x="82883" y="403733"/>
                </a:lnTo>
                <a:lnTo>
                  <a:pt x="128651" y="325247"/>
                </a:lnTo>
                <a:lnTo>
                  <a:pt x="132588" y="318388"/>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sp>
        <p:nvSpPr>
          <p:cNvPr id="27" name="object 27"/>
          <p:cNvSpPr/>
          <p:nvPr/>
        </p:nvSpPr>
        <p:spPr>
          <a:xfrm>
            <a:off x="2118360" y="3444366"/>
            <a:ext cx="132715" cy="1440815"/>
          </a:xfrm>
          <a:custGeom>
            <a:avLst/>
            <a:gdLst/>
            <a:ahLst/>
            <a:cxnLst/>
            <a:rect l="l" t="t" r="r" b="b"/>
            <a:pathLst>
              <a:path w="132714" h="1440814">
                <a:moveTo>
                  <a:pt x="15875" y="1309878"/>
                </a:moveTo>
                <a:lnTo>
                  <a:pt x="9143" y="1313815"/>
                </a:lnTo>
                <a:lnTo>
                  <a:pt x="2285" y="1317752"/>
                </a:lnTo>
                <a:lnTo>
                  <a:pt x="0" y="1326515"/>
                </a:lnTo>
                <a:lnTo>
                  <a:pt x="3937" y="1333373"/>
                </a:lnTo>
                <a:lnTo>
                  <a:pt x="66293" y="1440307"/>
                </a:lnTo>
                <a:lnTo>
                  <a:pt x="82883" y="1411859"/>
                </a:lnTo>
                <a:lnTo>
                  <a:pt x="51942" y="1411859"/>
                </a:lnTo>
                <a:lnTo>
                  <a:pt x="51942" y="1359056"/>
                </a:lnTo>
                <a:lnTo>
                  <a:pt x="28575" y="1319022"/>
                </a:lnTo>
                <a:lnTo>
                  <a:pt x="24637" y="1312164"/>
                </a:lnTo>
                <a:lnTo>
                  <a:pt x="15875" y="1309878"/>
                </a:lnTo>
                <a:close/>
              </a:path>
              <a:path w="132714" h="1440814">
                <a:moveTo>
                  <a:pt x="51942" y="1359056"/>
                </a:moveTo>
                <a:lnTo>
                  <a:pt x="51942" y="1411859"/>
                </a:lnTo>
                <a:lnTo>
                  <a:pt x="80517" y="1411859"/>
                </a:lnTo>
                <a:lnTo>
                  <a:pt x="80517" y="1404747"/>
                </a:lnTo>
                <a:lnTo>
                  <a:pt x="53975" y="1404747"/>
                </a:lnTo>
                <a:lnTo>
                  <a:pt x="66293" y="1383642"/>
                </a:lnTo>
                <a:lnTo>
                  <a:pt x="51942" y="1359056"/>
                </a:lnTo>
                <a:close/>
              </a:path>
              <a:path w="132714" h="1440814">
                <a:moveTo>
                  <a:pt x="116712" y="1309878"/>
                </a:moveTo>
                <a:lnTo>
                  <a:pt x="107950" y="1312164"/>
                </a:lnTo>
                <a:lnTo>
                  <a:pt x="104012" y="1319022"/>
                </a:lnTo>
                <a:lnTo>
                  <a:pt x="80517" y="1359273"/>
                </a:lnTo>
                <a:lnTo>
                  <a:pt x="80517" y="1411859"/>
                </a:lnTo>
                <a:lnTo>
                  <a:pt x="82883" y="1411859"/>
                </a:lnTo>
                <a:lnTo>
                  <a:pt x="128650" y="1333373"/>
                </a:lnTo>
                <a:lnTo>
                  <a:pt x="132587" y="1326515"/>
                </a:lnTo>
                <a:lnTo>
                  <a:pt x="130301" y="1317752"/>
                </a:lnTo>
                <a:lnTo>
                  <a:pt x="123443" y="1313815"/>
                </a:lnTo>
                <a:lnTo>
                  <a:pt x="116712" y="1309878"/>
                </a:lnTo>
                <a:close/>
              </a:path>
              <a:path w="132714" h="1440814">
                <a:moveTo>
                  <a:pt x="66293" y="1383642"/>
                </a:moveTo>
                <a:lnTo>
                  <a:pt x="53975" y="1404747"/>
                </a:lnTo>
                <a:lnTo>
                  <a:pt x="78612" y="1404747"/>
                </a:lnTo>
                <a:lnTo>
                  <a:pt x="66293" y="1383642"/>
                </a:lnTo>
                <a:close/>
              </a:path>
              <a:path w="132714" h="1440814">
                <a:moveTo>
                  <a:pt x="80517" y="1359273"/>
                </a:moveTo>
                <a:lnTo>
                  <a:pt x="66293" y="1383642"/>
                </a:lnTo>
                <a:lnTo>
                  <a:pt x="78612" y="1404747"/>
                </a:lnTo>
                <a:lnTo>
                  <a:pt x="80517" y="1404747"/>
                </a:lnTo>
                <a:lnTo>
                  <a:pt x="80517" y="1359273"/>
                </a:lnTo>
                <a:close/>
              </a:path>
              <a:path w="132714" h="1440814">
                <a:moveTo>
                  <a:pt x="80517" y="0"/>
                </a:moveTo>
                <a:lnTo>
                  <a:pt x="51942" y="0"/>
                </a:lnTo>
                <a:lnTo>
                  <a:pt x="51942" y="1359056"/>
                </a:lnTo>
                <a:lnTo>
                  <a:pt x="66293" y="1383642"/>
                </a:lnTo>
                <a:lnTo>
                  <a:pt x="80517" y="1359273"/>
                </a:lnTo>
                <a:lnTo>
                  <a:pt x="80517" y="0"/>
                </a:lnTo>
                <a:close/>
              </a:path>
            </a:pathLst>
          </a:custGeom>
          <a:solidFill>
            <a:srgbClr val="7E7E7E"/>
          </a:solidFill>
        </p:spPr>
        <p:txBody>
          <a:bodyPr wrap="square" lIns="0" tIns="0" rIns="0" bIns="0" rtlCol="0"/>
          <a:lstStyle/>
          <a:p>
            <a:endParaRPr/>
          </a:p>
        </p:txBody>
      </p:sp>
      <p:sp>
        <p:nvSpPr>
          <p:cNvPr id="28" name="object 28"/>
          <p:cNvSpPr txBox="1"/>
          <p:nvPr/>
        </p:nvSpPr>
        <p:spPr>
          <a:xfrm>
            <a:off x="114401" y="4312920"/>
            <a:ext cx="2835910" cy="1083310"/>
          </a:xfrm>
          <a:prstGeom prst="rect">
            <a:avLst/>
          </a:prstGeom>
        </p:spPr>
        <p:txBody>
          <a:bodyPr vert="horz" wrap="square" lIns="0" tIns="129539" rIns="0" bIns="0" rtlCol="0">
            <a:spAutoFit/>
          </a:bodyPr>
          <a:lstStyle/>
          <a:p>
            <a:pPr marL="12700">
              <a:lnSpc>
                <a:spcPct val="100000"/>
              </a:lnSpc>
              <a:spcBef>
                <a:spcPts val="1019"/>
              </a:spcBef>
            </a:pPr>
            <a:r>
              <a:rPr sz="1800" spc="-10" dirty="0">
                <a:latin typeface="Calibri"/>
                <a:cs typeface="Calibri"/>
              </a:rPr>
              <a:t>SURVIVAL</a:t>
            </a:r>
            <a:endParaRPr sz="1800">
              <a:latin typeface="Calibri"/>
              <a:cs typeface="Calibri"/>
            </a:endParaRPr>
          </a:p>
          <a:p>
            <a:pPr marL="1376680" marR="5080" indent="4445">
              <a:lnSpc>
                <a:spcPct val="100000"/>
              </a:lnSpc>
              <a:spcBef>
                <a:spcPts val="919"/>
              </a:spcBef>
            </a:pPr>
            <a:r>
              <a:rPr sz="1800" spc="-10" dirty="0">
                <a:latin typeface="Calibri"/>
                <a:cs typeface="Calibri"/>
              </a:rPr>
              <a:t>CYTOSKELETON </a:t>
            </a:r>
            <a:r>
              <a:rPr sz="1800" spc="-20" dirty="0">
                <a:latin typeface="Calibri"/>
                <a:cs typeface="Calibri"/>
              </a:rPr>
              <a:t>ORGANIZATION</a:t>
            </a:r>
            <a:endParaRPr sz="1800">
              <a:latin typeface="Calibri"/>
              <a:cs typeface="Calibri"/>
            </a:endParaRPr>
          </a:p>
        </p:txBody>
      </p:sp>
      <p:sp>
        <p:nvSpPr>
          <p:cNvPr id="29" name="object 29"/>
          <p:cNvSpPr/>
          <p:nvPr/>
        </p:nvSpPr>
        <p:spPr>
          <a:xfrm>
            <a:off x="6196203" y="799591"/>
            <a:ext cx="50800" cy="13970"/>
          </a:xfrm>
          <a:custGeom>
            <a:avLst/>
            <a:gdLst/>
            <a:ahLst/>
            <a:cxnLst/>
            <a:rect l="l" t="t" r="r" b="b"/>
            <a:pathLst>
              <a:path w="50800" h="13969">
                <a:moveTo>
                  <a:pt x="50291" y="0"/>
                </a:moveTo>
                <a:lnTo>
                  <a:pt x="0" y="0"/>
                </a:lnTo>
                <a:lnTo>
                  <a:pt x="0" y="13715"/>
                </a:lnTo>
                <a:lnTo>
                  <a:pt x="50291" y="13715"/>
                </a:lnTo>
                <a:lnTo>
                  <a:pt x="50291" y="0"/>
                </a:lnTo>
                <a:close/>
              </a:path>
            </a:pathLst>
          </a:custGeom>
          <a:solidFill>
            <a:srgbClr val="FF0000"/>
          </a:solidFill>
        </p:spPr>
        <p:txBody>
          <a:bodyPr wrap="square" lIns="0" tIns="0" rIns="0" bIns="0" rtlCol="0"/>
          <a:lstStyle/>
          <a:p>
            <a:endParaRPr/>
          </a:p>
        </p:txBody>
      </p:sp>
      <p:sp>
        <p:nvSpPr>
          <p:cNvPr id="30" name="object 30"/>
          <p:cNvSpPr txBox="1"/>
          <p:nvPr/>
        </p:nvSpPr>
        <p:spPr>
          <a:xfrm>
            <a:off x="4211954" y="511429"/>
            <a:ext cx="4392930" cy="2308860"/>
          </a:xfrm>
          <a:prstGeom prst="rect">
            <a:avLst/>
          </a:prstGeom>
          <a:ln w="9525">
            <a:solidFill>
              <a:srgbClr val="000000"/>
            </a:solidFill>
          </a:ln>
        </p:spPr>
        <p:txBody>
          <a:bodyPr vert="horz" wrap="square" lIns="0" tIns="32384" rIns="0" bIns="0" rtlCol="0">
            <a:spAutoFit/>
          </a:bodyPr>
          <a:lstStyle/>
          <a:p>
            <a:pPr marL="93345">
              <a:lnSpc>
                <a:spcPct val="100000"/>
              </a:lnSpc>
              <a:spcBef>
                <a:spcPts val="254"/>
              </a:spcBef>
            </a:pPr>
            <a:r>
              <a:rPr sz="1800" b="1" dirty="0">
                <a:solidFill>
                  <a:srgbClr val="FF0000"/>
                </a:solidFill>
                <a:latin typeface="Calibri"/>
                <a:cs typeface="Calibri"/>
              </a:rPr>
              <a:t>RICTOR</a:t>
            </a:r>
            <a:r>
              <a:rPr sz="1800" b="1" spc="-50" dirty="0">
                <a:solidFill>
                  <a:srgbClr val="FF0000"/>
                </a:solidFill>
                <a:latin typeface="Calibri"/>
                <a:cs typeface="Calibri"/>
              </a:rPr>
              <a:t> </a:t>
            </a:r>
            <a:r>
              <a:rPr sz="1800" spc="-25" dirty="0">
                <a:solidFill>
                  <a:srgbClr val="FF0000"/>
                </a:solidFill>
                <a:latin typeface="Calibri"/>
                <a:cs typeface="Calibri"/>
              </a:rPr>
              <a:t>(</a:t>
            </a:r>
            <a:r>
              <a:rPr sz="1800" u="sng" spc="-25" dirty="0">
                <a:solidFill>
                  <a:srgbClr val="FF0000"/>
                </a:solidFill>
                <a:uFill>
                  <a:solidFill>
                    <a:srgbClr val="FF0000"/>
                  </a:solidFill>
                </a:uFill>
                <a:latin typeface="Calibri"/>
                <a:cs typeface="Calibri"/>
              </a:rPr>
              <a:t>R</a:t>
            </a:r>
            <a:r>
              <a:rPr sz="1800" spc="-25" dirty="0">
                <a:solidFill>
                  <a:srgbClr val="FF0000"/>
                </a:solidFill>
                <a:latin typeface="Calibri"/>
                <a:cs typeface="Calibri"/>
              </a:rPr>
              <a:t>apamycin-</a:t>
            </a:r>
            <a:r>
              <a:rPr sz="1800" dirty="0">
                <a:solidFill>
                  <a:srgbClr val="FF0000"/>
                </a:solidFill>
                <a:latin typeface="Calibri"/>
                <a:cs typeface="Calibri"/>
              </a:rPr>
              <a:t>insensitive</a:t>
            </a:r>
            <a:r>
              <a:rPr sz="1800" spc="30" dirty="0">
                <a:solidFill>
                  <a:srgbClr val="FF0000"/>
                </a:solidFill>
                <a:latin typeface="Calibri"/>
                <a:cs typeface="Calibri"/>
              </a:rPr>
              <a:t> </a:t>
            </a:r>
            <a:r>
              <a:rPr sz="1800" u="sng" spc="-10" dirty="0">
                <a:solidFill>
                  <a:srgbClr val="FF0000"/>
                </a:solidFill>
                <a:uFill>
                  <a:solidFill>
                    <a:srgbClr val="FF0000"/>
                  </a:solidFill>
                </a:uFill>
                <a:latin typeface="Calibri"/>
                <a:cs typeface="Calibri"/>
              </a:rPr>
              <a:t>c</a:t>
            </a:r>
            <a:r>
              <a:rPr sz="1800" spc="-10" dirty="0">
                <a:solidFill>
                  <a:srgbClr val="FF0000"/>
                </a:solidFill>
                <a:latin typeface="Calibri"/>
                <a:cs typeface="Calibri"/>
              </a:rPr>
              <a:t>ompanion</a:t>
            </a:r>
            <a:endParaRPr sz="1800" dirty="0">
              <a:latin typeface="Calibri"/>
              <a:cs typeface="Calibri"/>
            </a:endParaRPr>
          </a:p>
          <a:p>
            <a:pPr marL="93345">
              <a:lnSpc>
                <a:spcPct val="100000"/>
              </a:lnSpc>
            </a:pPr>
            <a:r>
              <a:rPr sz="1800" dirty="0">
                <a:solidFill>
                  <a:srgbClr val="FF0000"/>
                </a:solidFill>
                <a:latin typeface="Calibri"/>
                <a:cs typeface="Calibri"/>
              </a:rPr>
              <a:t>of</a:t>
            </a:r>
            <a:r>
              <a:rPr sz="1800" spc="-55" dirty="0">
                <a:solidFill>
                  <a:srgbClr val="FF0000"/>
                </a:solidFill>
                <a:latin typeface="Calibri"/>
                <a:cs typeface="Calibri"/>
              </a:rPr>
              <a:t> </a:t>
            </a:r>
            <a:r>
              <a:rPr sz="1800" spc="-10" dirty="0">
                <a:solidFill>
                  <a:srgbClr val="FF0000"/>
                </a:solidFill>
                <a:latin typeface="Calibri"/>
                <a:cs typeface="Calibri"/>
              </a:rPr>
              <a:t>m</a:t>
            </a:r>
            <a:r>
              <a:rPr sz="1800" u="sng" spc="-10" dirty="0">
                <a:solidFill>
                  <a:srgbClr val="FF0000"/>
                </a:solidFill>
                <a:uFill>
                  <a:solidFill>
                    <a:srgbClr val="FF0000"/>
                  </a:solidFill>
                </a:uFill>
                <a:latin typeface="Calibri"/>
                <a:cs typeface="Calibri"/>
              </a:rPr>
              <a:t>TOR</a:t>
            </a:r>
            <a:r>
              <a:rPr sz="1800" spc="-10" dirty="0">
                <a:solidFill>
                  <a:srgbClr val="FF0000"/>
                </a:solidFill>
                <a:latin typeface="Calibri"/>
                <a:cs typeface="Calibri"/>
              </a:rPr>
              <a:t>)</a:t>
            </a:r>
            <a:endParaRPr sz="1800" dirty="0">
              <a:latin typeface="Calibri"/>
              <a:cs typeface="Calibri"/>
            </a:endParaRPr>
          </a:p>
          <a:p>
            <a:pPr marL="381000" indent="-287655">
              <a:lnSpc>
                <a:spcPct val="100000"/>
              </a:lnSpc>
              <a:spcBef>
                <a:spcPts val="2165"/>
              </a:spcBef>
              <a:buFont typeface="Wingdings"/>
              <a:buChar char=""/>
              <a:tabLst>
                <a:tab pos="381000" algn="l"/>
              </a:tabLst>
            </a:pPr>
            <a:r>
              <a:rPr sz="1800" spc="-10" dirty="0">
                <a:latin typeface="Calibri"/>
                <a:cs typeface="Calibri"/>
              </a:rPr>
              <a:t>Required</a:t>
            </a:r>
            <a:r>
              <a:rPr sz="1800" spc="-50" dirty="0">
                <a:latin typeface="Calibri"/>
                <a:cs typeface="Calibri"/>
              </a:rPr>
              <a:t> </a:t>
            </a:r>
            <a:r>
              <a:rPr sz="1800" dirty="0">
                <a:latin typeface="Calibri"/>
                <a:cs typeface="Calibri"/>
              </a:rPr>
              <a:t>for</a:t>
            </a:r>
            <a:r>
              <a:rPr sz="1800" spc="-80" dirty="0">
                <a:latin typeface="Calibri"/>
                <a:cs typeface="Calibri"/>
              </a:rPr>
              <a:t> </a:t>
            </a:r>
            <a:r>
              <a:rPr sz="1800" dirty="0">
                <a:latin typeface="Calibri"/>
                <a:cs typeface="Calibri"/>
              </a:rPr>
              <a:t>mTORC2</a:t>
            </a:r>
            <a:r>
              <a:rPr sz="1800" spc="-95" dirty="0">
                <a:latin typeface="Calibri"/>
                <a:cs typeface="Calibri"/>
              </a:rPr>
              <a:t> </a:t>
            </a:r>
            <a:r>
              <a:rPr sz="1800" spc="-10" dirty="0">
                <a:latin typeface="Calibri"/>
                <a:cs typeface="Calibri"/>
              </a:rPr>
              <a:t>activation</a:t>
            </a:r>
            <a:endParaRPr sz="1800" dirty="0">
              <a:latin typeface="Calibri"/>
              <a:cs typeface="Calibri"/>
            </a:endParaRPr>
          </a:p>
          <a:p>
            <a:pPr marL="381000" indent="-287655">
              <a:lnSpc>
                <a:spcPct val="100000"/>
              </a:lnSpc>
              <a:spcBef>
                <a:spcPts val="2165"/>
              </a:spcBef>
              <a:buFont typeface="Wingdings"/>
              <a:buChar char=""/>
              <a:tabLst>
                <a:tab pos="381000" algn="l"/>
              </a:tabLst>
            </a:pPr>
            <a:r>
              <a:rPr sz="1800" spc="-10" dirty="0">
                <a:latin typeface="Calibri"/>
                <a:cs typeface="Calibri"/>
              </a:rPr>
              <a:t>gains</a:t>
            </a:r>
            <a:r>
              <a:rPr sz="1800" spc="-95" dirty="0">
                <a:latin typeface="Calibri"/>
                <a:cs typeface="Calibri"/>
              </a:rPr>
              <a:t> </a:t>
            </a:r>
            <a:r>
              <a:rPr sz="1800" dirty="0">
                <a:latin typeface="Calibri"/>
                <a:cs typeface="Calibri"/>
              </a:rPr>
              <a:t>integrity</a:t>
            </a:r>
            <a:r>
              <a:rPr sz="1800" spc="-20" dirty="0">
                <a:latin typeface="Calibri"/>
                <a:cs typeface="Calibri"/>
              </a:rPr>
              <a:t> </a:t>
            </a:r>
            <a:r>
              <a:rPr sz="1800" dirty="0">
                <a:latin typeface="Calibri"/>
                <a:cs typeface="Calibri"/>
              </a:rPr>
              <a:t>of</a:t>
            </a:r>
            <a:r>
              <a:rPr sz="1800" spc="-40" dirty="0">
                <a:latin typeface="Calibri"/>
                <a:cs typeface="Calibri"/>
              </a:rPr>
              <a:t> </a:t>
            </a:r>
            <a:r>
              <a:rPr lang="it-IT" sz="1800" spc="-40" dirty="0" err="1">
                <a:latin typeface="Calibri"/>
                <a:cs typeface="Calibri"/>
              </a:rPr>
              <a:t>mTOR</a:t>
            </a:r>
            <a:r>
              <a:rPr sz="1800" spc="-25" dirty="0">
                <a:latin typeface="Calibri"/>
                <a:cs typeface="Calibri"/>
              </a:rPr>
              <a:t>C2</a:t>
            </a:r>
            <a:endParaRPr sz="1800" dirty="0">
              <a:latin typeface="Calibri"/>
              <a:cs typeface="Calibri"/>
            </a:endParaRPr>
          </a:p>
          <a:p>
            <a:pPr marL="380365" indent="-287020">
              <a:lnSpc>
                <a:spcPct val="100000"/>
              </a:lnSpc>
              <a:spcBef>
                <a:spcPts val="2160"/>
              </a:spcBef>
              <a:buFont typeface="Wingdings"/>
              <a:buChar char=""/>
              <a:tabLst>
                <a:tab pos="380365" algn="l"/>
              </a:tabLst>
            </a:pPr>
            <a:r>
              <a:rPr sz="1800" spc="-10" dirty="0">
                <a:latin typeface="Calibri"/>
                <a:cs typeface="Calibri"/>
              </a:rPr>
              <a:t>exclusive</a:t>
            </a:r>
            <a:r>
              <a:rPr sz="1800" spc="-80" dirty="0">
                <a:latin typeface="Calibri"/>
                <a:cs typeface="Calibri"/>
              </a:rPr>
              <a:t> </a:t>
            </a:r>
            <a:r>
              <a:rPr sz="1800" dirty="0">
                <a:latin typeface="Calibri"/>
                <a:cs typeface="Calibri"/>
              </a:rPr>
              <a:t>of</a:t>
            </a:r>
            <a:r>
              <a:rPr sz="1800" spc="-30" dirty="0">
                <a:latin typeface="Calibri"/>
                <a:cs typeface="Calibri"/>
              </a:rPr>
              <a:t> </a:t>
            </a:r>
            <a:r>
              <a:rPr sz="1800" spc="-10" dirty="0">
                <a:latin typeface="Calibri"/>
                <a:cs typeface="Calibri"/>
              </a:rPr>
              <a:t>mTORC2</a:t>
            </a:r>
            <a:endParaRPr sz="1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5034" y="25095"/>
            <a:ext cx="2145665" cy="393700"/>
          </a:xfrm>
          <a:prstGeom prst="rect">
            <a:avLst/>
          </a:prstGeom>
        </p:spPr>
        <p:txBody>
          <a:bodyPr vert="horz" wrap="square" lIns="0" tIns="14605" rIns="0" bIns="0" rtlCol="0">
            <a:spAutoFit/>
          </a:bodyPr>
          <a:lstStyle/>
          <a:p>
            <a:pPr marL="12700">
              <a:lnSpc>
                <a:spcPct val="100000"/>
              </a:lnSpc>
              <a:spcBef>
                <a:spcPts val="115"/>
              </a:spcBef>
            </a:pPr>
            <a:r>
              <a:rPr spc="-10" dirty="0"/>
              <a:t>mTOR</a:t>
            </a:r>
            <a:r>
              <a:rPr spc="-135" dirty="0"/>
              <a:t> </a:t>
            </a:r>
            <a:r>
              <a:rPr dirty="0"/>
              <a:t>complex</a:t>
            </a:r>
            <a:r>
              <a:rPr spc="-120" dirty="0"/>
              <a:t> </a:t>
            </a:r>
            <a:r>
              <a:rPr spc="-50" dirty="0"/>
              <a:t>2</a:t>
            </a:r>
          </a:p>
        </p:txBody>
      </p:sp>
      <p:grpSp>
        <p:nvGrpSpPr>
          <p:cNvPr id="3" name="object 3"/>
          <p:cNvGrpSpPr/>
          <p:nvPr/>
        </p:nvGrpSpPr>
        <p:grpSpPr>
          <a:xfrm>
            <a:off x="232816" y="2220277"/>
            <a:ext cx="2477135" cy="1051560"/>
            <a:chOff x="232816" y="2220277"/>
            <a:chExt cx="2477135" cy="1051560"/>
          </a:xfrm>
        </p:grpSpPr>
        <p:pic>
          <p:nvPicPr>
            <p:cNvPr id="4" name="object 4"/>
            <p:cNvPicPr/>
            <p:nvPr/>
          </p:nvPicPr>
          <p:blipFill>
            <a:blip r:embed="rId2" cstate="print"/>
            <a:stretch>
              <a:fillRect/>
            </a:stretch>
          </p:blipFill>
          <p:spPr>
            <a:xfrm>
              <a:off x="395541" y="2220277"/>
              <a:ext cx="1017737" cy="481012"/>
            </a:xfrm>
            <a:prstGeom prst="rect">
              <a:avLst/>
            </a:prstGeom>
          </p:spPr>
        </p:pic>
        <p:pic>
          <p:nvPicPr>
            <p:cNvPr id="5" name="object 5"/>
            <p:cNvPicPr/>
            <p:nvPr/>
          </p:nvPicPr>
          <p:blipFill>
            <a:blip r:embed="rId3" cstate="print"/>
            <a:stretch>
              <a:fillRect/>
            </a:stretch>
          </p:blipFill>
          <p:spPr>
            <a:xfrm>
              <a:off x="1691639" y="2236914"/>
              <a:ext cx="1018273" cy="487362"/>
            </a:xfrm>
            <a:prstGeom prst="rect">
              <a:avLst/>
            </a:prstGeom>
          </p:spPr>
        </p:pic>
        <p:sp>
          <p:nvSpPr>
            <p:cNvPr id="6" name="object 6"/>
            <p:cNvSpPr/>
            <p:nvPr/>
          </p:nvSpPr>
          <p:spPr>
            <a:xfrm>
              <a:off x="247103" y="2679572"/>
              <a:ext cx="300355" cy="577850"/>
            </a:xfrm>
            <a:custGeom>
              <a:avLst/>
              <a:gdLst/>
              <a:ahLst/>
              <a:cxnLst/>
              <a:rect l="l" t="t" r="r" b="b"/>
              <a:pathLst>
                <a:path w="300355" h="577850">
                  <a:moveTo>
                    <a:pt x="299948" y="0"/>
                  </a:moveTo>
                  <a:lnTo>
                    <a:pt x="111455" y="529843"/>
                  </a:lnTo>
                </a:path>
                <a:path w="300355" h="577850">
                  <a:moveTo>
                    <a:pt x="0" y="496062"/>
                  </a:moveTo>
                  <a:lnTo>
                    <a:pt x="215607" y="577596"/>
                  </a:lnTo>
                </a:path>
              </a:pathLst>
            </a:custGeom>
            <a:ln w="28575">
              <a:solidFill>
                <a:srgbClr val="7E7E7E"/>
              </a:solidFill>
            </a:ln>
          </p:spPr>
          <p:txBody>
            <a:bodyPr wrap="square" lIns="0" tIns="0" rIns="0" bIns="0" rtlCol="0"/>
            <a:lstStyle/>
            <a:p>
              <a:endParaRPr/>
            </a:p>
          </p:txBody>
        </p:sp>
      </p:grpSp>
      <p:sp>
        <p:nvSpPr>
          <p:cNvPr id="7" name="object 7"/>
          <p:cNvSpPr/>
          <p:nvPr/>
        </p:nvSpPr>
        <p:spPr>
          <a:xfrm>
            <a:off x="1071143" y="1706372"/>
            <a:ext cx="415290" cy="441959"/>
          </a:xfrm>
          <a:custGeom>
            <a:avLst/>
            <a:gdLst/>
            <a:ahLst/>
            <a:cxnLst/>
            <a:rect l="l" t="t" r="r" b="b"/>
            <a:pathLst>
              <a:path w="415290" h="441960">
                <a:moveTo>
                  <a:pt x="36944" y="308737"/>
                </a:moveTo>
                <a:lnTo>
                  <a:pt x="29286" y="313563"/>
                </a:lnTo>
                <a:lnTo>
                  <a:pt x="27533" y="321310"/>
                </a:lnTo>
                <a:lnTo>
                  <a:pt x="0" y="441960"/>
                </a:lnTo>
                <a:lnTo>
                  <a:pt x="36547" y="431038"/>
                </a:lnTo>
                <a:lnTo>
                  <a:pt x="29806" y="431038"/>
                </a:lnTo>
                <a:lnTo>
                  <a:pt x="8953" y="411479"/>
                </a:lnTo>
                <a:lnTo>
                  <a:pt x="45066" y="372892"/>
                </a:lnTo>
                <a:lnTo>
                  <a:pt x="57150" y="319913"/>
                </a:lnTo>
                <a:lnTo>
                  <a:pt x="52336" y="312292"/>
                </a:lnTo>
                <a:lnTo>
                  <a:pt x="36944" y="308737"/>
                </a:lnTo>
                <a:close/>
              </a:path>
              <a:path w="415290" h="441960">
                <a:moveTo>
                  <a:pt x="45066" y="372892"/>
                </a:moveTo>
                <a:lnTo>
                  <a:pt x="8953" y="411479"/>
                </a:lnTo>
                <a:lnTo>
                  <a:pt x="29806" y="431038"/>
                </a:lnTo>
                <a:lnTo>
                  <a:pt x="35987" y="424433"/>
                </a:lnTo>
                <a:lnTo>
                  <a:pt x="33312" y="424433"/>
                </a:lnTo>
                <a:lnTo>
                  <a:pt x="15290" y="407542"/>
                </a:lnTo>
                <a:lnTo>
                  <a:pt x="38766" y="400520"/>
                </a:lnTo>
                <a:lnTo>
                  <a:pt x="45066" y="372892"/>
                </a:lnTo>
                <a:close/>
              </a:path>
              <a:path w="415290" h="441960">
                <a:moveTo>
                  <a:pt x="117944" y="376808"/>
                </a:moveTo>
                <a:lnTo>
                  <a:pt x="65986" y="392377"/>
                </a:lnTo>
                <a:lnTo>
                  <a:pt x="29806" y="431038"/>
                </a:lnTo>
                <a:lnTo>
                  <a:pt x="36547" y="431038"/>
                </a:lnTo>
                <a:lnTo>
                  <a:pt x="126123" y="404240"/>
                </a:lnTo>
                <a:lnTo>
                  <a:pt x="130416" y="396239"/>
                </a:lnTo>
                <a:lnTo>
                  <a:pt x="128155" y="388747"/>
                </a:lnTo>
                <a:lnTo>
                  <a:pt x="125907" y="381126"/>
                </a:lnTo>
                <a:lnTo>
                  <a:pt x="117944" y="376808"/>
                </a:lnTo>
                <a:close/>
              </a:path>
              <a:path w="415290" h="441960">
                <a:moveTo>
                  <a:pt x="38766" y="400520"/>
                </a:moveTo>
                <a:lnTo>
                  <a:pt x="15290" y="407542"/>
                </a:lnTo>
                <a:lnTo>
                  <a:pt x="33312" y="424433"/>
                </a:lnTo>
                <a:lnTo>
                  <a:pt x="38766" y="400520"/>
                </a:lnTo>
                <a:close/>
              </a:path>
              <a:path w="415290" h="441960">
                <a:moveTo>
                  <a:pt x="65986" y="392377"/>
                </a:moveTo>
                <a:lnTo>
                  <a:pt x="38766" y="400520"/>
                </a:lnTo>
                <a:lnTo>
                  <a:pt x="33312" y="424433"/>
                </a:lnTo>
                <a:lnTo>
                  <a:pt x="35987" y="424433"/>
                </a:lnTo>
                <a:lnTo>
                  <a:pt x="65986" y="392377"/>
                </a:lnTo>
                <a:close/>
              </a:path>
              <a:path w="415290" h="441960">
                <a:moveTo>
                  <a:pt x="394055" y="0"/>
                </a:moveTo>
                <a:lnTo>
                  <a:pt x="45066" y="372892"/>
                </a:lnTo>
                <a:lnTo>
                  <a:pt x="38766" y="400520"/>
                </a:lnTo>
                <a:lnTo>
                  <a:pt x="65986" y="392377"/>
                </a:lnTo>
                <a:lnTo>
                  <a:pt x="414883" y="19557"/>
                </a:lnTo>
                <a:lnTo>
                  <a:pt x="394055" y="0"/>
                </a:lnTo>
                <a:close/>
              </a:path>
            </a:pathLst>
          </a:custGeom>
          <a:solidFill>
            <a:srgbClr val="7E7E7E"/>
          </a:solidFill>
        </p:spPr>
        <p:txBody>
          <a:bodyPr wrap="square" lIns="0" tIns="0" rIns="0" bIns="0" rtlCol="0"/>
          <a:lstStyle/>
          <a:p>
            <a:endParaRPr/>
          </a:p>
        </p:txBody>
      </p:sp>
      <p:sp>
        <p:nvSpPr>
          <p:cNvPr id="8" name="object 8"/>
          <p:cNvSpPr/>
          <p:nvPr/>
        </p:nvSpPr>
        <p:spPr>
          <a:xfrm>
            <a:off x="2129408" y="1716151"/>
            <a:ext cx="132715" cy="432434"/>
          </a:xfrm>
          <a:custGeom>
            <a:avLst/>
            <a:gdLst/>
            <a:ahLst/>
            <a:cxnLst/>
            <a:rect l="l" t="t" r="r" b="b"/>
            <a:pathLst>
              <a:path w="132714" h="432435">
                <a:moveTo>
                  <a:pt x="15875" y="301751"/>
                </a:moveTo>
                <a:lnTo>
                  <a:pt x="2286" y="309752"/>
                </a:lnTo>
                <a:lnTo>
                  <a:pt x="0" y="318515"/>
                </a:lnTo>
                <a:lnTo>
                  <a:pt x="66293" y="432181"/>
                </a:lnTo>
                <a:lnTo>
                  <a:pt x="82808" y="403860"/>
                </a:lnTo>
                <a:lnTo>
                  <a:pt x="52070" y="403860"/>
                </a:lnTo>
                <a:lnTo>
                  <a:pt x="52010" y="350930"/>
                </a:lnTo>
                <a:lnTo>
                  <a:pt x="28702" y="310896"/>
                </a:lnTo>
                <a:lnTo>
                  <a:pt x="24638" y="304038"/>
                </a:lnTo>
                <a:lnTo>
                  <a:pt x="15875" y="301751"/>
                </a:lnTo>
                <a:close/>
              </a:path>
              <a:path w="132714" h="432435">
                <a:moveTo>
                  <a:pt x="52070" y="351031"/>
                </a:moveTo>
                <a:lnTo>
                  <a:pt x="52070" y="403860"/>
                </a:lnTo>
                <a:lnTo>
                  <a:pt x="80645" y="403860"/>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860"/>
                </a:lnTo>
                <a:lnTo>
                  <a:pt x="82808" y="403860"/>
                </a:lnTo>
                <a:lnTo>
                  <a:pt x="132588" y="318515"/>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pic>
        <p:nvPicPr>
          <p:cNvPr id="9" name="object 9"/>
          <p:cNvPicPr/>
          <p:nvPr/>
        </p:nvPicPr>
        <p:blipFill>
          <a:blip r:embed="rId4" cstate="print"/>
          <a:stretch>
            <a:fillRect/>
          </a:stretch>
        </p:blipFill>
        <p:spPr>
          <a:xfrm>
            <a:off x="2915792" y="2148268"/>
            <a:ext cx="1011998" cy="481012"/>
          </a:xfrm>
          <a:prstGeom prst="rect">
            <a:avLst/>
          </a:prstGeom>
        </p:spPr>
      </p:pic>
      <p:grpSp>
        <p:nvGrpSpPr>
          <p:cNvPr id="10" name="object 10"/>
          <p:cNvGrpSpPr/>
          <p:nvPr/>
        </p:nvGrpSpPr>
        <p:grpSpPr>
          <a:xfrm>
            <a:off x="944016" y="420052"/>
            <a:ext cx="2447925" cy="1656714"/>
            <a:chOff x="944016" y="420052"/>
            <a:chExt cx="2447925" cy="1656714"/>
          </a:xfrm>
        </p:grpSpPr>
        <p:sp>
          <p:nvSpPr>
            <p:cNvPr id="11" name="object 11"/>
            <p:cNvSpPr/>
            <p:nvPr/>
          </p:nvSpPr>
          <p:spPr>
            <a:xfrm>
              <a:off x="2762504" y="1633347"/>
              <a:ext cx="516890" cy="443230"/>
            </a:xfrm>
            <a:custGeom>
              <a:avLst/>
              <a:gdLst/>
              <a:ahLst/>
              <a:cxnLst/>
              <a:rect l="l" t="t" r="r" b="b"/>
              <a:pathLst>
                <a:path w="516889" h="443230">
                  <a:moveTo>
                    <a:pt x="392048" y="391540"/>
                  </a:moveTo>
                  <a:lnTo>
                    <a:pt x="384682" y="396748"/>
                  </a:lnTo>
                  <a:lnTo>
                    <a:pt x="381888" y="412241"/>
                  </a:lnTo>
                  <a:lnTo>
                    <a:pt x="387095" y="419735"/>
                  </a:lnTo>
                  <a:lnTo>
                    <a:pt x="516635" y="442975"/>
                  </a:lnTo>
                  <a:lnTo>
                    <a:pt x="514005" y="435482"/>
                  </a:lnTo>
                  <a:lnTo>
                    <a:pt x="485775" y="435482"/>
                  </a:lnTo>
                  <a:lnTo>
                    <a:pt x="445420" y="401110"/>
                  </a:lnTo>
                  <a:lnTo>
                    <a:pt x="392048" y="391540"/>
                  </a:lnTo>
                  <a:close/>
                </a:path>
                <a:path w="516889" h="443230">
                  <a:moveTo>
                    <a:pt x="445420" y="401110"/>
                  </a:moveTo>
                  <a:lnTo>
                    <a:pt x="485775" y="435482"/>
                  </a:lnTo>
                  <a:lnTo>
                    <a:pt x="491057" y="429260"/>
                  </a:lnTo>
                  <a:lnTo>
                    <a:pt x="481583" y="429260"/>
                  </a:lnTo>
                  <a:lnTo>
                    <a:pt x="473458" y="406137"/>
                  </a:lnTo>
                  <a:lnTo>
                    <a:pt x="445420" y="401110"/>
                  </a:lnTo>
                  <a:close/>
                </a:path>
                <a:path w="516889" h="443230">
                  <a:moveTo>
                    <a:pt x="464946" y="314832"/>
                  </a:moveTo>
                  <a:lnTo>
                    <a:pt x="457453" y="317373"/>
                  </a:lnTo>
                  <a:lnTo>
                    <a:pt x="449960" y="320039"/>
                  </a:lnTo>
                  <a:lnTo>
                    <a:pt x="446023" y="328167"/>
                  </a:lnTo>
                  <a:lnTo>
                    <a:pt x="448690" y="335661"/>
                  </a:lnTo>
                  <a:lnTo>
                    <a:pt x="464042" y="379345"/>
                  </a:lnTo>
                  <a:lnTo>
                    <a:pt x="504317" y="413638"/>
                  </a:lnTo>
                  <a:lnTo>
                    <a:pt x="485775" y="435482"/>
                  </a:lnTo>
                  <a:lnTo>
                    <a:pt x="514005" y="435482"/>
                  </a:lnTo>
                  <a:lnTo>
                    <a:pt x="475614" y="326136"/>
                  </a:lnTo>
                  <a:lnTo>
                    <a:pt x="473075" y="318769"/>
                  </a:lnTo>
                  <a:lnTo>
                    <a:pt x="464946" y="314832"/>
                  </a:lnTo>
                  <a:close/>
                </a:path>
                <a:path w="516889" h="443230">
                  <a:moveTo>
                    <a:pt x="473458" y="406137"/>
                  </a:moveTo>
                  <a:lnTo>
                    <a:pt x="481583" y="429260"/>
                  </a:lnTo>
                  <a:lnTo>
                    <a:pt x="497585" y="410463"/>
                  </a:lnTo>
                  <a:lnTo>
                    <a:pt x="473458" y="406137"/>
                  </a:lnTo>
                  <a:close/>
                </a:path>
                <a:path w="516889" h="443230">
                  <a:moveTo>
                    <a:pt x="464042" y="379345"/>
                  </a:moveTo>
                  <a:lnTo>
                    <a:pt x="473458" y="406137"/>
                  </a:lnTo>
                  <a:lnTo>
                    <a:pt x="497585" y="410463"/>
                  </a:lnTo>
                  <a:lnTo>
                    <a:pt x="481583" y="429260"/>
                  </a:lnTo>
                  <a:lnTo>
                    <a:pt x="491057" y="429260"/>
                  </a:lnTo>
                  <a:lnTo>
                    <a:pt x="504317" y="413638"/>
                  </a:lnTo>
                  <a:lnTo>
                    <a:pt x="464042" y="379345"/>
                  </a:lnTo>
                  <a:close/>
                </a:path>
                <a:path w="516889" h="443230">
                  <a:moveTo>
                    <a:pt x="18541" y="0"/>
                  </a:moveTo>
                  <a:lnTo>
                    <a:pt x="0" y="21716"/>
                  </a:lnTo>
                  <a:lnTo>
                    <a:pt x="445420" y="401110"/>
                  </a:lnTo>
                  <a:lnTo>
                    <a:pt x="473458" y="406137"/>
                  </a:lnTo>
                  <a:lnTo>
                    <a:pt x="464042" y="379345"/>
                  </a:lnTo>
                  <a:lnTo>
                    <a:pt x="18541" y="0"/>
                  </a:lnTo>
                  <a:close/>
                </a:path>
              </a:pathLst>
            </a:custGeom>
            <a:solidFill>
              <a:srgbClr val="7E7E7E"/>
            </a:solidFill>
          </p:spPr>
          <p:txBody>
            <a:bodyPr wrap="square" lIns="0" tIns="0" rIns="0" bIns="0" rtlCol="0"/>
            <a:lstStyle/>
            <a:p>
              <a:endParaRPr/>
            </a:p>
          </p:txBody>
        </p:sp>
        <p:pic>
          <p:nvPicPr>
            <p:cNvPr id="12" name="object 12"/>
            <p:cNvPicPr/>
            <p:nvPr/>
          </p:nvPicPr>
          <p:blipFill>
            <a:blip r:embed="rId5" cstate="print"/>
            <a:stretch>
              <a:fillRect/>
            </a:stretch>
          </p:blipFill>
          <p:spPr>
            <a:xfrm>
              <a:off x="1324990" y="578294"/>
              <a:ext cx="1719326" cy="944562"/>
            </a:xfrm>
            <a:prstGeom prst="rect">
              <a:avLst/>
            </a:prstGeom>
          </p:spPr>
        </p:pic>
        <p:pic>
          <p:nvPicPr>
            <p:cNvPr id="13" name="object 13"/>
            <p:cNvPicPr/>
            <p:nvPr/>
          </p:nvPicPr>
          <p:blipFill>
            <a:blip r:embed="rId6" cstate="print"/>
            <a:stretch>
              <a:fillRect/>
            </a:stretch>
          </p:blipFill>
          <p:spPr>
            <a:xfrm>
              <a:off x="944016" y="1140269"/>
              <a:ext cx="1365250" cy="481012"/>
            </a:xfrm>
            <a:prstGeom prst="rect">
              <a:avLst/>
            </a:prstGeom>
          </p:spPr>
        </p:pic>
        <p:pic>
          <p:nvPicPr>
            <p:cNvPr id="14" name="object 14"/>
            <p:cNvPicPr/>
            <p:nvPr/>
          </p:nvPicPr>
          <p:blipFill>
            <a:blip r:embed="rId7" cstate="print"/>
            <a:stretch>
              <a:fillRect/>
            </a:stretch>
          </p:blipFill>
          <p:spPr>
            <a:xfrm>
              <a:off x="2659507" y="1092644"/>
              <a:ext cx="731837" cy="506412"/>
            </a:xfrm>
            <a:prstGeom prst="rect">
              <a:avLst/>
            </a:prstGeom>
          </p:spPr>
        </p:pic>
        <p:pic>
          <p:nvPicPr>
            <p:cNvPr id="15" name="object 15"/>
            <p:cNvPicPr/>
            <p:nvPr/>
          </p:nvPicPr>
          <p:blipFill>
            <a:blip r:embed="rId8" cstate="print"/>
            <a:stretch>
              <a:fillRect/>
            </a:stretch>
          </p:blipFill>
          <p:spPr>
            <a:xfrm>
              <a:off x="944016" y="420052"/>
              <a:ext cx="725487" cy="500062"/>
            </a:xfrm>
            <a:prstGeom prst="rect">
              <a:avLst/>
            </a:prstGeom>
          </p:spPr>
        </p:pic>
      </p:grpSp>
      <p:sp>
        <p:nvSpPr>
          <p:cNvPr id="16" name="object 16"/>
          <p:cNvSpPr txBox="1"/>
          <p:nvPr/>
        </p:nvSpPr>
        <p:spPr>
          <a:xfrm>
            <a:off x="1781936" y="214071"/>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7" name="object 17"/>
          <p:cNvSpPr txBox="1"/>
          <p:nvPr/>
        </p:nvSpPr>
        <p:spPr>
          <a:xfrm>
            <a:off x="42163" y="3230118"/>
            <a:ext cx="3898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FoxO</a:t>
            </a:r>
            <a:endParaRPr sz="1400">
              <a:latin typeface="Calibri"/>
              <a:cs typeface="Calibri"/>
            </a:endParaRPr>
          </a:p>
        </p:txBody>
      </p:sp>
      <p:grpSp>
        <p:nvGrpSpPr>
          <p:cNvPr id="18" name="object 18"/>
          <p:cNvGrpSpPr/>
          <p:nvPr/>
        </p:nvGrpSpPr>
        <p:grpSpPr>
          <a:xfrm>
            <a:off x="851750" y="2641980"/>
            <a:ext cx="1029335" cy="670560"/>
            <a:chOff x="851750" y="2641980"/>
            <a:chExt cx="1029335" cy="670560"/>
          </a:xfrm>
        </p:grpSpPr>
        <p:sp>
          <p:nvSpPr>
            <p:cNvPr id="19" name="object 19"/>
            <p:cNvSpPr/>
            <p:nvPr/>
          </p:nvSpPr>
          <p:spPr>
            <a:xfrm>
              <a:off x="866038" y="2737992"/>
              <a:ext cx="230504" cy="560070"/>
            </a:xfrm>
            <a:custGeom>
              <a:avLst/>
              <a:gdLst/>
              <a:ahLst/>
              <a:cxnLst/>
              <a:rect l="l" t="t" r="r" b="b"/>
              <a:pathLst>
                <a:path w="230505" h="560070">
                  <a:moveTo>
                    <a:pt x="97231" y="0"/>
                  </a:moveTo>
                  <a:lnTo>
                    <a:pt x="115747" y="540004"/>
                  </a:lnTo>
                </a:path>
                <a:path w="230505" h="560070">
                  <a:moveTo>
                    <a:pt x="0" y="560070"/>
                  </a:moveTo>
                  <a:lnTo>
                    <a:pt x="230289" y="549529"/>
                  </a:lnTo>
                </a:path>
              </a:pathLst>
            </a:custGeom>
            <a:ln w="28575">
              <a:solidFill>
                <a:srgbClr val="7E7E7E"/>
              </a:solidFill>
            </a:ln>
          </p:spPr>
          <p:txBody>
            <a:bodyPr wrap="square" lIns="0" tIns="0" rIns="0" bIns="0" rtlCol="0"/>
            <a:lstStyle/>
            <a:p>
              <a:endParaRPr/>
            </a:p>
          </p:txBody>
        </p:sp>
        <p:sp>
          <p:nvSpPr>
            <p:cNvPr id="20" name="object 20"/>
            <p:cNvSpPr/>
            <p:nvPr/>
          </p:nvSpPr>
          <p:spPr>
            <a:xfrm>
              <a:off x="1287906" y="2641980"/>
              <a:ext cx="593090" cy="567690"/>
            </a:xfrm>
            <a:custGeom>
              <a:avLst/>
              <a:gdLst/>
              <a:ahLst/>
              <a:cxnLst/>
              <a:rect l="l" t="t" r="r" b="b"/>
              <a:pathLst>
                <a:path w="593089" h="567689">
                  <a:moveTo>
                    <a:pt x="471169" y="509143"/>
                  </a:moveTo>
                  <a:lnTo>
                    <a:pt x="463423" y="513842"/>
                  </a:lnTo>
                  <a:lnTo>
                    <a:pt x="461588" y="521710"/>
                  </a:lnTo>
                  <a:lnTo>
                    <a:pt x="459867" y="529209"/>
                  </a:lnTo>
                  <a:lnTo>
                    <a:pt x="464566" y="536829"/>
                  </a:lnTo>
                  <a:lnTo>
                    <a:pt x="472186" y="538734"/>
                  </a:lnTo>
                  <a:lnTo>
                    <a:pt x="592582" y="567563"/>
                  </a:lnTo>
                  <a:lnTo>
                    <a:pt x="589920" y="558292"/>
                  </a:lnTo>
                  <a:lnTo>
                    <a:pt x="562229" y="558292"/>
                  </a:lnTo>
                  <a:lnTo>
                    <a:pt x="523970" y="521710"/>
                  </a:lnTo>
                  <a:lnTo>
                    <a:pt x="471169" y="509143"/>
                  </a:lnTo>
                  <a:close/>
                </a:path>
                <a:path w="593089" h="567689">
                  <a:moveTo>
                    <a:pt x="523970" y="521710"/>
                  </a:moveTo>
                  <a:lnTo>
                    <a:pt x="562229" y="558292"/>
                  </a:lnTo>
                  <a:lnTo>
                    <a:pt x="568267" y="551942"/>
                  </a:lnTo>
                  <a:lnTo>
                    <a:pt x="558292" y="551942"/>
                  </a:lnTo>
                  <a:lnTo>
                    <a:pt x="551500" y="528302"/>
                  </a:lnTo>
                  <a:lnTo>
                    <a:pt x="523970" y="521710"/>
                  </a:lnTo>
                  <a:close/>
                </a:path>
                <a:path w="593089" h="567689">
                  <a:moveTo>
                    <a:pt x="548259" y="436626"/>
                  </a:moveTo>
                  <a:lnTo>
                    <a:pt x="533145" y="440944"/>
                  </a:lnTo>
                  <a:lnTo>
                    <a:pt x="528701" y="448945"/>
                  </a:lnTo>
                  <a:lnTo>
                    <a:pt x="543660" y="501013"/>
                  </a:lnTo>
                  <a:lnTo>
                    <a:pt x="581913" y="537591"/>
                  </a:lnTo>
                  <a:lnTo>
                    <a:pt x="562229" y="558292"/>
                  </a:lnTo>
                  <a:lnTo>
                    <a:pt x="589920" y="558292"/>
                  </a:lnTo>
                  <a:lnTo>
                    <a:pt x="556260" y="441071"/>
                  </a:lnTo>
                  <a:lnTo>
                    <a:pt x="548259" y="436626"/>
                  </a:lnTo>
                  <a:close/>
                </a:path>
                <a:path w="593089" h="567689">
                  <a:moveTo>
                    <a:pt x="551500" y="528302"/>
                  </a:moveTo>
                  <a:lnTo>
                    <a:pt x="558292" y="551942"/>
                  </a:lnTo>
                  <a:lnTo>
                    <a:pt x="575437" y="534035"/>
                  </a:lnTo>
                  <a:lnTo>
                    <a:pt x="551500" y="528302"/>
                  </a:lnTo>
                  <a:close/>
                </a:path>
                <a:path w="593089" h="567689">
                  <a:moveTo>
                    <a:pt x="543660" y="501013"/>
                  </a:moveTo>
                  <a:lnTo>
                    <a:pt x="551500" y="528302"/>
                  </a:lnTo>
                  <a:lnTo>
                    <a:pt x="575437" y="534035"/>
                  </a:lnTo>
                  <a:lnTo>
                    <a:pt x="558292" y="551942"/>
                  </a:lnTo>
                  <a:lnTo>
                    <a:pt x="568267" y="551942"/>
                  </a:lnTo>
                  <a:lnTo>
                    <a:pt x="581913" y="537591"/>
                  </a:lnTo>
                  <a:lnTo>
                    <a:pt x="543660" y="501013"/>
                  </a:lnTo>
                  <a:close/>
                </a:path>
                <a:path w="593089" h="567689">
                  <a:moveTo>
                    <a:pt x="19684" y="0"/>
                  </a:moveTo>
                  <a:lnTo>
                    <a:pt x="0" y="20701"/>
                  </a:lnTo>
                  <a:lnTo>
                    <a:pt x="523970" y="521710"/>
                  </a:lnTo>
                  <a:lnTo>
                    <a:pt x="551500" y="528302"/>
                  </a:lnTo>
                  <a:lnTo>
                    <a:pt x="543660" y="501013"/>
                  </a:lnTo>
                  <a:lnTo>
                    <a:pt x="19684" y="0"/>
                  </a:lnTo>
                  <a:close/>
                </a:path>
              </a:pathLst>
            </a:custGeom>
            <a:solidFill>
              <a:srgbClr val="7E7E7E"/>
            </a:solidFill>
          </p:spPr>
          <p:txBody>
            <a:bodyPr wrap="square" lIns="0" tIns="0" rIns="0" bIns="0" rtlCol="0"/>
            <a:lstStyle/>
            <a:p>
              <a:endParaRPr/>
            </a:p>
          </p:txBody>
        </p:sp>
      </p:grpSp>
      <p:sp>
        <p:nvSpPr>
          <p:cNvPr id="21" name="object 21"/>
          <p:cNvSpPr txBox="1"/>
          <p:nvPr/>
        </p:nvSpPr>
        <p:spPr>
          <a:xfrm>
            <a:off x="827633" y="3321761"/>
            <a:ext cx="30226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Bad</a:t>
            </a:r>
            <a:endParaRPr sz="1400">
              <a:latin typeface="Calibri"/>
              <a:cs typeface="Calibri"/>
            </a:endParaRPr>
          </a:p>
        </p:txBody>
      </p:sp>
      <p:sp>
        <p:nvSpPr>
          <p:cNvPr id="22" name="object 22"/>
          <p:cNvSpPr/>
          <p:nvPr/>
        </p:nvSpPr>
        <p:spPr>
          <a:xfrm>
            <a:off x="536701" y="3552190"/>
            <a:ext cx="132715" cy="936625"/>
          </a:xfrm>
          <a:custGeom>
            <a:avLst/>
            <a:gdLst/>
            <a:ahLst/>
            <a:cxnLst/>
            <a:rect l="l" t="t" r="r" b="b"/>
            <a:pathLst>
              <a:path w="132715" h="936625">
                <a:moveTo>
                  <a:pt x="16103" y="805434"/>
                </a:moveTo>
                <a:lnTo>
                  <a:pt x="2387" y="813308"/>
                </a:lnTo>
                <a:lnTo>
                  <a:pt x="0" y="821944"/>
                </a:lnTo>
                <a:lnTo>
                  <a:pt x="65138" y="936371"/>
                </a:lnTo>
                <a:lnTo>
                  <a:pt x="81987" y="908177"/>
                </a:lnTo>
                <a:lnTo>
                  <a:pt x="79717" y="908177"/>
                </a:lnTo>
                <a:lnTo>
                  <a:pt x="51142" y="907923"/>
                </a:lnTo>
                <a:lnTo>
                  <a:pt x="51692" y="855011"/>
                </a:lnTo>
                <a:lnTo>
                  <a:pt x="24828" y="807847"/>
                </a:lnTo>
                <a:lnTo>
                  <a:pt x="16103" y="805434"/>
                </a:lnTo>
                <a:close/>
              </a:path>
              <a:path w="132715" h="936625">
                <a:moveTo>
                  <a:pt x="51692" y="855011"/>
                </a:moveTo>
                <a:lnTo>
                  <a:pt x="51142" y="907923"/>
                </a:lnTo>
                <a:lnTo>
                  <a:pt x="79717" y="908177"/>
                </a:lnTo>
                <a:lnTo>
                  <a:pt x="79793" y="900938"/>
                </a:lnTo>
                <a:lnTo>
                  <a:pt x="77851" y="900938"/>
                </a:lnTo>
                <a:lnTo>
                  <a:pt x="53162" y="900684"/>
                </a:lnTo>
                <a:lnTo>
                  <a:pt x="65726" y="879650"/>
                </a:lnTo>
                <a:lnTo>
                  <a:pt x="51692" y="855011"/>
                </a:lnTo>
                <a:close/>
              </a:path>
              <a:path w="132715" h="936625">
                <a:moveTo>
                  <a:pt x="116878" y="806450"/>
                </a:moveTo>
                <a:lnTo>
                  <a:pt x="108102" y="808736"/>
                </a:lnTo>
                <a:lnTo>
                  <a:pt x="80266" y="855306"/>
                </a:lnTo>
                <a:lnTo>
                  <a:pt x="79717" y="908177"/>
                </a:lnTo>
                <a:lnTo>
                  <a:pt x="81987" y="908177"/>
                </a:lnTo>
                <a:lnTo>
                  <a:pt x="128587" y="830199"/>
                </a:lnTo>
                <a:lnTo>
                  <a:pt x="132638" y="823341"/>
                </a:lnTo>
                <a:lnTo>
                  <a:pt x="130429" y="814578"/>
                </a:lnTo>
                <a:lnTo>
                  <a:pt x="116878" y="806450"/>
                </a:lnTo>
                <a:close/>
              </a:path>
              <a:path w="132715" h="936625">
                <a:moveTo>
                  <a:pt x="65726" y="879650"/>
                </a:moveTo>
                <a:lnTo>
                  <a:pt x="53162" y="900684"/>
                </a:lnTo>
                <a:lnTo>
                  <a:pt x="77851" y="900938"/>
                </a:lnTo>
                <a:lnTo>
                  <a:pt x="65726" y="879650"/>
                </a:lnTo>
                <a:close/>
              </a:path>
              <a:path w="132715" h="936625">
                <a:moveTo>
                  <a:pt x="80266" y="855306"/>
                </a:moveTo>
                <a:lnTo>
                  <a:pt x="65726" y="879650"/>
                </a:lnTo>
                <a:lnTo>
                  <a:pt x="77851" y="900938"/>
                </a:lnTo>
                <a:lnTo>
                  <a:pt x="79793" y="900938"/>
                </a:lnTo>
                <a:lnTo>
                  <a:pt x="80266" y="855306"/>
                </a:lnTo>
                <a:close/>
              </a:path>
              <a:path w="132715" h="936625">
                <a:moveTo>
                  <a:pt x="60566" y="0"/>
                </a:moveTo>
                <a:lnTo>
                  <a:pt x="51692" y="855011"/>
                </a:lnTo>
                <a:lnTo>
                  <a:pt x="65726" y="879650"/>
                </a:lnTo>
                <a:lnTo>
                  <a:pt x="80266" y="855306"/>
                </a:lnTo>
                <a:lnTo>
                  <a:pt x="89141" y="381"/>
                </a:lnTo>
                <a:lnTo>
                  <a:pt x="60566" y="0"/>
                </a:lnTo>
                <a:close/>
              </a:path>
            </a:pathLst>
          </a:custGeom>
          <a:solidFill>
            <a:srgbClr val="7E7E7E"/>
          </a:solidFill>
        </p:spPr>
        <p:txBody>
          <a:bodyPr wrap="square" lIns="0" tIns="0" rIns="0" bIns="0" rtlCol="0"/>
          <a:lstStyle/>
          <a:p>
            <a:endParaRPr/>
          </a:p>
        </p:txBody>
      </p:sp>
      <p:sp>
        <p:nvSpPr>
          <p:cNvPr id="23" name="object 23"/>
          <p:cNvSpPr/>
          <p:nvPr/>
        </p:nvSpPr>
        <p:spPr>
          <a:xfrm>
            <a:off x="3365753" y="2737866"/>
            <a:ext cx="132715" cy="936625"/>
          </a:xfrm>
          <a:custGeom>
            <a:avLst/>
            <a:gdLst/>
            <a:ahLst/>
            <a:cxnLst/>
            <a:rect l="l" t="t" r="r" b="b"/>
            <a:pathLst>
              <a:path w="132714" h="936625">
                <a:moveTo>
                  <a:pt x="16129" y="805307"/>
                </a:moveTo>
                <a:lnTo>
                  <a:pt x="2412" y="813181"/>
                </a:lnTo>
                <a:lnTo>
                  <a:pt x="0" y="821817"/>
                </a:lnTo>
                <a:lnTo>
                  <a:pt x="3937" y="828675"/>
                </a:lnTo>
                <a:lnTo>
                  <a:pt x="65150" y="936244"/>
                </a:lnTo>
                <a:lnTo>
                  <a:pt x="82013" y="908050"/>
                </a:lnTo>
                <a:lnTo>
                  <a:pt x="79756" y="908050"/>
                </a:lnTo>
                <a:lnTo>
                  <a:pt x="51181" y="907796"/>
                </a:lnTo>
                <a:lnTo>
                  <a:pt x="51729" y="854860"/>
                </a:lnTo>
                <a:lnTo>
                  <a:pt x="28756" y="814451"/>
                </a:lnTo>
                <a:lnTo>
                  <a:pt x="24892" y="807720"/>
                </a:lnTo>
                <a:lnTo>
                  <a:pt x="16129" y="805307"/>
                </a:lnTo>
                <a:close/>
              </a:path>
              <a:path w="132714" h="936625">
                <a:moveTo>
                  <a:pt x="51729" y="854860"/>
                </a:moveTo>
                <a:lnTo>
                  <a:pt x="51181" y="907796"/>
                </a:lnTo>
                <a:lnTo>
                  <a:pt x="79756" y="908050"/>
                </a:lnTo>
                <a:lnTo>
                  <a:pt x="79830" y="900811"/>
                </a:lnTo>
                <a:lnTo>
                  <a:pt x="77850" y="900811"/>
                </a:lnTo>
                <a:lnTo>
                  <a:pt x="53212" y="900557"/>
                </a:lnTo>
                <a:lnTo>
                  <a:pt x="65765" y="879552"/>
                </a:lnTo>
                <a:lnTo>
                  <a:pt x="51729" y="854860"/>
                </a:lnTo>
                <a:close/>
              </a:path>
              <a:path w="132714" h="936625">
                <a:moveTo>
                  <a:pt x="116967" y="806450"/>
                </a:moveTo>
                <a:lnTo>
                  <a:pt x="108204" y="808609"/>
                </a:lnTo>
                <a:lnTo>
                  <a:pt x="104140" y="815339"/>
                </a:lnTo>
                <a:lnTo>
                  <a:pt x="80302" y="855227"/>
                </a:lnTo>
                <a:lnTo>
                  <a:pt x="79756" y="908050"/>
                </a:lnTo>
                <a:lnTo>
                  <a:pt x="82013" y="908050"/>
                </a:lnTo>
                <a:lnTo>
                  <a:pt x="128650" y="830072"/>
                </a:lnTo>
                <a:lnTo>
                  <a:pt x="132715" y="823213"/>
                </a:lnTo>
                <a:lnTo>
                  <a:pt x="130429" y="814451"/>
                </a:lnTo>
                <a:lnTo>
                  <a:pt x="123698" y="810387"/>
                </a:lnTo>
                <a:lnTo>
                  <a:pt x="116967" y="806450"/>
                </a:lnTo>
                <a:close/>
              </a:path>
              <a:path w="132714" h="936625">
                <a:moveTo>
                  <a:pt x="65765" y="879552"/>
                </a:moveTo>
                <a:lnTo>
                  <a:pt x="53212" y="900557"/>
                </a:lnTo>
                <a:lnTo>
                  <a:pt x="77850" y="900811"/>
                </a:lnTo>
                <a:lnTo>
                  <a:pt x="65765" y="879552"/>
                </a:lnTo>
                <a:close/>
              </a:path>
              <a:path w="132714" h="936625">
                <a:moveTo>
                  <a:pt x="80302" y="855227"/>
                </a:moveTo>
                <a:lnTo>
                  <a:pt x="65765" y="879552"/>
                </a:lnTo>
                <a:lnTo>
                  <a:pt x="77850" y="900811"/>
                </a:lnTo>
                <a:lnTo>
                  <a:pt x="79830" y="900811"/>
                </a:lnTo>
                <a:lnTo>
                  <a:pt x="80302" y="855227"/>
                </a:lnTo>
                <a:close/>
              </a:path>
              <a:path w="132714" h="936625">
                <a:moveTo>
                  <a:pt x="60579" y="0"/>
                </a:moveTo>
                <a:lnTo>
                  <a:pt x="51729" y="854860"/>
                </a:lnTo>
                <a:lnTo>
                  <a:pt x="65765" y="879552"/>
                </a:lnTo>
                <a:lnTo>
                  <a:pt x="80302" y="855227"/>
                </a:lnTo>
                <a:lnTo>
                  <a:pt x="89154" y="254"/>
                </a:lnTo>
                <a:lnTo>
                  <a:pt x="60579" y="0"/>
                </a:lnTo>
                <a:close/>
              </a:path>
            </a:pathLst>
          </a:custGeom>
          <a:solidFill>
            <a:srgbClr val="7E7E7E"/>
          </a:solidFill>
        </p:spPr>
        <p:txBody>
          <a:bodyPr wrap="square" lIns="0" tIns="0" rIns="0" bIns="0" rtlCol="0"/>
          <a:lstStyle/>
          <a:p>
            <a:endParaRPr/>
          </a:p>
        </p:txBody>
      </p:sp>
      <p:sp>
        <p:nvSpPr>
          <p:cNvPr id="24" name="object 24"/>
          <p:cNvSpPr txBox="1"/>
          <p:nvPr/>
        </p:nvSpPr>
        <p:spPr>
          <a:xfrm>
            <a:off x="2995929" y="3618357"/>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25" name="object 25"/>
          <p:cNvSpPr txBox="1"/>
          <p:nvPr/>
        </p:nvSpPr>
        <p:spPr>
          <a:xfrm>
            <a:off x="1828292" y="3196285"/>
            <a:ext cx="70104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Rac/Cdc2</a:t>
            </a:r>
            <a:endParaRPr sz="1400">
              <a:latin typeface="Calibri"/>
              <a:cs typeface="Calibri"/>
            </a:endParaRPr>
          </a:p>
        </p:txBody>
      </p:sp>
      <p:sp>
        <p:nvSpPr>
          <p:cNvPr id="26" name="object 26"/>
          <p:cNvSpPr/>
          <p:nvPr/>
        </p:nvSpPr>
        <p:spPr>
          <a:xfrm>
            <a:off x="2129408" y="2796285"/>
            <a:ext cx="132715" cy="432434"/>
          </a:xfrm>
          <a:custGeom>
            <a:avLst/>
            <a:gdLst/>
            <a:ahLst/>
            <a:cxnLst/>
            <a:rect l="l" t="t" r="r" b="b"/>
            <a:pathLst>
              <a:path w="132714" h="432435">
                <a:moveTo>
                  <a:pt x="15875" y="301751"/>
                </a:moveTo>
                <a:lnTo>
                  <a:pt x="2286" y="309752"/>
                </a:lnTo>
                <a:lnTo>
                  <a:pt x="0" y="318388"/>
                </a:lnTo>
                <a:lnTo>
                  <a:pt x="3937" y="325247"/>
                </a:lnTo>
                <a:lnTo>
                  <a:pt x="66293" y="432180"/>
                </a:lnTo>
                <a:lnTo>
                  <a:pt x="82883" y="403733"/>
                </a:lnTo>
                <a:lnTo>
                  <a:pt x="52070" y="403733"/>
                </a:lnTo>
                <a:lnTo>
                  <a:pt x="52010" y="350930"/>
                </a:lnTo>
                <a:lnTo>
                  <a:pt x="28702" y="310896"/>
                </a:lnTo>
                <a:lnTo>
                  <a:pt x="24638" y="304038"/>
                </a:lnTo>
                <a:lnTo>
                  <a:pt x="15875" y="301751"/>
                </a:lnTo>
                <a:close/>
              </a:path>
              <a:path w="132714" h="432435">
                <a:moveTo>
                  <a:pt x="52070" y="351031"/>
                </a:moveTo>
                <a:lnTo>
                  <a:pt x="52070" y="403733"/>
                </a:lnTo>
                <a:lnTo>
                  <a:pt x="80645" y="403733"/>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733"/>
                </a:lnTo>
                <a:lnTo>
                  <a:pt x="82883" y="403733"/>
                </a:lnTo>
                <a:lnTo>
                  <a:pt x="128651" y="325247"/>
                </a:lnTo>
                <a:lnTo>
                  <a:pt x="132588" y="318388"/>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sp>
        <p:nvSpPr>
          <p:cNvPr id="27" name="object 27"/>
          <p:cNvSpPr/>
          <p:nvPr/>
        </p:nvSpPr>
        <p:spPr>
          <a:xfrm>
            <a:off x="2118360" y="3444366"/>
            <a:ext cx="132715" cy="1440815"/>
          </a:xfrm>
          <a:custGeom>
            <a:avLst/>
            <a:gdLst/>
            <a:ahLst/>
            <a:cxnLst/>
            <a:rect l="l" t="t" r="r" b="b"/>
            <a:pathLst>
              <a:path w="132714" h="1440814">
                <a:moveTo>
                  <a:pt x="15875" y="1309878"/>
                </a:moveTo>
                <a:lnTo>
                  <a:pt x="9143" y="1313815"/>
                </a:lnTo>
                <a:lnTo>
                  <a:pt x="2285" y="1317752"/>
                </a:lnTo>
                <a:lnTo>
                  <a:pt x="0" y="1326515"/>
                </a:lnTo>
                <a:lnTo>
                  <a:pt x="3937" y="1333373"/>
                </a:lnTo>
                <a:lnTo>
                  <a:pt x="66293" y="1440307"/>
                </a:lnTo>
                <a:lnTo>
                  <a:pt x="82883" y="1411859"/>
                </a:lnTo>
                <a:lnTo>
                  <a:pt x="51942" y="1411859"/>
                </a:lnTo>
                <a:lnTo>
                  <a:pt x="51942" y="1359056"/>
                </a:lnTo>
                <a:lnTo>
                  <a:pt x="28575" y="1319022"/>
                </a:lnTo>
                <a:lnTo>
                  <a:pt x="24637" y="1312164"/>
                </a:lnTo>
                <a:lnTo>
                  <a:pt x="15875" y="1309878"/>
                </a:lnTo>
                <a:close/>
              </a:path>
              <a:path w="132714" h="1440814">
                <a:moveTo>
                  <a:pt x="51942" y="1359056"/>
                </a:moveTo>
                <a:lnTo>
                  <a:pt x="51942" y="1411859"/>
                </a:lnTo>
                <a:lnTo>
                  <a:pt x="80517" y="1411859"/>
                </a:lnTo>
                <a:lnTo>
                  <a:pt x="80517" y="1404747"/>
                </a:lnTo>
                <a:lnTo>
                  <a:pt x="53975" y="1404747"/>
                </a:lnTo>
                <a:lnTo>
                  <a:pt x="66293" y="1383642"/>
                </a:lnTo>
                <a:lnTo>
                  <a:pt x="51942" y="1359056"/>
                </a:lnTo>
                <a:close/>
              </a:path>
              <a:path w="132714" h="1440814">
                <a:moveTo>
                  <a:pt x="116712" y="1309878"/>
                </a:moveTo>
                <a:lnTo>
                  <a:pt x="107950" y="1312164"/>
                </a:lnTo>
                <a:lnTo>
                  <a:pt x="104012" y="1319022"/>
                </a:lnTo>
                <a:lnTo>
                  <a:pt x="80517" y="1359273"/>
                </a:lnTo>
                <a:lnTo>
                  <a:pt x="80517" y="1411859"/>
                </a:lnTo>
                <a:lnTo>
                  <a:pt x="82883" y="1411859"/>
                </a:lnTo>
                <a:lnTo>
                  <a:pt x="128650" y="1333373"/>
                </a:lnTo>
                <a:lnTo>
                  <a:pt x="132587" y="1326515"/>
                </a:lnTo>
                <a:lnTo>
                  <a:pt x="130301" y="1317752"/>
                </a:lnTo>
                <a:lnTo>
                  <a:pt x="123443" y="1313815"/>
                </a:lnTo>
                <a:lnTo>
                  <a:pt x="116712" y="1309878"/>
                </a:lnTo>
                <a:close/>
              </a:path>
              <a:path w="132714" h="1440814">
                <a:moveTo>
                  <a:pt x="66293" y="1383642"/>
                </a:moveTo>
                <a:lnTo>
                  <a:pt x="53975" y="1404747"/>
                </a:lnTo>
                <a:lnTo>
                  <a:pt x="78612" y="1404747"/>
                </a:lnTo>
                <a:lnTo>
                  <a:pt x="66293" y="1383642"/>
                </a:lnTo>
                <a:close/>
              </a:path>
              <a:path w="132714" h="1440814">
                <a:moveTo>
                  <a:pt x="80517" y="1359273"/>
                </a:moveTo>
                <a:lnTo>
                  <a:pt x="66293" y="1383642"/>
                </a:lnTo>
                <a:lnTo>
                  <a:pt x="78612" y="1404747"/>
                </a:lnTo>
                <a:lnTo>
                  <a:pt x="80517" y="1404747"/>
                </a:lnTo>
                <a:lnTo>
                  <a:pt x="80517" y="1359273"/>
                </a:lnTo>
                <a:close/>
              </a:path>
              <a:path w="132714" h="1440814">
                <a:moveTo>
                  <a:pt x="80517" y="0"/>
                </a:moveTo>
                <a:lnTo>
                  <a:pt x="51942" y="0"/>
                </a:lnTo>
                <a:lnTo>
                  <a:pt x="51942" y="1359056"/>
                </a:lnTo>
                <a:lnTo>
                  <a:pt x="66293" y="1383642"/>
                </a:lnTo>
                <a:lnTo>
                  <a:pt x="80517" y="1359273"/>
                </a:lnTo>
                <a:lnTo>
                  <a:pt x="80517" y="0"/>
                </a:lnTo>
                <a:close/>
              </a:path>
            </a:pathLst>
          </a:custGeom>
          <a:solidFill>
            <a:srgbClr val="7E7E7E"/>
          </a:solidFill>
        </p:spPr>
        <p:txBody>
          <a:bodyPr wrap="square" lIns="0" tIns="0" rIns="0" bIns="0" rtlCol="0"/>
          <a:lstStyle/>
          <a:p>
            <a:endParaRPr/>
          </a:p>
        </p:txBody>
      </p:sp>
      <p:sp>
        <p:nvSpPr>
          <p:cNvPr id="28" name="object 28"/>
          <p:cNvSpPr txBox="1"/>
          <p:nvPr/>
        </p:nvSpPr>
        <p:spPr>
          <a:xfrm>
            <a:off x="114401" y="4312920"/>
            <a:ext cx="2835910" cy="1083310"/>
          </a:xfrm>
          <a:prstGeom prst="rect">
            <a:avLst/>
          </a:prstGeom>
        </p:spPr>
        <p:txBody>
          <a:bodyPr vert="horz" wrap="square" lIns="0" tIns="129539" rIns="0" bIns="0" rtlCol="0">
            <a:spAutoFit/>
          </a:bodyPr>
          <a:lstStyle/>
          <a:p>
            <a:pPr marL="12700">
              <a:lnSpc>
                <a:spcPct val="100000"/>
              </a:lnSpc>
              <a:spcBef>
                <a:spcPts val="1019"/>
              </a:spcBef>
            </a:pPr>
            <a:r>
              <a:rPr sz="1800" spc="-10" dirty="0">
                <a:latin typeface="Calibri"/>
                <a:cs typeface="Calibri"/>
              </a:rPr>
              <a:t>SURVIVAL</a:t>
            </a:r>
            <a:endParaRPr sz="1800">
              <a:latin typeface="Calibri"/>
              <a:cs typeface="Calibri"/>
            </a:endParaRPr>
          </a:p>
          <a:p>
            <a:pPr marL="1376680" marR="5080" indent="4445">
              <a:lnSpc>
                <a:spcPct val="100000"/>
              </a:lnSpc>
              <a:spcBef>
                <a:spcPts val="919"/>
              </a:spcBef>
            </a:pPr>
            <a:r>
              <a:rPr sz="1800" spc="-10" dirty="0">
                <a:latin typeface="Calibri"/>
                <a:cs typeface="Calibri"/>
              </a:rPr>
              <a:t>CYTOSKELETON </a:t>
            </a:r>
            <a:r>
              <a:rPr sz="1800" spc="-20" dirty="0">
                <a:latin typeface="Calibri"/>
                <a:cs typeface="Calibri"/>
              </a:rPr>
              <a:t>ORGANIZATION</a:t>
            </a:r>
            <a:endParaRPr sz="1800">
              <a:latin typeface="Calibri"/>
              <a:cs typeface="Calibri"/>
            </a:endParaRPr>
          </a:p>
        </p:txBody>
      </p:sp>
      <p:sp>
        <p:nvSpPr>
          <p:cNvPr id="29" name="object 29"/>
          <p:cNvSpPr/>
          <p:nvPr/>
        </p:nvSpPr>
        <p:spPr>
          <a:xfrm>
            <a:off x="3982592" y="2086610"/>
            <a:ext cx="5161915" cy="2585720"/>
          </a:xfrm>
          <a:custGeom>
            <a:avLst/>
            <a:gdLst/>
            <a:ahLst/>
            <a:cxnLst/>
            <a:rect l="l" t="t" r="r" b="b"/>
            <a:pathLst>
              <a:path w="5161915" h="2585720">
                <a:moveTo>
                  <a:pt x="0" y="2585339"/>
                </a:moveTo>
                <a:lnTo>
                  <a:pt x="5161407" y="2585339"/>
                </a:lnTo>
              </a:path>
              <a:path w="5161915" h="2585720">
                <a:moveTo>
                  <a:pt x="5161407" y="0"/>
                </a:moveTo>
                <a:lnTo>
                  <a:pt x="0" y="0"/>
                </a:lnTo>
                <a:lnTo>
                  <a:pt x="0" y="2585339"/>
                </a:lnTo>
              </a:path>
            </a:pathLst>
          </a:custGeom>
          <a:ln w="9525">
            <a:solidFill>
              <a:srgbClr val="000000"/>
            </a:solidFill>
          </a:ln>
        </p:spPr>
        <p:txBody>
          <a:bodyPr wrap="square" lIns="0" tIns="0" rIns="0" bIns="0" rtlCol="0"/>
          <a:lstStyle/>
          <a:p>
            <a:endParaRPr/>
          </a:p>
        </p:txBody>
      </p:sp>
      <p:sp>
        <p:nvSpPr>
          <p:cNvPr id="30" name="object 30"/>
          <p:cNvSpPr txBox="1"/>
          <p:nvPr/>
        </p:nvSpPr>
        <p:spPr>
          <a:xfrm>
            <a:off x="4063365" y="2107133"/>
            <a:ext cx="5044440" cy="112395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SIN1</a:t>
            </a:r>
            <a:r>
              <a:rPr sz="1800" b="1" spc="-60" dirty="0">
                <a:solidFill>
                  <a:srgbClr val="FF0000"/>
                </a:solidFill>
                <a:latin typeface="Calibri"/>
                <a:cs typeface="Calibri"/>
              </a:rPr>
              <a:t> </a:t>
            </a:r>
            <a:r>
              <a:rPr sz="1800" spc="-20" dirty="0">
                <a:solidFill>
                  <a:srgbClr val="FF0000"/>
                </a:solidFill>
                <a:latin typeface="Calibri"/>
                <a:cs typeface="Calibri"/>
              </a:rPr>
              <a:t>(stress-</a:t>
            </a:r>
            <a:r>
              <a:rPr sz="1800" spc="-10" dirty="0">
                <a:solidFill>
                  <a:srgbClr val="FF0000"/>
                </a:solidFill>
                <a:latin typeface="Calibri"/>
                <a:cs typeface="Calibri"/>
              </a:rPr>
              <a:t>responsive</a:t>
            </a:r>
            <a:r>
              <a:rPr sz="1800" spc="-35" dirty="0">
                <a:solidFill>
                  <a:srgbClr val="FF0000"/>
                </a:solidFill>
                <a:latin typeface="Calibri"/>
                <a:cs typeface="Calibri"/>
              </a:rPr>
              <a:t> </a:t>
            </a:r>
            <a:r>
              <a:rPr sz="1800" dirty="0">
                <a:solidFill>
                  <a:srgbClr val="FF0000"/>
                </a:solidFill>
                <a:latin typeface="Calibri"/>
                <a:cs typeface="Calibri"/>
              </a:rPr>
              <a:t>protein</a:t>
            </a:r>
            <a:r>
              <a:rPr sz="1800" spc="40" dirty="0">
                <a:solidFill>
                  <a:srgbClr val="FF0000"/>
                </a:solidFill>
                <a:latin typeface="Calibri"/>
                <a:cs typeface="Calibri"/>
              </a:rPr>
              <a:t> </a:t>
            </a:r>
            <a:r>
              <a:rPr sz="1800" spc="-50" dirty="0">
                <a:solidFill>
                  <a:srgbClr val="FF0000"/>
                </a:solidFill>
                <a:latin typeface="Calibri"/>
                <a:cs typeface="Calibri"/>
              </a:rPr>
              <a:t>)</a:t>
            </a:r>
            <a:endParaRPr sz="1800">
              <a:latin typeface="Calibri"/>
              <a:cs typeface="Calibri"/>
            </a:endParaRPr>
          </a:p>
          <a:p>
            <a:pPr marL="287655" marR="5080" indent="-287655" algn="r">
              <a:lnSpc>
                <a:spcPct val="100000"/>
              </a:lnSpc>
              <a:spcBef>
                <a:spcPts val="2165"/>
              </a:spcBef>
              <a:buFont typeface="Wingdings"/>
              <a:buChar char=""/>
              <a:tabLst>
                <a:tab pos="287655" algn="l"/>
              </a:tabLst>
            </a:pPr>
            <a:r>
              <a:rPr sz="1800" spc="-10" dirty="0">
                <a:latin typeface="Calibri"/>
                <a:cs typeface="Calibri"/>
              </a:rPr>
              <a:t>implicated</a:t>
            </a:r>
            <a:r>
              <a:rPr sz="1800" spc="-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JNK</a:t>
            </a:r>
            <a:r>
              <a:rPr sz="1800" spc="-5" dirty="0">
                <a:latin typeface="Calibri"/>
                <a:cs typeface="Calibri"/>
              </a:rPr>
              <a:t> </a:t>
            </a:r>
            <a:r>
              <a:rPr sz="1800" spc="-10" dirty="0">
                <a:latin typeface="Calibri"/>
                <a:cs typeface="Calibri"/>
              </a:rPr>
              <a:t>(c-</a:t>
            </a:r>
            <a:r>
              <a:rPr sz="1800" dirty="0">
                <a:latin typeface="Calibri"/>
                <a:cs typeface="Calibri"/>
              </a:rPr>
              <a:t>Jun</a:t>
            </a:r>
            <a:r>
              <a:rPr sz="1800" spc="-45" dirty="0">
                <a:latin typeface="Calibri"/>
                <a:cs typeface="Calibri"/>
              </a:rPr>
              <a:t> </a:t>
            </a:r>
            <a:r>
              <a:rPr sz="1800" spc="-10" dirty="0">
                <a:latin typeface="Calibri"/>
                <a:cs typeface="Calibri"/>
              </a:rPr>
              <a:t>N-</a:t>
            </a:r>
            <a:r>
              <a:rPr sz="1800" dirty="0">
                <a:latin typeface="Calibri"/>
                <a:cs typeface="Calibri"/>
              </a:rPr>
              <a:t>terminal</a:t>
            </a:r>
            <a:r>
              <a:rPr sz="1800" spc="-20" dirty="0">
                <a:latin typeface="Calibri"/>
                <a:cs typeface="Calibri"/>
              </a:rPr>
              <a:t> </a:t>
            </a:r>
            <a:r>
              <a:rPr sz="1800" dirty="0">
                <a:latin typeface="Calibri"/>
                <a:cs typeface="Calibri"/>
              </a:rPr>
              <a:t>kinase)</a:t>
            </a:r>
            <a:r>
              <a:rPr sz="1800" spc="-5" dirty="0">
                <a:latin typeface="Calibri"/>
                <a:cs typeface="Calibri"/>
              </a:rPr>
              <a:t> </a:t>
            </a:r>
            <a:r>
              <a:rPr sz="1800" spc="-25" dirty="0">
                <a:latin typeface="Calibri"/>
                <a:cs typeface="Calibri"/>
              </a:rPr>
              <a:t>and</a:t>
            </a:r>
            <a:endParaRPr sz="1800">
              <a:latin typeface="Calibri"/>
              <a:cs typeface="Calibri"/>
            </a:endParaRPr>
          </a:p>
          <a:p>
            <a:pPr marR="6985" algn="r">
              <a:lnSpc>
                <a:spcPct val="100000"/>
              </a:lnSpc>
              <a:tabLst>
                <a:tab pos="772795" algn="l"/>
                <a:tab pos="2739390" algn="l"/>
                <a:tab pos="3622675" algn="l"/>
              </a:tabLst>
            </a:pPr>
            <a:r>
              <a:rPr sz="1800" spc="-20" dirty="0">
                <a:latin typeface="Calibri"/>
                <a:cs typeface="Calibri"/>
              </a:rPr>
              <a:t>MAPK</a:t>
            </a:r>
            <a:r>
              <a:rPr sz="1800" dirty="0">
                <a:latin typeface="Calibri"/>
                <a:cs typeface="Calibri"/>
              </a:rPr>
              <a:t>	</a:t>
            </a:r>
            <a:r>
              <a:rPr sz="1800" spc="-10" dirty="0">
                <a:latin typeface="Calibri"/>
                <a:cs typeface="Calibri"/>
              </a:rPr>
              <a:t>(mitogen-activated</a:t>
            </a:r>
            <a:r>
              <a:rPr sz="1800" dirty="0">
                <a:latin typeface="Calibri"/>
                <a:cs typeface="Calibri"/>
              </a:rPr>
              <a:t>	</a:t>
            </a:r>
            <a:r>
              <a:rPr sz="1800" spc="-10" dirty="0">
                <a:latin typeface="Calibri"/>
                <a:cs typeface="Calibri"/>
              </a:rPr>
              <a:t>protein</a:t>
            </a:r>
            <a:r>
              <a:rPr sz="1800" dirty="0">
                <a:latin typeface="Calibri"/>
                <a:cs typeface="Calibri"/>
              </a:rPr>
              <a:t>	</a:t>
            </a:r>
            <a:r>
              <a:rPr sz="1800" spc="-10" dirty="0">
                <a:latin typeface="Calibri"/>
                <a:cs typeface="Calibri"/>
              </a:rPr>
              <a:t>kinase)/ERK</a:t>
            </a:r>
            <a:endParaRPr sz="1800">
              <a:latin typeface="Calibri"/>
              <a:cs typeface="Calibri"/>
            </a:endParaRPr>
          </a:p>
        </p:txBody>
      </p:sp>
      <p:sp>
        <p:nvSpPr>
          <p:cNvPr id="31" name="object 31"/>
          <p:cNvSpPr txBox="1"/>
          <p:nvPr/>
        </p:nvSpPr>
        <p:spPr>
          <a:xfrm>
            <a:off x="4351782" y="3205353"/>
            <a:ext cx="45923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(extracellular-regulated-</a:t>
            </a:r>
            <a:r>
              <a:rPr sz="1800" dirty="0">
                <a:latin typeface="Calibri"/>
                <a:cs typeface="Calibri"/>
              </a:rPr>
              <a:t>protein</a:t>
            </a:r>
            <a:r>
              <a:rPr sz="1800" spc="195" dirty="0">
                <a:latin typeface="Calibri"/>
                <a:cs typeface="Calibri"/>
              </a:rPr>
              <a:t> </a:t>
            </a:r>
            <a:r>
              <a:rPr sz="1800" dirty="0">
                <a:latin typeface="Calibri"/>
                <a:cs typeface="Calibri"/>
              </a:rPr>
              <a:t>kinase)</a:t>
            </a:r>
            <a:r>
              <a:rPr sz="1800" spc="15" dirty="0">
                <a:latin typeface="Calibri"/>
                <a:cs typeface="Calibri"/>
              </a:rPr>
              <a:t> </a:t>
            </a:r>
            <a:r>
              <a:rPr sz="1800" spc="-10" dirty="0">
                <a:latin typeface="Calibri"/>
                <a:cs typeface="Calibri"/>
              </a:rPr>
              <a:t>pathways</a:t>
            </a:r>
            <a:endParaRPr sz="1800">
              <a:latin typeface="Calibri"/>
              <a:cs typeface="Calibri"/>
            </a:endParaRPr>
          </a:p>
        </p:txBody>
      </p:sp>
      <p:sp>
        <p:nvSpPr>
          <p:cNvPr id="32" name="object 32"/>
          <p:cNvSpPr txBox="1"/>
          <p:nvPr/>
        </p:nvSpPr>
        <p:spPr>
          <a:xfrm>
            <a:off x="4063365" y="3754373"/>
            <a:ext cx="5045075" cy="574675"/>
          </a:xfrm>
          <a:prstGeom prst="rect">
            <a:avLst/>
          </a:prstGeom>
        </p:spPr>
        <p:txBody>
          <a:bodyPr vert="horz" wrap="square" lIns="0" tIns="12700" rIns="0" bIns="0" rtlCol="0">
            <a:spAutoFit/>
          </a:bodyPr>
          <a:lstStyle/>
          <a:p>
            <a:pPr marL="299720" marR="5080" indent="-287655">
              <a:lnSpc>
                <a:spcPct val="100000"/>
              </a:lnSpc>
              <a:spcBef>
                <a:spcPts val="100"/>
              </a:spcBef>
              <a:buFont typeface="Wingdings"/>
              <a:buChar char=""/>
              <a:tabLst>
                <a:tab pos="300990" algn="l"/>
                <a:tab pos="1407795" algn="l"/>
                <a:tab pos="1965325" algn="l"/>
                <a:tab pos="3058795" algn="l"/>
                <a:tab pos="4023995" algn="l"/>
                <a:tab pos="4664710" algn="l"/>
              </a:tabLst>
            </a:pPr>
            <a:r>
              <a:rPr sz="1800" spc="-10" dirty="0">
                <a:latin typeface="Calibri"/>
                <a:cs typeface="Calibri"/>
              </a:rPr>
              <a:t>essential</a:t>
            </a:r>
            <a:r>
              <a:rPr sz="1800" dirty="0">
                <a:latin typeface="Calibri"/>
                <a:cs typeface="Calibri"/>
              </a:rPr>
              <a:t>	</a:t>
            </a:r>
            <a:r>
              <a:rPr sz="1800" spc="-25" dirty="0">
                <a:latin typeface="Calibri"/>
                <a:cs typeface="Calibri"/>
              </a:rPr>
              <a:t>for</a:t>
            </a:r>
            <a:r>
              <a:rPr sz="1800" dirty="0">
                <a:latin typeface="Calibri"/>
                <a:cs typeface="Calibri"/>
              </a:rPr>
              <a:t>	</a:t>
            </a:r>
            <a:r>
              <a:rPr sz="1800" spc="-10" dirty="0">
                <a:latin typeface="Calibri"/>
                <a:cs typeface="Calibri"/>
              </a:rPr>
              <a:t>mTORC2</a:t>
            </a:r>
            <a:r>
              <a:rPr sz="1800" dirty="0">
                <a:latin typeface="Calibri"/>
                <a:cs typeface="Calibri"/>
              </a:rPr>
              <a:t>	</a:t>
            </a:r>
            <a:r>
              <a:rPr sz="1800" spc="-10" dirty="0">
                <a:latin typeface="Calibri"/>
                <a:cs typeface="Calibri"/>
              </a:rPr>
              <a:t>activity</a:t>
            </a:r>
            <a:r>
              <a:rPr sz="1800" dirty="0">
                <a:latin typeface="Calibri"/>
                <a:cs typeface="Calibri"/>
              </a:rPr>
              <a:t>	</a:t>
            </a:r>
            <a:r>
              <a:rPr sz="1800" spc="-25" dirty="0">
                <a:latin typeface="Calibri"/>
                <a:cs typeface="Calibri"/>
              </a:rPr>
              <a:t>and</a:t>
            </a:r>
            <a:r>
              <a:rPr sz="1800" dirty="0">
                <a:latin typeface="Calibri"/>
                <a:cs typeface="Calibri"/>
              </a:rPr>
              <a:t>	</a:t>
            </a:r>
            <a:r>
              <a:rPr sz="1800" spc="-25" dirty="0">
                <a:latin typeface="Calibri"/>
                <a:cs typeface="Calibri"/>
              </a:rPr>
              <a:t>AKT 	</a:t>
            </a:r>
            <a:r>
              <a:rPr sz="1800" spc="-10" dirty="0">
                <a:latin typeface="Calibri"/>
                <a:cs typeface="Calibri"/>
              </a:rPr>
              <a:t>phosphorilation</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5034" y="25095"/>
            <a:ext cx="2145665" cy="393700"/>
          </a:xfrm>
          <a:prstGeom prst="rect">
            <a:avLst/>
          </a:prstGeom>
        </p:spPr>
        <p:txBody>
          <a:bodyPr vert="horz" wrap="square" lIns="0" tIns="14605" rIns="0" bIns="0" rtlCol="0">
            <a:spAutoFit/>
          </a:bodyPr>
          <a:lstStyle/>
          <a:p>
            <a:pPr marL="12700">
              <a:lnSpc>
                <a:spcPct val="100000"/>
              </a:lnSpc>
              <a:spcBef>
                <a:spcPts val="115"/>
              </a:spcBef>
            </a:pPr>
            <a:r>
              <a:rPr spc="-10" dirty="0"/>
              <a:t>mTOR</a:t>
            </a:r>
            <a:r>
              <a:rPr spc="-135" dirty="0"/>
              <a:t> </a:t>
            </a:r>
            <a:r>
              <a:rPr dirty="0"/>
              <a:t>complex</a:t>
            </a:r>
            <a:r>
              <a:rPr spc="-120" dirty="0"/>
              <a:t> </a:t>
            </a:r>
            <a:r>
              <a:rPr spc="-50" dirty="0"/>
              <a:t>2</a:t>
            </a:r>
          </a:p>
        </p:txBody>
      </p:sp>
      <p:sp>
        <p:nvSpPr>
          <p:cNvPr id="3" name="object 3"/>
          <p:cNvSpPr txBox="1"/>
          <p:nvPr/>
        </p:nvSpPr>
        <p:spPr>
          <a:xfrm>
            <a:off x="3025394" y="3946106"/>
            <a:ext cx="5378450" cy="923925"/>
          </a:xfrm>
          <a:prstGeom prst="rect">
            <a:avLst/>
          </a:prstGeom>
          <a:ln w="9525">
            <a:solidFill>
              <a:srgbClr val="000000"/>
            </a:solidFill>
          </a:ln>
        </p:spPr>
        <p:txBody>
          <a:bodyPr vert="horz" wrap="square" lIns="0" tIns="34925" rIns="0" bIns="0" rtlCol="0">
            <a:spAutoFit/>
          </a:bodyPr>
          <a:lstStyle/>
          <a:p>
            <a:pPr marL="92710">
              <a:lnSpc>
                <a:spcPct val="100000"/>
              </a:lnSpc>
              <a:spcBef>
                <a:spcPts val="275"/>
              </a:spcBef>
            </a:pPr>
            <a:r>
              <a:rPr sz="1800" b="1" spc="-10" dirty="0">
                <a:solidFill>
                  <a:srgbClr val="FF0000"/>
                </a:solidFill>
                <a:latin typeface="Calibri"/>
                <a:cs typeface="Calibri"/>
              </a:rPr>
              <a:t>mLST8/GβL</a:t>
            </a:r>
            <a:endParaRPr sz="1800">
              <a:latin typeface="Calibri"/>
              <a:cs typeface="Calibri"/>
            </a:endParaRPr>
          </a:p>
          <a:p>
            <a:pPr marL="381000" indent="-288290">
              <a:lnSpc>
                <a:spcPct val="100000"/>
              </a:lnSpc>
              <a:spcBef>
                <a:spcPts val="2160"/>
              </a:spcBef>
              <a:buFont typeface="Wingdings"/>
              <a:buChar char=""/>
              <a:tabLst>
                <a:tab pos="381000" algn="l"/>
              </a:tabLst>
            </a:pPr>
            <a:r>
              <a:rPr sz="1800" dirty="0">
                <a:latin typeface="Calibri"/>
                <a:cs typeface="Calibri"/>
              </a:rPr>
              <a:t>binds</a:t>
            </a:r>
            <a:r>
              <a:rPr sz="1800" spc="-25" dirty="0">
                <a:latin typeface="Calibri"/>
                <a:cs typeface="Calibri"/>
              </a:rPr>
              <a:t> </a:t>
            </a:r>
            <a:r>
              <a:rPr sz="1800" spc="-10" dirty="0">
                <a:latin typeface="Calibri"/>
                <a:cs typeface="Calibri"/>
              </a:rPr>
              <a:t>C-</a:t>
            </a:r>
            <a:r>
              <a:rPr sz="1800" dirty="0">
                <a:latin typeface="Calibri"/>
                <a:cs typeface="Calibri"/>
              </a:rPr>
              <a:t>term</a:t>
            </a:r>
            <a:r>
              <a:rPr sz="1800" spc="-70" dirty="0">
                <a:latin typeface="Calibri"/>
                <a:cs typeface="Calibri"/>
              </a:rPr>
              <a:t> </a:t>
            </a:r>
            <a:r>
              <a:rPr sz="1800" dirty="0">
                <a:latin typeface="Calibri"/>
                <a:cs typeface="Calibri"/>
              </a:rPr>
              <a:t>mTOR</a:t>
            </a:r>
            <a:r>
              <a:rPr sz="1800" spc="-45" dirty="0">
                <a:latin typeface="Calibri"/>
                <a:cs typeface="Calibri"/>
              </a:rPr>
              <a:t> </a:t>
            </a:r>
            <a:r>
              <a:rPr sz="1800" spc="-10" dirty="0">
                <a:latin typeface="Calibri"/>
                <a:cs typeface="Calibri"/>
              </a:rPr>
              <a:t>favoring</a:t>
            </a:r>
            <a:r>
              <a:rPr sz="1800" spc="-30" dirty="0">
                <a:latin typeface="Calibri"/>
                <a:cs typeface="Calibri"/>
              </a:rPr>
              <a:t> </a:t>
            </a:r>
            <a:r>
              <a:rPr sz="1800" spc="-10" dirty="0">
                <a:latin typeface="Calibri"/>
                <a:cs typeface="Calibri"/>
              </a:rPr>
              <a:t>mTORC2</a:t>
            </a:r>
            <a:r>
              <a:rPr sz="1800" spc="-75" dirty="0">
                <a:latin typeface="Calibri"/>
                <a:cs typeface="Calibri"/>
              </a:rPr>
              <a:t> </a:t>
            </a:r>
            <a:r>
              <a:rPr sz="1800" dirty="0">
                <a:latin typeface="Calibri"/>
                <a:cs typeface="Calibri"/>
              </a:rPr>
              <a:t>kinase</a:t>
            </a:r>
            <a:r>
              <a:rPr sz="1800" spc="-65" dirty="0">
                <a:latin typeface="Calibri"/>
                <a:cs typeface="Calibri"/>
              </a:rPr>
              <a:t> </a:t>
            </a:r>
            <a:r>
              <a:rPr sz="1800" spc="-10" dirty="0">
                <a:latin typeface="Calibri"/>
                <a:cs typeface="Calibri"/>
              </a:rPr>
              <a:t>activity</a:t>
            </a:r>
            <a:endParaRPr sz="1800">
              <a:latin typeface="Calibri"/>
              <a:cs typeface="Calibri"/>
            </a:endParaRPr>
          </a:p>
        </p:txBody>
      </p:sp>
      <p:grpSp>
        <p:nvGrpSpPr>
          <p:cNvPr id="4" name="object 4"/>
          <p:cNvGrpSpPr/>
          <p:nvPr/>
        </p:nvGrpSpPr>
        <p:grpSpPr>
          <a:xfrm>
            <a:off x="232816" y="2220277"/>
            <a:ext cx="2477135" cy="1051560"/>
            <a:chOff x="232816" y="2220277"/>
            <a:chExt cx="2477135" cy="1051560"/>
          </a:xfrm>
        </p:grpSpPr>
        <p:pic>
          <p:nvPicPr>
            <p:cNvPr id="5" name="object 5"/>
            <p:cNvPicPr/>
            <p:nvPr/>
          </p:nvPicPr>
          <p:blipFill>
            <a:blip r:embed="rId2" cstate="print"/>
            <a:stretch>
              <a:fillRect/>
            </a:stretch>
          </p:blipFill>
          <p:spPr>
            <a:xfrm>
              <a:off x="395541" y="2220277"/>
              <a:ext cx="1017737" cy="481012"/>
            </a:xfrm>
            <a:prstGeom prst="rect">
              <a:avLst/>
            </a:prstGeom>
          </p:spPr>
        </p:pic>
        <p:pic>
          <p:nvPicPr>
            <p:cNvPr id="6" name="object 6"/>
            <p:cNvPicPr/>
            <p:nvPr/>
          </p:nvPicPr>
          <p:blipFill>
            <a:blip r:embed="rId3" cstate="print"/>
            <a:stretch>
              <a:fillRect/>
            </a:stretch>
          </p:blipFill>
          <p:spPr>
            <a:xfrm>
              <a:off x="1691639" y="2236914"/>
              <a:ext cx="1018273" cy="487362"/>
            </a:xfrm>
            <a:prstGeom prst="rect">
              <a:avLst/>
            </a:prstGeom>
          </p:spPr>
        </p:pic>
        <p:sp>
          <p:nvSpPr>
            <p:cNvPr id="7" name="object 7"/>
            <p:cNvSpPr/>
            <p:nvPr/>
          </p:nvSpPr>
          <p:spPr>
            <a:xfrm>
              <a:off x="247103" y="2679572"/>
              <a:ext cx="300355" cy="577850"/>
            </a:xfrm>
            <a:custGeom>
              <a:avLst/>
              <a:gdLst/>
              <a:ahLst/>
              <a:cxnLst/>
              <a:rect l="l" t="t" r="r" b="b"/>
              <a:pathLst>
                <a:path w="300355" h="577850">
                  <a:moveTo>
                    <a:pt x="299948" y="0"/>
                  </a:moveTo>
                  <a:lnTo>
                    <a:pt x="111455" y="529843"/>
                  </a:lnTo>
                </a:path>
                <a:path w="300355" h="577850">
                  <a:moveTo>
                    <a:pt x="0" y="496062"/>
                  </a:moveTo>
                  <a:lnTo>
                    <a:pt x="215607" y="577596"/>
                  </a:lnTo>
                </a:path>
              </a:pathLst>
            </a:custGeom>
            <a:ln w="28575">
              <a:solidFill>
                <a:srgbClr val="7E7E7E"/>
              </a:solidFill>
            </a:ln>
          </p:spPr>
          <p:txBody>
            <a:bodyPr wrap="square" lIns="0" tIns="0" rIns="0" bIns="0" rtlCol="0"/>
            <a:lstStyle/>
            <a:p>
              <a:endParaRPr/>
            </a:p>
          </p:txBody>
        </p:sp>
      </p:grpSp>
      <p:sp>
        <p:nvSpPr>
          <p:cNvPr id="8" name="object 8"/>
          <p:cNvSpPr/>
          <p:nvPr/>
        </p:nvSpPr>
        <p:spPr>
          <a:xfrm>
            <a:off x="1071143" y="1706372"/>
            <a:ext cx="415290" cy="441959"/>
          </a:xfrm>
          <a:custGeom>
            <a:avLst/>
            <a:gdLst/>
            <a:ahLst/>
            <a:cxnLst/>
            <a:rect l="l" t="t" r="r" b="b"/>
            <a:pathLst>
              <a:path w="415290" h="441960">
                <a:moveTo>
                  <a:pt x="36944" y="308737"/>
                </a:moveTo>
                <a:lnTo>
                  <a:pt x="29286" y="313563"/>
                </a:lnTo>
                <a:lnTo>
                  <a:pt x="27533" y="321310"/>
                </a:lnTo>
                <a:lnTo>
                  <a:pt x="0" y="441960"/>
                </a:lnTo>
                <a:lnTo>
                  <a:pt x="36547" y="431038"/>
                </a:lnTo>
                <a:lnTo>
                  <a:pt x="29806" y="431038"/>
                </a:lnTo>
                <a:lnTo>
                  <a:pt x="8953" y="411479"/>
                </a:lnTo>
                <a:lnTo>
                  <a:pt x="45066" y="372892"/>
                </a:lnTo>
                <a:lnTo>
                  <a:pt x="57150" y="319913"/>
                </a:lnTo>
                <a:lnTo>
                  <a:pt x="52336" y="312292"/>
                </a:lnTo>
                <a:lnTo>
                  <a:pt x="36944" y="308737"/>
                </a:lnTo>
                <a:close/>
              </a:path>
              <a:path w="415290" h="441960">
                <a:moveTo>
                  <a:pt x="45066" y="372892"/>
                </a:moveTo>
                <a:lnTo>
                  <a:pt x="8953" y="411479"/>
                </a:lnTo>
                <a:lnTo>
                  <a:pt x="29806" y="431038"/>
                </a:lnTo>
                <a:lnTo>
                  <a:pt x="35987" y="424433"/>
                </a:lnTo>
                <a:lnTo>
                  <a:pt x="33312" y="424433"/>
                </a:lnTo>
                <a:lnTo>
                  <a:pt x="15290" y="407542"/>
                </a:lnTo>
                <a:lnTo>
                  <a:pt x="38766" y="400520"/>
                </a:lnTo>
                <a:lnTo>
                  <a:pt x="45066" y="372892"/>
                </a:lnTo>
                <a:close/>
              </a:path>
              <a:path w="415290" h="441960">
                <a:moveTo>
                  <a:pt x="117944" y="376808"/>
                </a:moveTo>
                <a:lnTo>
                  <a:pt x="65986" y="392377"/>
                </a:lnTo>
                <a:lnTo>
                  <a:pt x="29806" y="431038"/>
                </a:lnTo>
                <a:lnTo>
                  <a:pt x="36547" y="431038"/>
                </a:lnTo>
                <a:lnTo>
                  <a:pt x="126123" y="404240"/>
                </a:lnTo>
                <a:lnTo>
                  <a:pt x="130416" y="396239"/>
                </a:lnTo>
                <a:lnTo>
                  <a:pt x="128155" y="388747"/>
                </a:lnTo>
                <a:lnTo>
                  <a:pt x="125907" y="381126"/>
                </a:lnTo>
                <a:lnTo>
                  <a:pt x="117944" y="376808"/>
                </a:lnTo>
                <a:close/>
              </a:path>
              <a:path w="415290" h="441960">
                <a:moveTo>
                  <a:pt x="38766" y="400520"/>
                </a:moveTo>
                <a:lnTo>
                  <a:pt x="15290" y="407542"/>
                </a:lnTo>
                <a:lnTo>
                  <a:pt x="33312" y="424433"/>
                </a:lnTo>
                <a:lnTo>
                  <a:pt x="38766" y="400520"/>
                </a:lnTo>
                <a:close/>
              </a:path>
              <a:path w="415290" h="441960">
                <a:moveTo>
                  <a:pt x="65986" y="392377"/>
                </a:moveTo>
                <a:lnTo>
                  <a:pt x="38766" y="400520"/>
                </a:lnTo>
                <a:lnTo>
                  <a:pt x="33312" y="424433"/>
                </a:lnTo>
                <a:lnTo>
                  <a:pt x="35987" y="424433"/>
                </a:lnTo>
                <a:lnTo>
                  <a:pt x="65986" y="392377"/>
                </a:lnTo>
                <a:close/>
              </a:path>
              <a:path w="415290" h="441960">
                <a:moveTo>
                  <a:pt x="394055" y="0"/>
                </a:moveTo>
                <a:lnTo>
                  <a:pt x="45066" y="372892"/>
                </a:lnTo>
                <a:lnTo>
                  <a:pt x="38766" y="400520"/>
                </a:lnTo>
                <a:lnTo>
                  <a:pt x="65986" y="392377"/>
                </a:lnTo>
                <a:lnTo>
                  <a:pt x="414883" y="19557"/>
                </a:lnTo>
                <a:lnTo>
                  <a:pt x="394055" y="0"/>
                </a:lnTo>
                <a:close/>
              </a:path>
            </a:pathLst>
          </a:custGeom>
          <a:solidFill>
            <a:srgbClr val="7E7E7E"/>
          </a:solidFill>
        </p:spPr>
        <p:txBody>
          <a:bodyPr wrap="square" lIns="0" tIns="0" rIns="0" bIns="0" rtlCol="0"/>
          <a:lstStyle/>
          <a:p>
            <a:endParaRPr/>
          </a:p>
        </p:txBody>
      </p:sp>
      <p:sp>
        <p:nvSpPr>
          <p:cNvPr id="9" name="object 9"/>
          <p:cNvSpPr/>
          <p:nvPr/>
        </p:nvSpPr>
        <p:spPr>
          <a:xfrm>
            <a:off x="2129408" y="1716151"/>
            <a:ext cx="132715" cy="432434"/>
          </a:xfrm>
          <a:custGeom>
            <a:avLst/>
            <a:gdLst/>
            <a:ahLst/>
            <a:cxnLst/>
            <a:rect l="l" t="t" r="r" b="b"/>
            <a:pathLst>
              <a:path w="132714" h="432435">
                <a:moveTo>
                  <a:pt x="15875" y="301751"/>
                </a:moveTo>
                <a:lnTo>
                  <a:pt x="2286" y="309752"/>
                </a:lnTo>
                <a:lnTo>
                  <a:pt x="0" y="318515"/>
                </a:lnTo>
                <a:lnTo>
                  <a:pt x="66293" y="432181"/>
                </a:lnTo>
                <a:lnTo>
                  <a:pt x="82808" y="403860"/>
                </a:lnTo>
                <a:lnTo>
                  <a:pt x="52070" y="403860"/>
                </a:lnTo>
                <a:lnTo>
                  <a:pt x="52010" y="350930"/>
                </a:lnTo>
                <a:lnTo>
                  <a:pt x="28702" y="310896"/>
                </a:lnTo>
                <a:lnTo>
                  <a:pt x="24638" y="304038"/>
                </a:lnTo>
                <a:lnTo>
                  <a:pt x="15875" y="301751"/>
                </a:lnTo>
                <a:close/>
              </a:path>
              <a:path w="132714" h="432435">
                <a:moveTo>
                  <a:pt x="52070" y="351031"/>
                </a:moveTo>
                <a:lnTo>
                  <a:pt x="52070" y="403860"/>
                </a:lnTo>
                <a:lnTo>
                  <a:pt x="80645" y="403860"/>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860"/>
                </a:lnTo>
                <a:lnTo>
                  <a:pt x="82808" y="403860"/>
                </a:lnTo>
                <a:lnTo>
                  <a:pt x="132588" y="318515"/>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pic>
        <p:nvPicPr>
          <p:cNvPr id="10" name="object 10"/>
          <p:cNvPicPr/>
          <p:nvPr/>
        </p:nvPicPr>
        <p:blipFill>
          <a:blip r:embed="rId4" cstate="print"/>
          <a:stretch>
            <a:fillRect/>
          </a:stretch>
        </p:blipFill>
        <p:spPr>
          <a:xfrm>
            <a:off x="2915792" y="2148268"/>
            <a:ext cx="1011998" cy="481012"/>
          </a:xfrm>
          <a:prstGeom prst="rect">
            <a:avLst/>
          </a:prstGeom>
        </p:spPr>
      </p:pic>
      <p:grpSp>
        <p:nvGrpSpPr>
          <p:cNvPr id="11" name="object 11"/>
          <p:cNvGrpSpPr/>
          <p:nvPr/>
        </p:nvGrpSpPr>
        <p:grpSpPr>
          <a:xfrm>
            <a:off x="944016" y="420052"/>
            <a:ext cx="2447925" cy="1656714"/>
            <a:chOff x="944016" y="420052"/>
            <a:chExt cx="2447925" cy="1656714"/>
          </a:xfrm>
        </p:grpSpPr>
        <p:sp>
          <p:nvSpPr>
            <p:cNvPr id="12" name="object 12"/>
            <p:cNvSpPr/>
            <p:nvPr/>
          </p:nvSpPr>
          <p:spPr>
            <a:xfrm>
              <a:off x="2762504" y="1633347"/>
              <a:ext cx="516890" cy="443230"/>
            </a:xfrm>
            <a:custGeom>
              <a:avLst/>
              <a:gdLst/>
              <a:ahLst/>
              <a:cxnLst/>
              <a:rect l="l" t="t" r="r" b="b"/>
              <a:pathLst>
                <a:path w="516889" h="443230">
                  <a:moveTo>
                    <a:pt x="392048" y="391540"/>
                  </a:moveTo>
                  <a:lnTo>
                    <a:pt x="384682" y="396748"/>
                  </a:lnTo>
                  <a:lnTo>
                    <a:pt x="381888" y="412241"/>
                  </a:lnTo>
                  <a:lnTo>
                    <a:pt x="387095" y="419735"/>
                  </a:lnTo>
                  <a:lnTo>
                    <a:pt x="516635" y="442975"/>
                  </a:lnTo>
                  <a:lnTo>
                    <a:pt x="514005" y="435482"/>
                  </a:lnTo>
                  <a:lnTo>
                    <a:pt x="485775" y="435482"/>
                  </a:lnTo>
                  <a:lnTo>
                    <a:pt x="445420" y="401110"/>
                  </a:lnTo>
                  <a:lnTo>
                    <a:pt x="392048" y="391540"/>
                  </a:lnTo>
                  <a:close/>
                </a:path>
                <a:path w="516889" h="443230">
                  <a:moveTo>
                    <a:pt x="445420" y="401110"/>
                  </a:moveTo>
                  <a:lnTo>
                    <a:pt x="485775" y="435482"/>
                  </a:lnTo>
                  <a:lnTo>
                    <a:pt x="491057" y="429260"/>
                  </a:lnTo>
                  <a:lnTo>
                    <a:pt x="481583" y="429260"/>
                  </a:lnTo>
                  <a:lnTo>
                    <a:pt x="473458" y="406137"/>
                  </a:lnTo>
                  <a:lnTo>
                    <a:pt x="445420" y="401110"/>
                  </a:lnTo>
                  <a:close/>
                </a:path>
                <a:path w="516889" h="443230">
                  <a:moveTo>
                    <a:pt x="464946" y="314832"/>
                  </a:moveTo>
                  <a:lnTo>
                    <a:pt x="457453" y="317373"/>
                  </a:lnTo>
                  <a:lnTo>
                    <a:pt x="449960" y="320039"/>
                  </a:lnTo>
                  <a:lnTo>
                    <a:pt x="446023" y="328167"/>
                  </a:lnTo>
                  <a:lnTo>
                    <a:pt x="448690" y="335661"/>
                  </a:lnTo>
                  <a:lnTo>
                    <a:pt x="464042" y="379345"/>
                  </a:lnTo>
                  <a:lnTo>
                    <a:pt x="504317" y="413638"/>
                  </a:lnTo>
                  <a:lnTo>
                    <a:pt x="485775" y="435482"/>
                  </a:lnTo>
                  <a:lnTo>
                    <a:pt x="514005" y="435482"/>
                  </a:lnTo>
                  <a:lnTo>
                    <a:pt x="475614" y="326136"/>
                  </a:lnTo>
                  <a:lnTo>
                    <a:pt x="473075" y="318769"/>
                  </a:lnTo>
                  <a:lnTo>
                    <a:pt x="464946" y="314832"/>
                  </a:lnTo>
                  <a:close/>
                </a:path>
                <a:path w="516889" h="443230">
                  <a:moveTo>
                    <a:pt x="473458" y="406137"/>
                  </a:moveTo>
                  <a:lnTo>
                    <a:pt x="481583" y="429260"/>
                  </a:lnTo>
                  <a:lnTo>
                    <a:pt x="497585" y="410463"/>
                  </a:lnTo>
                  <a:lnTo>
                    <a:pt x="473458" y="406137"/>
                  </a:lnTo>
                  <a:close/>
                </a:path>
                <a:path w="516889" h="443230">
                  <a:moveTo>
                    <a:pt x="464042" y="379345"/>
                  </a:moveTo>
                  <a:lnTo>
                    <a:pt x="473458" y="406137"/>
                  </a:lnTo>
                  <a:lnTo>
                    <a:pt x="497585" y="410463"/>
                  </a:lnTo>
                  <a:lnTo>
                    <a:pt x="481583" y="429260"/>
                  </a:lnTo>
                  <a:lnTo>
                    <a:pt x="491057" y="429260"/>
                  </a:lnTo>
                  <a:lnTo>
                    <a:pt x="504317" y="413638"/>
                  </a:lnTo>
                  <a:lnTo>
                    <a:pt x="464042" y="379345"/>
                  </a:lnTo>
                  <a:close/>
                </a:path>
                <a:path w="516889" h="443230">
                  <a:moveTo>
                    <a:pt x="18541" y="0"/>
                  </a:moveTo>
                  <a:lnTo>
                    <a:pt x="0" y="21716"/>
                  </a:lnTo>
                  <a:lnTo>
                    <a:pt x="445420" y="401110"/>
                  </a:lnTo>
                  <a:lnTo>
                    <a:pt x="473458" y="406137"/>
                  </a:lnTo>
                  <a:lnTo>
                    <a:pt x="464042" y="379345"/>
                  </a:lnTo>
                  <a:lnTo>
                    <a:pt x="18541" y="0"/>
                  </a:lnTo>
                  <a:close/>
                </a:path>
              </a:pathLst>
            </a:custGeom>
            <a:solidFill>
              <a:srgbClr val="7E7E7E"/>
            </a:solidFill>
          </p:spPr>
          <p:txBody>
            <a:bodyPr wrap="square" lIns="0" tIns="0" rIns="0" bIns="0" rtlCol="0"/>
            <a:lstStyle/>
            <a:p>
              <a:endParaRPr/>
            </a:p>
          </p:txBody>
        </p:sp>
        <p:pic>
          <p:nvPicPr>
            <p:cNvPr id="13" name="object 13"/>
            <p:cNvPicPr/>
            <p:nvPr/>
          </p:nvPicPr>
          <p:blipFill>
            <a:blip r:embed="rId5" cstate="print"/>
            <a:stretch>
              <a:fillRect/>
            </a:stretch>
          </p:blipFill>
          <p:spPr>
            <a:xfrm>
              <a:off x="1324990" y="578294"/>
              <a:ext cx="1719326" cy="944562"/>
            </a:xfrm>
            <a:prstGeom prst="rect">
              <a:avLst/>
            </a:prstGeom>
          </p:spPr>
        </p:pic>
        <p:pic>
          <p:nvPicPr>
            <p:cNvPr id="14" name="object 14"/>
            <p:cNvPicPr/>
            <p:nvPr/>
          </p:nvPicPr>
          <p:blipFill>
            <a:blip r:embed="rId6" cstate="print"/>
            <a:stretch>
              <a:fillRect/>
            </a:stretch>
          </p:blipFill>
          <p:spPr>
            <a:xfrm>
              <a:off x="944016" y="1140269"/>
              <a:ext cx="1365250" cy="481012"/>
            </a:xfrm>
            <a:prstGeom prst="rect">
              <a:avLst/>
            </a:prstGeom>
          </p:spPr>
        </p:pic>
        <p:pic>
          <p:nvPicPr>
            <p:cNvPr id="15" name="object 15"/>
            <p:cNvPicPr/>
            <p:nvPr/>
          </p:nvPicPr>
          <p:blipFill>
            <a:blip r:embed="rId7" cstate="print"/>
            <a:stretch>
              <a:fillRect/>
            </a:stretch>
          </p:blipFill>
          <p:spPr>
            <a:xfrm>
              <a:off x="2659507" y="1092644"/>
              <a:ext cx="731837" cy="506412"/>
            </a:xfrm>
            <a:prstGeom prst="rect">
              <a:avLst/>
            </a:prstGeom>
          </p:spPr>
        </p:pic>
        <p:pic>
          <p:nvPicPr>
            <p:cNvPr id="16" name="object 16"/>
            <p:cNvPicPr/>
            <p:nvPr/>
          </p:nvPicPr>
          <p:blipFill>
            <a:blip r:embed="rId8" cstate="print"/>
            <a:stretch>
              <a:fillRect/>
            </a:stretch>
          </p:blipFill>
          <p:spPr>
            <a:xfrm>
              <a:off x="944016" y="420052"/>
              <a:ext cx="725487" cy="500062"/>
            </a:xfrm>
            <a:prstGeom prst="rect">
              <a:avLst/>
            </a:prstGeom>
          </p:spPr>
        </p:pic>
      </p:grpSp>
      <p:sp>
        <p:nvSpPr>
          <p:cNvPr id="17" name="object 17"/>
          <p:cNvSpPr txBox="1"/>
          <p:nvPr/>
        </p:nvSpPr>
        <p:spPr>
          <a:xfrm>
            <a:off x="1781936" y="214071"/>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8" name="object 18"/>
          <p:cNvSpPr txBox="1"/>
          <p:nvPr/>
        </p:nvSpPr>
        <p:spPr>
          <a:xfrm>
            <a:off x="42163" y="3230118"/>
            <a:ext cx="3898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FoxO</a:t>
            </a:r>
            <a:endParaRPr sz="1400">
              <a:latin typeface="Calibri"/>
              <a:cs typeface="Calibri"/>
            </a:endParaRPr>
          </a:p>
        </p:txBody>
      </p:sp>
      <p:grpSp>
        <p:nvGrpSpPr>
          <p:cNvPr id="19" name="object 19"/>
          <p:cNvGrpSpPr/>
          <p:nvPr/>
        </p:nvGrpSpPr>
        <p:grpSpPr>
          <a:xfrm>
            <a:off x="851750" y="2641980"/>
            <a:ext cx="1029335" cy="670560"/>
            <a:chOff x="851750" y="2641980"/>
            <a:chExt cx="1029335" cy="670560"/>
          </a:xfrm>
        </p:grpSpPr>
        <p:sp>
          <p:nvSpPr>
            <p:cNvPr id="20" name="object 20"/>
            <p:cNvSpPr/>
            <p:nvPr/>
          </p:nvSpPr>
          <p:spPr>
            <a:xfrm>
              <a:off x="866038" y="2737992"/>
              <a:ext cx="230504" cy="560070"/>
            </a:xfrm>
            <a:custGeom>
              <a:avLst/>
              <a:gdLst/>
              <a:ahLst/>
              <a:cxnLst/>
              <a:rect l="l" t="t" r="r" b="b"/>
              <a:pathLst>
                <a:path w="230505" h="560070">
                  <a:moveTo>
                    <a:pt x="97231" y="0"/>
                  </a:moveTo>
                  <a:lnTo>
                    <a:pt x="115747" y="540004"/>
                  </a:lnTo>
                </a:path>
                <a:path w="230505" h="560070">
                  <a:moveTo>
                    <a:pt x="0" y="560070"/>
                  </a:moveTo>
                  <a:lnTo>
                    <a:pt x="230289" y="549529"/>
                  </a:lnTo>
                </a:path>
              </a:pathLst>
            </a:custGeom>
            <a:ln w="28575">
              <a:solidFill>
                <a:srgbClr val="7E7E7E"/>
              </a:solidFill>
            </a:ln>
          </p:spPr>
          <p:txBody>
            <a:bodyPr wrap="square" lIns="0" tIns="0" rIns="0" bIns="0" rtlCol="0"/>
            <a:lstStyle/>
            <a:p>
              <a:endParaRPr/>
            </a:p>
          </p:txBody>
        </p:sp>
        <p:sp>
          <p:nvSpPr>
            <p:cNvPr id="21" name="object 21"/>
            <p:cNvSpPr/>
            <p:nvPr/>
          </p:nvSpPr>
          <p:spPr>
            <a:xfrm>
              <a:off x="1287906" y="2641980"/>
              <a:ext cx="593090" cy="567690"/>
            </a:xfrm>
            <a:custGeom>
              <a:avLst/>
              <a:gdLst/>
              <a:ahLst/>
              <a:cxnLst/>
              <a:rect l="l" t="t" r="r" b="b"/>
              <a:pathLst>
                <a:path w="593089" h="567689">
                  <a:moveTo>
                    <a:pt x="471169" y="509143"/>
                  </a:moveTo>
                  <a:lnTo>
                    <a:pt x="463423" y="513842"/>
                  </a:lnTo>
                  <a:lnTo>
                    <a:pt x="461588" y="521710"/>
                  </a:lnTo>
                  <a:lnTo>
                    <a:pt x="459867" y="529209"/>
                  </a:lnTo>
                  <a:lnTo>
                    <a:pt x="464566" y="536829"/>
                  </a:lnTo>
                  <a:lnTo>
                    <a:pt x="472186" y="538734"/>
                  </a:lnTo>
                  <a:lnTo>
                    <a:pt x="592582" y="567563"/>
                  </a:lnTo>
                  <a:lnTo>
                    <a:pt x="589920" y="558292"/>
                  </a:lnTo>
                  <a:lnTo>
                    <a:pt x="562229" y="558292"/>
                  </a:lnTo>
                  <a:lnTo>
                    <a:pt x="523970" y="521710"/>
                  </a:lnTo>
                  <a:lnTo>
                    <a:pt x="471169" y="509143"/>
                  </a:lnTo>
                  <a:close/>
                </a:path>
                <a:path w="593089" h="567689">
                  <a:moveTo>
                    <a:pt x="523970" y="521710"/>
                  </a:moveTo>
                  <a:lnTo>
                    <a:pt x="562229" y="558292"/>
                  </a:lnTo>
                  <a:lnTo>
                    <a:pt x="568267" y="551942"/>
                  </a:lnTo>
                  <a:lnTo>
                    <a:pt x="558292" y="551942"/>
                  </a:lnTo>
                  <a:lnTo>
                    <a:pt x="551500" y="528302"/>
                  </a:lnTo>
                  <a:lnTo>
                    <a:pt x="523970" y="521710"/>
                  </a:lnTo>
                  <a:close/>
                </a:path>
                <a:path w="593089" h="567689">
                  <a:moveTo>
                    <a:pt x="548259" y="436626"/>
                  </a:moveTo>
                  <a:lnTo>
                    <a:pt x="533145" y="440944"/>
                  </a:lnTo>
                  <a:lnTo>
                    <a:pt x="528701" y="448945"/>
                  </a:lnTo>
                  <a:lnTo>
                    <a:pt x="543660" y="501013"/>
                  </a:lnTo>
                  <a:lnTo>
                    <a:pt x="581913" y="537591"/>
                  </a:lnTo>
                  <a:lnTo>
                    <a:pt x="562229" y="558292"/>
                  </a:lnTo>
                  <a:lnTo>
                    <a:pt x="589920" y="558292"/>
                  </a:lnTo>
                  <a:lnTo>
                    <a:pt x="556260" y="441071"/>
                  </a:lnTo>
                  <a:lnTo>
                    <a:pt x="548259" y="436626"/>
                  </a:lnTo>
                  <a:close/>
                </a:path>
                <a:path w="593089" h="567689">
                  <a:moveTo>
                    <a:pt x="551500" y="528302"/>
                  </a:moveTo>
                  <a:lnTo>
                    <a:pt x="558292" y="551942"/>
                  </a:lnTo>
                  <a:lnTo>
                    <a:pt x="575437" y="534035"/>
                  </a:lnTo>
                  <a:lnTo>
                    <a:pt x="551500" y="528302"/>
                  </a:lnTo>
                  <a:close/>
                </a:path>
                <a:path w="593089" h="567689">
                  <a:moveTo>
                    <a:pt x="543660" y="501013"/>
                  </a:moveTo>
                  <a:lnTo>
                    <a:pt x="551500" y="528302"/>
                  </a:lnTo>
                  <a:lnTo>
                    <a:pt x="575437" y="534035"/>
                  </a:lnTo>
                  <a:lnTo>
                    <a:pt x="558292" y="551942"/>
                  </a:lnTo>
                  <a:lnTo>
                    <a:pt x="568267" y="551942"/>
                  </a:lnTo>
                  <a:lnTo>
                    <a:pt x="581913" y="537591"/>
                  </a:lnTo>
                  <a:lnTo>
                    <a:pt x="543660" y="501013"/>
                  </a:lnTo>
                  <a:close/>
                </a:path>
                <a:path w="593089" h="567689">
                  <a:moveTo>
                    <a:pt x="19684" y="0"/>
                  </a:moveTo>
                  <a:lnTo>
                    <a:pt x="0" y="20701"/>
                  </a:lnTo>
                  <a:lnTo>
                    <a:pt x="523970" y="521710"/>
                  </a:lnTo>
                  <a:lnTo>
                    <a:pt x="551500" y="528302"/>
                  </a:lnTo>
                  <a:lnTo>
                    <a:pt x="543660" y="501013"/>
                  </a:lnTo>
                  <a:lnTo>
                    <a:pt x="19684" y="0"/>
                  </a:lnTo>
                  <a:close/>
                </a:path>
              </a:pathLst>
            </a:custGeom>
            <a:solidFill>
              <a:srgbClr val="7E7E7E"/>
            </a:solidFill>
          </p:spPr>
          <p:txBody>
            <a:bodyPr wrap="square" lIns="0" tIns="0" rIns="0" bIns="0" rtlCol="0"/>
            <a:lstStyle/>
            <a:p>
              <a:endParaRPr/>
            </a:p>
          </p:txBody>
        </p:sp>
      </p:grpSp>
      <p:sp>
        <p:nvSpPr>
          <p:cNvPr id="22" name="object 22"/>
          <p:cNvSpPr txBox="1"/>
          <p:nvPr/>
        </p:nvSpPr>
        <p:spPr>
          <a:xfrm>
            <a:off x="827633" y="3321761"/>
            <a:ext cx="30226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Bad</a:t>
            </a:r>
            <a:endParaRPr sz="1400">
              <a:latin typeface="Calibri"/>
              <a:cs typeface="Calibri"/>
            </a:endParaRPr>
          </a:p>
        </p:txBody>
      </p:sp>
      <p:sp>
        <p:nvSpPr>
          <p:cNvPr id="23" name="object 23"/>
          <p:cNvSpPr/>
          <p:nvPr/>
        </p:nvSpPr>
        <p:spPr>
          <a:xfrm>
            <a:off x="536701" y="3552190"/>
            <a:ext cx="132715" cy="936625"/>
          </a:xfrm>
          <a:custGeom>
            <a:avLst/>
            <a:gdLst/>
            <a:ahLst/>
            <a:cxnLst/>
            <a:rect l="l" t="t" r="r" b="b"/>
            <a:pathLst>
              <a:path w="132715" h="936625">
                <a:moveTo>
                  <a:pt x="16103" y="805434"/>
                </a:moveTo>
                <a:lnTo>
                  <a:pt x="2387" y="813308"/>
                </a:lnTo>
                <a:lnTo>
                  <a:pt x="0" y="821944"/>
                </a:lnTo>
                <a:lnTo>
                  <a:pt x="65138" y="936371"/>
                </a:lnTo>
                <a:lnTo>
                  <a:pt x="81987" y="908177"/>
                </a:lnTo>
                <a:lnTo>
                  <a:pt x="79717" y="908177"/>
                </a:lnTo>
                <a:lnTo>
                  <a:pt x="51142" y="907923"/>
                </a:lnTo>
                <a:lnTo>
                  <a:pt x="51692" y="855011"/>
                </a:lnTo>
                <a:lnTo>
                  <a:pt x="24828" y="807847"/>
                </a:lnTo>
                <a:lnTo>
                  <a:pt x="16103" y="805434"/>
                </a:lnTo>
                <a:close/>
              </a:path>
              <a:path w="132715" h="936625">
                <a:moveTo>
                  <a:pt x="51692" y="855011"/>
                </a:moveTo>
                <a:lnTo>
                  <a:pt x="51142" y="907923"/>
                </a:lnTo>
                <a:lnTo>
                  <a:pt x="79717" y="908177"/>
                </a:lnTo>
                <a:lnTo>
                  <a:pt x="79793" y="900938"/>
                </a:lnTo>
                <a:lnTo>
                  <a:pt x="77851" y="900938"/>
                </a:lnTo>
                <a:lnTo>
                  <a:pt x="53162" y="900684"/>
                </a:lnTo>
                <a:lnTo>
                  <a:pt x="65726" y="879650"/>
                </a:lnTo>
                <a:lnTo>
                  <a:pt x="51692" y="855011"/>
                </a:lnTo>
                <a:close/>
              </a:path>
              <a:path w="132715" h="936625">
                <a:moveTo>
                  <a:pt x="116878" y="806450"/>
                </a:moveTo>
                <a:lnTo>
                  <a:pt x="108102" y="808736"/>
                </a:lnTo>
                <a:lnTo>
                  <a:pt x="80266" y="855306"/>
                </a:lnTo>
                <a:lnTo>
                  <a:pt x="79717" y="908177"/>
                </a:lnTo>
                <a:lnTo>
                  <a:pt x="81987" y="908177"/>
                </a:lnTo>
                <a:lnTo>
                  <a:pt x="128587" y="830199"/>
                </a:lnTo>
                <a:lnTo>
                  <a:pt x="132638" y="823341"/>
                </a:lnTo>
                <a:lnTo>
                  <a:pt x="130429" y="814578"/>
                </a:lnTo>
                <a:lnTo>
                  <a:pt x="116878" y="806450"/>
                </a:lnTo>
                <a:close/>
              </a:path>
              <a:path w="132715" h="936625">
                <a:moveTo>
                  <a:pt x="65726" y="879650"/>
                </a:moveTo>
                <a:lnTo>
                  <a:pt x="53162" y="900684"/>
                </a:lnTo>
                <a:lnTo>
                  <a:pt x="77851" y="900938"/>
                </a:lnTo>
                <a:lnTo>
                  <a:pt x="65726" y="879650"/>
                </a:lnTo>
                <a:close/>
              </a:path>
              <a:path w="132715" h="936625">
                <a:moveTo>
                  <a:pt x="80266" y="855306"/>
                </a:moveTo>
                <a:lnTo>
                  <a:pt x="65726" y="879650"/>
                </a:lnTo>
                <a:lnTo>
                  <a:pt x="77851" y="900938"/>
                </a:lnTo>
                <a:lnTo>
                  <a:pt x="79793" y="900938"/>
                </a:lnTo>
                <a:lnTo>
                  <a:pt x="80266" y="855306"/>
                </a:lnTo>
                <a:close/>
              </a:path>
              <a:path w="132715" h="936625">
                <a:moveTo>
                  <a:pt x="60566" y="0"/>
                </a:moveTo>
                <a:lnTo>
                  <a:pt x="51692" y="855011"/>
                </a:lnTo>
                <a:lnTo>
                  <a:pt x="65726" y="879650"/>
                </a:lnTo>
                <a:lnTo>
                  <a:pt x="80266" y="855306"/>
                </a:lnTo>
                <a:lnTo>
                  <a:pt x="89141" y="381"/>
                </a:lnTo>
                <a:lnTo>
                  <a:pt x="60566" y="0"/>
                </a:lnTo>
                <a:close/>
              </a:path>
            </a:pathLst>
          </a:custGeom>
          <a:solidFill>
            <a:srgbClr val="7E7E7E"/>
          </a:solidFill>
        </p:spPr>
        <p:txBody>
          <a:bodyPr wrap="square" lIns="0" tIns="0" rIns="0" bIns="0" rtlCol="0"/>
          <a:lstStyle/>
          <a:p>
            <a:endParaRPr/>
          </a:p>
        </p:txBody>
      </p:sp>
      <p:sp>
        <p:nvSpPr>
          <p:cNvPr id="24" name="object 24"/>
          <p:cNvSpPr txBox="1"/>
          <p:nvPr/>
        </p:nvSpPr>
        <p:spPr>
          <a:xfrm>
            <a:off x="114401" y="4430014"/>
            <a:ext cx="9302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SURVIVAL</a:t>
            </a:r>
            <a:endParaRPr sz="1800">
              <a:latin typeface="Calibri"/>
              <a:cs typeface="Calibri"/>
            </a:endParaRPr>
          </a:p>
        </p:txBody>
      </p:sp>
      <p:sp>
        <p:nvSpPr>
          <p:cNvPr id="25" name="object 25"/>
          <p:cNvSpPr/>
          <p:nvPr/>
        </p:nvSpPr>
        <p:spPr>
          <a:xfrm>
            <a:off x="3365753" y="2737866"/>
            <a:ext cx="132715" cy="936625"/>
          </a:xfrm>
          <a:custGeom>
            <a:avLst/>
            <a:gdLst/>
            <a:ahLst/>
            <a:cxnLst/>
            <a:rect l="l" t="t" r="r" b="b"/>
            <a:pathLst>
              <a:path w="132714" h="936625">
                <a:moveTo>
                  <a:pt x="16129" y="805307"/>
                </a:moveTo>
                <a:lnTo>
                  <a:pt x="2412" y="813181"/>
                </a:lnTo>
                <a:lnTo>
                  <a:pt x="0" y="821817"/>
                </a:lnTo>
                <a:lnTo>
                  <a:pt x="3937" y="828675"/>
                </a:lnTo>
                <a:lnTo>
                  <a:pt x="65150" y="936244"/>
                </a:lnTo>
                <a:lnTo>
                  <a:pt x="82013" y="908050"/>
                </a:lnTo>
                <a:lnTo>
                  <a:pt x="79756" y="908050"/>
                </a:lnTo>
                <a:lnTo>
                  <a:pt x="51181" y="907796"/>
                </a:lnTo>
                <a:lnTo>
                  <a:pt x="51729" y="854860"/>
                </a:lnTo>
                <a:lnTo>
                  <a:pt x="28756" y="814451"/>
                </a:lnTo>
                <a:lnTo>
                  <a:pt x="24892" y="807720"/>
                </a:lnTo>
                <a:lnTo>
                  <a:pt x="16129" y="805307"/>
                </a:lnTo>
                <a:close/>
              </a:path>
              <a:path w="132714" h="936625">
                <a:moveTo>
                  <a:pt x="51729" y="854860"/>
                </a:moveTo>
                <a:lnTo>
                  <a:pt x="51181" y="907796"/>
                </a:lnTo>
                <a:lnTo>
                  <a:pt x="79756" y="908050"/>
                </a:lnTo>
                <a:lnTo>
                  <a:pt x="79830" y="900811"/>
                </a:lnTo>
                <a:lnTo>
                  <a:pt x="77850" y="900811"/>
                </a:lnTo>
                <a:lnTo>
                  <a:pt x="53212" y="900557"/>
                </a:lnTo>
                <a:lnTo>
                  <a:pt x="65765" y="879552"/>
                </a:lnTo>
                <a:lnTo>
                  <a:pt x="51729" y="854860"/>
                </a:lnTo>
                <a:close/>
              </a:path>
              <a:path w="132714" h="936625">
                <a:moveTo>
                  <a:pt x="116967" y="806450"/>
                </a:moveTo>
                <a:lnTo>
                  <a:pt x="108204" y="808609"/>
                </a:lnTo>
                <a:lnTo>
                  <a:pt x="104140" y="815339"/>
                </a:lnTo>
                <a:lnTo>
                  <a:pt x="80302" y="855227"/>
                </a:lnTo>
                <a:lnTo>
                  <a:pt x="79756" y="908050"/>
                </a:lnTo>
                <a:lnTo>
                  <a:pt x="82013" y="908050"/>
                </a:lnTo>
                <a:lnTo>
                  <a:pt x="128650" y="830072"/>
                </a:lnTo>
                <a:lnTo>
                  <a:pt x="132715" y="823213"/>
                </a:lnTo>
                <a:lnTo>
                  <a:pt x="130429" y="814451"/>
                </a:lnTo>
                <a:lnTo>
                  <a:pt x="123698" y="810387"/>
                </a:lnTo>
                <a:lnTo>
                  <a:pt x="116967" y="806450"/>
                </a:lnTo>
                <a:close/>
              </a:path>
              <a:path w="132714" h="936625">
                <a:moveTo>
                  <a:pt x="65765" y="879552"/>
                </a:moveTo>
                <a:lnTo>
                  <a:pt x="53212" y="900557"/>
                </a:lnTo>
                <a:lnTo>
                  <a:pt x="77850" y="900811"/>
                </a:lnTo>
                <a:lnTo>
                  <a:pt x="65765" y="879552"/>
                </a:lnTo>
                <a:close/>
              </a:path>
              <a:path w="132714" h="936625">
                <a:moveTo>
                  <a:pt x="80302" y="855227"/>
                </a:moveTo>
                <a:lnTo>
                  <a:pt x="65765" y="879552"/>
                </a:lnTo>
                <a:lnTo>
                  <a:pt x="77850" y="900811"/>
                </a:lnTo>
                <a:lnTo>
                  <a:pt x="79830" y="900811"/>
                </a:lnTo>
                <a:lnTo>
                  <a:pt x="80302" y="855227"/>
                </a:lnTo>
                <a:close/>
              </a:path>
              <a:path w="132714" h="936625">
                <a:moveTo>
                  <a:pt x="60579" y="0"/>
                </a:moveTo>
                <a:lnTo>
                  <a:pt x="51729" y="854860"/>
                </a:lnTo>
                <a:lnTo>
                  <a:pt x="65765" y="879552"/>
                </a:lnTo>
                <a:lnTo>
                  <a:pt x="80302" y="855227"/>
                </a:lnTo>
                <a:lnTo>
                  <a:pt x="89154" y="254"/>
                </a:lnTo>
                <a:lnTo>
                  <a:pt x="60579" y="0"/>
                </a:lnTo>
                <a:close/>
              </a:path>
            </a:pathLst>
          </a:custGeom>
          <a:solidFill>
            <a:srgbClr val="7E7E7E"/>
          </a:solidFill>
        </p:spPr>
        <p:txBody>
          <a:bodyPr wrap="square" lIns="0" tIns="0" rIns="0" bIns="0" rtlCol="0"/>
          <a:lstStyle/>
          <a:p>
            <a:endParaRPr/>
          </a:p>
        </p:txBody>
      </p:sp>
      <p:sp>
        <p:nvSpPr>
          <p:cNvPr id="26" name="object 26"/>
          <p:cNvSpPr txBox="1"/>
          <p:nvPr/>
        </p:nvSpPr>
        <p:spPr>
          <a:xfrm>
            <a:off x="2995929" y="3618357"/>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27" name="object 27"/>
          <p:cNvSpPr txBox="1"/>
          <p:nvPr/>
        </p:nvSpPr>
        <p:spPr>
          <a:xfrm>
            <a:off x="1828292" y="3196285"/>
            <a:ext cx="70104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Rac/Cdc2</a:t>
            </a:r>
            <a:endParaRPr sz="1400">
              <a:latin typeface="Calibri"/>
              <a:cs typeface="Calibri"/>
            </a:endParaRPr>
          </a:p>
        </p:txBody>
      </p:sp>
      <p:sp>
        <p:nvSpPr>
          <p:cNvPr id="28" name="object 28"/>
          <p:cNvSpPr/>
          <p:nvPr/>
        </p:nvSpPr>
        <p:spPr>
          <a:xfrm>
            <a:off x="2129408" y="2796285"/>
            <a:ext cx="132715" cy="432434"/>
          </a:xfrm>
          <a:custGeom>
            <a:avLst/>
            <a:gdLst/>
            <a:ahLst/>
            <a:cxnLst/>
            <a:rect l="l" t="t" r="r" b="b"/>
            <a:pathLst>
              <a:path w="132714" h="432435">
                <a:moveTo>
                  <a:pt x="15875" y="301751"/>
                </a:moveTo>
                <a:lnTo>
                  <a:pt x="2286" y="309752"/>
                </a:lnTo>
                <a:lnTo>
                  <a:pt x="0" y="318388"/>
                </a:lnTo>
                <a:lnTo>
                  <a:pt x="3937" y="325247"/>
                </a:lnTo>
                <a:lnTo>
                  <a:pt x="66293" y="432180"/>
                </a:lnTo>
                <a:lnTo>
                  <a:pt x="82883" y="403733"/>
                </a:lnTo>
                <a:lnTo>
                  <a:pt x="52070" y="403733"/>
                </a:lnTo>
                <a:lnTo>
                  <a:pt x="52010" y="350930"/>
                </a:lnTo>
                <a:lnTo>
                  <a:pt x="28702" y="310896"/>
                </a:lnTo>
                <a:lnTo>
                  <a:pt x="24638" y="304038"/>
                </a:lnTo>
                <a:lnTo>
                  <a:pt x="15875" y="301751"/>
                </a:lnTo>
                <a:close/>
              </a:path>
              <a:path w="132714" h="432435">
                <a:moveTo>
                  <a:pt x="52070" y="351031"/>
                </a:moveTo>
                <a:lnTo>
                  <a:pt x="52070" y="403733"/>
                </a:lnTo>
                <a:lnTo>
                  <a:pt x="80645" y="403733"/>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733"/>
                </a:lnTo>
                <a:lnTo>
                  <a:pt x="82883" y="403733"/>
                </a:lnTo>
                <a:lnTo>
                  <a:pt x="128651" y="325247"/>
                </a:lnTo>
                <a:lnTo>
                  <a:pt x="132588" y="318388"/>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sp>
        <p:nvSpPr>
          <p:cNvPr id="29" name="object 29"/>
          <p:cNvSpPr/>
          <p:nvPr/>
        </p:nvSpPr>
        <p:spPr>
          <a:xfrm>
            <a:off x="2118360" y="3444366"/>
            <a:ext cx="132715" cy="1440815"/>
          </a:xfrm>
          <a:custGeom>
            <a:avLst/>
            <a:gdLst/>
            <a:ahLst/>
            <a:cxnLst/>
            <a:rect l="l" t="t" r="r" b="b"/>
            <a:pathLst>
              <a:path w="132714" h="1440814">
                <a:moveTo>
                  <a:pt x="15875" y="1309878"/>
                </a:moveTo>
                <a:lnTo>
                  <a:pt x="9143" y="1313815"/>
                </a:lnTo>
                <a:lnTo>
                  <a:pt x="2285" y="1317752"/>
                </a:lnTo>
                <a:lnTo>
                  <a:pt x="0" y="1326515"/>
                </a:lnTo>
                <a:lnTo>
                  <a:pt x="3937" y="1333373"/>
                </a:lnTo>
                <a:lnTo>
                  <a:pt x="66293" y="1440307"/>
                </a:lnTo>
                <a:lnTo>
                  <a:pt x="82883" y="1411859"/>
                </a:lnTo>
                <a:lnTo>
                  <a:pt x="51942" y="1411859"/>
                </a:lnTo>
                <a:lnTo>
                  <a:pt x="51942" y="1359056"/>
                </a:lnTo>
                <a:lnTo>
                  <a:pt x="28575" y="1319022"/>
                </a:lnTo>
                <a:lnTo>
                  <a:pt x="24637" y="1312164"/>
                </a:lnTo>
                <a:lnTo>
                  <a:pt x="15875" y="1309878"/>
                </a:lnTo>
                <a:close/>
              </a:path>
              <a:path w="132714" h="1440814">
                <a:moveTo>
                  <a:pt x="51942" y="1359056"/>
                </a:moveTo>
                <a:lnTo>
                  <a:pt x="51942" y="1411859"/>
                </a:lnTo>
                <a:lnTo>
                  <a:pt x="80517" y="1411859"/>
                </a:lnTo>
                <a:lnTo>
                  <a:pt x="80517" y="1404747"/>
                </a:lnTo>
                <a:lnTo>
                  <a:pt x="53975" y="1404747"/>
                </a:lnTo>
                <a:lnTo>
                  <a:pt x="66293" y="1383642"/>
                </a:lnTo>
                <a:lnTo>
                  <a:pt x="51942" y="1359056"/>
                </a:lnTo>
                <a:close/>
              </a:path>
              <a:path w="132714" h="1440814">
                <a:moveTo>
                  <a:pt x="116712" y="1309878"/>
                </a:moveTo>
                <a:lnTo>
                  <a:pt x="107950" y="1312164"/>
                </a:lnTo>
                <a:lnTo>
                  <a:pt x="104012" y="1319022"/>
                </a:lnTo>
                <a:lnTo>
                  <a:pt x="80517" y="1359273"/>
                </a:lnTo>
                <a:lnTo>
                  <a:pt x="80517" y="1411859"/>
                </a:lnTo>
                <a:lnTo>
                  <a:pt x="82883" y="1411859"/>
                </a:lnTo>
                <a:lnTo>
                  <a:pt x="128650" y="1333373"/>
                </a:lnTo>
                <a:lnTo>
                  <a:pt x="132587" y="1326515"/>
                </a:lnTo>
                <a:lnTo>
                  <a:pt x="130301" y="1317752"/>
                </a:lnTo>
                <a:lnTo>
                  <a:pt x="123443" y="1313815"/>
                </a:lnTo>
                <a:lnTo>
                  <a:pt x="116712" y="1309878"/>
                </a:lnTo>
                <a:close/>
              </a:path>
              <a:path w="132714" h="1440814">
                <a:moveTo>
                  <a:pt x="66293" y="1383642"/>
                </a:moveTo>
                <a:lnTo>
                  <a:pt x="53975" y="1404747"/>
                </a:lnTo>
                <a:lnTo>
                  <a:pt x="78612" y="1404747"/>
                </a:lnTo>
                <a:lnTo>
                  <a:pt x="66293" y="1383642"/>
                </a:lnTo>
                <a:close/>
              </a:path>
              <a:path w="132714" h="1440814">
                <a:moveTo>
                  <a:pt x="80517" y="1359273"/>
                </a:moveTo>
                <a:lnTo>
                  <a:pt x="66293" y="1383642"/>
                </a:lnTo>
                <a:lnTo>
                  <a:pt x="78612" y="1404747"/>
                </a:lnTo>
                <a:lnTo>
                  <a:pt x="80517" y="1404747"/>
                </a:lnTo>
                <a:lnTo>
                  <a:pt x="80517" y="1359273"/>
                </a:lnTo>
                <a:close/>
              </a:path>
              <a:path w="132714" h="1440814">
                <a:moveTo>
                  <a:pt x="80517" y="0"/>
                </a:moveTo>
                <a:lnTo>
                  <a:pt x="51942" y="0"/>
                </a:lnTo>
                <a:lnTo>
                  <a:pt x="51942" y="1359056"/>
                </a:lnTo>
                <a:lnTo>
                  <a:pt x="66293" y="1383642"/>
                </a:lnTo>
                <a:lnTo>
                  <a:pt x="80517" y="1359273"/>
                </a:lnTo>
                <a:lnTo>
                  <a:pt x="80517" y="0"/>
                </a:lnTo>
                <a:close/>
              </a:path>
            </a:pathLst>
          </a:custGeom>
          <a:solidFill>
            <a:srgbClr val="7E7E7E"/>
          </a:solidFill>
        </p:spPr>
        <p:txBody>
          <a:bodyPr wrap="square" lIns="0" tIns="0" rIns="0" bIns="0" rtlCol="0"/>
          <a:lstStyle/>
          <a:p>
            <a:endParaRPr/>
          </a:p>
        </p:txBody>
      </p:sp>
      <p:sp>
        <p:nvSpPr>
          <p:cNvPr id="30" name="object 30"/>
          <p:cNvSpPr txBox="1"/>
          <p:nvPr/>
        </p:nvSpPr>
        <p:spPr>
          <a:xfrm>
            <a:off x="1478407" y="4821428"/>
            <a:ext cx="1471930" cy="574675"/>
          </a:xfrm>
          <a:prstGeom prst="rect">
            <a:avLst/>
          </a:prstGeom>
        </p:spPr>
        <p:txBody>
          <a:bodyPr vert="horz" wrap="square" lIns="0" tIns="12700" rIns="0" bIns="0" rtlCol="0">
            <a:spAutoFit/>
          </a:bodyPr>
          <a:lstStyle/>
          <a:p>
            <a:pPr marL="12700" marR="5080" indent="4445">
              <a:lnSpc>
                <a:spcPct val="100000"/>
              </a:lnSpc>
              <a:spcBef>
                <a:spcPts val="100"/>
              </a:spcBef>
            </a:pPr>
            <a:r>
              <a:rPr sz="1800" spc="-10" dirty="0">
                <a:latin typeface="Calibri"/>
                <a:cs typeface="Calibri"/>
              </a:rPr>
              <a:t>CYTOSKELETON </a:t>
            </a:r>
            <a:r>
              <a:rPr sz="1800" spc="-20" dirty="0">
                <a:latin typeface="Calibri"/>
                <a:cs typeface="Calibri"/>
              </a:rPr>
              <a:t>ORGANIZATION</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9E6FBDE5-3959-DB3E-F905-8743EDAB660A}"/>
              </a:ext>
            </a:extLst>
          </p:cNvPr>
          <p:cNvSpPr txBox="1">
            <a:spLocks noChangeArrowheads="1"/>
          </p:cNvSpPr>
          <p:nvPr/>
        </p:nvSpPr>
        <p:spPr bwMode="auto">
          <a:xfrm>
            <a:off x="325439"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Signal transduction pathways regulate metabolism. </a:t>
            </a:r>
          </a:p>
        </p:txBody>
      </p:sp>
      <p:pic>
        <p:nvPicPr>
          <p:cNvPr id="3074" name="Picture 2">
            <a:extLst>
              <a:ext uri="{FF2B5EF4-FFF2-40B4-BE49-F238E27FC236}">
                <a16:creationId xmlns:a16="http://schemas.microsoft.com/office/drawing/2014/main" id="{CB0D908C-1F87-679C-F21F-E21F3BA84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94"/>
          <a:stretch/>
        </p:blipFill>
        <p:spPr bwMode="auto">
          <a:xfrm>
            <a:off x="1410191" y="946610"/>
            <a:ext cx="6323617" cy="58784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5034" y="25095"/>
            <a:ext cx="2145665" cy="393700"/>
          </a:xfrm>
          <a:prstGeom prst="rect">
            <a:avLst/>
          </a:prstGeom>
        </p:spPr>
        <p:txBody>
          <a:bodyPr vert="horz" wrap="square" lIns="0" tIns="14605" rIns="0" bIns="0" rtlCol="0">
            <a:spAutoFit/>
          </a:bodyPr>
          <a:lstStyle/>
          <a:p>
            <a:pPr marL="12700">
              <a:lnSpc>
                <a:spcPct val="100000"/>
              </a:lnSpc>
              <a:spcBef>
                <a:spcPts val="115"/>
              </a:spcBef>
            </a:pPr>
            <a:r>
              <a:rPr spc="-10" dirty="0"/>
              <a:t>mTOR</a:t>
            </a:r>
            <a:r>
              <a:rPr spc="-135" dirty="0"/>
              <a:t> </a:t>
            </a:r>
            <a:r>
              <a:rPr dirty="0"/>
              <a:t>complex</a:t>
            </a:r>
            <a:r>
              <a:rPr spc="-120" dirty="0"/>
              <a:t> </a:t>
            </a:r>
            <a:r>
              <a:rPr spc="-50" dirty="0"/>
              <a:t>2</a:t>
            </a:r>
          </a:p>
        </p:txBody>
      </p:sp>
      <p:grpSp>
        <p:nvGrpSpPr>
          <p:cNvPr id="3" name="object 3"/>
          <p:cNvGrpSpPr/>
          <p:nvPr/>
        </p:nvGrpSpPr>
        <p:grpSpPr>
          <a:xfrm>
            <a:off x="232816" y="2220277"/>
            <a:ext cx="2477135" cy="1051560"/>
            <a:chOff x="232816" y="2220277"/>
            <a:chExt cx="2477135" cy="1051560"/>
          </a:xfrm>
        </p:grpSpPr>
        <p:pic>
          <p:nvPicPr>
            <p:cNvPr id="4" name="object 4"/>
            <p:cNvPicPr/>
            <p:nvPr/>
          </p:nvPicPr>
          <p:blipFill>
            <a:blip r:embed="rId2" cstate="print"/>
            <a:stretch>
              <a:fillRect/>
            </a:stretch>
          </p:blipFill>
          <p:spPr>
            <a:xfrm>
              <a:off x="395541" y="2220277"/>
              <a:ext cx="1017737" cy="481012"/>
            </a:xfrm>
            <a:prstGeom prst="rect">
              <a:avLst/>
            </a:prstGeom>
          </p:spPr>
        </p:pic>
        <p:pic>
          <p:nvPicPr>
            <p:cNvPr id="5" name="object 5"/>
            <p:cNvPicPr/>
            <p:nvPr/>
          </p:nvPicPr>
          <p:blipFill>
            <a:blip r:embed="rId3" cstate="print"/>
            <a:stretch>
              <a:fillRect/>
            </a:stretch>
          </p:blipFill>
          <p:spPr>
            <a:xfrm>
              <a:off x="1691639" y="2236914"/>
              <a:ext cx="1018273" cy="487362"/>
            </a:xfrm>
            <a:prstGeom prst="rect">
              <a:avLst/>
            </a:prstGeom>
          </p:spPr>
        </p:pic>
        <p:sp>
          <p:nvSpPr>
            <p:cNvPr id="6" name="object 6"/>
            <p:cNvSpPr/>
            <p:nvPr/>
          </p:nvSpPr>
          <p:spPr>
            <a:xfrm>
              <a:off x="247103" y="2679572"/>
              <a:ext cx="300355" cy="577850"/>
            </a:xfrm>
            <a:custGeom>
              <a:avLst/>
              <a:gdLst/>
              <a:ahLst/>
              <a:cxnLst/>
              <a:rect l="l" t="t" r="r" b="b"/>
              <a:pathLst>
                <a:path w="300355" h="577850">
                  <a:moveTo>
                    <a:pt x="299948" y="0"/>
                  </a:moveTo>
                  <a:lnTo>
                    <a:pt x="111455" y="529843"/>
                  </a:lnTo>
                </a:path>
                <a:path w="300355" h="577850">
                  <a:moveTo>
                    <a:pt x="0" y="496062"/>
                  </a:moveTo>
                  <a:lnTo>
                    <a:pt x="215607" y="577596"/>
                  </a:lnTo>
                </a:path>
              </a:pathLst>
            </a:custGeom>
            <a:ln w="28575">
              <a:solidFill>
                <a:srgbClr val="7E7E7E"/>
              </a:solidFill>
            </a:ln>
          </p:spPr>
          <p:txBody>
            <a:bodyPr wrap="square" lIns="0" tIns="0" rIns="0" bIns="0" rtlCol="0"/>
            <a:lstStyle/>
            <a:p>
              <a:endParaRPr/>
            </a:p>
          </p:txBody>
        </p:sp>
      </p:grpSp>
      <p:sp>
        <p:nvSpPr>
          <p:cNvPr id="7" name="object 7"/>
          <p:cNvSpPr/>
          <p:nvPr/>
        </p:nvSpPr>
        <p:spPr>
          <a:xfrm>
            <a:off x="1071143" y="1706372"/>
            <a:ext cx="415290" cy="441959"/>
          </a:xfrm>
          <a:custGeom>
            <a:avLst/>
            <a:gdLst/>
            <a:ahLst/>
            <a:cxnLst/>
            <a:rect l="l" t="t" r="r" b="b"/>
            <a:pathLst>
              <a:path w="415290" h="441960">
                <a:moveTo>
                  <a:pt x="36944" y="308737"/>
                </a:moveTo>
                <a:lnTo>
                  <a:pt x="29286" y="313563"/>
                </a:lnTo>
                <a:lnTo>
                  <a:pt x="27533" y="321310"/>
                </a:lnTo>
                <a:lnTo>
                  <a:pt x="0" y="441960"/>
                </a:lnTo>
                <a:lnTo>
                  <a:pt x="36547" y="431038"/>
                </a:lnTo>
                <a:lnTo>
                  <a:pt x="29806" y="431038"/>
                </a:lnTo>
                <a:lnTo>
                  <a:pt x="8953" y="411479"/>
                </a:lnTo>
                <a:lnTo>
                  <a:pt x="45066" y="372892"/>
                </a:lnTo>
                <a:lnTo>
                  <a:pt x="57150" y="319913"/>
                </a:lnTo>
                <a:lnTo>
                  <a:pt x="52336" y="312292"/>
                </a:lnTo>
                <a:lnTo>
                  <a:pt x="36944" y="308737"/>
                </a:lnTo>
                <a:close/>
              </a:path>
              <a:path w="415290" h="441960">
                <a:moveTo>
                  <a:pt x="45066" y="372892"/>
                </a:moveTo>
                <a:lnTo>
                  <a:pt x="8953" y="411479"/>
                </a:lnTo>
                <a:lnTo>
                  <a:pt x="29806" y="431038"/>
                </a:lnTo>
                <a:lnTo>
                  <a:pt x="35987" y="424433"/>
                </a:lnTo>
                <a:lnTo>
                  <a:pt x="33312" y="424433"/>
                </a:lnTo>
                <a:lnTo>
                  <a:pt x="15290" y="407542"/>
                </a:lnTo>
                <a:lnTo>
                  <a:pt x="38766" y="400520"/>
                </a:lnTo>
                <a:lnTo>
                  <a:pt x="45066" y="372892"/>
                </a:lnTo>
                <a:close/>
              </a:path>
              <a:path w="415290" h="441960">
                <a:moveTo>
                  <a:pt x="117944" y="376808"/>
                </a:moveTo>
                <a:lnTo>
                  <a:pt x="65986" y="392377"/>
                </a:lnTo>
                <a:lnTo>
                  <a:pt x="29806" y="431038"/>
                </a:lnTo>
                <a:lnTo>
                  <a:pt x="36547" y="431038"/>
                </a:lnTo>
                <a:lnTo>
                  <a:pt x="126123" y="404240"/>
                </a:lnTo>
                <a:lnTo>
                  <a:pt x="130416" y="396239"/>
                </a:lnTo>
                <a:lnTo>
                  <a:pt x="128155" y="388747"/>
                </a:lnTo>
                <a:lnTo>
                  <a:pt x="125907" y="381126"/>
                </a:lnTo>
                <a:lnTo>
                  <a:pt x="117944" y="376808"/>
                </a:lnTo>
                <a:close/>
              </a:path>
              <a:path w="415290" h="441960">
                <a:moveTo>
                  <a:pt x="38766" y="400520"/>
                </a:moveTo>
                <a:lnTo>
                  <a:pt x="15290" y="407542"/>
                </a:lnTo>
                <a:lnTo>
                  <a:pt x="33312" y="424433"/>
                </a:lnTo>
                <a:lnTo>
                  <a:pt x="38766" y="400520"/>
                </a:lnTo>
                <a:close/>
              </a:path>
              <a:path w="415290" h="441960">
                <a:moveTo>
                  <a:pt x="65986" y="392377"/>
                </a:moveTo>
                <a:lnTo>
                  <a:pt x="38766" y="400520"/>
                </a:lnTo>
                <a:lnTo>
                  <a:pt x="33312" y="424433"/>
                </a:lnTo>
                <a:lnTo>
                  <a:pt x="35987" y="424433"/>
                </a:lnTo>
                <a:lnTo>
                  <a:pt x="65986" y="392377"/>
                </a:lnTo>
                <a:close/>
              </a:path>
              <a:path w="415290" h="441960">
                <a:moveTo>
                  <a:pt x="394055" y="0"/>
                </a:moveTo>
                <a:lnTo>
                  <a:pt x="45066" y="372892"/>
                </a:lnTo>
                <a:lnTo>
                  <a:pt x="38766" y="400520"/>
                </a:lnTo>
                <a:lnTo>
                  <a:pt x="65986" y="392377"/>
                </a:lnTo>
                <a:lnTo>
                  <a:pt x="414883" y="19557"/>
                </a:lnTo>
                <a:lnTo>
                  <a:pt x="394055" y="0"/>
                </a:lnTo>
                <a:close/>
              </a:path>
            </a:pathLst>
          </a:custGeom>
          <a:solidFill>
            <a:srgbClr val="7E7E7E"/>
          </a:solidFill>
        </p:spPr>
        <p:txBody>
          <a:bodyPr wrap="square" lIns="0" tIns="0" rIns="0" bIns="0" rtlCol="0"/>
          <a:lstStyle/>
          <a:p>
            <a:endParaRPr/>
          </a:p>
        </p:txBody>
      </p:sp>
      <p:sp>
        <p:nvSpPr>
          <p:cNvPr id="8" name="object 8"/>
          <p:cNvSpPr/>
          <p:nvPr/>
        </p:nvSpPr>
        <p:spPr>
          <a:xfrm>
            <a:off x="2129408" y="1716151"/>
            <a:ext cx="132715" cy="432434"/>
          </a:xfrm>
          <a:custGeom>
            <a:avLst/>
            <a:gdLst/>
            <a:ahLst/>
            <a:cxnLst/>
            <a:rect l="l" t="t" r="r" b="b"/>
            <a:pathLst>
              <a:path w="132714" h="432435">
                <a:moveTo>
                  <a:pt x="15875" y="301751"/>
                </a:moveTo>
                <a:lnTo>
                  <a:pt x="2286" y="309752"/>
                </a:lnTo>
                <a:lnTo>
                  <a:pt x="0" y="318515"/>
                </a:lnTo>
                <a:lnTo>
                  <a:pt x="66293" y="432181"/>
                </a:lnTo>
                <a:lnTo>
                  <a:pt x="82808" y="403860"/>
                </a:lnTo>
                <a:lnTo>
                  <a:pt x="52070" y="403860"/>
                </a:lnTo>
                <a:lnTo>
                  <a:pt x="52010" y="350930"/>
                </a:lnTo>
                <a:lnTo>
                  <a:pt x="28702" y="310896"/>
                </a:lnTo>
                <a:lnTo>
                  <a:pt x="24638" y="304038"/>
                </a:lnTo>
                <a:lnTo>
                  <a:pt x="15875" y="301751"/>
                </a:lnTo>
                <a:close/>
              </a:path>
              <a:path w="132714" h="432435">
                <a:moveTo>
                  <a:pt x="52070" y="351031"/>
                </a:moveTo>
                <a:lnTo>
                  <a:pt x="52070" y="403860"/>
                </a:lnTo>
                <a:lnTo>
                  <a:pt x="80645" y="403860"/>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860"/>
                </a:lnTo>
                <a:lnTo>
                  <a:pt x="82808" y="403860"/>
                </a:lnTo>
                <a:lnTo>
                  <a:pt x="132588" y="318515"/>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pic>
        <p:nvPicPr>
          <p:cNvPr id="9" name="object 9"/>
          <p:cNvPicPr/>
          <p:nvPr/>
        </p:nvPicPr>
        <p:blipFill>
          <a:blip r:embed="rId4" cstate="print"/>
          <a:stretch>
            <a:fillRect/>
          </a:stretch>
        </p:blipFill>
        <p:spPr>
          <a:xfrm>
            <a:off x="2915792" y="2148268"/>
            <a:ext cx="1011998" cy="481012"/>
          </a:xfrm>
          <a:prstGeom prst="rect">
            <a:avLst/>
          </a:prstGeom>
        </p:spPr>
      </p:pic>
      <p:grpSp>
        <p:nvGrpSpPr>
          <p:cNvPr id="10" name="object 10"/>
          <p:cNvGrpSpPr/>
          <p:nvPr/>
        </p:nvGrpSpPr>
        <p:grpSpPr>
          <a:xfrm>
            <a:off x="944016" y="420052"/>
            <a:ext cx="2447925" cy="1656714"/>
            <a:chOff x="944016" y="420052"/>
            <a:chExt cx="2447925" cy="1656714"/>
          </a:xfrm>
        </p:grpSpPr>
        <p:sp>
          <p:nvSpPr>
            <p:cNvPr id="11" name="object 11"/>
            <p:cNvSpPr/>
            <p:nvPr/>
          </p:nvSpPr>
          <p:spPr>
            <a:xfrm>
              <a:off x="2762504" y="1633347"/>
              <a:ext cx="516890" cy="443230"/>
            </a:xfrm>
            <a:custGeom>
              <a:avLst/>
              <a:gdLst/>
              <a:ahLst/>
              <a:cxnLst/>
              <a:rect l="l" t="t" r="r" b="b"/>
              <a:pathLst>
                <a:path w="516889" h="443230">
                  <a:moveTo>
                    <a:pt x="392048" y="391540"/>
                  </a:moveTo>
                  <a:lnTo>
                    <a:pt x="384682" y="396748"/>
                  </a:lnTo>
                  <a:lnTo>
                    <a:pt x="381888" y="412241"/>
                  </a:lnTo>
                  <a:lnTo>
                    <a:pt x="387095" y="419735"/>
                  </a:lnTo>
                  <a:lnTo>
                    <a:pt x="516635" y="442975"/>
                  </a:lnTo>
                  <a:lnTo>
                    <a:pt x="514005" y="435482"/>
                  </a:lnTo>
                  <a:lnTo>
                    <a:pt x="485775" y="435482"/>
                  </a:lnTo>
                  <a:lnTo>
                    <a:pt x="445420" y="401110"/>
                  </a:lnTo>
                  <a:lnTo>
                    <a:pt x="392048" y="391540"/>
                  </a:lnTo>
                  <a:close/>
                </a:path>
                <a:path w="516889" h="443230">
                  <a:moveTo>
                    <a:pt x="445420" y="401110"/>
                  </a:moveTo>
                  <a:lnTo>
                    <a:pt x="485775" y="435482"/>
                  </a:lnTo>
                  <a:lnTo>
                    <a:pt x="491057" y="429260"/>
                  </a:lnTo>
                  <a:lnTo>
                    <a:pt x="481583" y="429260"/>
                  </a:lnTo>
                  <a:lnTo>
                    <a:pt x="473458" y="406137"/>
                  </a:lnTo>
                  <a:lnTo>
                    <a:pt x="445420" y="401110"/>
                  </a:lnTo>
                  <a:close/>
                </a:path>
                <a:path w="516889" h="443230">
                  <a:moveTo>
                    <a:pt x="464946" y="314832"/>
                  </a:moveTo>
                  <a:lnTo>
                    <a:pt x="457453" y="317373"/>
                  </a:lnTo>
                  <a:lnTo>
                    <a:pt x="449960" y="320039"/>
                  </a:lnTo>
                  <a:lnTo>
                    <a:pt x="446023" y="328167"/>
                  </a:lnTo>
                  <a:lnTo>
                    <a:pt x="448690" y="335661"/>
                  </a:lnTo>
                  <a:lnTo>
                    <a:pt x="464042" y="379345"/>
                  </a:lnTo>
                  <a:lnTo>
                    <a:pt x="504317" y="413638"/>
                  </a:lnTo>
                  <a:lnTo>
                    <a:pt x="485775" y="435482"/>
                  </a:lnTo>
                  <a:lnTo>
                    <a:pt x="514005" y="435482"/>
                  </a:lnTo>
                  <a:lnTo>
                    <a:pt x="475614" y="326136"/>
                  </a:lnTo>
                  <a:lnTo>
                    <a:pt x="473075" y="318769"/>
                  </a:lnTo>
                  <a:lnTo>
                    <a:pt x="464946" y="314832"/>
                  </a:lnTo>
                  <a:close/>
                </a:path>
                <a:path w="516889" h="443230">
                  <a:moveTo>
                    <a:pt x="473458" y="406137"/>
                  </a:moveTo>
                  <a:lnTo>
                    <a:pt x="481583" y="429260"/>
                  </a:lnTo>
                  <a:lnTo>
                    <a:pt x="497585" y="410463"/>
                  </a:lnTo>
                  <a:lnTo>
                    <a:pt x="473458" y="406137"/>
                  </a:lnTo>
                  <a:close/>
                </a:path>
                <a:path w="516889" h="443230">
                  <a:moveTo>
                    <a:pt x="464042" y="379345"/>
                  </a:moveTo>
                  <a:lnTo>
                    <a:pt x="473458" y="406137"/>
                  </a:lnTo>
                  <a:lnTo>
                    <a:pt x="497585" y="410463"/>
                  </a:lnTo>
                  <a:lnTo>
                    <a:pt x="481583" y="429260"/>
                  </a:lnTo>
                  <a:lnTo>
                    <a:pt x="491057" y="429260"/>
                  </a:lnTo>
                  <a:lnTo>
                    <a:pt x="504317" y="413638"/>
                  </a:lnTo>
                  <a:lnTo>
                    <a:pt x="464042" y="379345"/>
                  </a:lnTo>
                  <a:close/>
                </a:path>
                <a:path w="516889" h="443230">
                  <a:moveTo>
                    <a:pt x="18541" y="0"/>
                  </a:moveTo>
                  <a:lnTo>
                    <a:pt x="0" y="21716"/>
                  </a:lnTo>
                  <a:lnTo>
                    <a:pt x="445420" y="401110"/>
                  </a:lnTo>
                  <a:lnTo>
                    <a:pt x="473458" y="406137"/>
                  </a:lnTo>
                  <a:lnTo>
                    <a:pt x="464042" y="379345"/>
                  </a:lnTo>
                  <a:lnTo>
                    <a:pt x="18541" y="0"/>
                  </a:lnTo>
                  <a:close/>
                </a:path>
              </a:pathLst>
            </a:custGeom>
            <a:solidFill>
              <a:srgbClr val="7E7E7E"/>
            </a:solidFill>
          </p:spPr>
          <p:txBody>
            <a:bodyPr wrap="square" lIns="0" tIns="0" rIns="0" bIns="0" rtlCol="0"/>
            <a:lstStyle/>
            <a:p>
              <a:endParaRPr/>
            </a:p>
          </p:txBody>
        </p:sp>
        <p:pic>
          <p:nvPicPr>
            <p:cNvPr id="12" name="object 12"/>
            <p:cNvPicPr/>
            <p:nvPr/>
          </p:nvPicPr>
          <p:blipFill>
            <a:blip r:embed="rId5" cstate="print"/>
            <a:stretch>
              <a:fillRect/>
            </a:stretch>
          </p:blipFill>
          <p:spPr>
            <a:xfrm>
              <a:off x="1324990" y="578294"/>
              <a:ext cx="1719326" cy="944562"/>
            </a:xfrm>
            <a:prstGeom prst="rect">
              <a:avLst/>
            </a:prstGeom>
          </p:spPr>
        </p:pic>
        <p:pic>
          <p:nvPicPr>
            <p:cNvPr id="13" name="object 13"/>
            <p:cNvPicPr/>
            <p:nvPr/>
          </p:nvPicPr>
          <p:blipFill>
            <a:blip r:embed="rId6" cstate="print"/>
            <a:stretch>
              <a:fillRect/>
            </a:stretch>
          </p:blipFill>
          <p:spPr>
            <a:xfrm>
              <a:off x="944016" y="1140269"/>
              <a:ext cx="1365250" cy="481012"/>
            </a:xfrm>
            <a:prstGeom prst="rect">
              <a:avLst/>
            </a:prstGeom>
          </p:spPr>
        </p:pic>
        <p:pic>
          <p:nvPicPr>
            <p:cNvPr id="14" name="object 14"/>
            <p:cNvPicPr/>
            <p:nvPr/>
          </p:nvPicPr>
          <p:blipFill>
            <a:blip r:embed="rId7" cstate="print"/>
            <a:stretch>
              <a:fillRect/>
            </a:stretch>
          </p:blipFill>
          <p:spPr>
            <a:xfrm>
              <a:off x="2659507" y="1092644"/>
              <a:ext cx="731837" cy="506412"/>
            </a:xfrm>
            <a:prstGeom prst="rect">
              <a:avLst/>
            </a:prstGeom>
          </p:spPr>
        </p:pic>
        <p:pic>
          <p:nvPicPr>
            <p:cNvPr id="15" name="object 15"/>
            <p:cNvPicPr/>
            <p:nvPr/>
          </p:nvPicPr>
          <p:blipFill>
            <a:blip r:embed="rId8" cstate="print"/>
            <a:stretch>
              <a:fillRect/>
            </a:stretch>
          </p:blipFill>
          <p:spPr>
            <a:xfrm>
              <a:off x="944016" y="420052"/>
              <a:ext cx="725487" cy="500062"/>
            </a:xfrm>
            <a:prstGeom prst="rect">
              <a:avLst/>
            </a:prstGeom>
          </p:spPr>
        </p:pic>
      </p:grpSp>
      <p:sp>
        <p:nvSpPr>
          <p:cNvPr id="16" name="object 16"/>
          <p:cNvSpPr txBox="1"/>
          <p:nvPr/>
        </p:nvSpPr>
        <p:spPr>
          <a:xfrm>
            <a:off x="1781936" y="214071"/>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7" name="object 17"/>
          <p:cNvSpPr txBox="1"/>
          <p:nvPr/>
        </p:nvSpPr>
        <p:spPr>
          <a:xfrm>
            <a:off x="42163" y="3230118"/>
            <a:ext cx="3898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FoxO</a:t>
            </a:r>
            <a:endParaRPr sz="1400">
              <a:latin typeface="Calibri"/>
              <a:cs typeface="Calibri"/>
            </a:endParaRPr>
          </a:p>
        </p:txBody>
      </p:sp>
      <p:grpSp>
        <p:nvGrpSpPr>
          <p:cNvPr id="18" name="object 18"/>
          <p:cNvGrpSpPr/>
          <p:nvPr/>
        </p:nvGrpSpPr>
        <p:grpSpPr>
          <a:xfrm>
            <a:off x="851750" y="2641980"/>
            <a:ext cx="1029335" cy="670560"/>
            <a:chOff x="851750" y="2641980"/>
            <a:chExt cx="1029335" cy="670560"/>
          </a:xfrm>
        </p:grpSpPr>
        <p:sp>
          <p:nvSpPr>
            <p:cNvPr id="19" name="object 19"/>
            <p:cNvSpPr/>
            <p:nvPr/>
          </p:nvSpPr>
          <p:spPr>
            <a:xfrm>
              <a:off x="866038" y="2737992"/>
              <a:ext cx="230504" cy="560070"/>
            </a:xfrm>
            <a:custGeom>
              <a:avLst/>
              <a:gdLst/>
              <a:ahLst/>
              <a:cxnLst/>
              <a:rect l="l" t="t" r="r" b="b"/>
              <a:pathLst>
                <a:path w="230505" h="560070">
                  <a:moveTo>
                    <a:pt x="97231" y="0"/>
                  </a:moveTo>
                  <a:lnTo>
                    <a:pt x="115747" y="540004"/>
                  </a:lnTo>
                </a:path>
                <a:path w="230505" h="560070">
                  <a:moveTo>
                    <a:pt x="0" y="560070"/>
                  </a:moveTo>
                  <a:lnTo>
                    <a:pt x="230289" y="549529"/>
                  </a:lnTo>
                </a:path>
              </a:pathLst>
            </a:custGeom>
            <a:ln w="28575">
              <a:solidFill>
                <a:srgbClr val="7E7E7E"/>
              </a:solidFill>
            </a:ln>
          </p:spPr>
          <p:txBody>
            <a:bodyPr wrap="square" lIns="0" tIns="0" rIns="0" bIns="0" rtlCol="0"/>
            <a:lstStyle/>
            <a:p>
              <a:endParaRPr/>
            </a:p>
          </p:txBody>
        </p:sp>
        <p:sp>
          <p:nvSpPr>
            <p:cNvPr id="20" name="object 20"/>
            <p:cNvSpPr/>
            <p:nvPr/>
          </p:nvSpPr>
          <p:spPr>
            <a:xfrm>
              <a:off x="1287906" y="2641980"/>
              <a:ext cx="593090" cy="567690"/>
            </a:xfrm>
            <a:custGeom>
              <a:avLst/>
              <a:gdLst/>
              <a:ahLst/>
              <a:cxnLst/>
              <a:rect l="l" t="t" r="r" b="b"/>
              <a:pathLst>
                <a:path w="593089" h="567689">
                  <a:moveTo>
                    <a:pt x="471169" y="509143"/>
                  </a:moveTo>
                  <a:lnTo>
                    <a:pt x="463423" y="513842"/>
                  </a:lnTo>
                  <a:lnTo>
                    <a:pt x="461588" y="521710"/>
                  </a:lnTo>
                  <a:lnTo>
                    <a:pt x="459867" y="529209"/>
                  </a:lnTo>
                  <a:lnTo>
                    <a:pt x="464566" y="536829"/>
                  </a:lnTo>
                  <a:lnTo>
                    <a:pt x="472186" y="538734"/>
                  </a:lnTo>
                  <a:lnTo>
                    <a:pt x="592582" y="567563"/>
                  </a:lnTo>
                  <a:lnTo>
                    <a:pt x="589920" y="558292"/>
                  </a:lnTo>
                  <a:lnTo>
                    <a:pt x="562229" y="558292"/>
                  </a:lnTo>
                  <a:lnTo>
                    <a:pt x="523970" y="521710"/>
                  </a:lnTo>
                  <a:lnTo>
                    <a:pt x="471169" y="509143"/>
                  </a:lnTo>
                  <a:close/>
                </a:path>
                <a:path w="593089" h="567689">
                  <a:moveTo>
                    <a:pt x="523970" y="521710"/>
                  </a:moveTo>
                  <a:lnTo>
                    <a:pt x="562229" y="558292"/>
                  </a:lnTo>
                  <a:lnTo>
                    <a:pt x="568267" y="551942"/>
                  </a:lnTo>
                  <a:lnTo>
                    <a:pt x="558292" y="551942"/>
                  </a:lnTo>
                  <a:lnTo>
                    <a:pt x="551500" y="528302"/>
                  </a:lnTo>
                  <a:lnTo>
                    <a:pt x="523970" y="521710"/>
                  </a:lnTo>
                  <a:close/>
                </a:path>
                <a:path w="593089" h="567689">
                  <a:moveTo>
                    <a:pt x="548259" y="436626"/>
                  </a:moveTo>
                  <a:lnTo>
                    <a:pt x="533145" y="440944"/>
                  </a:lnTo>
                  <a:lnTo>
                    <a:pt x="528701" y="448945"/>
                  </a:lnTo>
                  <a:lnTo>
                    <a:pt x="543660" y="501013"/>
                  </a:lnTo>
                  <a:lnTo>
                    <a:pt x="581913" y="537591"/>
                  </a:lnTo>
                  <a:lnTo>
                    <a:pt x="562229" y="558292"/>
                  </a:lnTo>
                  <a:lnTo>
                    <a:pt x="589920" y="558292"/>
                  </a:lnTo>
                  <a:lnTo>
                    <a:pt x="556260" y="441071"/>
                  </a:lnTo>
                  <a:lnTo>
                    <a:pt x="548259" y="436626"/>
                  </a:lnTo>
                  <a:close/>
                </a:path>
                <a:path w="593089" h="567689">
                  <a:moveTo>
                    <a:pt x="551500" y="528302"/>
                  </a:moveTo>
                  <a:lnTo>
                    <a:pt x="558292" y="551942"/>
                  </a:lnTo>
                  <a:lnTo>
                    <a:pt x="575437" y="534035"/>
                  </a:lnTo>
                  <a:lnTo>
                    <a:pt x="551500" y="528302"/>
                  </a:lnTo>
                  <a:close/>
                </a:path>
                <a:path w="593089" h="567689">
                  <a:moveTo>
                    <a:pt x="543660" y="501013"/>
                  </a:moveTo>
                  <a:lnTo>
                    <a:pt x="551500" y="528302"/>
                  </a:lnTo>
                  <a:lnTo>
                    <a:pt x="575437" y="534035"/>
                  </a:lnTo>
                  <a:lnTo>
                    <a:pt x="558292" y="551942"/>
                  </a:lnTo>
                  <a:lnTo>
                    <a:pt x="568267" y="551942"/>
                  </a:lnTo>
                  <a:lnTo>
                    <a:pt x="581913" y="537591"/>
                  </a:lnTo>
                  <a:lnTo>
                    <a:pt x="543660" y="501013"/>
                  </a:lnTo>
                  <a:close/>
                </a:path>
                <a:path w="593089" h="567689">
                  <a:moveTo>
                    <a:pt x="19684" y="0"/>
                  </a:moveTo>
                  <a:lnTo>
                    <a:pt x="0" y="20701"/>
                  </a:lnTo>
                  <a:lnTo>
                    <a:pt x="523970" y="521710"/>
                  </a:lnTo>
                  <a:lnTo>
                    <a:pt x="551500" y="528302"/>
                  </a:lnTo>
                  <a:lnTo>
                    <a:pt x="543660" y="501013"/>
                  </a:lnTo>
                  <a:lnTo>
                    <a:pt x="19684" y="0"/>
                  </a:lnTo>
                  <a:close/>
                </a:path>
              </a:pathLst>
            </a:custGeom>
            <a:solidFill>
              <a:srgbClr val="7E7E7E"/>
            </a:solidFill>
          </p:spPr>
          <p:txBody>
            <a:bodyPr wrap="square" lIns="0" tIns="0" rIns="0" bIns="0" rtlCol="0"/>
            <a:lstStyle/>
            <a:p>
              <a:endParaRPr/>
            </a:p>
          </p:txBody>
        </p:sp>
      </p:grpSp>
      <p:sp>
        <p:nvSpPr>
          <p:cNvPr id="21" name="object 21"/>
          <p:cNvSpPr txBox="1"/>
          <p:nvPr/>
        </p:nvSpPr>
        <p:spPr>
          <a:xfrm>
            <a:off x="827633" y="3321761"/>
            <a:ext cx="30226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Bad</a:t>
            </a:r>
            <a:endParaRPr sz="1400">
              <a:latin typeface="Calibri"/>
              <a:cs typeface="Calibri"/>
            </a:endParaRPr>
          </a:p>
        </p:txBody>
      </p:sp>
      <p:sp>
        <p:nvSpPr>
          <p:cNvPr id="22" name="object 22"/>
          <p:cNvSpPr/>
          <p:nvPr/>
        </p:nvSpPr>
        <p:spPr>
          <a:xfrm>
            <a:off x="536701" y="3552190"/>
            <a:ext cx="132715" cy="936625"/>
          </a:xfrm>
          <a:custGeom>
            <a:avLst/>
            <a:gdLst/>
            <a:ahLst/>
            <a:cxnLst/>
            <a:rect l="l" t="t" r="r" b="b"/>
            <a:pathLst>
              <a:path w="132715" h="936625">
                <a:moveTo>
                  <a:pt x="16103" y="805434"/>
                </a:moveTo>
                <a:lnTo>
                  <a:pt x="2387" y="813308"/>
                </a:lnTo>
                <a:lnTo>
                  <a:pt x="0" y="821944"/>
                </a:lnTo>
                <a:lnTo>
                  <a:pt x="65138" y="936371"/>
                </a:lnTo>
                <a:lnTo>
                  <a:pt x="81987" y="908177"/>
                </a:lnTo>
                <a:lnTo>
                  <a:pt x="79717" y="908177"/>
                </a:lnTo>
                <a:lnTo>
                  <a:pt x="51142" y="907923"/>
                </a:lnTo>
                <a:lnTo>
                  <a:pt x="51692" y="855011"/>
                </a:lnTo>
                <a:lnTo>
                  <a:pt x="24828" y="807847"/>
                </a:lnTo>
                <a:lnTo>
                  <a:pt x="16103" y="805434"/>
                </a:lnTo>
                <a:close/>
              </a:path>
              <a:path w="132715" h="936625">
                <a:moveTo>
                  <a:pt x="51692" y="855011"/>
                </a:moveTo>
                <a:lnTo>
                  <a:pt x="51142" y="907923"/>
                </a:lnTo>
                <a:lnTo>
                  <a:pt x="79717" y="908177"/>
                </a:lnTo>
                <a:lnTo>
                  <a:pt x="79793" y="900938"/>
                </a:lnTo>
                <a:lnTo>
                  <a:pt x="77851" y="900938"/>
                </a:lnTo>
                <a:lnTo>
                  <a:pt x="53162" y="900684"/>
                </a:lnTo>
                <a:lnTo>
                  <a:pt x="65726" y="879650"/>
                </a:lnTo>
                <a:lnTo>
                  <a:pt x="51692" y="855011"/>
                </a:lnTo>
                <a:close/>
              </a:path>
              <a:path w="132715" h="936625">
                <a:moveTo>
                  <a:pt x="116878" y="806450"/>
                </a:moveTo>
                <a:lnTo>
                  <a:pt x="108102" y="808736"/>
                </a:lnTo>
                <a:lnTo>
                  <a:pt x="80266" y="855306"/>
                </a:lnTo>
                <a:lnTo>
                  <a:pt x="79717" y="908177"/>
                </a:lnTo>
                <a:lnTo>
                  <a:pt x="81987" y="908177"/>
                </a:lnTo>
                <a:lnTo>
                  <a:pt x="128587" y="830199"/>
                </a:lnTo>
                <a:lnTo>
                  <a:pt x="132638" y="823341"/>
                </a:lnTo>
                <a:lnTo>
                  <a:pt x="130429" y="814578"/>
                </a:lnTo>
                <a:lnTo>
                  <a:pt x="116878" y="806450"/>
                </a:lnTo>
                <a:close/>
              </a:path>
              <a:path w="132715" h="936625">
                <a:moveTo>
                  <a:pt x="65726" y="879650"/>
                </a:moveTo>
                <a:lnTo>
                  <a:pt x="53162" y="900684"/>
                </a:lnTo>
                <a:lnTo>
                  <a:pt x="77851" y="900938"/>
                </a:lnTo>
                <a:lnTo>
                  <a:pt x="65726" y="879650"/>
                </a:lnTo>
                <a:close/>
              </a:path>
              <a:path w="132715" h="936625">
                <a:moveTo>
                  <a:pt x="80266" y="855306"/>
                </a:moveTo>
                <a:lnTo>
                  <a:pt x="65726" y="879650"/>
                </a:lnTo>
                <a:lnTo>
                  <a:pt x="77851" y="900938"/>
                </a:lnTo>
                <a:lnTo>
                  <a:pt x="79793" y="900938"/>
                </a:lnTo>
                <a:lnTo>
                  <a:pt x="80266" y="855306"/>
                </a:lnTo>
                <a:close/>
              </a:path>
              <a:path w="132715" h="936625">
                <a:moveTo>
                  <a:pt x="60566" y="0"/>
                </a:moveTo>
                <a:lnTo>
                  <a:pt x="51692" y="855011"/>
                </a:lnTo>
                <a:lnTo>
                  <a:pt x="65726" y="879650"/>
                </a:lnTo>
                <a:lnTo>
                  <a:pt x="80266" y="855306"/>
                </a:lnTo>
                <a:lnTo>
                  <a:pt x="89141" y="381"/>
                </a:lnTo>
                <a:lnTo>
                  <a:pt x="60566" y="0"/>
                </a:lnTo>
                <a:close/>
              </a:path>
            </a:pathLst>
          </a:custGeom>
          <a:solidFill>
            <a:srgbClr val="7E7E7E"/>
          </a:solidFill>
        </p:spPr>
        <p:txBody>
          <a:bodyPr wrap="square" lIns="0" tIns="0" rIns="0" bIns="0" rtlCol="0"/>
          <a:lstStyle/>
          <a:p>
            <a:endParaRPr/>
          </a:p>
        </p:txBody>
      </p:sp>
      <p:sp>
        <p:nvSpPr>
          <p:cNvPr id="23" name="object 23"/>
          <p:cNvSpPr txBox="1"/>
          <p:nvPr/>
        </p:nvSpPr>
        <p:spPr>
          <a:xfrm>
            <a:off x="114401" y="4430014"/>
            <a:ext cx="9302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SURVIVAL</a:t>
            </a:r>
            <a:endParaRPr sz="1800">
              <a:latin typeface="Calibri"/>
              <a:cs typeface="Calibri"/>
            </a:endParaRPr>
          </a:p>
        </p:txBody>
      </p:sp>
      <p:sp>
        <p:nvSpPr>
          <p:cNvPr id="24" name="object 24"/>
          <p:cNvSpPr/>
          <p:nvPr/>
        </p:nvSpPr>
        <p:spPr>
          <a:xfrm>
            <a:off x="3365753" y="2737866"/>
            <a:ext cx="132715" cy="936625"/>
          </a:xfrm>
          <a:custGeom>
            <a:avLst/>
            <a:gdLst/>
            <a:ahLst/>
            <a:cxnLst/>
            <a:rect l="l" t="t" r="r" b="b"/>
            <a:pathLst>
              <a:path w="132714" h="936625">
                <a:moveTo>
                  <a:pt x="16129" y="805307"/>
                </a:moveTo>
                <a:lnTo>
                  <a:pt x="2412" y="813181"/>
                </a:lnTo>
                <a:lnTo>
                  <a:pt x="0" y="821817"/>
                </a:lnTo>
                <a:lnTo>
                  <a:pt x="3937" y="828675"/>
                </a:lnTo>
                <a:lnTo>
                  <a:pt x="65150" y="936244"/>
                </a:lnTo>
                <a:lnTo>
                  <a:pt x="82013" y="908050"/>
                </a:lnTo>
                <a:lnTo>
                  <a:pt x="79756" y="908050"/>
                </a:lnTo>
                <a:lnTo>
                  <a:pt x="51181" y="907796"/>
                </a:lnTo>
                <a:lnTo>
                  <a:pt x="51729" y="854860"/>
                </a:lnTo>
                <a:lnTo>
                  <a:pt x="28756" y="814451"/>
                </a:lnTo>
                <a:lnTo>
                  <a:pt x="24892" y="807720"/>
                </a:lnTo>
                <a:lnTo>
                  <a:pt x="16129" y="805307"/>
                </a:lnTo>
                <a:close/>
              </a:path>
              <a:path w="132714" h="936625">
                <a:moveTo>
                  <a:pt x="51729" y="854860"/>
                </a:moveTo>
                <a:lnTo>
                  <a:pt x="51181" y="907796"/>
                </a:lnTo>
                <a:lnTo>
                  <a:pt x="79756" y="908050"/>
                </a:lnTo>
                <a:lnTo>
                  <a:pt x="79830" y="900811"/>
                </a:lnTo>
                <a:lnTo>
                  <a:pt x="77850" y="900811"/>
                </a:lnTo>
                <a:lnTo>
                  <a:pt x="53212" y="900557"/>
                </a:lnTo>
                <a:lnTo>
                  <a:pt x="65765" y="879552"/>
                </a:lnTo>
                <a:lnTo>
                  <a:pt x="51729" y="854860"/>
                </a:lnTo>
                <a:close/>
              </a:path>
              <a:path w="132714" h="936625">
                <a:moveTo>
                  <a:pt x="116967" y="806450"/>
                </a:moveTo>
                <a:lnTo>
                  <a:pt x="108204" y="808609"/>
                </a:lnTo>
                <a:lnTo>
                  <a:pt x="104140" y="815339"/>
                </a:lnTo>
                <a:lnTo>
                  <a:pt x="80302" y="855227"/>
                </a:lnTo>
                <a:lnTo>
                  <a:pt x="79756" y="908050"/>
                </a:lnTo>
                <a:lnTo>
                  <a:pt x="82013" y="908050"/>
                </a:lnTo>
                <a:lnTo>
                  <a:pt x="128650" y="830072"/>
                </a:lnTo>
                <a:lnTo>
                  <a:pt x="132715" y="823213"/>
                </a:lnTo>
                <a:lnTo>
                  <a:pt x="130429" y="814451"/>
                </a:lnTo>
                <a:lnTo>
                  <a:pt x="123698" y="810387"/>
                </a:lnTo>
                <a:lnTo>
                  <a:pt x="116967" y="806450"/>
                </a:lnTo>
                <a:close/>
              </a:path>
              <a:path w="132714" h="936625">
                <a:moveTo>
                  <a:pt x="65765" y="879552"/>
                </a:moveTo>
                <a:lnTo>
                  <a:pt x="53212" y="900557"/>
                </a:lnTo>
                <a:lnTo>
                  <a:pt x="77850" y="900811"/>
                </a:lnTo>
                <a:lnTo>
                  <a:pt x="65765" y="879552"/>
                </a:lnTo>
                <a:close/>
              </a:path>
              <a:path w="132714" h="936625">
                <a:moveTo>
                  <a:pt x="80302" y="855227"/>
                </a:moveTo>
                <a:lnTo>
                  <a:pt x="65765" y="879552"/>
                </a:lnTo>
                <a:lnTo>
                  <a:pt x="77850" y="900811"/>
                </a:lnTo>
                <a:lnTo>
                  <a:pt x="79830" y="900811"/>
                </a:lnTo>
                <a:lnTo>
                  <a:pt x="80302" y="855227"/>
                </a:lnTo>
                <a:close/>
              </a:path>
              <a:path w="132714" h="936625">
                <a:moveTo>
                  <a:pt x="60579" y="0"/>
                </a:moveTo>
                <a:lnTo>
                  <a:pt x="51729" y="854860"/>
                </a:lnTo>
                <a:lnTo>
                  <a:pt x="65765" y="879552"/>
                </a:lnTo>
                <a:lnTo>
                  <a:pt x="80302" y="855227"/>
                </a:lnTo>
                <a:lnTo>
                  <a:pt x="89154" y="254"/>
                </a:lnTo>
                <a:lnTo>
                  <a:pt x="60579" y="0"/>
                </a:lnTo>
                <a:close/>
              </a:path>
            </a:pathLst>
          </a:custGeom>
          <a:solidFill>
            <a:srgbClr val="7E7E7E"/>
          </a:solidFill>
        </p:spPr>
        <p:txBody>
          <a:bodyPr wrap="square" lIns="0" tIns="0" rIns="0" bIns="0" rtlCol="0"/>
          <a:lstStyle/>
          <a:p>
            <a:endParaRPr/>
          </a:p>
        </p:txBody>
      </p:sp>
      <p:sp>
        <p:nvSpPr>
          <p:cNvPr id="25" name="object 25"/>
          <p:cNvSpPr txBox="1"/>
          <p:nvPr/>
        </p:nvSpPr>
        <p:spPr>
          <a:xfrm>
            <a:off x="2995929" y="3618357"/>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26" name="object 26"/>
          <p:cNvSpPr txBox="1"/>
          <p:nvPr/>
        </p:nvSpPr>
        <p:spPr>
          <a:xfrm>
            <a:off x="1828292" y="3196285"/>
            <a:ext cx="70104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Rac/Cdc2</a:t>
            </a:r>
            <a:endParaRPr sz="1400">
              <a:latin typeface="Calibri"/>
              <a:cs typeface="Calibri"/>
            </a:endParaRPr>
          </a:p>
        </p:txBody>
      </p:sp>
      <p:sp>
        <p:nvSpPr>
          <p:cNvPr id="27" name="object 27"/>
          <p:cNvSpPr/>
          <p:nvPr/>
        </p:nvSpPr>
        <p:spPr>
          <a:xfrm>
            <a:off x="2129408" y="2796285"/>
            <a:ext cx="132715" cy="432434"/>
          </a:xfrm>
          <a:custGeom>
            <a:avLst/>
            <a:gdLst/>
            <a:ahLst/>
            <a:cxnLst/>
            <a:rect l="l" t="t" r="r" b="b"/>
            <a:pathLst>
              <a:path w="132714" h="432435">
                <a:moveTo>
                  <a:pt x="15875" y="301751"/>
                </a:moveTo>
                <a:lnTo>
                  <a:pt x="2286" y="309752"/>
                </a:lnTo>
                <a:lnTo>
                  <a:pt x="0" y="318388"/>
                </a:lnTo>
                <a:lnTo>
                  <a:pt x="3937" y="325247"/>
                </a:lnTo>
                <a:lnTo>
                  <a:pt x="66293" y="432180"/>
                </a:lnTo>
                <a:lnTo>
                  <a:pt x="82883" y="403733"/>
                </a:lnTo>
                <a:lnTo>
                  <a:pt x="52070" y="403733"/>
                </a:lnTo>
                <a:lnTo>
                  <a:pt x="52010" y="350930"/>
                </a:lnTo>
                <a:lnTo>
                  <a:pt x="28702" y="310896"/>
                </a:lnTo>
                <a:lnTo>
                  <a:pt x="24638" y="304038"/>
                </a:lnTo>
                <a:lnTo>
                  <a:pt x="15875" y="301751"/>
                </a:lnTo>
                <a:close/>
              </a:path>
              <a:path w="132714" h="432435">
                <a:moveTo>
                  <a:pt x="52070" y="351031"/>
                </a:moveTo>
                <a:lnTo>
                  <a:pt x="52070" y="403733"/>
                </a:lnTo>
                <a:lnTo>
                  <a:pt x="80645" y="403733"/>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733"/>
                </a:lnTo>
                <a:lnTo>
                  <a:pt x="82883" y="403733"/>
                </a:lnTo>
                <a:lnTo>
                  <a:pt x="128651" y="325247"/>
                </a:lnTo>
                <a:lnTo>
                  <a:pt x="132588" y="318388"/>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sp>
        <p:nvSpPr>
          <p:cNvPr id="28" name="object 28"/>
          <p:cNvSpPr/>
          <p:nvPr/>
        </p:nvSpPr>
        <p:spPr>
          <a:xfrm>
            <a:off x="2118360" y="3444366"/>
            <a:ext cx="132715" cy="1440815"/>
          </a:xfrm>
          <a:custGeom>
            <a:avLst/>
            <a:gdLst/>
            <a:ahLst/>
            <a:cxnLst/>
            <a:rect l="l" t="t" r="r" b="b"/>
            <a:pathLst>
              <a:path w="132714" h="1440814">
                <a:moveTo>
                  <a:pt x="15875" y="1309878"/>
                </a:moveTo>
                <a:lnTo>
                  <a:pt x="9143" y="1313815"/>
                </a:lnTo>
                <a:lnTo>
                  <a:pt x="2285" y="1317752"/>
                </a:lnTo>
                <a:lnTo>
                  <a:pt x="0" y="1326515"/>
                </a:lnTo>
                <a:lnTo>
                  <a:pt x="3937" y="1333373"/>
                </a:lnTo>
                <a:lnTo>
                  <a:pt x="66293" y="1440307"/>
                </a:lnTo>
                <a:lnTo>
                  <a:pt x="82883" y="1411859"/>
                </a:lnTo>
                <a:lnTo>
                  <a:pt x="51942" y="1411859"/>
                </a:lnTo>
                <a:lnTo>
                  <a:pt x="51942" y="1359056"/>
                </a:lnTo>
                <a:lnTo>
                  <a:pt x="28575" y="1319022"/>
                </a:lnTo>
                <a:lnTo>
                  <a:pt x="24637" y="1312164"/>
                </a:lnTo>
                <a:lnTo>
                  <a:pt x="15875" y="1309878"/>
                </a:lnTo>
                <a:close/>
              </a:path>
              <a:path w="132714" h="1440814">
                <a:moveTo>
                  <a:pt x="51942" y="1359056"/>
                </a:moveTo>
                <a:lnTo>
                  <a:pt x="51942" y="1411859"/>
                </a:lnTo>
                <a:lnTo>
                  <a:pt x="80517" y="1411859"/>
                </a:lnTo>
                <a:lnTo>
                  <a:pt x="80517" y="1404747"/>
                </a:lnTo>
                <a:lnTo>
                  <a:pt x="53975" y="1404747"/>
                </a:lnTo>
                <a:lnTo>
                  <a:pt x="66293" y="1383642"/>
                </a:lnTo>
                <a:lnTo>
                  <a:pt x="51942" y="1359056"/>
                </a:lnTo>
                <a:close/>
              </a:path>
              <a:path w="132714" h="1440814">
                <a:moveTo>
                  <a:pt x="116712" y="1309878"/>
                </a:moveTo>
                <a:lnTo>
                  <a:pt x="107950" y="1312164"/>
                </a:lnTo>
                <a:lnTo>
                  <a:pt x="104012" y="1319022"/>
                </a:lnTo>
                <a:lnTo>
                  <a:pt x="80517" y="1359273"/>
                </a:lnTo>
                <a:lnTo>
                  <a:pt x="80517" y="1411859"/>
                </a:lnTo>
                <a:lnTo>
                  <a:pt x="82883" y="1411859"/>
                </a:lnTo>
                <a:lnTo>
                  <a:pt x="128650" y="1333373"/>
                </a:lnTo>
                <a:lnTo>
                  <a:pt x="132587" y="1326515"/>
                </a:lnTo>
                <a:lnTo>
                  <a:pt x="130301" y="1317752"/>
                </a:lnTo>
                <a:lnTo>
                  <a:pt x="123443" y="1313815"/>
                </a:lnTo>
                <a:lnTo>
                  <a:pt x="116712" y="1309878"/>
                </a:lnTo>
                <a:close/>
              </a:path>
              <a:path w="132714" h="1440814">
                <a:moveTo>
                  <a:pt x="66293" y="1383642"/>
                </a:moveTo>
                <a:lnTo>
                  <a:pt x="53975" y="1404747"/>
                </a:lnTo>
                <a:lnTo>
                  <a:pt x="78612" y="1404747"/>
                </a:lnTo>
                <a:lnTo>
                  <a:pt x="66293" y="1383642"/>
                </a:lnTo>
                <a:close/>
              </a:path>
              <a:path w="132714" h="1440814">
                <a:moveTo>
                  <a:pt x="80517" y="1359273"/>
                </a:moveTo>
                <a:lnTo>
                  <a:pt x="66293" y="1383642"/>
                </a:lnTo>
                <a:lnTo>
                  <a:pt x="78612" y="1404747"/>
                </a:lnTo>
                <a:lnTo>
                  <a:pt x="80517" y="1404747"/>
                </a:lnTo>
                <a:lnTo>
                  <a:pt x="80517" y="1359273"/>
                </a:lnTo>
                <a:close/>
              </a:path>
              <a:path w="132714" h="1440814">
                <a:moveTo>
                  <a:pt x="80517" y="0"/>
                </a:moveTo>
                <a:lnTo>
                  <a:pt x="51942" y="0"/>
                </a:lnTo>
                <a:lnTo>
                  <a:pt x="51942" y="1359056"/>
                </a:lnTo>
                <a:lnTo>
                  <a:pt x="66293" y="1383642"/>
                </a:lnTo>
                <a:lnTo>
                  <a:pt x="80517" y="1359273"/>
                </a:lnTo>
                <a:lnTo>
                  <a:pt x="80517" y="0"/>
                </a:lnTo>
                <a:close/>
              </a:path>
            </a:pathLst>
          </a:custGeom>
          <a:solidFill>
            <a:srgbClr val="7E7E7E"/>
          </a:solidFill>
        </p:spPr>
        <p:txBody>
          <a:bodyPr wrap="square" lIns="0" tIns="0" rIns="0" bIns="0" rtlCol="0"/>
          <a:lstStyle/>
          <a:p>
            <a:endParaRPr/>
          </a:p>
        </p:txBody>
      </p:sp>
      <p:sp>
        <p:nvSpPr>
          <p:cNvPr id="29" name="object 29"/>
          <p:cNvSpPr txBox="1"/>
          <p:nvPr/>
        </p:nvSpPr>
        <p:spPr>
          <a:xfrm>
            <a:off x="1478407" y="4821428"/>
            <a:ext cx="1471930" cy="574675"/>
          </a:xfrm>
          <a:prstGeom prst="rect">
            <a:avLst/>
          </a:prstGeom>
        </p:spPr>
        <p:txBody>
          <a:bodyPr vert="horz" wrap="square" lIns="0" tIns="12700" rIns="0" bIns="0" rtlCol="0">
            <a:spAutoFit/>
          </a:bodyPr>
          <a:lstStyle/>
          <a:p>
            <a:pPr marL="12700" marR="5080" indent="4445">
              <a:lnSpc>
                <a:spcPct val="100000"/>
              </a:lnSpc>
              <a:spcBef>
                <a:spcPts val="100"/>
              </a:spcBef>
            </a:pPr>
            <a:r>
              <a:rPr sz="1800" spc="-10" dirty="0">
                <a:latin typeface="Calibri"/>
                <a:cs typeface="Calibri"/>
              </a:rPr>
              <a:t>CYTOSKELETON </a:t>
            </a:r>
            <a:r>
              <a:rPr sz="1800" spc="-20" dirty="0">
                <a:latin typeface="Calibri"/>
                <a:cs typeface="Calibri"/>
              </a:rPr>
              <a:t>ORGANIZATION</a:t>
            </a:r>
            <a:endParaRPr sz="1800">
              <a:latin typeface="Calibri"/>
              <a:cs typeface="Calibri"/>
            </a:endParaRPr>
          </a:p>
        </p:txBody>
      </p:sp>
      <p:sp>
        <p:nvSpPr>
          <p:cNvPr id="30" name="object 30"/>
          <p:cNvSpPr txBox="1"/>
          <p:nvPr/>
        </p:nvSpPr>
        <p:spPr>
          <a:xfrm>
            <a:off x="3779901" y="4986990"/>
            <a:ext cx="5328920" cy="1754505"/>
          </a:xfrm>
          <a:prstGeom prst="rect">
            <a:avLst/>
          </a:prstGeom>
          <a:ln w="9525">
            <a:solidFill>
              <a:srgbClr val="000000"/>
            </a:solidFill>
          </a:ln>
        </p:spPr>
        <p:txBody>
          <a:bodyPr vert="horz" wrap="square" lIns="0" tIns="35560" rIns="0" bIns="0" rtlCol="0">
            <a:spAutoFit/>
          </a:bodyPr>
          <a:lstStyle/>
          <a:p>
            <a:pPr marL="93345">
              <a:lnSpc>
                <a:spcPct val="100000"/>
              </a:lnSpc>
              <a:spcBef>
                <a:spcPts val="280"/>
              </a:spcBef>
            </a:pPr>
            <a:r>
              <a:rPr sz="1800" b="1" spc="-20" dirty="0">
                <a:solidFill>
                  <a:srgbClr val="FF0000"/>
                </a:solidFill>
                <a:latin typeface="Calibri"/>
                <a:cs typeface="Calibri"/>
              </a:rPr>
              <a:t>PROTOR</a:t>
            </a:r>
            <a:r>
              <a:rPr sz="1800" b="1" spc="-85" dirty="0">
                <a:solidFill>
                  <a:srgbClr val="FF0000"/>
                </a:solidFill>
                <a:latin typeface="Calibri"/>
                <a:cs typeface="Calibri"/>
              </a:rPr>
              <a:t> </a:t>
            </a:r>
            <a:r>
              <a:rPr sz="1800" spc="-10" dirty="0">
                <a:solidFill>
                  <a:srgbClr val="FF0000"/>
                </a:solidFill>
                <a:latin typeface="Calibri"/>
                <a:cs typeface="Calibri"/>
              </a:rPr>
              <a:t>(</a:t>
            </a:r>
            <a:r>
              <a:rPr sz="1800" u="sng" spc="-10" dirty="0">
                <a:solidFill>
                  <a:srgbClr val="FF0000"/>
                </a:solidFill>
                <a:uFill>
                  <a:solidFill>
                    <a:srgbClr val="FF0000"/>
                  </a:solidFill>
                </a:uFill>
                <a:latin typeface="Calibri"/>
                <a:cs typeface="Calibri"/>
              </a:rPr>
              <a:t>p</a:t>
            </a:r>
            <a:r>
              <a:rPr sz="1800" spc="-10" dirty="0">
                <a:solidFill>
                  <a:srgbClr val="FF0000"/>
                </a:solidFill>
                <a:latin typeface="Calibri"/>
                <a:cs typeface="Calibri"/>
              </a:rPr>
              <a:t>rotein</a:t>
            </a:r>
            <a:r>
              <a:rPr sz="1800" dirty="0">
                <a:solidFill>
                  <a:srgbClr val="FF0000"/>
                </a:solidFill>
                <a:latin typeface="Calibri"/>
                <a:cs typeface="Calibri"/>
              </a:rPr>
              <a:t> </a:t>
            </a:r>
            <a:r>
              <a:rPr sz="1800" u="sng" dirty="0">
                <a:solidFill>
                  <a:srgbClr val="FF0000"/>
                </a:solidFill>
                <a:uFill>
                  <a:solidFill>
                    <a:srgbClr val="FF0000"/>
                  </a:solidFill>
                </a:uFill>
                <a:latin typeface="Calibri"/>
                <a:cs typeface="Calibri"/>
              </a:rPr>
              <a:t>o</a:t>
            </a:r>
            <a:r>
              <a:rPr sz="1800" dirty="0">
                <a:solidFill>
                  <a:srgbClr val="FF0000"/>
                </a:solidFill>
                <a:latin typeface="Calibri"/>
                <a:cs typeface="Calibri"/>
              </a:rPr>
              <a:t>bserved</a:t>
            </a:r>
            <a:r>
              <a:rPr sz="1800" spc="-55" dirty="0">
                <a:solidFill>
                  <a:srgbClr val="FF0000"/>
                </a:solidFill>
                <a:latin typeface="Calibri"/>
                <a:cs typeface="Calibri"/>
              </a:rPr>
              <a:t> </a:t>
            </a:r>
            <a:r>
              <a:rPr sz="1800" dirty="0">
                <a:solidFill>
                  <a:srgbClr val="FF0000"/>
                </a:solidFill>
                <a:latin typeface="Calibri"/>
                <a:cs typeface="Calibri"/>
              </a:rPr>
              <a:t>with</a:t>
            </a:r>
            <a:r>
              <a:rPr sz="1800" spc="-20" dirty="0">
                <a:solidFill>
                  <a:srgbClr val="FF0000"/>
                </a:solidFill>
                <a:latin typeface="Calibri"/>
                <a:cs typeface="Calibri"/>
              </a:rPr>
              <a:t> </a:t>
            </a:r>
            <a:r>
              <a:rPr sz="1800" u="sng" spc="-10" dirty="0">
                <a:solidFill>
                  <a:srgbClr val="FF0000"/>
                </a:solidFill>
                <a:uFill>
                  <a:solidFill>
                    <a:srgbClr val="FF0000"/>
                  </a:solidFill>
                </a:uFill>
                <a:latin typeface="Calibri"/>
                <a:cs typeface="Calibri"/>
              </a:rPr>
              <a:t>rictor</a:t>
            </a:r>
            <a:r>
              <a:rPr sz="1800" spc="-10" dirty="0">
                <a:solidFill>
                  <a:srgbClr val="FF0000"/>
                </a:solidFill>
                <a:latin typeface="Calibri"/>
                <a:cs typeface="Calibri"/>
              </a:rPr>
              <a:t>)</a:t>
            </a:r>
            <a:endParaRPr sz="1800">
              <a:latin typeface="Calibri"/>
              <a:cs typeface="Calibri"/>
            </a:endParaRPr>
          </a:p>
          <a:p>
            <a:pPr marL="380365" indent="-287020">
              <a:lnSpc>
                <a:spcPct val="100000"/>
              </a:lnSpc>
              <a:spcBef>
                <a:spcPts val="2160"/>
              </a:spcBef>
              <a:buFont typeface="Wingdings"/>
              <a:buChar char=""/>
              <a:tabLst>
                <a:tab pos="380365" algn="l"/>
              </a:tabLst>
            </a:pPr>
            <a:r>
              <a:rPr sz="1800" spc="-25" dirty="0">
                <a:latin typeface="Calibri"/>
                <a:cs typeface="Calibri"/>
              </a:rPr>
              <a:t>non-</a:t>
            </a:r>
            <a:r>
              <a:rPr sz="1800" dirty="0">
                <a:latin typeface="Calibri"/>
                <a:cs typeface="Calibri"/>
              </a:rPr>
              <a:t>essential</a:t>
            </a:r>
            <a:r>
              <a:rPr sz="1800" spc="-55" dirty="0">
                <a:latin typeface="Calibri"/>
                <a:cs typeface="Calibri"/>
              </a:rPr>
              <a:t> </a:t>
            </a:r>
            <a:r>
              <a:rPr sz="1800" spc="-10" dirty="0">
                <a:latin typeface="Calibri"/>
                <a:cs typeface="Calibri"/>
              </a:rPr>
              <a:t>subunits</a:t>
            </a:r>
            <a:endParaRPr sz="1800">
              <a:latin typeface="Calibri"/>
              <a:cs typeface="Calibri"/>
            </a:endParaRPr>
          </a:p>
          <a:p>
            <a:pPr marL="379730" marR="316230" indent="-287020">
              <a:lnSpc>
                <a:spcPct val="100000"/>
              </a:lnSpc>
              <a:spcBef>
                <a:spcPts val="2165"/>
              </a:spcBef>
              <a:buFont typeface="Wingdings"/>
              <a:buChar char=""/>
              <a:tabLst>
                <a:tab pos="381000" algn="l"/>
              </a:tabLst>
            </a:pPr>
            <a:r>
              <a:rPr sz="1800" spc="-10" dirty="0">
                <a:latin typeface="Calibri"/>
                <a:cs typeface="Calibri"/>
              </a:rPr>
              <a:t>required</a:t>
            </a:r>
            <a:r>
              <a:rPr sz="1800" spc="-5" dirty="0">
                <a:latin typeface="Calibri"/>
                <a:cs typeface="Calibri"/>
              </a:rPr>
              <a:t> </a:t>
            </a:r>
            <a:r>
              <a:rPr sz="1800" dirty="0">
                <a:latin typeface="Calibri"/>
                <a:cs typeface="Calibri"/>
              </a:rPr>
              <a:t>for</a:t>
            </a:r>
            <a:r>
              <a:rPr sz="1800" spc="-15" dirty="0">
                <a:latin typeface="Calibri"/>
                <a:cs typeface="Calibri"/>
              </a:rPr>
              <a:t> </a:t>
            </a:r>
            <a:r>
              <a:rPr sz="1800" dirty="0">
                <a:latin typeface="Calibri"/>
                <a:cs typeface="Calibri"/>
              </a:rPr>
              <a:t>the</a:t>
            </a:r>
            <a:r>
              <a:rPr sz="1800" spc="-55" dirty="0">
                <a:latin typeface="Calibri"/>
                <a:cs typeface="Calibri"/>
              </a:rPr>
              <a:t> </a:t>
            </a:r>
            <a:r>
              <a:rPr sz="1800" spc="-10" dirty="0">
                <a:latin typeface="Calibri"/>
                <a:cs typeface="Calibri"/>
              </a:rPr>
              <a:t>phosphorylation</a:t>
            </a:r>
            <a:r>
              <a:rPr sz="1800" spc="5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SGK1,</a:t>
            </a:r>
            <a:r>
              <a:rPr sz="1800" spc="-45" dirty="0">
                <a:latin typeface="Calibri"/>
                <a:cs typeface="Calibri"/>
              </a:rPr>
              <a:t> </a:t>
            </a:r>
            <a:r>
              <a:rPr sz="1800" dirty="0">
                <a:latin typeface="Calibri"/>
                <a:cs typeface="Calibri"/>
              </a:rPr>
              <a:t>but</a:t>
            </a:r>
            <a:r>
              <a:rPr sz="1800" spc="-20" dirty="0">
                <a:latin typeface="Calibri"/>
                <a:cs typeface="Calibri"/>
              </a:rPr>
              <a:t> </a:t>
            </a:r>
            <a:r>
              <a:rPr sz="1800" spc="-25" dirty="0">
                <a:latin typeface="Calibri"/>
                <a:cs typeface="Calibri"/>
              </a:rPr>
              <a:t>not 	</a:t>
            </a:r>
            <a:r>
              <a:rPr sz="1800" dirty="0">
                <a:latin typeface="Calibri"/>
                <a:cs typeface="Calibri"/>
              </a:rPr>
              <a:t>of</a:t>
            </a:r>
            <a:r>
              <a:rPr sz="1800" spc="-50" dirty="0">
                <a:latin typeface="Calibri"/>
                <a:cs typeface="Calibri"/>
              </a:rPr>
              <a:t> </a:t>
            </a:r>
            <a:r>
              <a:rPr sz="1800" dirty="0">
                <a:latin typeface="Calibri"/>
                <a:cs typeface="Calibri"/>
              </a:rPr>
              <a:t>Akt</a:t>
            </a:r>
            <a:r>
              <a:rPr sz="1800" spc="-60" dirty="0">
                <a:latin typeface="Calibri"/>
                <a:cs typeface="Calibri"/>
              </a:rPr>
              <a:t> </a:t>
            </a:r>
            <a:r>
              <a:rPr sz="1800" dirty="0">
                <a:latin typeface="Calibri"/>
                <a:cs typeface="Calibri"/>
              </a:rPr>
              <a:t>and</a:t>
            </a:r>
            <a:r>
              <a:rPr sz="1800" spc="20" dirty="0">
                <a:latin typeface="Calibri"/>
                <a:cs typeface="Calibri"/>
              </a:rPr>
              <a:t> </a:t>
            </a:r>
            <a:r>
              <a:rPr sz="1800" spc="-20" dirty="0">
                <a:latin typeface="Calibri"/>
                <a:cs typeface="Calibri"/>
              </a:rPr>
              <a:t>PKCα</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5034" y="25095"/>
            <a:ext cx="2145665" cy="393700"/>
          </a:xfrm>
          <a:prstGeom prst="rect">
            <a:avLst/>
          </a:prstGeom>
        </p:spPr>
        <p:txBody>
          <a:bodyPr vert="horz" wrap="square" lIns="0" tIns="14605" rIns="0" bIns="0" rtlCol="0">
            <a:spAutoFit/>
          </a:bodyPr>
          <a:lstStyle/>
          <a:p>
            <a:pPr marL="12700">
              <a:lnSpc>
                <a:spcPct val="100000"/>
              </a:lnSpc>
              <a:spcBef>
                <a:spcPts val="115"/>
              </a:spcBef>
            </a:pPr>
            <a:r>
              <a:rPr spc="-10" dirty="0"/>
              <a:t>mTOR</a:t>
            </a:r>
            <a:r>
              <a:rPr spc="-135" dirty="0"/>
              <a:t> </a:t>
            </a:r>
            <a:r>
              <a:rPr dirty="0"/>
              <a:t>complex</a:t>
            </a:r>
            <a:r>
              <a:rPr spc="-120" dirty="0"/>
              <a:t> </a:t>
            </a:r>
            <a:r>
              <a:rPr spc="-50" dirty="0"/>
              <a:t>2</a:t>
            </a:r>
          </a:p>
        </p:txBody>
      </p:sp>
      <p:grpSp>
        <p:nvGrpSpPr>
          <p:cNvPr id="3" name="object 3"/>
          <p:cNvGrpSpPr/>
          <p:nvPr/>
        </p:nvGrpSpPr>
        <p:grpSpPr>
          <a:xfrm>
            <a:off x="232816" y="2220277"/>
            <a:ext cx="2477135" cy="1051560"/>
            <a:chOff x="232816" y="2220277"/>
            <a:chExt cx="2477135" cy="1051560"/>
          </a:xfrm>
        </p:grpSpPr>
        <p:pic>
          <p:nvPicPr>
            <p:cNvPr id="4" name="object 4"/>
            <p:cNvPicPr/>
            <p:nvPr/>
          </p:nvPicPr>
          <p:blipFill>
            <a:blip r:embed="rId2" cstate="print"/>
            <a:stretch>
              <a:fillRect/>
            </a:stretch>
          </p:blipFill>
          <p:spPr>
            <a:xfrm>
              <a:off x="395541" y="2220277"/>
              <a:ext cx="1017737" cy="481012"/>
            </a:xfrm>
            <a:prstGeom prst="rect">
              <a:avLst/>
            </a:prstGeom>
          </p:spPr>
        </p:pic>
        <p:pic>
          <p:nvPicPr>
            <p:cNvPr id="5" name="object 5"/>
            <p:cNvPicPr/>
            <p:nvPr/>
          </p:nvPicPr>
          <p:blipFill>
            <a:blip r:embed="rId3" cstate="print"/>
            <a:stretch>
              <a:fillRect/>
            </a:stretch>
          </p:blipFill>
          <p:spPr>
            <a:xfrm>
              <a:off x="1691639" y="2236914"/>
              <a:ext cx="1018273" cy="487362"/>
            </a:xfrm>
            <a:prstGeom prst="rect">
              <a:avLst/>
            </a:prstGeom>
          </p:spPr>
        </p:pic>
        <p:sp>
          <p:nvSpPr>
            <p:cNvPr id="6" name="object 6"/>
            <p:cNvSpPr/>
            <p:nvPr/>
          </p:nvSpPr>
          <p:spPr>
            <a:xfrm>
              <a:off x="247103" y="2679572"/>
              <a:ext cx="300355" cy="577850"/>
            </a:xfrm>
            <a:custGeom>
              <a:avLst/>
              <a:gdLst/>
              <a:ahLst/>
              <a:cxnLst/>
              <a:rect l="l" t="t" r="r" b="b"/>
              <a:pathLst>
                <a:path w="300355" h="577850">
                  <a:moveTo>
                    <a:pt x="299948" y="0"/>
                  </a:moveTo>
                  <a:lnTo>
                    <a:pt x="111455" y="529843"/>
                  </a:lnTo>
                </a:path>
                <a:path w="300355" h="577850">
                  <a:moveTo>
                    <a:pt x="0" y="496062"/>
                  </a:moveTo>
                  <a:lnTo>
                    <a:pt x="215607" y="577596"/>
                  </a:lnTo>
                </a:path>
              </a:pathLst>
            </a:custGeom>
            <a:ln w="28575">
              <a:solidFill>
                <a:srgbClr val="7E7E7E"/>
              </a:solidFill>
            </a:ln>
          </p:spPr>
          <p:txBody>
            <a:bodyPr wrap="square" lIns="0" tIns="0" rIns="0" bIns="0" rtlCol="0"/>
            <a:lstStyle/>
            <a:p>
              <a:endParaRPr/>
            </a:p>
          </p:txBody>
        </p:sp>
      </p:grpSp>
      <p:sp>
        <p:nvSpPr>
          <p:cNvPr id="7" name="object 7"/>
          <p:cNvSpPr/>
          <p:nvPr/>
        </p:nvSpPr>
        <p:spPr>
          <a:xfrm>
            <a:off x="1071143" y="1706372"/>
            <a:ext cx="415290" cy="441959"/>
          </a:xfrm>
          <a:custGeom>
            <a:avLst/>
            <a:gdLst/>
            <a:ahLst/>
            <a:cxnLst/>
            <a:rect l="l" t="t" r="r" b="b"/>
            <a:pathLst>
              <a:path w="415290" h="441960">
                <a:moveTo>
                  <a:pt x="36944" y="308737"/>
                </a:moveTo>
                <a:lnTo>
                  <a:pt x="29286" y="313563"/>
                </a:lnTo>
                <a:lnTo>
                  <a:pt x="27533" y="321310"/>
                </a:lnTo>
                <a:lnTo>
                  <a:pt x="0" y="441960"/>
                </a:lnTo>
                <a:lnTo>
                  <a:pt x="36547" y="431038"/>
                </a:lnTo>
                <a:lnTo>
                  <a:pt x="29806" y="431038"/>
                </a:lnTo>
                <a:lnTo>
                  <a:pt x="8953" y="411479"/>
                </a:lnTo>
                <a:lnTo>
                  <a:pt x="45066" y="372892"/>
                </a:lnTo>
                <a:lnTo>
                  <a:pt x="57150" y="319913"/>
                </a:lnTo>
                <a:lnTo>
                  <a:pt x="52336" y="312292"/>
                </a:lnTo>
                <a:lnTo>
                  <a:pt x="36944" y="308737"/>
                </a:lnTo>
                <a:close/>
              </a:path>
              <a:path w="415290" h="441960">
                <a:moveTo>
                  <a:pt x="45066" y="372892"/>
                </a:moveTo>
                <a:lnTo>
                  <a:pt x="8953" y="411479"/>
                </a:lnTo>
                <a:lnTo>
                  <a:pt x="29806" y="431038"/>
                </a:lnTo>
                <a:lnTo>
                  <a:pt x="35987" y="424433"/>
                </a:lnTo>
                <a:lnTo>
                  <a:pt x="33312" y="424433"/>
                </a:lnTo>
                <a:lnTo>
                  <a:pt x="15290" y="407542"/>
                </a:lnTo>
                <a:lnTo>
                  <a:pt x="38766" y="400520"/>
                </a:lnTo>
                <a:lnTo>
                  <a:pt x="45066" y="372892"/>
                </a:lnTo>
                <a:close/>
              </a:path>
              <a:path w="415290" h="441960">
                <a:moveTo>
                  <a:pt x="117944" y="376808"/>
                </a:moveTo>
                <a:lnTo>
                  <a:pt x="65986" y="392377"/>
                </a:lnTo>
                <a:lnTo>
                  <a:pt x="29806" y="431038"/>
                </a:lnTo>
                <a:lnTo>
                  <a:pt x="36547" y="431038"/>
                </a:lnTo>
                <a:lnTo>
                  <a:pt x="126123" y="404240"/>
                </a:lnTo>
                <a:lnTo>
                  <a:pt x="130416" y="396239"/>
                </a:lnTo>
                <a:lnTo>
                  <a:pt x="128155" y="388747"/>
                </a:lnTo>
                <a:lnTo>
                  <a:pt x="125907" y="381126"/>
                </a:lnTo>
                <a:lnTo>
                  <a:pt x="117944" y="376808"/>
                </a:lnTo>
                <a:close/>
              </a:path>
              <a:path w="415290" h="441960">
                <a:moveTo>
                  <a:pt x="38766" y="400520"/>
                </a:moveTo>
                <a:lnTo>
                  <a:pt x="15290" y="407542"/>
                </a:lnTo>
                <a:lnTo>
                  <a:pt x="33312" y="424433"/>
                </a:lnTo>
                <a:lnTo>
                  <a:pt x="38766" y="400520"/>
                </a:lnTo>
                <a:close/>
              </a:path>
              <a:path w="415290" h="441960">
                <a:moveTo>
                  <a:pt x="65986" y="392377"/>
                </a:moveTo>
                <a:lnTo>
                  <a:pt x="38766" y="400520"/>
                </a:lnTo>
                <a:lnTo>
                  <a:pt x="33312" y="424433"/>
                </a:lnTo>
                <a:lnTo>
                  <a:pt x="35987" y="424433"/>
                </a:lnTo>
                <a:lnTo>
                  <a:pt x="65986" y="392377"/>
                </a:lnTo>
                <a:close/>
              </a:path>
              <a:path w="415290" h="441960">
                <a:moveTo>
                  <a:pt x="394055" y="0"/>
                </a:moveTo>
                <a:lnTo>
                  <a:pt x="45066" y="372892"/>
                </a:lnTo>
                <a:lnTo>
                  <a:pt x="38766" y="400520"/>
                </a:lnTo>
                <a:lnTo>
                  <a:pt x="65986" y="392377"/>
                </a:lnTo>
                <a:lnTo>
                  <a:pt x="414883" y="19557"/>
                </a:lnTo>
                <a:lnTo>
                  <a:pt x="394055" y="0"/>
                </a:lnTo>
                <a:close/>
              </a:path>
            </a:pathLst>
          </a:custGeom>
          <a:solidFill>
            <a:srgbClr val="7E7E7E"/>
          </a:solidFill>
        </p:spPr>
        <p:txBody>
          <a:bodyPr wrap="square" lIns="0" tIns="0" rIns="0" bIns="0" rtlCol="0"/>
          <a:lstStyle/>
          <a:p>
            <a:endParaRPr/>
          </a:p>
        </p:txBody>
      </p:sp>
      <p:sp>
        <p:nvSpPr>
          <p:cNvPr id="8" name="object 8"/>
          <p:cNvSpPr/>
          <p:nvPr/>
        </p:nvSpPr>
        <p:spPr>
          <a:xfrm>
            <a:off x="2129408" y="1716151"/>
            <a:ext cx="132715" cy="432434"/>
          </a:xfrm>
          <a:custGeom>
            <a:avLst/>
            <a:gdLst/>
            <a:ahLst/>
            <a:cxnLst/>
            <a:rect l="l" t="t" r="r" b="b"/>
            <a:pathLst>
              <a:path w="132714" h="432435">
                <a:moveTo>
                  <a:pt x="15875" y="301751"/>
                </a:moveTo>
                <a:lnTo>
                  <a:pt x="2286" y="309752"/>
                </a:lnTo>
                <a:lnTo>
                  <a:pt x="0" y="318515"/>
                </a:lnTo>
                <a:lnTo>
                  <a:pt x="66293" y="432181"/>
                </a:lnTo>
                <a:lnTo>
                  <a:pt x="82808" y="403860"/>
                </a:lnTo>
                <a:lnTo>
                  <a:pt x="52070" y="403860"/>
                </a:lnTo>
                <a:lnTo>
                  <a:pt x="52010" y="350930"/>
                </a:lnTo>
                <a:lnTo>
                  <a:pt x="28702" y="310896"/>
                </a:lnTo>
                <a:lnTo>
                  <a:pt x="24638" y="304038"/>
                </a:lnTo>
                <a:lnTo>
                  <a:pt x="15875" y="301751"/>
                </a:lnTo>
                <a:close/>
              </a:path>
              <a:path w="132714" h="432435">
                <a:moveTo>
                  <a:pt x="52070" y="351031"/>
                </a:moveTo>
                <a:lnTo>
                  <a:pt x="52070" y="403860"/>
                </a:lnTo>
                <a:lnTo>
                  <a:pt x="80645" y="403860"/>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860"/>
                </a:lnTo>
                <a:lnTo>
                  <a:pt x="82808" y="403860"/>
                </a:lnTo>
                <a:lnTo>
                  <a:pt x="132588" y="318515"/>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pic>
        <p:nvPicPr>
          <p:cNvPr id="9" name="object 9"/>
          <p:cNvPicPr/>
          <p:nvPr/>
        </p:nvPicPr>
        <p:blipFill>
          <a:blip r:embed="rId4" cstate="print"/>
          <a:stretch>
            <a:fillRect/>
          </a:stretch>
        </p:blipFill>
        <p:spPr>
          <a:xfrm>
            <a:off x="2915792" y="2148268"/>
            <a:ext cx="1011998" cy="481012"/>
          </a:xfrm>
          <a:prstGeom prst="rect">
            <a:avLst/>
          </a:prstGeom>
        </p:spPr>
      </p:pic>
      <p:grpSp>
        <p:nvGrpSpPr>
          <p:cNvPr id="10" name="object 10"/>
          <p:cNvGrpSpPr/>
          <p:nvPr/>
        </p:nvGrpSpPr>
        <p:grpSpPr>
          <a:xfrm>
            <a:off x="944016" y="420052"/>
            <a:ext cx="2447925" cy="1656714"/>
            <a:chOff x="944016" y="420052"/>
            <a:chExt cx="2447925" cy="1656714"/>
          </a:xfrm>
        </p:grpSpPr>
        <p:sp>
          <p:nvSpPr>
            <p:cNvPr id="11" name="object 11"/>
            <p:cNvSpPr/>
            <p:nvPr/>
          </p:nvSpPr>
          <p:spPr>
            <a:xfrm>
              <a:off x="2762504" y="1633347"/>
              <a:ext cx="516890" cy="443230"/>
            </a:xfrm>
            <a:custGeom>
              <a:avLst/>
              <a:gdLst/>
              <a:ahLst/>
              <a:cxnLst/>
              <a:rect l="l" t="t" r="r" b="b"/>
              <a:pathLst>
                <a:path w="516889" h="443230">
                  <a:moveTo>
                    <a:pt x="392048" y="391540"/>
                  </a:moveTo>
                  <a:lnTo>
                    <a:pt x="384682" y="396748"/>
                  </a:lnTo>
                  <a:lnTo>
                    <a:pt x="381888" y="412241"/>
                  </a:lnTo>
                  <a:lnTo>
                    <a:pt x="387095" y="419735"/>
                  </a:lnTo>
                  <a:lnTo>
                    <a:pt x="516635" y="442975"/>
                  </a:lnTo>
                  <a:lnTo>
                    <a:pt x="514005" y="435482"/>
                  </a:lnTo>
                  <a:lnTo>
                    <a:pt x="485775" y="435482"/>
                  </a:lnTo>
                  <a:lnTo>
                    <a:pt x="445420" y="401110"/>
                  </a:lnTo>
                  <a:lnTo>
                    <a:pt x="392048" y="391540"/>
                  </a:lnTo>
                  <a:close/>
                </a:path>
                <a:path w="516889" h="443230">
                  <a:moveTo>
                    <a:pt x="445420" y="401110"/>
                  </a:moveTo>
                  <a:lnTo>
                    <a:pt x="485775" y="435482"/>
                  </a:lnTo>
                  <a:lnTo>
                    <a:pt x="491057" y="429260"/>
                  </a:lnTo>
                  <a:lnTo>
                    <a:pt x="481583" y="429260"/>
                  </a:lnTo>
                  <a:lnTo>
                    <a:pt x="473458" y="406137"/>
                  </a:lnTo>
                  <a:lnTo>
                    <a:pt x="445420" y="401110"/>
                  </a:lnTo>
                  <a:close/>
                </a:path>
                <a:path w="516889" h="443230">
                  <a:moveTo>
                    <a:pt x="464946" y="314832"/>
                  </a:moveTo>
                  <a:lnTo>
                    <a:pt x="457453" y="317373"/>
                  </a:lnTo>
                  <a:lnTo>
                    <a:pt x="449960" y="320039"/>
                  </a:lnTo>
                  <a:lnTo>
                    <a:pt x="446023" y="328167"/>
                  </a:lnTo>
                  <a:lnTo>
                    <a:pt x="448690" y="335661"/>
                  </a:lnTo>
                  <a:lnTo>
                    <a:pt x="464042" y="379345"/>
                  </a:lnTo>
                  <a:lnTo>
                    <a:pt x="504317" y="413638"/>
                  </a:lnTo>
                  <a:lnTo>
                    <a:pt x="485775" y="435482"/>
                  </a:lnTo>
                  <a:lnTo>
                    <a:pt x="514005" y="435482"/>
                  </a:lnTo>
                  <a:lnTo>
                    <a:pt x="475614" y="326136"/>
                  </a:lnTo>
                  <a:lnTo>
                    <a:pt x="473075" y="318769"/>
                  </a:lnTo>
                  <a:lnTo>
                    <a:pt x="464946" y="314832"/>
                  </a:lnTo>
                  <a:close/>
                </a:path>
                <a:path w="516889" h="443230">
                  <a:moveTo>
                    <a:pt x="473458" y="406137"/>
                  </a:moveTo>
                  <a:lnTo>
                    <a:pt x="481583" y="429260"/>
                  </a:lnTo>
                  <a:lnTo>
                    <a:pt x="497585" y="410463"/>
                  </a:lnTo>
                  <a:lnTo>
                    <a:pt x="473458" y="406137"/>
                  </a:lnTo>
                  <a:close/>
                </a:path>
                <a:path w="516889" h="443230">
                  <a:moveTo>
                    <a:pt x="464042" y="379345"/>
                  </a:moveTo>
                  <a:lnTo>
                    <a:pt x="473458" y="406137"/>
                  </a:lnTo>
                  <a:lnTo>
                    <a:pt x="497585" y="410463"/>
                  </a:lnTo>
                  <a:lnTo>
                    <a:pt x="481583" y="429260"/>
                  </a:lnTo>
                  <a:lnTo>
                    <a:pt x="491057" y="429260"/>
                  </a:lnTo>
                  <a:lnTo>
                    <a:pt x="504317" y="413638"/>
                  </a:lnTo>
                  <a:lnTo>
                    <a:pt x="464042" y="379345"/>
                  </a:lnTo>
                  <a:close/>
                </a:path>
                <a:path w="516889" h="443230">
                  <a:moveTo>
                    <a:pt x="18541" y="0"/>
                  </a:moveTo>
                  <a:lnTo>
                    <a:pt x="0" y="21716"/>
                  </a:lnTo>
                  <a:lnTo>
                    <a:pt x="445420" y="401110"/>
                  </a:lnTo>
                  <a:lnTo>
                    <a:pt x="473458" y="406137"/>
                  </a:lnTo>
                  <a:lnTo>
                    <a:pt x="464042" y="379345"/>
                  </a:lnTo>
                  <a:lnTo>
                    <a:pt x="18541" y="0"/>
                  </a:lnTo>
                  <a:close/>
                </a:path>
              </a:pathLst>
            </a:custGeom>
            <a:solidFill>
              <a:srgbClr val="7E7E7E"/>
            </a:solidFill>
          </p:spPr>
          <p:txBody>
            <a:bodyPr wrap="square" lIns="0" tIns="0" rIns="0" bIns="0" rtlCol="0"/>
            <a:lstStyle/>
            <a:p>
              <a:endParaRPr/>
            </a:p>
          </p:txBody>
        </p:sp>
        <p:pic>
          <p:nvPicPr>
            <p:cNvPr id="12" name="object 12"/>
            <p:cNvPicPr/>
            <p:nvPr/>
          </p:nvPicPr>
          <p:blipFill>
            <a:blip r:embed="rId5" cstate="print"/>
            <a:stretch>
              <a:fillRect/>
            </a:stretch>
          </p:blipFill>
          <p:spPr>
            <a:xfrm>
              <a:off x="1324990" y="578294"/>
              <a:ext cx="1719326" cy="944562"/>
            </a:xfrm>
            <a:prstGeom prst="rect">
              <a:avLst/>
            </a:prstGeom>
          </p:spPr>
        </p:pic>
        <p:pic>
          <p:nvPicPr>
            <p:cNvPr id="13" name="object 13"/>
            <p:cNvPicPr/>
            <p:nvPr/>
          </p:nvPicPr>
          <p:blipFill>
            <a:blip r:embed="rId6" cstate="print"/>
            <a:stretch>
              <a:fillRect/>
            </a:stretch>
          </p:blipFill>
          <p:spPr>
            <a:xfrm>
              <a:off x="944016" y="1140269"/>
              <a:ext cx="1365250" cy="481012"/>
            </a:xfrm>
            <a:prstGeom prst="rect">
              <a:avLst/>
            </a:prstGeom>
          </p:spPr>
        </p:pic>
        <p:pic>
          <p:nvPicPr>
            <p:cNvPr id="14" name="object 14"/>
            <p:cNvPicPr/>
            <p:nvPr/>
          </p:nvPicPr>
          <p:blipFill>
            <a:blip r:embed="rId7" cstate="print"/>
            <a:stretch>
              <a:fillRect/>
            </a:stretch>
          </p:blipFill>
          <p:spPr>
            <a:xfrm>
              <a:off x="2659507" y="1092644"/>
              <a:ext cx="731837" cy="506412"/>
            </a:xfrm>
            <a:prstGeom prst="rect">
              <a:avLst/>
            </a:prstGeom>
          </p:spPr>
        </p:pic>
        <p:pic>
          <p:nvPicPr>
            <p:cNvPr id="15" name="object 15"/>
            <p:cNvPicPr/>
            <p:nvPr/>
          </p:nvPicPr>
          <p:blipFill>
            <a:blip r:embed="rId8" cstate="print"/>
            <a:stretch>
              <a:fillRect/>
            </a:stretch>
          </p:blipFill>
          <p:spPr>
            <a:xfrm>
              <a:off x="944016" y="420052"/>
              <a:ext cx="725487" cy="500062"/>
            </a:xfrm>
            <a:prstGeom prst="rect">
              <a:avLst/>
            </a:prstGeom>
          </p:spPr>
        </p:pic>
      </p:grpSp>
      <p:sp>
        <p:nvSpPr>
          <p:cNvPr id="16" name="object 16"/>
          <p:cNvSpPr txBox="1"/>
          <p:nvPr/>
        </p:nvSpPr>
        <p:spPr>
          <a:xfrm>
            <a:off x="1781936" y="214071"/>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7" name="object 17"/>
          <p:cNvSpPr txBox="1"/>
          <p:nvPr/>
        </p:nvSpPr>
        <p:spPr>
          <a:xfrm>
            <a:off x="42163" y="3230118"/>
            <a:ext cx="3898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FoxO</a:t>
            </a:r>
            <a:endParaRPr sz="1400">
              <a:latin typeface="Calibri"/>
              <a:cs typeface="Calibri"/>
            </a:endParaRPr>
          </a:p>
        </p:txBody>
      </p:sp>
      <p:grpSp>
        <p:nvGrpSpPr>
          <p:cNvPr id="18" name="object 18"/>
          <p:cNvGrpSpPr/>
          <p:nvPr/>
        </p:nvGrpSpPr>
        <p:grpSpPr>
          <a:xfrm>
            <a:off x="851750" y="2641980"/>
            <a:ext cx="1029335" cy="670560"/>
            <a:chOff x="851750" y="2641980"/>
            <a:chExt cx="1029335" cy="670560"/>
          </a:xfrm>
        </p:grpSpPr>
        <p:sp>
          <p:nvSpPr>
            <p:cNvPr id="19" name="object 19"/>
            <p:cNvSpPr/>
            <p:nvPr/>
          </p:nvSpPr>
          <p:spPr>
            <a:xfrm>
              <a:off x="866038" y="2737992"/>
              <a:ext cx="230504" cy="560070"/>
            </a:xfrm>
            <a:custGeom>
              <a:avLst/>
              <a:gdLst/>
              <a:ahLst/>
              <a:cxnLst/>
              <a:rect l="l" t="t" r="r" b="b"/>
              <a:pathLst>
                <a:path w="230505" h="560070">
                  <a:moveTo>
                    <a:pt x="97231" y="0"/>
                  </a:moveTo>
                  <a:lnTo>
                    <a:pt x="115747" y="540004"/>
                  </a:lnTo>
                </a:path>
                <a:path w="230505" h="560070">
                  <a:moveTo>
                    <a:pt x="0" y="560070"/>
                  </a:moveTo>
                  <a:lnTo>
                    <a:pt x="230289" y="549529"/>
                  </a:lnTo>
                </a:path>
              </a:pathLst>
            </a:custGeom>
            <a:ln w="28575">
              <a:solidFill>
                <a:srgbClr val="7E7E7E"/>
              </a:solidFill>
            </a:ln>
          </p:spPr>
          <p:txBody>
            <a:bodyPr wrap="square" lIns="0" tIns="0" rIns="0" bIns="0" rtlCol="0"/>
            <a:lstStyle/>
            <a:p>
              <a:endParaRPr/>
            </a:p>
          </p:txBody>
        </p:sp>
        <p:sp>
          <p:nvSpPr>
            <p:cNvPr id="20" name="object 20"/>
            <p:cNvSpPr/>
            <p:nvPr/>
          </p:nvSpPr>
          <p:spPr>
            <a:xfrm>
              <a:off x="1287906" y="2641980"/>
              <a:ext cx="593090" cy="567690"/>
            </a:xfrm>
            <a:custGeom>
              <a:avLst/>
              <a:gdLst/>
              <a:ahLst/>
              <a:cxnLst/>
              <a:rect l="l" t="t" r="r" b="b"/>
              <a:pathLst>
                <a:path w="593089" h="567689">
                  <a:moveTo>
                    <a:pt x="471169" y="509143"/>
                  </a:moveTo>
                  <a:lnTo>
                    <a:pt x="463423" y="513842"/>
                  </a:lnTo>
                  <a:lnTo>
                    <a:pt x="461588" y="521710"/>
                  </a:lnTo>
                  <a:lnTo>
                    <a:pt x="459867" y="529209"/>
                  </a:lnTo>
                  <a:lnTo>
                    <a:pt x="464566" y="536829"/>
                  </a:lnTo>
                  <a:lnTo>
                    <a:pt x="472186" y="538734"/>
                  </a:lnTo>
                  <a:lnTo>
                    <a:pt x="592582" y="567563"/>
                  </a:lnTo>
                  <a:lnTo>
                    <a:pt x="589920" y="558292"/>
                  </a:lnTo>
                  <a:lnTo>
                    <a:pt x="562229" y="558292"/>
                  </a:lnTo>
                  <a:lnTo>
                    <a:pt x="523970" y="521710"/>
                  </a:lnTo>
                  <a:lnTo>
                    <a:pt x="471169" y="509143"/>
                  </a:lnTo>
                  <a:close/>
                </a:path>
                <a:path w="593089" h="567689">
                  <a:moveTo>
                    <a:pt x="523970" y="521710"/>
                  </a:moveTo>
                  <a:lnTo>
                    <a:pt x="562229" y="558292"/>
                  </a:lnTo>
                  <a:lnTo>
                    <a:pt x="568267" y="551942"/>
                  </a:lnTo>
                  <a:lnTo>
                    <a:pt x="558292" y="551942"/>
                  </a:lnTo>
                  <a:lnTo>
                    <a:pt x="551500" y="528302"/>
                  </a:lnTo>
                  <a:lnTo>
                    <a:pt x="523970" y="521710"/>
                  </a:lnTo>
                  <a:close/>
                </a:path>
                <a:path w="593089" h="567689">
                  <a:moveTo>
                    <a:pt x="548259" y="436626"/>
                  </a:moveTo>
                  <a:lnTo>
                    <a:pt x="533145" y="440944"/>
                  </a:lnTo>
                  <a:lnTo>
                    <a:pt x="528701" y="448945"/>
                  </a:lnTo>
                  <a:lnTo>
                    <a:pt x="543660" y="501013"/>
                  </a:lnTo>
                  <a:lnTo>
                    <a:pt x="581913" y="537591"/>
                  </a:lnTo>
                  <a:lnTo>
                    <a:pt x="562229" y="558292"/>
                  </a:lnTo>
                  <a:lnTo>
                    <a:pt x="589920" y="558292"/>
                  </a:lnTo>
                  <a:lnTo>
                    <a:pt x="556260" y="441071"/>
                  </a:lnTo>
                  <a:lnTo>
                    <a:pt x="548259" y="436626"/>
                  </a:lnTo>
                  <a:close/>
                </a:path>
                <a:path w="593089" h="567689">
                  <a:moveTo>
                    <a:pt x="551500" y="528302"/>
                  </a:moveTo>
                  <a:lnTo>
                    <a:pt x="558292" y="551942"/>
                  </a:lnTo>
                  <a:lnTo>
                    <a:pt x="575437" y="534035"/>
                  </a:lnTo>
                  <a:lnTo>
                    <a:pt x="551500" y="528302"/>
                  </a:lnTo>
                  <a:close/>
                </a:path>
                <a:path w="593089" h="567689">
                  <a:moveTo>
                    <a:pt x="543660" y="501013"/>
                  </a:moveTo>
                  <a:lnTo>
                    <a:pt x="551500" y="528302"/>
                  </a:lnTo>
                  <a:lnTo>
                    <a:pt x="575437" y="534035"/>
                  </a:lnTo>
                  <a:lnTo>
                    <a:pt x="558292" y="551942"/>
                  </a:lnTo>
                  <a:lnTo>
                    <a:pt x="568267" y="551942"/>
                  </a:lnTo>
                  <a:lnTo>
                    <a:pt x="581913" y="537591"/>
                  </a:lnTo>
                  <a:lnTo>
                    <a:pt x="543660" y="501013"/>
                  </a:lnTo>
                  <a:close/>
                </a:path>
                <a:path w="593089" h="567689">
                  <a:moveTo>
                    <a:pt x="19684" y="0"/>
                  </a:moveTo>
                  <a:lnTo>
                    <a:pt x="0" y="20701"/>
                  </a:lnTo>
                  <a:lnTo>
                    <a:pt x="523970" y="521710"/>
                  </a:lnTo>
                  <a:lnTo>
                    <a:pt x="551500" y="528302"/>
                  </a:lnTo>
                  <a:lnTo>
                    <a:pt x="543660" y="501013"/>
                  </a:lnTo>
                  <a:lnTo>
                    <a:pt x="19684" y="0"/>
                  </a:lnTo>
                  <a:close/>
                </a:path>
              </a:pathLst>
            </a:custGeom>
            <a:solidFill>
              <a:srgbClr val="7E7E7E"/>
            </a:solidFill>
          </p:spPr>
          <p:txBody>
            <a:bodyPr wrap="square" lIns="0" tIns="0" rIns="0" bIns="0" rtlCol="0"/>
            <a:lstStyle/>
            <a:p>
              <a:endParaRPr/>
            </a:p>
          </p:txBody>
        </p:sp>
      </p:grpSp>
      <p:sp>
        <p:nvSpPr>
          <p:cNvPr id="21" name="object 21"/>
          <p:cNvSpPr txBox="1"/>
          <p:nvPr/>
        </p:nvSpPr>
        <p:spPr>
          <a:xfrm>
            <a:off x="827633" y="3321761"/>
            <a:ext cx="30226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Bad</a:t>
            </a:r>
            <a:endParaRPr sz="1400">
              <a:latin typeface="Calibri"/>
              <a:cs typeface="Calibri"/>
            </a:endParaRPr>
          </a:p>
        </p:txBody>
      </p:sp>
      <p:sp>
        <p:nvSpPr>
          <p:cNvPr id="22" name="object 22"/>
          <p:cNvSpPr/>
          <p:nvPr/>
        </p:nvSpPr>
        <p:spPr>
          <a:xfrm>
            <a:off x="536701" y="3552190"/>
            <a:ext cx="132715" cy="936625"/>
          </a:xfrm>
          <a:custGeom>
            <a:avLst/>
            <a:gdLst/>
            <a:ahLst/>
            <a:cxnLst/>
            <a:rect l="l" t="t" r="r" b="b"/>
            <a:pathLst>
              <a:path w="132715" h="936625">
                <a:moveTo>
                  <a:pt x="16103" y="805434"/>
                </a:moveTo>
                <a:lnTo>
                  <a:pt x="2387" y="813308"/>
                </a:lnTo>
                <a:lnTo>
                  <a:pt x="0" y="821944"/>
                </a:lnTo>
                <a:lnTo>
                  <a:pt x="65138" y="936371"/>
                </a:lnTo>
                <a:lnTo>
                  <a:pt x="81987" y="908177"/>
                </a:lnTo>
                <a:lnTo>
                  <a:pt x="79717" y="908177"/>
                </a:lnTo>
                <a:lnTo>
                  <a:pt x="51142" y="907923"/>
                </a:lnTo>
                <a:lnTo>
                  <a:pt x="51692" y="855011"/>
                </a:lnTo>
                <a:lnTo>
                  <a:pt x="24828" y="807847"/>
                </a:lnTo>
                <a:lnTo>
                  <a:pt x="16103" y="805434"/>
                </a:lnTo>
                <a:close/>
              </a:path>
              <a:path w="132715" h="936625">
                <a:moveTo>
                  <a:pt x="51692" y="855011"/>
                </a:moveTo>
                <a:lnTo>
                  <a:pt x="51142" y="907923"/>
                </a:lnTo>
                <a:lnTo>
                  <a:pt x="79717" y="908177"/>
                </a:lnTo>
                <a:lnTo>
                  <a:pt x="79793" y="900938"/>
                </a:lnTo>
                <a:lnTo>
                  <a:pt x="77851" y="900938"/>
                </a:lnTo>
                <a:lnTo>
                  <a:pt x="53162" y="900684"/>
                </a:lnTo>
                <a:lnTo>
                  <a:pt x="65726" y="879650"/>
                </a:lnTo>
                <a:lnTo>
                  <a:pt x="51692" y="855011"/>
                </a:lnTo>
                <a:close/>
              </a:path>
              <a:path w="132715" h="936625">
                <a:moveTo>
                  <a:pt x="116878" y="806450"/>
                </a:moveTo>
                <a:lnTo>
                  <a:pt x="108102" y="808736"/>
                </a:lnTo>
                <a:lnTo>
                  <a:pt x="80266" y="855306"/>
                </a:lnTo>
                <a:lnTo>
                  <a:pt x="79717" y="908177"/>
                </a:lnTo>
                <a:lnTo>
                  <a:pt x="81987" y="908177"/>
                </a:lnTo>
                <a:lnTo>
                  <a:pt x="128587" y="830199"/>
                </a:lnTo>
                <a:lnTo>
                  <a:pt x="132638" y="823341"/>
                </a:lnTo>
                <a:lnTo>
                  <a:pt x="130429" y="814578"/>
                </a:lnTo>
                <a:lnTo>
                  <a:pt x="116878" y="806450"/>
                </a:lnTo>
                <a:close/>
              </a:path>
              <a:path w="132715" h="936625">
                <a:moveTo>
                  <a:pt x="65726" y="879650"/>
                </a:moveTo>
                <a:lnTo>
                  <a:pt x="53162" y="900684"/>
                </a:lnTo>
                <a:lnTo>
                  <a:pt x="77851" y="900938"/>
                </a:lnTo>
                <a:lnTo>
                  <a:pt x="65726" y="879650"/>
                </a:lnTo>
                <a:close/>
              </a:path>
              <a:path w="132715" h="936625">
                <a:moveTo>
                  <a:pt x="80266" y="855306"/>
                </a:moveTo>
                <a:lnTo>
                  <a:pt x="65726" y="879650"/>
                </a:lnTo>
                <a:lnTo>
                  <a:pt x="77851" y="900938"/>
                </a:lnTo>
                <a:lnTo>
                  <a:pt x="79793" y="900938"/>
                </a:lnTo>
                <a:lnTo>
                  <a:pt x="80266" y="855306"/>
                </a:lnTo>
                <a:close/>
              </a:path>
              <a:path w="132715" h="936625">
                <a:moveTo>
                  <a:pt x="60566" y="0"/>
                </a:moveTo>
                <a:lnTo>
                  <a:pt x="51692" y="855011"/>
                </a:lnTo>
                <a:lnTo>
                  <a:pt x="65726" y="879650"/>
                </a:lnTo>
                <a:lnTo>
                  <a:pt x="80266" y="855306"/>
                </a:lnTo>
                <a:lnTo>
                  <a:pt x="89141" y="381"/>
                </a:lnTo>
                <a:lnTo>
                  <a:pt x="60566" y="0"/>
                </a:lnTo>
                <a:close/>
              </a:path>
            </a:pathLst>
          </a:custGeom>
          <a:solidFill>
            <a:srgbClr val="7E7E7E"/>
          </a:solidFill>
        </p:spPr>
        <p:txBody>
          <a:bodyPr wrap="square" lIns="0" tIns="0" rIns="0" bIns="0" rtlCol="0"/>
          <a:lstStyle/>
          <a:p>
            <a:endParaRPr/>
          </a:p>
        </p:txBody>
      </p:sp>
      <p:sp>
        <p:nvSpPr>
          <p:cNvPr id="23" name="object 23"/>
          <p:cNvSpPr/>
          <p:nvPr/>
        </p:nvSpPr>
        <p:spPr>
          <a:xfrm>
            <a:off x="3365753" y="2737866"/>
            <a:ext cx="132715" cy="936625"/>
          </a:xfrm>
          <a:custGeom>
            <a:avLst/>
            <a:gdLst/>
            <a:ahLst/>
            <a:cxnLst/>
            <a:rect l="l" t="t" r="r" b="b"/>
            <a:pathLst>
              <a:path w="132714" h="936625">
                <a:moveTo>
                  <a:pt x="16129" y="805307"/>
                </a:moveTo>
                <a:lnTo>
                  <a:pt x="2412" y="813181"/>
                </a:lnTo>
                <a:lnTo>
                  <a:pt x="0" y="821817"/>
                </a:lnTo>
                <a:lnTo>
                  <a:pt x="3937" y="828675"/>
                </a:lnTo>
                <a:lnTo>
                  <a:pt x="65150" y="936244"/>
                </a:lnTo>
                <a:lnTo>
                  <a:pt x="82013" y="908050"/>
                </a:lnTo>
                <a:lnTo>
                  <a:pt x="79756" y="908050"/>
                </a:lnTo>
                <a:lnTo>
                  <a:pt x="51181" y="907796"/>
                </a:lnTo>
                <a:lnTo>
                  <a:pt x="51729" y="854860"/>
                </a:lnTo>
                <a:lnTo>
                  <a:pt x="28756" y="814451"/>
                </a:lnTo>
                <a:lnTo>
                  <a:pt x="24892" y="807720"/>
                </a:lnTo>
                <a:lnTo>
                  <a:pt x="16129" y="805307"/>
                </a:lnTo>
                <a:close/>
              </a:path>
              <a:path w="132714" h="936625">
                <a:moveTo>
                  <a:pt x="51729" y="854860"/>
                </a:moveTo>
                <a:lnTo>
                  <a:pt x="51181" y="907796"/>
                </a:lnTo>
                <a:lnTo>
                  <a:pt x="79756" y="908050"/>
                </a:lnTo>
                <a:lnTo>
                  <a:pt x="79830" y="900811"/>
                </a:lnTo>
                <a:lnTo>
                  <a:pt x="77850" y="900811"/>
                </a:lnTo>
                <a:lnTo>
                  <a:pt x="53212" y="900557"/>
                </a:lnTo>
                <a:lnTo>
                  <a:pt x="65765" y="879552"/>
                </a:lnTo>
                <a:lnTo>
                  <a:pt x="51729" y="854860"/>
                </a:lnTo>
                <a:close/>
              </a:path>
              <a:path w="132714" h="936625">
                <a:moveTo>
                  <a:pt x="116967" y="806450"/>
                </a:moveTo>
                <a:lnTo>
                  <a:pt x="108204" y="808609"/>
                </a:lnTo>
                <a:lnTo>
                  <a:pt x="104140" y="815339"/>
                </a:lnTo>
                <a:lnTo>
                  <a:pt x="80302" y="855227"/>
                </a:lnTo>
                <a:lnTo>
                  <a:pt x="79756" y="908050"/>
                </a:lnTo>
                <a:lnTo>
                  <a:pt x="82013" y="908050"/>
                </a:lnTo>
                <a:lnTo>
                  <a:pt x="128650" y="830072"/>
                </a:lnTo>
                <a:lnTo>
                  <a:pt x="132715" y="823213"/>
                </a:lnTo>
                <a:lnTo>
                  <a:pt x="130429" y="814451"/>
                </a:lnTo>
                <a:lnTo>
                  <a:pt x="123698" y="810387"/>
                </a:lnTo>
                <a:lnTo>
                  <a:pt x="116967" y="806450"/>
                </a:lnTo>
                <a:close/>
              </a:path>
              <a:path w="132714" h="936625">
                <a:moveTo>
                  <a:pt x="65765" y="879552"/>
                </a:moveTo>
                <a:lnTo>
                  <a:pt x="53212" y="900557"/>
                </a:lnTo>
                <a:lnTo>
                  <a:pt x="77850" y="900811"/>
                </a:lnTo>
                <a:lnTo>
                  <a:pt x="65765" y="879552"/>
                </a:lnTo>
                <a:close/>
              </a:path>
              <a:path w="132714" h="936625">
                <a:moveTo>
                  <a:pt x="80302" y="855227"/>
                </a:moveTo>
                <a:lnTo>
                  <a:pt x="65765" y="879552"/>
                </a:lnTo>
                <a:lnTo>
                  <a:pt x="77850" y="900811"/>
                </a:lnTo>
                <a:lnTo>
                  <a:pt x="79830" y="900811"/>
                </a:lnTo>
                <a:lnTo>
                  <a:pt x="80302" y="855227"/>
                </a:lnTo>
                <a:close/>
              </a:path>
              <a:path w="132714" h="936625">
                <a:moveTo>
                  <a:pt x="60579" y="0"/>
                </a:moveTo>
                <a:lnTo>
                  <a:pt x="51729" y="854860"/>
                </a:lnTo>
                <a:lnTo>
                  <a:pt x="65765" y="879552"/>
                </a:lnTo>
                <a:lnTo>
                  <a:pt x="80302" y="855227"/>
                </a:lnTo>
                <a:lnTo>
                  <a:pt x="89154" y="254"/>
                </a:lnTo>
                <a:lnTo>
                  <a:pt x="60579" y="0"/>
                </a:lnTo>
                <a:close/>
              </a:path>
            </a:pathLst>
          </a:custGeom>
          <a:solidFill>
            <a:srgbClr val="7E7E7E"/>
          </a:solidFill>
        </p:spPr>
        <p:txBody>
          <a:bodyPr wrap="square" lIns="0" tIns="0" rIns="0" bIns="0" rtlCol="0"/>
          <a:lstStyle/>
          <a:p>
            <a:endParaRPr/>
          </a:p>
        </p:txBody>
      </p:sp>
      <p:sp>
        <p:nvSpPr>
          <p:cNvPr id="24" name="object 24"/>
          <p:cNvSpPr txBox="1"/>
          <p:nvPr/>
        </p:nvSpPr>
        <p:spPr>
          <a:xfrm>
            <a:off x="2995929" y="3618357"/>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25" name="object 25"/>
          <p:cNvSpPr txBox="1"/>
          <p:nvPr/>
        </p:nvSpPr>
        <p:spPr>
          <a:xfrm>
            <a:off x="1828292" y="3196285"/>
            <a:ext cx="70104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Rac/Cdc2</a:t>
            </a:r>
            <a:endParaRPr sz="1400">
              <a:latin typeface="Calibri"/>
              <a:cs typeface="Calibri"/>
            </a:endParaRPr>
          </a:p>
        </p:txBody>
      </p:sp>
      <p:sp>
        <p:nvSpPr>
          <p:cNvPr id="26" name="object 26"/>
          <p:cNvSpPr/>
          <p:nvPr/>
        </p:nvSpPr>
        <p:spPr>
          <a:xfrm>
            <a:off x="2129408" y="2796285"/>
            <a:ext cx="132715" cy="432434"/>
          </a:xfrm>
          <a:custGeom>
            <a:avLst/>
            <a:gdLst/>
            <a:ahLst/>
            <a:cxnLst/>
            <a:rect l="l" t="t" r="r" b="b"/>
            <a:pathLst>
              <a:path w="132714" h="432435">
                <a:moveTo>
                  <a:pt x="15875" y="301751"/>
                </a:moveTo>
                <a:lnTo>
                  <a:pt x="2286" y="309752"/>
                </a:lnTo>
                <a:lnTo>
                  <a:pt x="0" y="318388"/>
                </a:lnTo>
                <a:lnTo>
                  <a:pt x="3937" y="325247"/>
                </a:lnTo>
                <a:lnTo>
                  <a:pt x="66293" y="432180"/>
                </a:lnTo>
                <a:lnTo>
                  <a:pt x="82883" y="403733"/>
                </a:lnTo>
                <a:lnTo>
                  <a:pt x="52070" y="403733"/>
                </a:lnTo>
                <a:lnTo>
                  <a:pt x="52010" y="350930"/>
                </a:lnTo>
                <a:lnTo>
                  <a:pt x="28702" y="310896"/>
                </a:lnTo>
                <a:lnTo>
                  <a:pt x="24638" y="304038"/>
                </a:lnTo>
                <a:lnTo>
                  <a:pt x="15875" y="301751"/>
                </a:lnTo>
                <a:close/>
              </a:path>
              <a:path w="132714" h="432435">
                <a:moveTo>
                  <a:pt x="52070" y="351031"/>
                </a:moveTo>
                <a:lnTo>
                  <a:pt x="52070" y="403733"/>
                </a:lnTo>
                <a:lnTo>
                  <a:pt x="80645" y="403733"/>
                </a:lnTo>
                <a:lnTo>
                  <a:pt x="80645" y="396621"/>
                </a:lnTo>
                <a:lnTo>
                  <a:pt x="53975" y="396621"/>
                </a:lnTo>
                <a:lnTo>
                  <a:pt x="66309" y="375489"/>
                </a:lnTo>
                <a:lnTo>
                  <a:pt x="52070" y="351031"/>
                </a:lnTo>
                <a:close/>
              </a:path>
              <a:path w="132714" h="432435">
                <a:moveTo>
                  <a:pt x="116713" y="301751"/>
                </a:moveTo>
                <a:lnTo>
                  <a:pt x="107950" y="304038"/>
                </a:lnTo>
                <a:lnTo>
                  <a:pt x="104013" y="310896"/>
                </a:lnTo>
                <a:lnTo>
                  <a:pt x="80645" y="350930"/>
                </a:lnTo>
                <a:lnTo>
                  <a:pt x="80645" y="403733"/>
                </a:lnTo>
                <a:lnTo>
                  <a:pt x="82883" y="403733"/>
                </a:lnTo>
                <a:lnTo>
                  <a:pt x="128651" y="325247"/>
                </a:lnTo>
                <a:lnTo>
                  <a:pt x="132588" y="318388"/>
                </a:lnTo>
                <a:lnTo>
                  <a:pt x="130302" y="309752"/>
                </a:lnTo>
                <a:lnTo>
                  <a:pt x="123571" y="305688"/>
                </a:lnTo>
                <a:lnTo>
                  <a:pt x="116713" y="301751"/>
                </a:lnTo>
                <a:close/>
              </a:path>
              <a:path w="132714" h="432435">
                <a:moveTo>
                  <a:pt x="66309" y="375489"/>
                </a:moveTo>
                <a:lnTo>
                  <a:pt x="53975" y="396621"/>
                </a:lnTo>
                <a:lnTo>
                  <a:pt x="78613" y="396621"/>
                </a:lnTo>
                <a:lnTo>
                  <a:pt x="66309" y="375489"/>
                </a:lnTo>
                <a:close/>
              </a:path>
              <a:path w="132714" h="432435">
                <a:moveTo>
                  <a:pt x="80645" y="350930"/>
                </a:moveTo>
                <a:lnTo>
                  <a:pt x="66309" y="375489"/>
                </a:lnTo>
                <a:lnTo>
                  <a:pt x="78613" y="396621"/>
                </a:lnTo>
                <a:lnTo>
                  <a:pt x="80645" y="396621"/>
                </a:lnTo>
                <a:lnTo>
                  <a:pt x="80645" y="350930"/>
                </a:lnTo>
                <a:close/>
              </a:path>
              <a:path w="132714" h="432435">
                <a:moveTo>
                  <a:pt x="80645" y="0"/>
                </a:moveTo>
                <a:lnTo>
                  <a:pt x="52070" y="0"/>
                </a:lnTo>
                <a:lnTo>
                  <a:pt x="52070" y="351031"/>
                </a:lnTo>
                <a:lnTo>
                  <a:pt x="66309" y="375489"/>
                </a:lnTo>
                <a:lnTo>
                  <a:pt x="80585" y="351031"/>
                </a:lnTo>
                <a:lnTo>
                  <a:pt x="80645" y="0"/>
                </a:lnTo>
                <a:close/>
              </a:path>
            </a:pathLst>
          </a:custGeom>
          <a:solidFill>
            <a:srgbClr val="7E7E7E"/>
          </a:solidFill>
        </p:spPr>
        <p:txBody>
          <a:bodyPr wrap="square" lIns="0" tIns="0" rIns="0" bIns="0" rtlCol="0"/>
          <a:lstStyle/>
          <a:p>
            <a:endParaRPr/>
          </a:p>
        </p:txBody>
      </p:sp>
      <p:sp>
        <p:nvSpPr>
          <p:cNvPr id="27" name="object 27"/>
          <p:cNvSpPr/>
          <p:nvPr/>
        </p:nvSpPr>
        <p:spPr>
          <a:xfrm>
            <a:off x="2118360" y="3444366"/>
            <a:ext cx="132715" cy="1440815"/>
          </a:xfrm>
          <a:custGeom>
            <a:avLst/>
            <a:gdLst/>
            <a:ahLst/>
            <a:cxnLst/>
            <a:rect l="l" t="t" r="r" b="b"/>
            <a:pathLst>
              <a:path w="132714" h="1440814">
                <a:moveTo>
                  <a:pt x="15875" y="1309878"/>
                </a:moveTo>
                <a:lnTo>
                  <a:pt x="9143" y="1313815"/>
                </a:lnTo>
                <a:lnTo>
                  <a:pt x="2285" y="1317752"/>
                </a:lnTo>
                <a:lnTo>
                  <a:pt x="0" y="1326515"/>
                </a:lnTo>
                <a:lnTo>
                  <a:pt x="3937" y="1333373"/>
                </a:lnTo>
                <a:lnTo>
                  <a:pt x="66293" y="1440307"/>
                </a:lnTo>
                <a:lnTo>
                  <a:pt x="82883" y="1411859"/>
                </a:lnTo>
                <a:lnTo>
                  <a:pt x="51942" y="1411859"/>
                </a:lnTo>
                <a:lnTo>
                  <a:pt x="51942" y="1359056"/>
                </a:lnTo>
                <a:lnTo>
                  <a:pt x="28575" y="1319022"/>
                </a:lnTo>
                <a:lnTo>
                  <a:pt x="24637" y="1312164"/>
                </a:lnTo>
                <a:lnTo>
                  <a:pt x="15875" y="1309878"/>
                </a:lnTo>
                <a:close/>
              </a:path>
              <a:path w="132714" h="1440814">
                <a:moveTo>
                  <a:pt x="51942" y="1359056"/>
                </a:moveTo>
                <a:lnTo>
                  <a:pt x="51942" y="1411859"/>
                </a:lnTo>
                <a:lnTo>
                  <a:pt x="80517" y="1411859"/>
                </a:lnTo>
                <a:lnTo>
                  <a:pt x="80517" y="1404747"/>
                </a:lnTo>
                <a:lnTo>
                  <a:pt x="53975" y="1404747"/>
                </a:lnTo>
                <a:lnTo>
                  <a:pt x="66293" y="1383642"/>
                </a:lnTo>
                <a:lnTo>
                  <a:pt x="51942" y="1359056"/>
                </a:lnTo>
                <a:close/>
              </a:path>
              <a:path w="132714" h="1440814">
                <a:moveTo>
                  <a:pt x="116712" y="1309878"/>
                </a:moveTo>
                <a:lnTo>
                  <a:pt x="107950" y="1312164"/>
                </a:lnTo>
                <a:lnTo>
                  <a:pt x="104012" y="1319022"/>
                </a:lnTo>
                <a:lnTo>
                  <a:pt x="80517" y="1359273"/>
                </a:lnTo>
                <a:lnTo>
                  <a:pt x="80517" y="1411859"/>
                </a:lnTo>
                <a:lnTo>
                  <a:pt x="82883" y="1411859"/>
                </a:lnTo>
                <a:lnTo>
                  <a:pt x="128650" y="1333373"/>
                </a:lnTo>
                <a:lnTo>
                  <a:pt x="132587" y="1326515"/>
                </a:lnTo>
                <a:lnTo>
                  <a:pt x="130301" y="1317752"/>
                </a:lnTo>
                <a:lnTo>
                  <a:pt x="123443" y="1313815"/>
                </a:lnTo>
                <a:lnTo>
                  <a:pt x="116712" y="1309878"/>
                </a:lnTo>
                <a:close/>
              </a:path>
              <a:path w="132714" h="1440814">
                <a:moveTo>
                  <a:pt x="66293" y="1383642"/>
                </a:moveTo>
                <a:lnTo>
                  <a:pt x="53975" y="1404747"/>
                </a:lnTo>
                <a:lnTo>
                  <a:pt x="78612" y="1404747"/>
                </a:lnTo>
                <a:lnTo>
                  <a:pt x="66293" y="1383642"/>
                </a:lnTo>
                <a:close/>
              </a:path>
              <a:path w="132714" h="1440814">
                <a:moveTo>
                  <a:pt x="80517" y="1359273"/>
                </a:moveTo>
                <a:lnTo>
                  <a:pt x="66293" y="1383642"/>
                </a:lnTo>
                <a:lnTo>
                  <a:pt x="78612" y="1404747"/>
                </a:lnTo>
                <a:lnTo>
                  <a:pt x="80517" y="1404747"/>
                </a:lnTo>
                <a:lnTo>
                  <a:pt x="80517" y="1359273"/>
                </a:lnTo>
                <a:close/>
              </a:path>
              <a:path w="132714" h="1440814">
                <a:moveTo>
                  <a:pt x="80517" y="0"/>
                </a:moveTo>
                <a:lnTo>
                  <a:pt x="51942" y="0"/>
                </a:lnTo>
                <a:lnTo>
                  <a:pt x="51942" y="1359056"/>
                </a:lnTo>
                <a:lnTo>
                  <a:pt x="66293" y="1383642"/>
                </a:lnTo>
                <a:lnTo>
                  <a:pt x="80517" y="1359273"/>
                </a:lnTo>
                <a:lnTo>
                  <a:pt x="80517" y="0"/>
                </a:lnTo>
                <a:close/>
              </a:path>
            </a:pathLst>
          </a:custGeom>
          <a:solidFill>
            <a:srgbClr val="7E7E7E"/>
          </a:solidFill>
        </p:spPr>
        <p:txBody>
          <a:bodyPr wrap="square" lIns="0" tIns="0" rIns="0" bIns="0" rtlCol="0"/>
          <a:lstStyle/>
          <a:p>
            <a:endParaRPr/>
          </a:p>
        </p:txBody>
      </p:sp>
      <p:sp>
        <p:nvSpPr>
          <p:cNvPr id="28" name="object 28"/>
          <p:cNvSpPr txBox="1"/>
          <p:nvPr/>
        </p:nvSpPr>
        <p:spPr>
          <a:xfrm>
            <a:off x="114401" y="4312920"/>
            <a:ext cx="2835910" cy="1083310"/>
          </a:xfrm>
          <a:prstGeom prst="rect">
            <a:avLst/>
          </a:prstGeom>
        </p:spPr>
        <p:txBody>
          <a:bodyPr vert="horz" wrap="square" lIns="0" tIns="129539" rIns="0" bIns="0" rtlCol="0">
            <a:spAutoFit/>
          </a:bodyPr>
          <a:lstStyle/>
          <a:p>
            <a:pPr marL="12700">
              <a:lnSpc>
                <a:spcPct val="100000"/>
              </a:lnSpc>
              <a:spcBef>
                <a:spcPts val="1019"/>
              </a:spcBef>
            </a:pPr>
            <a:r>
              <a:rPr sz="1800" spc="-10" dirty="0">
                <a:latin typeface="Calibri"/>
                <a:cs typeface="Calibri"/>
              </a:rPr>
              <a:t>SURVIVAL</a:t>
            </a:r>
            <a:endParaRPr sz="1800">
              <a:latin typeface="Calibri"/>
              <a:cs typeface="Calibri"/>
            </a:endParaRPr>
          </a:p>
          <a:p>
            <a:pPr marL="1376680" marR="5080" indent="4445">
              <a:lnSpc>
                <a:spcPct val="100000"/>
              </a:lnSpc>
              <a:spcBef>
                <a:spcPts val="919"/>
              </a:spcBef>
            </a:pPr>
            <a:r>
              <a:rPr sz="1800" spc="-10" dirty="0">
                <a:latin typeface="Calibri"/>
                <a:cs typeface="Calibri"/>
              </a:rPr>
              <a:t>CYTOSKELETON </a:t>
            </a:r>
            <a:r>
              <a:rPr sz="1800" spc="-20" dirty="0">
                <a:latin typeface="Calibri"/>
                <a:cs typeface="Calibri"/>
              </a:rPr>
              <a:t>ORGANIZATION</a:t>
            </a:r>
            <a:endParaRPr sz="1800">
              <a:latin typeface="Calibri"/>
              <a:cs typeface="Calibri"/>
            </a:endParaRPr>
          </a:p>
        </p:txBody>
      </p:sp>
      <p:sp>
        <p:nvSpPr>
          <p:cNvPr id="29" name="object 29"/>
          <p:cNvSpPr txBox="1"/>
          <p:nvPr/>
        </p:nvSpPr>
        <p:spPr>
          <a:xfrm>
            <a:off x="3429889" y="5541035"/>
            <a:ext cx="5534660" cy="923925"/>
          </a:xfrm>
          <a:prstGeom prst="rect">
            <a:avLst/>
          </a:prstGeom>
          <a:ln w="9525">
            <a:solidFill>
              <a:srgbClr val="000000"/>
            </a:solidFill>
          </a:ln>
        </p:spPr>
        <p:txBody>
          <a:bodyPr vert="horz" wrap="square" lIns="0" tIns="35560" rIns="0" bIns="0" rtlCol="0">
            <a:spAutoFit/>
          </a:bodyPr>
          <a:lstStyle/>
          <a:p>
            <a:pPr marL="93345">
              <a:lnSpc>
                <a:spcPct val="100000"/>
              </a:lnSpc>
              <a:spcBef>
                <a:spcPts val="280"/>
              </a:spcBef>
            </a:pPr>
            <a:r>
              <a:rPr sz="1800" b="1" spc="-10" dirty="0">
                <a:solidFill>
                  <a:srgbClr val="FF0000"/>
                </a:solidFill>
                <a:latin typeface="Calibri"/>
                <a:cs typeface="Calibri"/>
              </a:rPr>
              <a:t>DEPTOR</a:t>
            </a:r>
            <a:r>
              <a:rPr sz="1800" b="1" spc="-95" dirty="0">
                <a:solidFill>
                  <a:srgbClr val="FF0000"/>
                </a:solidFill>
                <a:latin typeface="Calibri"/>
                <a:cs typeface="Calibri"/>
              </a:rPr>
              <a:t> </a:t>
            </a:r>
            <a:r>
              <a:rPr sz="1800" dirty="0">
                <a:solidFill>
                  <a:srgbClr val="FF0000"/>
                </a:solidFill>
                <a:latin typeface="Calibri"/>
                <a:cs typeface="Calibri"/>
              </a:rPr>
              <a:t>(DEPDC6,</a:t>
            </a:r>
            <a:r>
              <a:rPr sz="1800" spc="-75" dirty="0">
                <a:solidFill>
                  <a:srgbClr val="FF0000"/>
                </a:solidFill>
                <a:latin typeface="Calibri"/>
                <a:cs typeface="Calibri"/>
              </a:rPr>
              <a:t> </a:t>
            </a:r>
            <a:r>
              <a:rPr sz="1800" dirty="0">
                <a:solidFill>
                  <a:srgbClr val="FF0000"/>
                </a:solidFill>
                <a:latin typeface="Calibri"/>
                <a:cs typeface="Calibri"/>
              </a:rPr>
              <a:t>DEP</a:t>
            </a:r>
            <a:r>
              <a:rPr sz="1800" spc="-30" dirty="0">
                <a:solidFill>
                  <a:srgbClr val="FF0000"/>
                </a:solidFill>
                <a:latin typeface="Calibri"/>
                <a:cs typeface="Calibri"/>
              </a:rPr>
              <a:t> </a:t>
            </a:r>
            <a:r>
              <a:rPr sz="1800" spc="-20" dirty="0">
                <a:solidFill>
                  <a:srgbClr val="FF0000"/>
                </a:solidFill>
                <a:latin typeface="Calibri"/>
                <a:cs typeface="Calibri"/>
              </a:rPr>
              <a:t>domain-</a:t>
            </a:r>
            <a:r>
              <a:rPr sz="1800" spc="-10" dirty="0">
                <a:solidFill>
                  <a:srgbClr val="FF0000"/>
                </a:solidFill>
                <a:latin typeface="Calibri"/>
                <a:cs typeface="Calibri"/>
              </a:rPr>
              <a:t>containing</a:t>
            </a:r>
            <a:r>
              <a:rPr sz="1800" spc="45" dirty="0">
                <a:solidFill>
                  <a:srgbClr val="FF0000"/>
                </a:solidFill>
                <a:latin typeface="Calibri"/>
                <a:cs typeface="Calibri"/>
              </a:rPr>
              <a:t> </a:t>
            </a:r>
            <a:r>
              <a:rPr sz="1800" dirty="0">
                <a:solidFill>
                  <a:srgbClr val="FF0000"/>
                </a:solidFill>
                <a:latin typeface="Calibri"/>
                <a:cs typeface="Calibri"/>
              </a:rPr>
              <a:t>protein</a:t>
            </a:r>
            <a:r>
              <a:rPr sz="1800" spc="20" dirty="0">
                <a:solidFill>
                  <a:srgbClr val="FF0000"/>
                </a:solidFill>
                <a:latin typeface="Calibri"/>
                <a:cs typeface="Calibri"/>
              </a:rPr>
              <a:t> </a:t>
            </a:r>
            <a:r>
              <a:rPr sz="1800" spc="-25" dirty="0">
                <a:solidFill>
                  <a:srgbClr val="FF0000"/>
                </a:solidFill>
                <a:latin typeface="Calibri"/>
                <a:cs typeface="Calibri"/>
              </a:rPr>
              <a:t>6)</a:t>
            </a:r>
            <a:endParaRPr sz="1800">
              <a:latin typeface="Calibri"/>
              <a:cs typeface="Calibri"/>
            </a:endParaRPr>
          </a:p>
          <a:p>
            <a:pPr marL="380365" indent="-287020">
              <a:lnSpc>
                <a:spcPct val="100000"/>
              </a:lnSpc>
              <a:spcBef>
                <a:spcPts val="2165"/>
              </a:spcBef>
              <a:buFont typeface="Wingdings"/>
              <a:buChar char=""/>
              <a:tabLst>
                <a:tab pos="380365" algn="l"/>
              </a:tabLst>
            </a:pPr>
            <a:r>
              <a:rPr sz="1800" spc="-10" dirty="0">
                <a:latin typeface="Calibri"/>
                <a:cs typeface="Calibri"/>
              </a:rPr>
              <a:t>negative</a:t>
            </a:r>
            <a:r>
              <a:rPr sz="1800" spc="-95" dirty="0">
                <a:latin typeface="Calibri"/>
                <a:cs typeface="Calibri"/>
              </a:rPr>
              <a:t> </a:t>
            </a:r>
            <a:r>
              <a:rPr sz="1800" dirty="0">
                <a:latin typeface="Calibri"/>
                <a:cs typeface="Calibri"/>
              </a:rPr>
              <a:t>feedback</a:t>
            </a:r>
            <a:r>
              <a:rPr sz="1800" spc="-60" dirty="0">
                <a:latin typeface="Calibri"/>
                <a:cs typeface="Calibri"/>
              </a:rPr>
              <a:t> </a:t>
            </a:r>
            <a:r>
              <a:rPr sz="1800" spc="-20" dirty="0">
                <a:latin typeface="Calibri"/>
                <a:cs typeface="Calibri"/>
              </a:rPr>
              <a:t>loop</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55723" y="2053208"/>
            <a:ext cx="2888615" cy="1203960"/>
            <a:chOff x="1855723" y="2053208"/>
            <a:chExt cx="2888615" cy="1203960"/>
          </a:xfrm>
        </p:grpSpPr>
        <p:pic>
          <p:nvPicPr>
            <p:cNvPr id="3" name="object 3"/>
            <p:cNvPicPr/>
            <p:nvPr/>
          </p:nvPicPr>
          <p:blipFill>
            <a:blip r:embed="rId2" cstate="print"/>
            <a:stretch>
              <a:fillRect/>
            </a:stretch>
          </p:blipFill>
          <p:spPr>
            <a:xfrm>
              <a:off x="1855723" y="2500210"/>
              <a:ext cx="1204620" cy="542201"/>
            </a:xfrm>
            <a:prstGeom prst="rect">
              <a:avLst/>
            </a:prstGeom>
          </p:spPr>
        </p:pic>
        <p:sp>
          <p:nvSpPr>
            <p:cNvPr id="4" name="object 4"/>
            <p:cNvSpPr/>
            <p:nvPr/>
          </p:nvSpPr>
          <p:spPr>
            <a:xfrm>
              <a:off x="2753359" y="2053208"/>
              <a:ext cx="808355" cy="434975"/>
            </a:xfrm>
            <a:custGeom>
              <a:avLst/>
              <a:gdLst/>
              <a:ahLst/>
              <a:cxnLst/>
              <a:rect l="l" t="t" r="r" b="b"/>
              <a:pathLst>
                <a:path w="808354" h="434975">
                  <a:moveTo>
                    <a:pt x="79120" y="315213"/>
                  </a:moveTo>
                  <a:lnTo>
                    <a:pt x="70357" y="317245"/>
                  </a:lnTo>
                  <a:lnTo>
                    <a:pt x="0" y="428498"/>
                  </a:lnTo>
                  <a:lnTo>
                    <a:pt x="131444" y="434975"/>
                  </a:lnTo>
                  <a:lnTo>
                    <a:pt x="138175" y="428878"/>
                  </a:lnTo>
                  <a:lnTo>
                    <a:pt x="138212" y="428116"/>
                  </a:lnTo>
                  <a:lnTo>
                    <a:pt x="31750" y="428116"/>
                  </a:lnTo>
                  <a:lnTo>
                    <a:pt x="18541" y="402716"/>
                  </a:lnTo>
                  <a:lnTo>
                    <a:pt x="65514" y="378346"/>
                  </a:lnTo>
                  <a:lnTo>
                    <a:pt x="90296" y="339216"/>
                  </a:lnTo>
                  <a:lnTo>
                    <a:pt x="94487" y="332486"/>
                  </a:lnTo>
                  <a:lnTo>
                    <a:pt x="92456" y="323723"/>
                  </a:lnTo>
                  <a:lnTo>
                    <a:pt x="79120" y="315213"/>
                  </a:lnTo>
                  <a:close/>
                </a:path>
                <a:path w="808354" h="434975">
                  <a:moveTo>
                    <a:pt x="65514" y="378346"/>
                  </a:moveTo>
                  <a:lnTo>
                    <a:pt x="18541" y="402716"/>
                  </a:lnTo>
                  <a:lnTo>
                    <a:pt x="31750" y="428116"/>
                  </a:lnTo>
                  <a:lnTo>
                    <a:pt x="41541" y="423037"/>
                  </a:lnTo>
                  <a:lnTo>
                    <a:pt x="37210" y="423037"/>
                  </a:lnTo>
                  <a:lnTo>
                    <a:pt x="25907" y="401192"/>
                  </a:lnTo>
                  <a:lnTo>
                    <a:pt x="51045" y="401192"/>
                  </a:lnTo>
                  <a:lnTo>
                    <a:pt x="65514" y="378346"/>
                  </a:lnTo>
                  <a:close/>
                </a:path>
                <a:path w="808354" h="434975">
                  <a:moveTo>
                    <a:pt x="78691" y="403763"/>
                  </a:moveTo>
                  <a:lnTo>
                    <a:pt x="31750" y="428116"/>
                  </a:lnTo>
                  <a:lnTo>
                    <a:pt x="138212" y="428116"/>
                  </a:lnTo>
                  <a:lnTo>
                    <a:pt x="138937" y="413130"/>
                  </a:lnTo>
                  <a:lnTo>
                    <a:pt x="132841" y="406400"/>
                  </a:lnTo>
                  <a:lnTo>
                    <a:pt x="78691" y="403763"/>
                  </a:lnTo>
                  <a:close/>
                </a:path>
                <a:path w="808354" h="434975">
                  <a:moveTo>
                    <a:pt x="25907" y="401192"/>
                  </a:moveTo>
                  <a:lnTo>
                    <a:pt x="37210" y="423037"/>
                  </a:lnTo>
                  <a:lnTo>
                    <a:pt x="50293" y="402380"/>
                  </a:lnTo>
                  <a:lnTo>
                    <a:pt x="25907" y="401192"/>
                  </a:lnTo>
                  <a:close/>
                </a:path>
                <a:path w="808354" h="434975">
                  <a:moveTo>
                    <a:pt x="50293" y="402380"/>
                  </a:moveTo>
                  <a:lnTo>
                    <a:pt x="37210" y="423037"/>
                  </a:lnTo>
                  <a:lnTo>
                    <a:pt x="41541" y="423037"/>
                  </a:lnTo>
                  <a:lnTo>
                    <a:pt x="78691" y="403763"/>
                  </a:lnTo>
                  <a:lnTo>
                    <a:pt x="50293" y="402380"/>
                  </a:lnTo>
                  <a:close/>
                </a:path>
                <a:path w="808354" h="434975">
                  <a:moveTo>
                    <a:pt x="794765" y="0"/>
                  </a:moveTo>
                  <a:lnTo>
                    <a:pt x="65514" y="378346"/>
                  </a:lnTo>
                  <a:lnTo>
                    <a:pt x="50293" y="402380"/>
                  </a:lnTo>
                  <a:lnTo>
                    <a:pt x="78691" y="403763"/>
                  </a:lnTo>
                  <a:lnTo>
                    <a:pt x="807974" y="25400"/>
                  </a:lnTo>
                  <a:lnTo>
                    <a:pt x="794765" y="0"/>
                  </a:lnTo>
                  <a:close/>
                </a:path>
                <a:path w="808354" h="434975">
                  <a:moveTo>
                    <a:pt x="51045" y="401192"/>
                  </a:moveTo>
                  <a:lnTo>
                    <a:pt x="25907" y="401192"/>
                  </a:lnTo>
                  <a:lnTo>
                    <a:pt x="50293" y="402380"/>
                  </a:lnTo>
                  <a:lnTo>
                    <a:pt x="51045" y="401192"/>
                  </a:lnTo>
                  <a:close/>
                </a:path>
              </a:pathLst>
            </a:custGeom>
            <a:solidFill>
              <a:srgbClr val="7E7E7E"/>
            </a:solidFill>
          </p:spPr>
          <p:txBody>
            <a:bodyPr wrap="square" lIns="0" tIns="0" rIns="0" bIns="0" rtlCol="0"/>
            <a:lstStyle/>
            <a:p>
              <a:endParaRPr/>
            </a:p>
          </p:txBody>
        </p:sp>
        <p:pic>
          <p:nvPicPr>
            <p:cNvPr id="5" name="object 5"/>
            <p:cNvPicPr/>
            <p:nvPr/>
          </p:nvPicPr>
          <p:blipFill>
            <a:blip r:embed="rId3" cstate="print"/>
            <a:stretch>
              <a:fillRect/>
            </a:stretch>
          </p:blipFill>
          <p:spPr>
            <a:xfrm>
              <a:off x="3538981" y="2722041"/>
              <a:ext cx="1204854" cy="535127"/>
            </a:xfrm>
            <a:prstGeom prst="rect">
              <a:avLst/>
            </a:prstGeom>
          </p:spPr>
        </p:pic>
        <p:sp>
          <p:nvSpPr>
            <p:cNvPr id="6" name="object 6"/>
            <p:cNvSpPr/>
            <p:nvPr/>
          </p:nvSpPr>
          <p:spPr>
            <a:xfrm>
              <a:off x="4171822" y="2156586"/>
              <a:ext cx="210185" cy="501015"/>
            </a:xfrm>
            <a:custGeom>
              <a:avLst/>
              <a:gdLst/>
              <a:ahLst/>
              <a:cxnLst/>
              <a:rect l="l" t="t" r="r" b="b"/>
              <a:pathLst>
                <a:path w="210185" h="501014">
                  <a:moveTo>
                    <a:pt x="20447" y="360807"/>
                  </a:moveTo>
                  <a:lnTo>
                    <a:pt x="5079" y="363854"/>
                  </a:lnTo>
                  <a:lnTo>
                    <a:pt x="0" y="371475"/>
                  </a:lnTo>
                  <a:lnTo>
                    <a:pt x="1524" y="379222"/>
                  </a:lnTo>
                  <a:lnTo>
                    <a:pt x="25780" y="500507"/>
                  </a:lnTo>
                  <a:lnTo>
                    <a:pt x="51423" y="478409"/>
                  </a:lnTo>
                  <a:lnTo>
                    <a:pt x="48513" y="478409"/>
                  </a:lnTo>
                  <a:lnTo>
                    <a:pt x="21462" y="469011"/>
                  </a:lnTo>
                  <a:lnTo>
                    <a:pt x="38655" y="419016"/>
                  </a:lnTo>
                  <a:lnTo>
                    <a:pt x="29590" y="373634"/>
                  </a:lnTo>
                  <a:lnTo>
                    <a:pt x="28066" y="365887"/>
                  </a:lnTo>
                  <a:lnTo>
                    <a:pt x="20447" y="360807"/>
                  </a:lnTo>
                  <a:close/>
                </a:path>
                <a:path w="210185" h="501014">
                  <a:moveTo>
                    <a:pt x="38655" y="419016"/>
                  </a:moveTo>
                  <a:lnTo>
                    <a:pt x="21462" y="469011"/>
                  </a:lnTo>
                  <a:lnTo>
                    <a:pt x="48513" y="478409"/>
                  </a:lnTo>
                  <a:lnTo>
                    <a:pt x="51090" y="470915"/>
                  </a:lnTo>
                  <a:lnTo>
                    <a:pt x="49022" y="470915"/>
                  </a:lnTo>
                  <a:lnTo>
                    <a:pt x="25653" y="462914"/>
                  </a:lnTo>
                  <a:lnTo>
                    <a:pt x="44227" y="446913"/>
                  </a:lnTo>
                  <a:lnTo>
                    <a:pt x="38655" y="419016"/>
                  </a:lnTo>
                  <a:close/>
                </a:path>
                <a:path w="210185" h="501014">
                  <a:moveTo>
                    <a:pt x="106806" y="392938"/>
                  </a:moveTo>
                  <a:lnTo>
                    <a:pt x="100837" y="398145"/>
                  </a:lnTo>
                  <a:lnTo>
                    <a:pt x="65702" y="428413"/>
                  </a:lnTo>
                  <a:lnTo>
                    <a:pt x="48513" y="478409"/>
                  </a:lnTo>
                  <a:lnTo>
                    <a:pt x="51423" y="478409"/>
                  </a:lnTo>
                  <a:lnTo>
                    <a:pt x="119506" y="419735"/>
                  </a:lnTo>
                  <a:lnTo>
                    <a:pt x="125475" y="414527"/>
                  </a:lnTo>
                  <a:lnTo>
                    <a:pt x="126111" y="405511"/>
                  </a:lnTo>
                  <a:lnTo>
                    <a:pt x="120903" y="399541"/>
                  </a:lnTo>
                  <a:lnTo>
                    <a:pt x="115824" y="393573"/>
                  </a:lnTo>
                  <a:lnTo>
                    <a:pt x="106806" y="392938"/>
                  </a:lnTo>
                  <a:close/>
                </a:path>
                <a:path w="210185" h="501014">
                  <a:moveTo>
                    <a:pt x="44227" y="446913"/>
                  </a:moveTo>
                  <a:lnTo>
                    <a:pt x="25653" y="462914"/>
                  </a:lnTo>
                  <a:lnTo>
                    <a:pt x="49022" y="470915"/>
                  </a:lnTo>
                  <a:lnTo>
                    <a:pt x="44227" y="446913"/>
                  </a:lnTo>
                  <a:close/>
                </a:path>
                <a:path w="210185" h="501014">
                  <a:moveTo>
                    <a:pt x="65702" y="428413"/>
                  </a:moveTo>
                  <a:lnTo>
                    <a:pt x="44227" y="446913"/>
                  </a:lnTo>
                  <a:lnTo>
                    <a:pt x="49022" y="470915"/>
                  </a:lnTo>
                  <a:lnTo>
                    <a:pt x="51090" y="470915"/>
                  </a:lnTo>
                  <a:lnTo>
                    <a:pt x="65702" y="428413"/>
                  </a:lnTo>
                  <a:close/>
                </a:path>
                <a:path w="210185" h="501014">
                  <a:moveTo>
                    <a:pt x="182752" y="0"/>
                  </a:moveTo>
                  <a:lnTo>
                    <a:pt x="38655" y="419016"/>
                  </a:lnTo>
                  <a:lnTo>
                    <a:pt x="44227" y="446913"/>
                  </a:lnTo>
                  <a:lnTo>
                    <a:pt x="65702" y="428413"/>
                  </a:lnTo>
                  <a:lnTo>
                    <a:pt x="209803" y="9271"/>
                  </a:lnTo>
                  <a:lnTo>
                    <a:pt x="182752" y="0"/>
                  </a:lnTo>
                  <a:close/>
                </a:path>
              </a:pathLst>
            </a:custGeom>
            <a:solidFill>
              <a:srgbClr val="7E7E7E"/>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4936363" y="2853842"/>
            <a:ext cx="2107385" cy="902760"/>
          </a:xfrm>
          <a:prstGeom prst="rect">
            <a:avLst/>
          </a:prstGeom>
        </p:spPr>
      </p:pic>
      <p:sp>
        <p:nvSpPr>
          <p:cNvPr id="8" name="object 8"/>
          <p:cNvSpPr/>
          <p:nvPr/>
        </p:nvSpPr>
        <p:spPr>
          <a:xfrm>
            <a:off x="4981321" y="2241295"/>
            <a:ext cx="548640" cy="568960"/>
          </a:xfrm>
          <a:custGeom>
            <a:avLst/>
            <a:gdLst/>
            <a:ahLst/>
            <a:cxnLst/>
            <a:rect l="l" t="t" r="r" b="b"/>
            <a:pathLst>
              <a:path w="548639" h="568960">
                <a:moveTo>
                  <a:pt x="0" y="0"/>
                </a:moveTo>
                <a:lnTo>
                  <a:pt x="426212" y="480694"/>
                </a:lnTo>
              </a:path>
              <a:path w="548639" h="568960">
                <a:moveTo>
                  <a:pt x="335152" y="568959"/>
                </a:moveTo>
                <a:lnTo>
                  <a:pt x="548258" y="408686"/>
                </a:lnTo>
              </a:path>
            </a:pathLst>
          </a:custGeom>
          <a:ln w="28575">
            <a:solidFill>
              <a:srgbClr val="7E7E7E"/>
            </a:solidFill>
          </a:ln>
        </p:spPr>
        <p:txBody>
          <a:bodyPr wrap="square" lIns="0" tIns="0" rIns="0" bIns="0" rtlCol="0"/>
          <a:lstStyle/>
          <a:p>
            <a:endParaRPr/>
          </a:p>
        </p:txBody>
      </p:sp>
      <p:grpSp>
        <p:nvGrpSpPr>
          <p:cNvPr id="9" name="object 9"/>
          <p:cNvGrpSpPr/>
          <p:nvPr/>
        </p:nvGrpSpPr>
        <p:grpSpPr>
          <a:xfrm>
            <a:off x="2593848" y="975448"/>
            <a:ext cx="3155950" cy="1121410"/>
            <a:chOff x="2593848" y="975448"/>
            <a:chExt cx="3155950" cy="1121410"/>
          </a:xfrm>
        </p:grpSpPr>
        <p:pic>
          <p:nvPicPr>
            <p:cNvPr id="10" name="object 10"/>
            <p:cNvPicPr/>
            <p:nvPr/>
          </p:nvPicPr>
          <p:blipFill>
            <a:blip r:embed="rId5" cstate="print"/>
            <a:stretch>
              <a:fillRect/>
            </a:stretch>
          </p:blipFill>
          <p:spPr>
            <a:xfrm>
              <a:off x="3387725" y="975448"/>
              <a:ext cx="2035302" cy="1050836"/>
            </a:xfrm>
            <a:prstGeom prst="rect">
              <a:avLst/>
            </a:prstGeom>
          </p:spPr>
        </p:pic>
        <p:pic>
          <p:nvPicPr>
            <p:cNvPr id="11" name="object 11"/>
            <p:cNvPicPr/>
            <p:nvPr/>
          </p:nvPicPr>
          <p:blipFill>
            <a:blip r:embed="rId6" cstate="print"/>
            <a:stretch>
              <a:fillRect/>
            </a:stretch>
          </p:blipFill>
          <p:spPr>
            <a:xfrm>
              <a:off x="2593848" y="1530781"/>
              <a:ext cx="1588008" cy="535127"/>
            </a:xfrm>
            <a:prstGeom prst="rect">
              <a:avLst/>
            </a:prstGeom>
          </p:spPr>
        </p:pic>
        <p:pic>
          <p:nvPicPr>
            <p:cNvPr id="12" name="object 12"/>
            <p:cNvPicPr/>
            <p:nvPr/>
          </p:nvPicPr>
          <p:blipFill>
            <a:blip r:embed="rId7" cstate="print"/>
            <a:stretch>
              <a:fillRect/>
            </a:stretch>
          </p:blipFill>
          <p:spPr>
            <a:xfrm>
              <a:off x="4883277" y="1533385"/>
              <a:ext cx="866343" cy="563384"/>
            </a:xfrm>
            <a:prstGeom prst="rect">
              <a:avLst/>
            </a:prstGeom>
          </p:spPr>
        </p:pic>
      </p:grpSp>
      <p:sp>
        <p:nvSpPr>
          <p:cNvPr id="13" name="object 13"/>
          <p:cNvSpPr txBox="1"/>
          <p:nvPr/>
        </p:nvSpPr>
        <p:spPr>
          <a:xfrm>
            <a:off x="3908297" y="568274"/>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sp>
        <p:nvSpPr>
          <p:cNvPr id="14" name="object 14"/>
          <p:cNvSpPr/>
          <p:nvPr/>
        </p:nvSpPr>
        <p:spPr>
          <a:xfrm>
            <a:off x="2291842" y="3072638"/>
            <a:ext cx="266700" cy="651510"/>
          </a:xfrm>
          <a:custGeom>
            <a:avLst/>
            <a:gdLst/>
            <a:ahLst/>
            <a:cxnLst/>
            <a:rect l="l" t="t" r="r" b="b"/>
            <a:pathLst>
              <a:path w="266700" h="651510">
                <a:moveTo>
                  <a:pt x="127762" y="0"/>
                </a:moveTo>
                <a:lnTo>
                  <a:pt x="134493" y="642366"/>
                </a:lnTo>
              </a:path>
              <a:path w="266700" h="651510">
                <a:moveTo>
                  <a:pt x="0" y="651001"/>
                </a:moveTo>
                <a:lnTo>
                  <a:pt x="266572" y="651256"/>
                </a:lnTo>
              </a:path>
            </a:pathLst>
          </a:custGeom>
          <a:ln w="28575">
            <a:solidFill>
              <a:srgbClr val="7E7E7E"/>
            </a:solidFill>
          </a:ln>
        </p:spPr>
        <p:txBody>
          <a:bodyPr wrap="square" lIns="0" tIns="0" rIns="0" bIns="0" rtlCol="0"/>
          <a:lstStyle/>
          <a:p>
            <a:endParaRPr/>
          </a:p>
        </p:txBody>
      </p:sp>
      <p:sp>
        <p:nvSpPr>
          <p:cNvPr id="15" name="object 15"/>
          <p:cNvSpPr txBox="1"/>
          <p:nvPr/>
        </p:nvSpPr>
        <p:spPr>
          <a:xfrm>
            <a:off x="2113533" y="3729608"/>
            <a:ext cx="53022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eIF4E</a:t>
            </a:r>
            <a:endParaRPr sz="1800">
              <a:latin typeface="Calibri"/>
              <a:cs typeface="Calibri"/>
            </a:endParaRPr>
          </a:p>
        </p:txBody>
      </p:sp>
      <p:sp>
        <p:nvSpPr>
          <p:cNvPr id="16" name="object 16"/>
          <p:cNvSpPr/>
          <p:nvPr/>
        </p:nvSpPr>
        <p:spPr>
          <a:xfrm>
            <a:off x="2359025" y="4003547"/>
            <a:ext cx="132715" cy="1042035"/>
          </a:xfrm>
          <a:custGeom>
            <a:avLst/>
            <a:gdLst/>
            <a:ahLst/>
            <a:cxnLst/>
            <a:rect l="l" t="t" r="r" b="b"/>
            <a:pathLst>
              <a:path w="132714" h="1042035">
                <a:moveTo>
                  <a:pt x="16129" y="910716"/>
                </a:moveTo>
                <a:lnTo>
                  <a:pt x="9270" y="914653"/>
                </a:lnTo>
                <a:lnTo>
                  <a:pt x="2412" y="918463"/>
                </a:lnTo>
                <a:lnTo>
                  <a:pt x="0" y="927226"/>
                </a:lnTo>
                <a:lnTo>
                  <a:pt x="3810" y="934084"/>
                </a:lnTo>
                <a:lnTo>
                  <a:pt x="65024" y="1041653"/>
                </a:lnTo>
                <a:lnTo>
                  <a:pt x="81886" y="1013459"/>
                </a:lnTo>
                <a:lnTo>
                  <a:pt x="79629" y="1013459"/>
                </a:lnTo>
                <a:lnTo>
                  <a:pt x="51054" y="1013206"/>
                </a:lnTo>
                <a:lnTo>
                  <a:pt x="51637" y="960332"/>
                </a:lnTo>
                <a:lnTo>
                  <a:pt x="28701" y="919988"/>
                </a:lnTo>
                <a:lnTo>
                  <a:pt x="24764" y="913129"/>
                </a:lnTo>
                <a:lnTo>
                  <a:pt x="16129" y="910716"/>
                </a:lnTo>
                <a:close/>
              </a:path>
              <a:path w="132714" h="1042035">
                <a:moveTo>
                  <a:pt x="51637" y="960332"/>
                </a:moveTo>
                <a:lnTo>
                  <a:pt x="51054" y="1013206"/>
                </a:lnTo>
                <a:lnTo>
                  <a:pt x="79629" y="1013459"/>
                </a:lnTo>
                <a:lnTo>
                  <a:pt x="79708" y="1006220"/>
                </a:lnTo>
                <a:lnTo>
                  <a:pt x="77724" y="1006220"/>
                </a:lnTo>
                <a:lnTo>
                  <a:pt x="53086" y="1005966"/>
                </a:lnTo>
                <a:lnTo>
                  <a:pt x="65647" y="984978"/>
                </a:lnTo>
                <a:lnTo>
                  <a:pt x="51637" y="960332"/>
                </a:lnTo>
                <a:close/>
              </a:path>
              <a:path w="132714" h="1042035">
                <a:moveTo>
                  <a:pt x="116839" y="911859"/>
                </a:moveTo>
                <a:lnTo>
                  <a:pt x="108076" y="914019"/>
                </a:lnTo>
                <a:lnTo>
                  <a:pt x="104012" y="920876"/>
                </a:lnTo>
                <a:lnTo>
                  <a:pt x="80211" y="960644"/>
                </a:lnTo>
                <a:lnTo>
                  <a:pt x="79629" y="1013459"/>
                </a:lnTo>
                <a:lnTo>
                  <a:pt x="81886" y="1013459"/>
                </a:lnTo>
                <a:lnTo>
                  <a:pt x="128524" y="935482"/>
                </a:lnTo>
                <a:lnTo>
                  <a:pt x="132587" y="928751"/>
                </a:lnTo>
                <a:lnTo>
                  <a:pt x="130429" y="919988"/>
                </a:lnTo>
                <a:lnTo>
                  <a:pt x="123570" y="915924"/>
                </a:lnTo>
                <a:lnTo>
                  <a:pt x="116839" y="911859"/>
                </a:lnTo>
                <a:close/>
              </a:path>
              <a:path w="132714" h="1042035">
                <a:moveTo>
                  <a:pt x="65647" y="984978"/>
                </a:moveTo>
                <a:lnTo>
                  <a:pt x="53086" y="1005966"/>
                </a:lnTo>
                <a:lnTo>
                  <a:pt x="77724" y="1006220"/>
                </a:lnTo>
                <a:lnTo>
                  <a:pt x="65647" y="984978"/>
                </a:lnTo>
                <a:close/>
              </a:path>
              <a:path w="132714" h="1042035">
                <a:moveTo>
                  <a:pt x="80211" y="960644"/>
                </a:moveTo>
                <a:lnTo>
                  <a:pt x="65647" y="984978"/>
                </a:lnTo>
                <a:lnTo>
                  <a:pt x="77724" y="1006220"/>
                </a:lnTo>
                <a:lnTo>
                  <a:pt x="79708" y="1006220"/>
                </a:lnTo>
                <a:lnTo>
                  <a:pt x="80211" y="960644"/>
                </a:lnTo>
                <a:close/>
              </a:path>
              <a:path w="132714" h="1042035">
                <a:moveTo>
                  <a:pt x="62230" y="0"/>
                </a:moveTo>
                <a:lnTo>
                  <a:pt x="51637" y="960332"/>
                </a:lnTo>
                <a:lnTo>
                  <a:pt x="65647" y="984978"/>
                </a:lnTo>
                <a:lnTo>
                  <a:pt x="80211" y="960644"/>
                </a:lnTo>
                <a:lnTo>
                  <a:pt x="90805" y="381"/>
                </a:lnTo>
                <a:lnTo>
                  <a:pt x="62230" y="0"/>
                </a:lnTo>
                <a:close/>
              </a:path>
            </a:pathLst>
          </a:custGeom>
          <a:solidFill>
            <a:srgbClr val="7E7E7E"/>
          </a:solidFill>
        </p:spPr>
        <p:txBody>
          <a:bodyPr wrap="square" lIns="0" tIns="0" rIns="0" bIns="0" rtlCol="0"/>
          <a:lstStyle/>
          <a:p>
            <a:endParaRPr/>
          </a:p>
        </p:txBody>
      </p:sp>
      <p:sp>
        <p:nvSpPr>
          <p:cNvPr id="17" name="object 17"/>
          <p:cNvSpPr/>
          <p:nvPr/>
        </p:nvSpPr>
        <p:spPr>
          <a:xfrm>
            <a:off x="3790315" y="3282696"/>
            <a:ext cx="132715" cy="481330"/>
          </a:xfrm>
          <a:custGeom>
            <a:avLst/>
            <a:gdLst/>
            <a:ahLst/>
            <a:cxnLst/>
            <a:rect l="l" t="t" r="r" b="b"/>
            <a:pathLst>
              <a:path w="132714" h="481329">
                <a:moveTo>
                  <a:pt x="15875" y="350392"/>
                </a:moveTo>
                <a:lnTo>
                  <a:pt x="9144" y="354329"/>
                </a:lnTo>
                <a:lnTo>
                  <a:pt x="2286" y="358266"/>
                </a:lnTo>
                <a:lnTo>
                  <a:pt x="0" y="367029"/>
                </a:lnTo>
                <a:lnTo>
                  <a:pt x="3937" y="373887"/>
                </a:lnTo>
                <a:lnTo>
                  <a:pt x="66294" y="480821"/>
                </a:lnTo>
                <a:lnTo>
                  <a:pt x="82883" y="452373"/>
                </a:lnTo>
                <a:lnTo>
                  <a:pt x="52070" y="452373"/>
                </a:lnTo>
                <a:lnTo>
                  <a:pt x="52010" y="399571"/>
                </a:lnTo>
                <a:lnTo>
                  <a:pt x="28701" y="359536"/>
                </a:lnTo>
                <a:lnTo>
                  <a:pt x="24637" y="352678"/>
                </a:lnTo>
                <a:lnTo>
                  <a:pt x="15875" y="350392"/>
                </a:lnTo>
                <a:close/>
              </a:path>
              <a:path w="132714" h="481329">
                <a:moveTo>
                  <a:pt x="52070" y="399672"/>
                </a:moveTo>
                <a:lnTo>
                  <a:pt x="52070" y="452373"/>
                </a:lnTo>
                <a:lnTo>
                  <a:pt x="80645" y="452373"/>
                </a:lnTo>
                <a:lnTo>
                  <a:pt x="80645" y="445261"/>
                </a:lnTo>
                <a:lnTo>
                  <a:pt x="53975" y="445261"/>
                </a:lnTo>
                <a:lnTo>
                  <a:pt x="66309" y="424130"/>
                </a:lnTo>
                <a:lnTo>
                  <a:pt x="52070" y="399672"/>
                </a:lnTo>
                <a:close/>
              </a:path>
              <a:path w="132714" h="481329">
                <a:moveTo>
                  <a:pt x="116712" y="350392"/>
                </a:moveTo>
                <a:lnTo>
                  <a:pt x="107950" y="352678"/>
                </a:lnTo>
                <a:lnTo>
                  <a:pt x="104012" y="359536"/>
                </a:lnTo>
                <a:lnTo>
                  <a:pt x="80645" y="399571"/>
                </a:lnTo>
                <a:lnTo>
                  <a:pt x="80645" y="452373"/>
                </a:lnTo>
                <a:lnTo>
                  <a:pt x="82883" y="452373"/>
                </a:lnTo>
                <a:lnTo>
                  <a:pt x="128650" y="373887"/>
                </a:lnTo>
                <a:lnTo>
                  <a:pt x="132587" y="367029"/>
                </a:lnTo>
                <a:lnTo>
                  <a:pt x="130301" y="358266"/>
                </a:lnTo>
                <a:lnTo>
                  <a:pt x="123571" y="354329"/>
                </a:lnTo>
                <a:lnTo>
                  <a:pt x="116712" y="350392"/>
                </a:lnTo>
                <a:close/>
              </a:path>
              <a:path w="132714" h="481329">
                <a:moveTo>
                  <a:pt x="66309" y="424130"/>
                </a:moveTo>
                <a:lnTo>
                  <a:pt x="53975" y="445261"/>
                </a:lnTo>
                <a:lnTo>
                  <a:pt x="78612" y="445261"/>
                </a:lnTo>
                <a:lnTo>
                  <a:pt x="66309" y="424130"/>
                </a:lnTo>
                <a:close/>
              </a:path>
              <a:path w="132714" h="481329">
                <a:moveTo>
                  <a:pt x="80645" y="399571"/>
                </a:moveTo>
                <a:lnTo>
                  <a:pt x="66309" y="424130"/>
                </a:lnTo>
                <a:lnTo>
                  <a:pt x="78612" y="445261"/>
                </a:lnTo>
                <a:lnTo>
                  <a:pt x="80645" y="445261"/>
                </a:lnTo>
                <a:lnTo>
                  <a:pt x="80645" y="399571"/>
                </a:lnTo>
                <a:close/>
              </a:path>
              <a:path w="132714" h="481329">
                <a:moveTo>
                  <a:pt x="80645" y="0"/>
                </a:moveTo>
                <a:lnTo>
                  <a:pt x="52070" y="0"/>
                </a:lnTo>
                <a:lnTo>
                  <a:pt x="52070" y="399672"/>
                </a:lnTo>
                <a:lnTo>
                  <a:pt x="66309" y="424130"/>
                </a:lnTo>
                <a:lnTo>
                  <a:pt x="80585" y="399672"/>
                </a:lnTo>
                <a:lnTo>
                  <a:pt x="80645" y="0"/>
                </a:lnTo>
                <a:close/>
              </a:path>
            </a:pathLst>
          </a:custGeom>
          <a:solidFill>
            <a:srgbClr val="7E7E7E"/>
          </a:solidFill>
        </p:spPr>
        <p:txBody>
          <a:bodyPr wrap="square" lIns="0" tIns="0" rIns="0" bIns="0" rtlCol="0"/>
          <a:lstStyle/>
          <a:p>
            <a:endParaRPr/>
          </a:p>
        </p:txBody>
      </p:sp>
      <p:sp>
        <p:nvSpPr>
          <p:cNvPr id="18" name="object 18"/>
          <p:cNvSpPr/>
          <p:nvPr/>
        </p:nvSpPr>
        <p:spPr>
          <a:xfrm>
            <a:off x="4301744" y="3282696"/>
            <a:ext cx="132715" cy="481330"/>
          </a:xfrm>
          <a:custGeom>
            <a:avLst/>
            <a:gdLst/>
            <a:ahLst/>
            <a:cxnLst/>
            <a:rect l="l" t="t" r="r" b="b"/>
            <a:pathLst>
              <a:path w="132714" h="481329">
                <a:moveTo>
                  <a:pt x="16001" y="350392"/>
                </a:moveTo>
                <a:lnTo>
                  <a:pt x="2285" y="358266"/>
                </a:lnTo>
                <a:lnTo>
                  <a:pt x="0" y="367029"/>
                </a:lnTo>
                <a:lnTo>
                  <a:pt x="3936" y="373887"/>
                </a:lnTo>
                <a:lnTo>
                  <a:pt x="66293" y="480821"/>
                </a:lnTo>
                <a:lnTo>
                  <a:pt x="82883" y="452373"/>
                </a:lnTo>
                <a:lnTo>
                  <a:pt x="52069" y="452373"/>
                </a:lnTo>
                <a:lnTo>
                  <a:pt x="52069" y="399571"/>
                </a:lnTo>
                <a:lnTo>
                  <a:pt x="28701" y="359536"/>
                </a:lnTo>
                <a:lnTo>
                  <a:pt x="24637" y="352678"/>
                </a:lnTo>
                <a:lnTo>
                  <a:pt x="16001" y="350392"/>
                </a:lnTo>
                <a:close/>
              </a:path>
              <a:path w="132714" h="481329">
                <a:moveTo>
                  <a:pt x="52070" y="399571"/>
                </a:moveTo>
                <a:lnTo>
                  <a:pt x="52069" y="452373"/>
                </a:lnTo>
                <a:lnTo>
                  <a:pt x="80644" y="452373"/>
                </a:lnTo>
                <a:lnTo>
                  <a:pt x="80644" y="445261"/>
                </a:lnTo>
                <a:lnTo>
                  <a:pt x="53975" y="445261"/>
                </a:lnTo>
                <a:lnTo>
                  <a:pt x="66357" y="424048"/>
                </a:lnTo>
                <a:lnTo>
                  <a:pt x="52070" y="399571"/>
                </a:lnTo>
                <a:close/>
              </a:path>
              <a:path w="132714" h="481329">
                <a:moveTo>
                  <a:pt x="116712" y="350392"/>
                </a:moveTo>
                <a:lnTo>
                  <a:pt x="107950" y="352678"/>
                </a:lnTo>
                <a:lnTo>
                  <a:pt x="104012" y="359536"/>
                </a:lnTo>
                <a:lnTo>
                  <a:pt x="80644" y="399571"/>
                </a:lnTo>
                <a:lnTo>
                  <a:pt x="80644" y="452373"/>
                </a:lnTo>
                <a:lnTo>
                  <a:pt x="82883" y="452373"/>
                </a:lnTo>
                <a:lnTo>
                  <a:pt x="128650" y="373887"/>
                </a:lnTo>
                <a:lnTo>
                  <a:pt x="132714" y="367029"/>
                </a:lnTo>
                <a:lnTo>
                  <a:pt x="130301" y="358266"/>
                </a:lnTo>
                <a:lnTo>
                  <a:pt x="123570" y="354329"/>
                </a:lnTo>
                <a:lnTo>
                  <a:pt x="116712" y="350392"/>
                </a:lnTo>
                <a:close/>
              </a:path>
              <a:path w="132714" h="481329">
                <a:moveTo>
                  <a:pt x="66357" y="424048"/>
                </a:moveTo>
                <a:lnTo>
                  <a:pt x="53975" y="445261"/>
                </a:lnTo>
                <a:lnTo>
                  <a:pt x="78739" y="445261"/>
                </a:lnTo>
                <a:lnTo>
                  <a:pt x="66357" y="424048"/>
                </a:lnTo>
                <a:close/>
              </a:path>
              <a:path w="132714" h="481329">
                <a:moveTo>
                  <a:pt x="80644" y="399571"/>
                </a:moveTo>
                <a:lnTo>
                  <a:pt x="66357" y="424048"/>
                </a:lnTo>
                <a:lnTo>
                  <a:pt x="78739" y="445261"/>
                </a:lnTo>
                <a:lnTo>
                  <a:pt x="80644" y="445261"/>
                </a:lnTo>
                <a:lnTo>
                  <a:pt x="80644" y="399571"/>
                </a:lnTo>
                <a:close/>
              </a:path>
              <a:path w="132714" h="481329">
                <a:moveTo>
                  <a:pt x="80644" y="0"/>
                </a:moveTo>
                <a:lnTo>
                  <a:pt x="52069" y="0"/>
                </a:lnTo>
                <a:lnTo>
                  <a:pt x="52070" y="399571"/>
                </a:lnTo>
                <a:lnTo>
                  <a:pt x="66357" y="424048"/>
                </a:lnTo>
                <a:lnTo>
                  <a:pt x="80644" y="399571"/>
                </a:lnTo>
                <a:lnTo>
                  <a:pt x="80644" y="0"/>
                </a:lnTo>
                <a:close/>
              </a:path>
            </a:pathLst>
          </a:custGeom>
          <a:solidFill>
            <a:srgbClr val="7E7E7E"/>
          </a:solidFill>
        </p:spPr>
        <p:txBody>
          <a:bodyPr wrap="square" lIns="0" tIns="0" rIns="0" bIns="0" rtlCol="0"/>
          <a:lstStyle/>
          <a:p>
            <a:endParaRPr/>
          </a:p>
        </p:txBody>
      </p:sp>
      <p:sp>
        <p:nvSpPr>
          <p:cNvPr id="19" name="object 19"/>
          <p:cNvSpPr txBox="1"/>
          <p:nvPr/>
        </p:nvSpPr>
        <p:spPr>
          <a:xfrm>
            <a:off x="3596132" y="3704920"/>
            <a:ext cx="920750" cy="300355"/>
          </a:xfrm>
          <a:prstGeom prst="rect">
            <a:avLst/>
          </a:prstGeom>
        </p:spPr>
        <p:txBody>
          <a:bodyPr vert="horz" wrap="square" lIns="0" tIns="12700" rIns="0" bIns="0" rtlCol="0">
            <a:spAutoFit/>
          </a:bodyPr>
          <a:lstStyle/>
          <a:p>
            <a:pPr marL="12700">
              <a:lnSpc>
                <a:spcPct val="100000"/>
              </a:lnSpc>
              <a:spcBef>
                <a:spcPts val="100"/>
              </a:spcBef>
              <a:tabLst>
                <a:tab pos="685165" algn="l"/>
              </a:tabLst>
            </a:pPr>
            <a:r>
              <a:rPr sz="1800" spc="-10" dirty="0">
                <a:latin typeface="Calibri"/>
                <a:cs typeface="Calibri"/>
              </a:rPr>
              <a:t>eIF4B</a:t>
            </a:r>
            <a:r>
              <a:rPr sz="1800" dirty="0">
                <a:latin typeface="Calibri"/>
                <a:cs typeface="Calibri"/>
              </a:rPr>
              <a:t>	</a:t>
            </a:r>
            <a:r>
              <a:rPr sz="1800" spc="-25" dirty="0">
                <a:latin typeface="Calibri"/>
                <a:cs typeface="Calibri"/>
              </a:rPr>
              <a:t>S6</a:t>
            </a:r>
            <a:endParaRPr sz="1800">
              <a:latin typeface="Calibri"/>
              <a:cs typeface="Calibri"/>
            </a:endParaRPr>
          </a:p>
        </p:txBody>
      </p:sp>
      <p:sp>
        <p:nvSpPr>
          <p:cNvPr id="20" name="object 20"/>
          <p:cNvSpPr/>
          <p:nvPr/>
        </p:nvSpPr>
        <p:spPr>
          <a:xfrm>
            <a:off x="3801745" y="4003675"/>
            <a:ext cx="132715" cy="1602740"/>
          </a:xfrm>
          <a:custGeom>
            <a:avLst/>
            <a:gdLst/>
            <a:ahLst/>
            <a:cxnLst/>
            <a:rect l="l" t="t" r="r" b="b"/>
            <a:pathLst>
              <a:path w="132714" h="1602739">
                <a:moveTo>
                  <a:pt x="16001" y="1471930"/>
                </a:moveTo>
                <a:lnTo>
                  <a:pt x="9143" y="1475867"/>
                </a:lnTo>
                <a:lnTo>
                  <a:pt x="2412" y="1479804"/>
                </a:lnTo>
                <a:lnTo>
                  <a:pt x="0" y="1488567"/>
                </a:lnTo>
                <a:lnTo>
                  <a:pt x="4063" y="1495425"/>
                </a:lnTo>
                <a:lnTo>
                  <a:pt x="66420" y="1602308"/>
                </a:lnTo>
                <a:lnTo>
                  <a:pt x="82988" y="1573911"/>
                </a:lnTo>
                <a:lnTo>
                  <a:pt x="52069" y="1573911"/>
                </a:lnTo>
                <a:lnTo>
                  <a:pt x="52069" y="1521108"/>
                </a:lnTo>
                <a:lnTo>
                  <a:pt x="28701" y="1481074"/>
                </a:lnTo>
                <a:lnTo>
                  <a:pt x="24764" y="1474216"/>
                </a:lnTo>
                <a:lnTo>
                  <a:pt x="16001" y="1471930"/>
                </a:lnTo>
                <a:close/>
              </a:path>
              <a:path w="132714" h="1602739">
                <a:moveTo>
                  <a:pt x="52069" y="1521108"/>
                </a:moveTo>
                <a:lnTo>
                  <a:pt x="52069" y="1573911"/>
                </a:lnTo>
                <a:lnTo>
                  <a:pt x="80644" y="1573911"/>
                </a:lnTo>
                <a:lnTo>
                  <a:pt x="80644" y="1566799"/>
                </a:lnTo>
                <a:lnTo>
                  <a:pt x="54101" y="1566799"/>
                </a:lnTo>
                <a:lnTo>
                  <a:pt x="66405" y="1545667"/>
                </a:lnTo>
                <a:lnTo>
                  <a:pt x="52069" y="1521108"/>
                </a:lnTo>
                <a:close/>
              </a:path>
              <a:path w="132714" h="1602739">
                <a:moveTo>
                  <a:pt x="116712" y="1471930"/>
                </a:moveTo>
                <a:lnTo>
                  <a:pt x="108076" y="1474216"/>
                </a:lnTo>
                <a:lnTo>
                  <a:pt x="104012" y="1481074"/>
                </a:lnTo>
                <a:lnTo>
                  <a:pt x="80704" y="1521108"/>
                </a:lnTo>
                <a:lnTo>
                  <a:pt x="80644" y="1573911"/>
                </a:lnTo>
                <a:lnTo>
                  <a:pt x="82988" y="1573911"/>
                </a:lnTo>
                <a:lnTo>
                  <a:pt x="128777" y="1495425"/>
                </a:lnTo>
                <a:lnTo>
                  <a:pt x="132714" y="1488567"/>
                </a:lnTo>
                <a:lnTo>
                  <a:pt x="130428" y="1479804"/>
                </a:lnTo>
                <a:lnTo>
                  <a:pt x="116712" y="1471930"/>
                </a:lnTo>
                <a:close/>
              </a:path>
              <a:path w="132714" h="1602739">
                <a:moveTo>
                  <a:pt x="66405" y="1545667"/>
                </a:moveTo>
                <a:lnTo>
                  <a:pt x="54101" y="1566799"/>
                </a:lnTo>
                <a:lnTo>
                  <a:pt x="78739" y="1566799"/>
                </a:lnTo>
                <a:lnTo>
                  <a:pt x="66405" y="1545667"/>
                </a:lnTo>
                <a:close/>
              </a:path>
              <a:path w="132714" h="1602739">
                <a:moveTo>
                  <a:pt x="80644" y="1521209"/>
                </a:moveTo>
                <a:lnTo>
                  <a:pt x="66405" y="1545667"/>
                </a:lnTo>
                <a:lnTo>
                  <a:pt x="78739" y="1566799"/>
                </a:lnTo>
                <a:lnTo>
                  <a:pt x="80644" y="1566799"/>
                </a:lnTo>
                <a:lnTo>
                  <a:pt x="80644" y="1521209"/>
                </a:lnTo>
                <a:close/>
              </a:path>
              <a:path w="132714" h="1602739">
                <a:moveTo>
                  <a:pt x="80644" y="0"/>
                </a:moveTo>
                <a:lnTo>
                  <a:pt x="52069" y="0"/>
                </a:lnTo>
                <a:lnTo>
                  <a:pt x="52129" y="1521209"/>
                </a:lnTo>
                <a:lnTo>
                  <a:pt x="66405" y="1545667"/>
                </a:lnTo>
                <a:lnTo>
                  <a:pt x="80644" y="1521209"/>
                </a:lnTo>
                <a:lnTo>
                  <a:pt x="80644" y="0"/>
                </a:lnTo>
                <a:close/>
              </a:path>
            </a:pathLst>
          </a:custGeom>
          <a:solidFill>
            <a:srgbClr val="7E7E7E"/>
          </a:solidFill>
        </p:spPr>
        <p:txBody>
          <a:bodyPr wrap="square" lIns="0" tIns="0" rIns="0" bIns="0" rtlCol="0"/>
          <a:lstStyle/>
          <a:p>
            <a:endParaRPr/>
          </a:p>
        </p:txBody>
      </p:sp>
      <p:sp>
        <p:nvSpPr>
          <p:cNvPr id="21" name="object 21"/>
          <p:cNvSpPr/>
          <p:nvPr/>
        </p:nvSpPr>
        <p:spPr>
          <a:xfrm>
            <a:off x="4301744" y="4003675"/>
            <a:ext cx="132715" cy="1602740"/>
          </a:xfrm>
          <a:custGeom>
            <a:avLst/>
            <a:gdLst/>
            <a:ahLst/>
            <a:cxnLst/>
            <a:rect l="l" t="t" r="r" b="b"/>
            <a:pathLst>
              <a:path w="132714" h="1602739">
                <a:moveTo>
                  <a:pt x="16001" y="1471930"/>
                </a:moveTo>
                <a:lnTo>
                  <a:pt x="2285" y="1479804"/>
                </a:lnTo>
                <a:lnTo>
                  <a:pt x="0" y="1488567"/>
                </a:lnTo>
                <a:lnTo>
                  <a:pt x="3936" y="1495425"/>
                </a:lnTo>
                <a:lnTo>
                  <a:pt x="66293" y="1602308"/>
                </a:lnTo>
                <a:lnTo>
                  <a:pt x="82861" y="1573911"/>
                </a:lnTo>
                <a:lnTo>
                  <a:pt x="52069" y="1573911"/>
                </a:lnTo>
                <a:lnTo>
                  <a:pt x="52069" y="1521108"/>
                </a:lnTo>
                <a:lnTo>
                  <a:pt x="28701" y="1481074"/>
                </a:lnTo>
                <a:lnTo>
                  <a:pt x="24637" y="1474216"/>
                </a:lnTo>
                <a:lnTo>
                  <a:pt x="16001" y="1471930"/>
                </a:lnTo>
                <a:close/>
              </a:path>
              <a:path w="132714" h="1602739">
                <a:moveTo>
                  <a:pt x="52070" y="1521108"/>
                </a:moveTo>
                <a:lnTo>
                  <a:pt x="52069" y="1573911"/>
                </a:lnTo>
                <a:lnTo>
                  <a:pt x="80644" y="1573911"/>
                </a:lnTo>
                <a:lnTo>
                  <a:pt x="80644" y="1566799"/>
                </a:lnTo>
                <a:lnTo>
                  <a:pt x="53975" y="1566799"/>
                </a:lnTo>
                <a:lnTo>
                  <a:pt x="66357" y="1545585"/>
                </a:lnTo>
                <a:lnTo>
                  <a:pt x="52070" y="1521108"/>
                </a:lnTo>
                <a:close/>
              </a:path>
              <a:path w="132714" h="1602739">
                <a:moveTo>
                  <a:pt x="116712" y="1471930"/>
                </a:moveTo>
                <a:lnTo>
                  <a:pt x="107950" y="1474216"/>
                </a:lnTo>
                <a:lnTo>
                  <a:pt x="104012" y="1481074"/>
                </a:lnTo>
                <a:lnTo>
                  <a:pt x="80644" y="1521108"/>
                </a:lnTo>
                <a:lnTo>
                  <a:pt x="80644" y="1573911"/>
                </a:lnTo>
                <a:lnTo>
                  <a:pt x="82861" y="1573911"/>
                </a:lnTo>
                <a:lnTo>
                  <a:pt x="128650" y="1495425"/>
                </a:lnTo>
                <a:lnTo>
                  <a:pt x="132714" y="1488567"/>
                </a:lnTo>
                <a:lnTo>
                  <a:pt x="130301" y="1479804"/>
                </a:lnTo>
                <a:lnTo>
                  <a:pt x="123570" y="1475867"/>
                </a:lnTo>
                <a:lnTo>
                  <a:pt x="116712" y="1471930"/>
                </a:lnTo>
                <a:close/>
              </a:path>
              <a:path w="132714" h="1602739">
                <a:moveTo>
                  <a:pt x="66357" y="1545585"/>
                </a:moveTo>
                <a:lnTo>
                  <a:pt x="53975" y="1566799"/>
                </a:lnTo>
                <a:lnTo>
                  <a:pt x="78739" y="1566799"/>
                </a:lnTo>
                <a:lnTo>
                  <a:pt x="66357" y="1545585"/>
                </a:lnTo>
                <a:close/>
              </a:path>
              <a:path w="132714" h="1602739">
                <a:moveTo>
                  <a:pt x="80644" y="1521108"/>
                </a:moveTo>
                <a:lnTo>
                  <a:pt x="66357" y="1545585"/>
                </a:lnTo>
                <a:lnTo>
                  <a:pt x="78739" y="1566799"/>
                </a:lnTo>
                <a:lnTo>
                  <a:pt x="80644" y="1566799"/>
                </a:lnTo>
                <a:lnTo>
                  <a:pt x="80644" y="1521108"/>
                </a:lnTo>
                <a:close/>
              </a:path>
              <a:path w="132714" h="1602739">
                <a:moveTo>
                  <a:pt x="80644" y="0"/>
                </a:moveTo>
                <a:lnTo>
                  <a:pt x="52069" y="0"/>
                </a:lnTo>
                <a:lnTo>
                  <a:pt x="52070" y="1521108"/>
                </a:lnTo>
                <a:lnTo>
                  <a:pt x="66357" y="1545585"/>
                </a:lnTo>
                <a:lnTo>
                  <a:pt x="80644" y="1521108"/>
                </a:lnTo>
                <a:lnTo>
                  <a:pt x="80644" y="0"/>
                </a:lnTo>
                <a:close/>
              </a:path>
            </a:pathLst>
          </a:custGeom>
          <a:solidFill>
            <a:srgbClr val="7E7E7E"/>
          </a:solidFill>
        </p:spPr>
        <p:txBody>
          <a:bodyPr wrap="square" lIns="0" tIns="0" rIns="0" bIns="0" rtlCol="0"/>
          <a:lstStyle/>
          <a:p>
            <a:endParaRPr/>
          </a:p>
        </p:txBody>
      </p:sp>
      <p:sp>
        <p:nvSpPr>
          <p:cNvPr id="22" name="object 22"/>
          <p:cNvSpPr txBox="1"/>
          <p:nvPr/>
        </p:nvSpPr>
        <p:spPr>
          <a:xfrm>
            <a:off x="1548130" y="4572823"/>
            <a:ext cx="5073650" cy="1276350"/>
          </a:xfrm>
          <a:prstGeom prst="rect">
            <a:avLst/>
          </a:prstGeom>
        </p:spPr>
        <p:txBody>
          <a:bodyPr vert="horz" wrap="square" lIns="0" tIns="82550" rIns="0" bIns="0" rtlCol="0">
            <a:spAutoFit/>
          </a:bodyPr>
          <a:lstStyle/>
          <a:p>
            <a:pPr marL="3870960" algn="ctr">
              <a:lnSpc>
                <a:spcPct val="100000"/>
              </a:lnSpc>
              <a:spcBef>
                <a:spcPts val="650"/>
              </a:spcBef>
            </a:pPr>
            <a:r>
              <a:rPr sz="1800" spc="-10" dirty="0">
                <a:latin typeface="Calibri"/>
                <a:cs typeface="Calibri"/>
              </a:rPr>
              <a:t>AUTOPHAGY</a:t>
            </a:r>
            <a:endParaRPr sz="1800">
              <a:latin typeface="Calibri"/>
              <a:cs typeface="Calibri"/>
            </a:endParaRPr>
          </a:p>
          <a:p>
            <a:pPr marR="3458210" algn="ctr">
              <a:lnSpc>
                <a:spcPct val="100000"/>
              </a:lnSpc>
              <a:spcBef>
                <a:spcPts val="555"/>
              </a:spcBef>
            </a:pPr>
            <a:r>
              <a:rPr sz="1800" spc="-10" dirty="0">
                <a:latin typeface="Calibri"/>
                <a:cs typeface="Calibri"/>
              </a:rPr>
              <a:t>CAP-DEPENDENT</a:t>
            </a:r>
            <a:endParaRPr sz="1800">
              <a:latin typeface="Calibri"/>
              <a:cs typeface="Calibri"/>
            </a:endParaRPr>
          </a:p>
          <a:p>
            <a:pPr marR="3458210" algn="ctr">
              <a:lnSpc>
                <a:spcPct val="100000"/>
              </a:lnSpc>
            </a:pPr>
            <a:r>
              <a:rPr sz="1800" spc="-10" dirty="0">
                <a:latin typeface="Calibri"/>
                <a:cs typeface="Calibri"/>
              </a:rPr>
              <a:t>TRANSLATION</a:t>
            </a:r>
            <a:endParaRPr sz="1800">
              <a:latin typeface="Calibri"/>
              <a:cs typeface="Calibri"/>
            </a:endParaRPr>
          </a:p>
          <a:p>
            <a:pPr marR="52069" algn="ctr">
              <a:lnSpc>
                <a:spcPct val="100000"/>
              </a:lnSpc>
              <a:spcBef>
                <a:spcPts val="100"/>
              </a:spcBef>
            </a:pPr>
            <a:r>
              <a:rPr sz="1800" dirty="0">
                <a:latin typeface="Calibri"/>
                <a:cs typeface="Calibri"/>
              </a:rPr>
              <a:t>RIBOSOME</a:t>
            </a:r>
            <a:r>
              <a:rPr sz="1800" spc="-90" dirty="0">
                <a:latin typeface="Calibri"/>
                <a:cs typeface="Calibri"/>
              </a:rPr>
              <a:t> </a:t>
            </a:r>
            <a:r>
              <a:rPr sz="1800" spc="-10" dirty="0">
                <a:latin typeface="Calibri"/>
                <a:cs typeface="Calibri"/>
              </a:rPr>
              <a:t>BIOGENESIS</a:t>
            </a:r>
            <a:endParaRPr sz="1800">
              <a:latin typeface="Calibri"/>
              <a:cs typeface="Calibri"/>
            </a:endParaRPr>
          </a:p>
        </p:txBody>
      </p:sp>
      <p:sp>
        <p:nvSpPr>
          <p:cNvPr id="23" name="object 23"/>
          <p:cNvSpPr/>
          <p:nvPr/>
        </p:nvSpPr>
        <p:spPr>
          <a:xfrm>
            <a:off x="5820283" y="3868546"/>
            <a:ext cx="266700" cy="660400"/>
          </a:xfrm>
          <a:custGeom>
            <a:avLst/>
            <a:gdLst/>
            <a:ahLst/>
            <a:cxnLst/>
            <a:rect l="l" t="t" r="r" b="b"/>
            <a:pathLst>
              <a:path w="266700" h="660400">
                <a:moveTo>
                  <a:pt x="143255" y="0"/>
                </a:moveTo>
                <a:lnTo>
                  <a:pt x="138429" y="642492"/>
                </a:lnTo>
              </a:path>
              <a:path w="266700" h="660400">
                <a:moveTo>
                  <a:pt x="0" y="660019"/>
                </a:moveTo>
                <a:lnTo>
                  <a:pt x="266572" y="655701"/>
                </a:lnTo>
              </a:path>
            </a:pathLst>
          </a:custGeom>
          <a:ln w="28575">
            <a:solidFill>
              <a:srgbClr val="7E7E7E"/>
            </a:solidFill>
          </a:ln>
        </p:spPr>
        <p:txBody>
          <a:bodyPr wrap="square" lIns="0" tIns="0" rIns="0" bIns="0" rtlCol="0"/>
          <a:lstStyle/>
          <a:p>
            <a:endParaRPr/>
          </a:p>
        </p:txBody>
      </p:sp>
      <p:sp>
        <p:nvSpPr>
          <p:cNvPr id="24" name="object 24"/>
          <p:cNvSpPr txBox="1">
            <a:spLocks noGrp="1"/>
          </p:cNvSpPr>
          <p:nvPr>
            <p:ph type="title"/>
          </p:nvPr>
        </p:nvSpPr>
        <p:spPr>
          <a:prstGeom prst="rect">
            <a:avLst/>
          </a:prstGeom>
        </p:spPr>
        <p:txBody>
          <a:bodyPr vert="horz" wrap="square" lIns="0" tIns="14605" rIns="0" bIns="0" rtlCol="0">
            <a:spAutoFit/>
          </a:bodyPr>
          <a:lstStyle/>
          <a:p>
            <a:pPr marL="1801495">
              <a:lnSpc>
                <a:spcPct val="100000"/>
              </a:lnSpc>
              <a:spcBef>
                <a:spcPts val="115"/>
              </a:spcBef>
            </a:pPr>
            <a:r>
              <a:rPr spc="-10" dirty="0"/>
              <a:t>mTORC1</a:t>
            </a:r>
            <a:r>
              <a:rPr spc="-110" dirty="0"/>
              <a:t> </a:t>
            </a:r>
            <a:r>
              <a:rPr spc="-10" dirty="0"/>
              <a:t>downstream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675764">
              <a:lnSpc>
                <a:spcPct val="100000"/>
              </a:lnSpc>
              <a:spcBef>
                <a:spcPts val="115"/>
              </a:spcBef>
            </a:pPr>
            <a:r>
              <a:rPr spc="-10" dirty="0"/>
              <a:t>mTORC1</a:t>
            </a:r>
            <a:r>
              <a:rPr spc="-110" dirty="0"/>
              <a:t> </a:t>
            </a:r>
            <a:r>
              <a:rPr spc="-10" dirty="0"/>
              <a:t>downstream</a:t>
            </a:r>
          </a:p>
        </p:txBody>
      </p:sp>
      <p:grpSp>
        <p:nvGrpSpPr>
          <p:cNvPr id="3" name="object 3"/>
          <p:cNvGrpSpPr/>
          <p:nvPr/>
        </p:nvGrpSpPr>
        <p:grpSpPr>
          <a:xfrm>
            <a:off x="868286" y="997699"/>
            <a:ext cx="1342390" cy="1476375"/>
            <a:chOff x="868286" y="997699"/>
            <a:chExt cx="1342390" cy="1476375"/>
          </a:xfrm>
        </p:grpSpPr>
        <p:pic>
          <p:nvPicPr>
            <p:cNvPr id="4" name="object 4"/>
            <p:cNvPicPr/>
            <p:nvPr/>
          </p:nvPicPr>
          <p:blipFill>
            <a:blip r:embed="rId2" cstate="print"/>
            <a:stretch>
              <a:fillRect/>
            </a:stretch>
          </p:blipFill>
          <p:spPr>
            <a:xfrm>
              <a:off x="868286" y="997699"/>
              <a:ext cx="1342136" cy="645299"/>
            </a:xfrm>
            <a:prstGeom prst="rect">
              <a:avLst/>
            </a:prstGeom>
          </p:spPr>
        </p:pic>
        <p:sp>
          <p:nvSpPr>
            <p:cNvPr id="5" name="object 5"/>
            <p:cNvSpPr/>
            <p:nvPr/>
          </p:nvSpPr>
          <p:spPr>
            <a:xfrm>
              <a:off x="1494155" y="1692401"/>
              <a:ext cx="17145" cy="743585"/>
            </a:xfrm>
            <a:custGeom>
              <a:avLst/>
              <a:gdLst/>
              <a:ahLst/>
              <a:cxnLst/>
              <a:rect l="l" t="t" r="r" b="b"/>
              <a:pathLst>
                <a:path w="17144" h="743585">
                  <a:moveTo>
                    <a:pt x="16636" y="0"/>
                  </a:moveTo>
                  <a:lnTo>
                    <a:pt x="0" y="743203"/>
                  </a:lnTo>
                </a:path>
              </a:pathLst>
            </a:custGeom>
            <a:ln w="28575">
              <a:solidFill>
                <a:srgbClr val="7E7E7E"/>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321308" y="2423159"/>
              <a:ext cx="324611" cy="50291"/>
            </a:xfrm>
            <a:prstGeom prst="rect">
              <a:avLst/>
            </a:prstGeom>
          </p:spPr>
        </p:pic>
      </p:grpSp>
      <p:sp>
        <p:nvSpPr>
          <p:cNvPr id="7" name="object 7"/>
          <p:cNvSpPr txBox="1"/>
          <p:nvPr/>
        </p:nvSpPr>
        <p:spPr>
          <a:xfrm>
            <a:off x="1226311" y="2463495"/>
            <a:ext cx="589280" cy="333375"/>
          </a:xfrm>
          <a:prstGeom prst="rect">
            <a:avLst/>
          </a:prstGeom>
        </p:spPr>
        <p:txBody>
          <a:bodyPr vert="horz" wrap="square" lIns="0" tIns="14604" rIns="0" bIns="0" rtlCol="0">
            <a:spAutoFit/>
          </a:bodyPr>
          <a:lstStyle/>
          <a:p>
            <a:pPr marL="12700">
              <a:lnSpc>
                <a:spcPct val="100000"/>
              </a:lnSpc>
              <a:spcBef>
                <a:spcPts val="114"/>
              </a:spcBef>
            </a:pPr>
            <a:r>
              <a:rPr sz="2000" spc="-10" dirty="0">
                <a:latin typeface="Calibri"/>
                <a:cs typeface="Calibri"/>
              </a:rPr>
              <a:t>eIF4E</a:t>
            </a:r>
            <a:endParaRPr sz="2000">
              <a:latin typeface="Calibri"/>
              <a:cs typeface="Calibri"/>
            </a:endParaRPr>
          </a:p>
        </p:txBody>
      </p:sp>
      <p:sp>
        <p:nvSpPr>
          <p:cNvPr id="8" name="object 8"/>
          <p:cNvSpPr/>
          <p:nvPr/>
        </p:nvSpPr>
        <p:spPr>
          <a:xfrm>
            <a:off x="1436369" y="2787014"/>
            <a:ext cx="132715" cy="1240155"/>
          </a:xfrm>
          <a:custGeom>
            <a:avLst/>
            <a:gdLst/>
            <a:ahLst/>
            <a:cxnLst/>
            <a:rect l="l" t="t" r="r" b="b"/>
            <a:pathLst>
              <a:path w="132715" h="1240154">
                <a:moveTo>
                  <a:pt x="16129" y="1108710"/>
                </a:moveTo>
                <a:lnTo>
                  <a:pt x="2413" y="1116584"/>
                </a:lnTo>
                <a:lnTo>
                  <a:pt x="0" y="1125347"/>
                </a:lnTo>
                <a:lnTo>
                  <a:pt x="3937" y="1132078"/>
                </a:lnTo>
                <a:lnTo>
                  <a:pt x="65151" y="1239647"/>
                </a:lnTo>
                <a:lnTo>
                  <a:pt x="81979" y="1211453"/>
                </a:lnTo>
                <a:lnTo>
                  <a:pt x="79756" y="1211453"/>
                </a:lnTo>
                <a:lnTo>
                  <a:pt x="51181" y="1211199"/>
                </a:lnTo>
                <a:lnTo>
                  <a:pt x="51723" y="1158373"/>
                </a:lnTo>
                <a:lnTo>
                  <a:pt x="28629" y="1117854"/>
                </a:lnTo>
                <a:lnTo>
                  <a:pt x="24765" y="1111123"/>
                </a:lnTo>
                <a:lnTo>
                  <a:pt x="16129" y="1108710"/>
                </a:lnTo>
                <a:close/>
              </a:path>
              <a:path w="132715" h="1240154">
                <a:moveTo>
                  <a:pt x="51723" y="1158373"/>
                </a:moveTo>
                <a:lnTo>
                  <a:pt x="51181" y="1211199"/>
                </a:lnTo>
                <a:lnTo>
                  <a:pt x="79756" y="1211453"/>
                </a:lnTo>
                <a:lnTo>
                  <a:pt x="79830" y="1204214"/>
                </a:lnTo>
                <a:lnTo>
                  <a:pt x="77851" y="1204214"/>
                </a:lnTo>
                <a:lnTo>
                  <a:pt x="53213" y="1203960"/>
                </a:lnTo>
                <a:lnTo>
                  <a:pt x="65734" y="1182955"/>
                </a:lnTo>
                <a:lnTo>
                  <a:pt x="51723" y="1158373"/>
                </a:lnTo>
                <a:close/>
              </a:path>
              <a:path w="132715" h="1240154">
                <a:moveTo>
                  <a:pt x="116840" y="1109853"/>
                </a:moveTo>
                <a:lnTo>
                  <a:pt x="108077" y="1112012"/>
                </a:lnTo>
                <a:lnTo>
                  <a:pt x="104013" y="1118743"/>
                </a:lnTo>
                <a:lnTo>
                  <a:pt x="80299" y="1158521"/>
                </a:lnTo>
                <a:lnTo>
                  <a:pt x="79756" y="1211453"/>
                </a:lnTo>
                <a:lnTo>
                  <a:pt x="81979" y="1211453"/>
                </a:lnTo>
                <a:lnTo>
                  <a:pt x="128524" y="1133475"/>
                </a:lnTo>
                <a:lnTo>
                  <a:pt x="132588" y="1126617"/>
                </a:lnTo>
                <a:lnTo>
                  <a:pt x="130429" y="1117854"/>
                </a:lnTo>
                <a:lnTo>
                  <a:pt x="123698" y="1113790"/>
                </a:lnTo>
                <a:lnTo>
                  <a:pt x="116840" y="1109853"/>
                </a:lnTo>
                <a:close/>
              </a:path>
              <a:path w="132715" h="1240154">
                <a:moveTo>
                  <a:pt x="65734" y="1182955"/>
                </a:moveTo>
                <a:lnTo>
                  <a:pt x="53213" y="1203960"/>
                </a:lnTo>
                <a:lnTo>
                  <a:pt x="77851" y="1204214"/>
                </a:lnTo>
                <a:lnTo>
                  <a:pt x="65734" y="1182955"/>
                </a:lnTo>
                <a:close/>
              </a:path>
              <a:path w="132715" h="1240154">
                <a:moveTo>
                  <a:pt x="80299" y="1158521"/>
                </a:moveTo>
                <a:lnTo>
                  <a:pt x="65734" y="1182955"/>
                </a:lnTo>
                <a:lnTo>
                  <a:pt x="77851" y="1204214"/>
                </a:lnTo>
                <a:lnTo>
                  <a:pt x="79830" y="1204214"/>
                </a:lnTo>
                <a:lnTo>
                  <a:pt x="80299" y="1158521"/>
                </a:lnTo>
                <a:close/>
              </a:path>
              <a:path w="132715" h="1240154">
                <a:moveTo>
                  <a:pt x="63627" y="0"/>
                </a:moveTo>
                <a:lnTo>
                  <a:pt x="51723" y="1158373"/>
                </a:lnTo>
                <a:lnTo>
                  <a:pt x="65734" y="1182955"/>
                </a:lnTo>
                <a:lnTo>
                  <a:pt x="80299" y="1158521"/>
                </a:lnTo>
                <a:lnTo>
                  <a:pt x="92202" y="254"/>
                </a:lnTo>
                <a:lnTo>
                  <a:pt x="63627" y="0"/>
                </a:lnTo>
                <a:close/>
              </a:path>
            </a:pathLst>
          </a:custGeom>
          <a:solidFill>
            <a:srgbClr val="7E7E7E"/>
          </a:solidFill>
        </p:spPr>
        <p:txBody>
          <a:bodyPr wrap="square" lIns="0" tIns="0" rIns="0" bIns="0" rtlCol="0"/>
          <a:lstStyle/>
          <a:p>
            <a:endParaRPr/>
          </a:p>
        </p:txBody>
      </p:sp>
      <p:sp>
        <p:nvSpPr>
          <p:cNvPr id="9" name="object 9"/>
          <p:cNvSpPr txBox="1"/>
          <p:nvPr/>
        </p:nvSpPr>
        <p:spPr>
          <a:xfrm>
            <a:off x="691387" y="3953382"/>
            <a:ext cx="1604645" cy="574675"/>
          </a:xfrm>
          <a:prstGeom prst="rect">
            <a:avLst/>
          </a:prstGeom>
        </p:spPr>
        <p:txBody>
          <a:bodyPr vert="horz" wrap="square" lIns="0" tIns="12700" rIns="0" bIns="0" rtlCol="0">
            <a:spAutoFit/>
          </a:bodyPr>
          <a:lstStyle/>
          <a:p>
            <a:pPr algn="ctr">
              <a:lnSpc>
                <a:spcPct val="100000"/>
              </a:lnSpc>
              <a:spcBef>
                <a:spcPts val="100"/>
              </a:spcBef>
            </a:pPr>
            <a:r>
              <a:rPr sz="1800" spc="-10" dirty="0">
                <a:latin typeface="Calibri"/>
                <a:cs typeface="Calibri"/>
              </a:rPr>
              <a:t>CAP-DEPENDENT</a:t>
            </a:r>
            <a:endParaRPr sz="1800">
              <a:latin typeface="Calibri"/>
              <a:cs typeface="Calibri"/>
            </a:endParaRPr>
          </a:p>
          <a:p>
            <a:pPr marL="635" algn="ctr">
              <a:lnSpc>
                <a:spcPct val="100000"/>
              </a:lnSpc>
            </a:pPr>
            <a:r>
              <a:rPr sz="1800" spc="-10" dirty="0">
                <a:latin typeface="Calibri"/>
                <a:cs typeface="Calibri"/>
              </a:rPr>
              <a:t>TRANSLATION</a:t>
            </a:r>
            <a:endParaRPr sz="1800">
              <a:latin typeface="Calibri"/>
              <a:cs typeface="Calibri"/>
            </a:endParaRPr>
          </a:p>
        </p:txBody>
      </p:sp>
      <p:sp>
        <p:nvSpPr>
          <p:cNvPr id="10" name="object 10"/>
          <p:cNvSpPr txBox="1"/>
          <p:nvPr/>
        </p:nvSpPr>
        <p:spPr>
          <a:xfrm>
            <a:off x="2636011" y="1218691"/>
            <a:ext cx="4826000" cy="299720"/>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spc="-10" dirty="0">
                <a:latin typeface="Calibri"/>
                <a:cs typeface="Calibri"/>
              </a:rPr>
              <a:t>Prevents</a:t>
            </a:r>
            <a:r>
              <a:rPr sz="1800" spc="-95" dirty="0">
                <a:latin typeface="Calibri"/>
                <a:cs typeface="Calibri"/>
              </a:rPr>
              <a:t> </a:t>
            </a:r>
            <a:r>
              <a:rPr sz="1800" spc="-20" dirty="0">
                <a:latin typeface="Calibri"/>
                <a:cs typeface="Calibri"/>
              </a:rPr>
              <a:t>cap-</a:t>
            </a:r>
            <a:r>
              <a:rPr sz="1800" dirty="0">
                <a:latin typeface="Calibri"/>
                <a:cs typeface="Calibri"/>
              </a:rPr>
              <a:t>binding</a:t>
            </a:r>
            <a:r>
              <a:rPr sz="1800" spc="80" dirty="0">
                <a:latin typeface="Calibri"/>
                <a:cs typeface="Calibri"/>
              </a:rPr>
              <a:t> </a:t>
            </a:r>
            <a:r>
              <a:rPr sz="1800" dirty="0">
                <a:latin typeface="Calibri"/>
                <a:cs typeface="Calibri"/>
              </a:rPr>
              <a:t>eIF4E</a:t>
            </a:r>
            <a:r>
              <a:rPr sz="1800" spc="-45" dirty="0">
                <a:latin typeface="Calibri"/>
                <a:cs typeface="Calibri"/>
              </a:rPr>
              <a:t> </a:t>
            </a:r>
            <a:r>
              <a:rPr sz="1800" dirty="0">
                <a:latin typeface="Wingdings"/>
                <a:cs typeface="Wingdings"/>
              </a:rPr>
              <a:t></a:t>
            </a:r>
            <a:r>
              <a:rPr sz="1800" spc="-45" dirty="0">
                <a:latin typeface="Times New Roman"/>
                <a:cs typeface="Times New Roman"/>
              </a:rPr>
              <a:t> </a:t>
            </a:r>
            <a:r>
              <a:rPr sz="1800" dirty="0">
                <a:latin typeface="Calibri"/>
                <a:cs typeface="Calibri"/>
              </a:rPr>
              <a:t>NO</a:t>
            </a:r>
            <a:r>
              <a:rPr sz="1800" spc="-40" dirty="0">
                <a:latin typeface="Calibri"/>
                <a:cs typeface="Calibri"/>
              </a:rPr>
              <a:t> </a:t>
            </a:r>
            <a:r>
              <a:rPr sz="1800" dirty="0">
                <a:latin typeface="Calibri"/>
                <a:cs typeface="Calibri"/>
              </a:rPr>
              <a:t>eIF4E</a:t>
            </a:r>
            <a:r>
              <a:rPr sz="1800" spc="-20" dirty="0">
                <a:latin typeface="Calibri"/>
                <a:cs typeface="Calibri"/>
              </a:rPr>
              <a:t> </a:t>
            </a:r>
            <a:r>
              <a:rPr sz="1800" spc="-10" dirty="0">
                <a:latin typeface="Calibri"/>
                <a:cs typeface="Calibri"/>
              </a:rPr>
              <a:t>complex</a:t>
            </a:r>
            <a:endParaRPr sz="1800">
              <a:latin typeface="Calibri"/>
              <a:cs typeface="Calibri"/>
            </a:endParaRPr>
          </a:p>
        </p:txBody>
      </p:sp>
      <p:grpSp>
        <p:nvGrpSpPr>
          <p:cNvPr id="11" name="object 11"/>
          <p:cNvGrpSpPr/>
          <p:nvPr/>
        </p:nvGrpSpPr>
        <p:grpSpPr>
          <a:xfrm>
            <a:off x="3479165" y="2197442"/>
            <a:ext cx="4951730" cy="4184015"/>
            <a:chOff x="3479165" y="2197442"/>
            <a:chExt cx="4951730" cy="4184015"/>
          </a:xfrm>
        </p:grpSpPr>
        <p:pic>
          <p:nvPicPr>
            <p:cNvPr id="12" name="object 12"/>
            <p:cNvPicPr/>
            <p:nvPr/>
          </p:nvPicPr>
          <p:blipFill>
            <a:blip r:embed="rId4" cstate="print"/>
            <a:stretch>
              <a:fillRect/>
            </a:stretch>
          </p:blipFill>
          <p:spPr>
            <a:xfrm>
              <a:off x="3499231" y="2210142"/>
              <a:ext cx="4931420" cy="4171188"/>
            </a:xfrm>
            <a:prstGeom prst="rect">
              <a:avLst/>
            </a:prstGeom>
          </p:spPr>
        </p:pic>
        <p:sp>
          <p:nvSpPr>
            <p:cNvPr id="13" name="object 13"/>
            <p:cNvSpPr/>
            <p:nvPr/>
          </p:nvSpPr>
          <p:spPr>
            <a:xfrm>
              <a:off x="5255514" y="2210142"/>
              <a:ext cx="448309" cy="708025"/>
            </a:xfrm>
            <a:custGeom>
              <a:avLst/>
              <a:gdLst/>
              <a:ahLst/>
              <a:cxnLst/>
              <a:rect l="l" t="t" r="r" b="b"/>
              <a:pathLst>
                <a:path w="448310" h="708025">
                  <a:moveTo>
                    <a:pt x="448310" y="0"/>
                  </a:moveTo>
                  <a:lnTo>
                    <a:pt x="0" y="0"/>
                  </a:lnTo>
                  <a:lnTo>
                    <a:pt x="0" y="707555"/>
                  </a:lnTo>
                  <a:lnTo>
                    <a:pt x="448310" y="707555"/>
                  </a:lnTo>
                  <a:lnTo>
                    <a:pt x="448310" y="0"/>
                  </a:lnTo>
                  <a:close/>
                </a:path>
              </a:pathLst>
            </a:custGeom>
            <a:solidFill>
              <a:srgbClr val="FFFFFF"/>
            </a:solidFill>
          </p:spPr>
          <p:txBody>
            <a:bodyPr wrap="square" lIns="0" tIns="0" rIns="0" bIns="0" rtlCol="0"/>
            <a:lstStyle/>
            <a:p>
              <a:endParaRPr/>
            </a:p>
          </p:txBody>
        </p:sp>
        <p:sp>
          <p:nvSpPr>
            <p:cNvPr id="14" name="object 14"/>
            <p:cNvSpPr/>
            <p:nvPr/>
          </p:nvSpPr>
          <p:spPr>
            <a:xfrm>
              <a:off x="5255514" y="2210142"/>
              <a:ext cx="448309" cy="708025"/>
            </a:xfrm>
            <a:custGeom>
              <a:avLst/>
              <a:gdLst/>
              <a:ahLst/>
              <a:cxnLst/>
              <a:rect l="l" t="t" r="r" b="b"/>
              <a:pathLst>
                <a:path w="448310" h="708025">
                  <a:moveTo>
                    <a:pt x="0" y="707555"/>
                  </a:moveTo>
                  <a:lnTo>
                    <a:pt x="448310" y="707555"/>
                  </a:lnTo>
                  <a:lnTo>
                    <a:pt x="448310" y="0"/>
                  </a:lnTo>
                  <a:lnTo>
                    <a:pt x="0" y="0"/>
                  </a:lnTo>
                  <a:lnTo>
                    <a:pt x="0" y="707555"/>
                  </a:lnTo>
                  <a:close/>
                </a:path>
              </a:pathLst>
            </a:custGeom>
            <a:ln w="25400">
              <a:solidFill>
                <a:srgbClr val="FFFFFF"/>
              </a:solidFill>
            </a:ln>
          </p:spPr>
          <p:txBody>
            <a:bodyPr wrap="square" lIns="0" tIns="0" rIns="0" bIns="0" rtlCol="0"/>
            <a:lstStyle/>
            <a:p>
              <a:endParaRPr/>
            </a:p>
          </p:txBody>
        </p:sp>
        <p:sp>
          <p:nvSpPr>
            <p:cNvPr id="15" name="object 15"/>
            <p:cNvSpPr/>
            <p:nvPr/>
          </p:nvSpPr>
          <p:spPr>
            <a:xfrm>
              <a:off x="3491865" y="5667324"/>
              <a:ext cx="1764030" cy="349885"/>
            </a:xfrm>
            <a:custGeom>
              <a:avLst/>
              <a:gdLst/>
              <a:ahLst/>
              <a:cxnLst/>
              <a:rect l="l" t="t" r="r" b="b"/>
              <a:pathLst>
                <a:path w="1764029" h="349885">
                  <a:moveTo>
                    <a:pt x="1763649" y="0"/>
                  </a:moveTo>
                  <a:lnTo>
                    <a:pt x="0" y="0"/>
                  </a:lnTo>
                  <a:lnTo>
                    <a:pt x="0" y="349669"/>
                  </a:lnTo>
                  <a:lnTo>
                    <a:pt x="1763649" y="349669"/>
                  </a:lnTo>
                  <a:lnTo>
                    <a:pt x="1763649" y="0"/>
                  </a:lnTo>
                  <a:close/>
                </a:path>
              </a:pathLst>
            </a:custGeom>
            <a:solidFill>
              <a:srgbClr val="FFFFFF"/>
            </a:solidFill>
          </p:spPr>
          <p:txBody>
            <a:bodyPr wrap="square" lIns="0" tIns="0" rIns="0" bIns="0" rtlCol="0"/>
            <a:lstStyle/>
            <a:p>
              <a:endParaRPr/>
            </a:p>
          </p:txBody>
        </p:sp>
        <p:sp>
          <p:nvSpPr>
            <p:cNvPr id="16" name="object 16"/>
            <p:cNvSpPr/>
            <p:nvPr/>
          </p:nvSpPr>
          <p:spPr>
            <a:xfrm>
              <a:off x="3491865" y="5667324"/>
              <a:ext cx="1764030" cy="349885"/>
            </a:xfrm>
            <a:custGeom>
              <a:avLst/>
              <a:gdLst/>
              <a:ahLst/>
              <a:cxnLst/>
              <a:rect l="l" t="t" r="r" b="b"/>
              <a:pathLst>
                <a:path w="1764029" h="349885">
                  <a:moveTo>
                    <a:pt x="0" y="349669"/>
                  </a:moveTo>
                  <a:lnTo>
                    <a:pt x="1763649" y="349669"/>
                  </a:lnTo>
                  <a:lnTo>
                    <a:pt x="1763649" y="0"/>
                  </a:lnTo>
                  <a:lnTo>
                    <a:pt x="0" y="0"/>
                  </a:lnTo>
                  <a:lnTo>
                    <a:pt x="0" y="349669"/>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492250">
              <a:lnSpc>
                <a:spcPct val="100000"/>
              </a:lnSpc>
              <a:spcBef>
                <a:spcPts val="115"/>
              </a:spcBef>
            </a:pPr>
            <a:r>
              <a:rPr spc="-10" dirty="0"/>
              <a:t>mTORC1</a:t>
            </a:r>
            <a:r>
              <a:rPr spc="-110" dirty="0"/>
              <a:t> </a:t>
            </a:r>
            <a:r>
              <a:rPr spc="-10" dirty="0"/>
              <a:t>downstream</a:t>
            </a:r>
          </a:p>
        </p:txBody>
      </p:sp>
      <p:grpSp>
        <p:nvGrpSpPr>
          <p:cNvPr id="3" name="object 3"/>
          <p:cNvGrpSpPr/>
          <p:nvPr/>
        </p:nvGrpSpPr>
        <p:grpSpPr>
          <a:xfrm>
            <a:off x="1133322" y="836752"/>
            <a:ext cx="1454150" cy="1425575"/>
            <a:chOff x="1133322" y="836752"/>
            <a:chExt cx="1454150" cy="1425575"/>
          </a:xfrm>
        </p:grpSpPr>
        <p:pic>
          <p:nvPicPr>
            <p:cNvPr id="4" name="object 4"/>
            <p:cNvPicPr/>
            <p:nvPr/>
          </p:nvPicPr>
          <p:blipFill>
            <a:blip r:embed="rId2" cstate="print"/>
            <a:stretch>
              <a:fillRect/>
            </a:stretch>
          </p:blipFill>
          <p:spPr>
            <a:xfrm>
              <a:off x="1133322" y="836752"/>
              <a:ext cx="1453791" cy="732459"/>
            </a:xfrm>
            <a:prstGeom prst="rect">
              <a:avLst/>
            </a:prstGeom>
          </p:spPr>
        </p:pic>
        <p:sp>
          <p:nvSpPr>
            <p:cNvPr id="5" name="object 5"/>
            <p:cNvSpPr/>
            <p:nvPr/>
          </p:nvSpPr>
          <p:spPr>
            <a:xfrm>
              <a:off x="1450340" y="1604263"/>
              <a:ext cx="749935" cy="658495"/>
            </a:xfrm>
            <a:custGeom>
              <a:avLst/>
              <a:gdLst/>
              <a:ahLst/>
              <a:cxnLst/>
              <a:rect l="l" t="t" r="r" b="b"/>
              <a:pathLst>
                <a:path w="749935" h="658494">
                  <a:moveTo>
                    <a:pt x="132588" y="544322"/>
                  </a:moveTo>
                  <a:lnTo>
                    <a:pt x="130302" y="535559"/>
                  </a:lnTo>
                  <a:lnTo>
                    <a:pt x="123571" y="531495"/>
                  </a:lnTo>
                  <a:lnTo>
                    <a:pt x="116713" y="527558"/>
                  </a:lnTo>
                  <a:lnTo>
                    <a:pt x="107950" y="529844"/>
                  </a:lnTo>
                  <a:lnTo>
                    <a:pt x="104013" y="536702"/>
                  </a:lnTo>
                  <a:lnTo>
                    <a:pt x="80645" y="576745"/>
                  </a:lnTo>
                  <a:lnTo>
                    <a:pt x="80645" y="0"/>
                  </a:lnTo>
                  <a:lnTo>
                    <a:pt x="52070" y="0"/>
                  </a:lnTo>
                  <a:lnTo>
                    <a:pt x="52070" y="576846"/>
                  </a:lnTo>
                  <a:lnTo>
                    <a:pt x="52070" y="629666"/>
                  </a:lnTo>
                  <a:lnTo>
                    <a:pt x="52006" y="576745"/>
                  </a:lnTo>
                  <a:lnTo>
                    <a:pt x="28702" y="536702"/>
                  </a:lnTo>
                  <a:lnTo>
                    <a:pt x="24638" y="529844"/>
                  </a:lnTo>
                  <a:lnTo>
                    <a:pt x="15875" y="527558"/>
                  </a:lnTo>
                  <a:lnTo>
                    <a:pt x="2286" y="535559"/>
                  </a:lnTo>
                  <a:lnTo>
                    <a:pt x="0" y="544322"/>
                  </a:lnTo>
                  <a:lnTo>
                    <a:pt x="66294" y="657987"/>
                  </a:lnTo>
                  <a:lnTo>
                    <a:pt x="82804" y="629666"/>
                  </a:lnTo>
                  <a:lnTo>
                    <a:pt x="132588" y="544322"/>
                  </a:lnTo>
                  <a:close/>
                </a:path>
                <a:path w="749935" h="658494">
                  <a:moveTo>
                    <a:pt x="749808" y="544322"/>
                  </a:moveTo>
                  <a:lnTo>
                    <a:pt x="747522" y="535559"/>
                  </a:lnTo>
                  <a:lnTo>
                    <a:pt x="740664" y="531495"/>
                  </a:lnTo>
                  <a:lnTo>
                    <a:pt x="733806" y="527558"/>
                  </a:lnTo>
                  <a:lnTo>
                    <a:pt x="725043" y="529844"/>
                  </a:lnTo>
                  <a:lnTo>
                    <a:pt x="721106" y="536702"/>
                  </a:lnTo>
                  <a:lnTo>
                    <a:pt x="697738" y="576745"/>
                  </a:lnTo>
                  <a:lnTo>
                    <a:pt x="697738" y="0"/>
                  </a:lnTo>
                  <a:lnTo>
                    <a:pt x="669163" y="0"/>
                  </a:lnTo>
                  <a:lnTo>
                    <a:pt x="669163" y="576745"/>
                  </a:lnTo>
                  <a:lnTo>
                    <a:pt x="645795" y="536702"/>
                  </a:lnTo>
                  <a:lnTo>
                    <a:pt x="641858" y="529844"/>
                  </a:lnTo>
                  <a:lnTo>
                    <a:pt x="633095" y="527558"/>
                  </a:lnTo>
                  <a:lnTo>
                    <a:pt x="626237" y="531495"/>
                  </a:lnTo>
                  <a:lnTo>
                    <a:pt x="619379" y="535559"/>
                  </a:lnTo>
                  <a:lnTo>
                    <a:pt x="617093" y="544322"/>
                  </a:lnTo>
                  <a:lnTo>
                    <a:pt x="621157" y="551053"/>
                  </a:lnTo>
                  <a:lnTo>
                    <a:pt x="683514" y="657987"/>
                  </a:lnTo>
                  <a:lnTo>
                    <a:pt x="700024" y="629666"/>
                  </a:lnTo>
                  <a:lnTo>
                    <a:pt x="749808" y="544322"/>
                  </a:lnTo>
                  <a:close/>
                </a:path>
              </a:pathLst>
            </a:custGeom>
            <a:solidFill>
              <a:srgbClr val="7E7E7E"/>
            </a:solidFill>
          </p:spPr>
          <p:txBody>
            <a:bodyPr wrap="square" lIns="0" tIns="0" rIns="0" bIns="0" rtlCol="0"/>
            <a:lstStyle/>
            <a:p>
              <a:endParaRPr/>
            </a:p>
          </p:txBody>
        </p:sp>
      </p:grpSp>
      <p:sp>
        <p:nvSpPr>
          <p:cNvPr id="6" name="object 6"/>
          <p:cNvSpPr txBox="1"/>
          <p:nvPr/>
        </p:nvSpPr>
        <p:spPr>
          <a:xfrm>
            <a:off x="1184554" y="2168778"/>
            <a:ext cx="1072515" cy="332740"/>
          </a:xfrm>
          <a:prstGeom prst="rect">
            <a:avLst/>
          </a:prstGeom>
        </p:spPr>
        <p:txBody>
          <a:bodyPr vert="horz" wrap="square" lIns="0" tIns="14604" rIns="0" bIns="0" rtlCol="0">
            <a:spAutoFit/>
          </a:bodyPr>
          <a:lstStyle/>
          <a:p>
            <a:pPr marL="12700">
              <a:lnSpc>
                <a:spcPct val="100000"/>
              </a:lnSpc>
              <a:spcBef>
                <a:spcPts val="114"/>
              </a:spcBef>
              <a:tabLst>
                <a:tab pos="810895" algn="l"/>
              </a:tabLst>
            </a:pPr>
            <a:r>
              <a:rPr sz="2000" spc="-10" dirty="0">
                <a:latin typeface="Calibri"/>
                <a:cs typeface="Calibri"/>
              </a:rPr>
              <a:t>eIF4B</a:t>
            </a:r>
            <a:r>
              <a:rPr sz="2000" dirty="0">
                <a:latin typeface="Calibri"/>
                <a:cs typeface="Calibri"/>
              </a:rPr>
              <a:t>	</a:t>
            </a:r>
            <a:r>
              <a:rPr sz="2000" spc="-25" dirty="0">
                <a:latin typeface="Calibri"/>
                <a:cs typeface="Calibri"/>
              </a:rPr>
              <a:t>S6</a:t>
            </a:r>
            <a:endParaRPr sz="2000">
              <a:latin typeface="Calibri"/>
              <a:cs typeface="Calibri"/>
            </a:endParaRPr>
          </a:p>
        </p:txBody>
      </p:sp>
      <p:sp>
        <p:nvSpPr>
          <p:cNvPr id="7" name="object 7"/>
          <p:cNvSpPr/>
          <p:nvPr/>
        </p:nvSpPr>
        <p:spPr>
          <a:xfrm>
            <a:off x="1464183" y="2591054"/>
            <a:ext cx="132715" cy="2193290"/>
          </a:xfrm>
          <a:custGeom>
            <a:avLst/>
            <a:gdLst/>
            <a:ahLst/>
            <a:cxnLst/>
            <a:rect l="l" t="t" r="r" b="b"/>
            <a:pathLst>
              <a:path w="132715" h="2193290">
                <a:moveTo>
                  <a:pt x="16001" y="2062734"/>
                </a:moveTo>
                <a:lnTo>
                  <a:pt x="2285" y="2070608"/>
                </a:lnTo>
                <a:lnTo>
                  <a:pt x="0" y="2079371"/>
                </a:lnTo>
                <a:lnTo>
                  <a:pt x="4063" y="2086229"/>
                </a:lnTo>
                <a:lnTo>
                  <a:pt x="66420" y="2193163"/>
                </a:lnTo>
                <a:lnTo>
                  <a:pt x="82976" y="2164715"/>
                </a:lnTo>
                <a:lnTo>
                  <a:pt x="52069" y="2164715"/>
                </a:lnTo>
                <a:lnTo>
                  <a:pt x="52069" y="2111912"/>
                </a:lnTo>
                <a:lnTo>
                  <a:pt x="28701" y="2071878"/>
                </a:lnTo>
                <a:lnTo>
                  <a:pt x="24764" y="2065020"/>
                </a:lnTo>
                <a:lnTo>
                  <a:pt x="16001" y="2062734"/>
                </a:lnTo>
                <a:close/>
              </a:path>
              <a:path w="132715" h="2193290">
                <a:moveTo>
                  <a:pt x="52070" y="2111912"/>
                </a:moveTo>
                <a:lnTo>
                  <a:pt x="52069" y="2164715"/>
                </a:lnTo>
                <a:lnTo>
                  <a:pt x="80644" y="2164715"/>
                </a:lnTo>
                <a:lnTo>
                  <a:pt x="80644" y="2157603"/>
                </a:lnTo>
                <a:lnTo>
                  <a:pt x="53975" y="2157603"/>
                </a:lnTo>
                <a:lnTo>
                  <a:pt x="66357" y="2136389"/>
                </a:lnTo>
                <a:lnTo>
                  <a:pt x="52070" y="2111912"/>
                </a:lnTo>
                <a:close/>
              </a:path>
              <a:path w="132715" h="2193290">
                <a:moveTo>
                  <a:pt x="116712" y="2062734"/>
                </a:moveTo>
                <a:lnTo>
                  <a:pt x="107950" y="2065020"/>
                </a:lnTo>
                <a:lnTo>
                  <a:pt x="104012" y="2071878"/>
                </a:lnTo>
                <a:lnTo>
                  <a:pt x="80644" y="2111912"/>
                </a:lnTo>
                <a:lnTo>
                  <a:pt x="80644" y="2164715"/>
                </a:lnTo>
                <a:lnTo>
                  <a:pt x="82976" y="2164715"/>
                </a:lnTo>
                <a:lnTo>
                  <a:pt x="128650" y="2086229"/>
                </a:lnTo>
                <a:lnTo>
                  <a:pt x="132714" y="2079371"/>
                </a:lnTo>
                <a:lnTo>
                  <a:pt x="130428" y="2070608"/>
                </a:lnTo>
                <a:lnTo>
                  <a:pt x="116712" y="2062734"/>
                </a:lnTo>
                <a:close/>
              </a:path>
              <a:path w="132715" h="2193290">
                <a:moveTo>
                  <a:pt x="66357" y="2136389"/>
                </a:moveTo>
                <a:lnTo>
                  <a:pt x="53975" y="2157603"/>
                </a:lnTo>
                <a:lnTo>
                  <a:pt x="78739" y="2157603"/>
                </a:lnTo>
                <a:lnTo>
                  <a:pt x="66357" y="2136389"/>
                </a:lnTo>
                <a:close/>
              </a:path>
              <a:path w="132715" h="2193290">
                <a:moveTo>
                  <a:pt x="80644" y="2111912"/>
                </a:moveTo>
                <a:lnTo>
                  <a:pt x="66357" y="2136389"/>
                </a:lnTo>
                <a:lnTo>
                  <a:pt x="78739" y="2157603"/>
                </a:lnTo>
                <a:lnTo>
                  <a:pt x="80644" y="2157603"/>
                </a:lnTo>
                <a:lnTo>
                  <a:pt x="80644" y="2111912"/>
                </a:lnTo>
                <a:close/>
              </a:path>
              <a:path w="132715" h="2193290">
                <a:moveTo>
                  <a:pt x="80644" y="0"/>
                </a:moveTo>
                <a:lnTo>
                  <a:pt x="52069" y="0"/>
                </a:lnTo>
                <a:lnTo>
                  <a:pt x="52070" y="2111912"/>
                </a:lnTo>
                <a:lnTo>
                  <a:pt x="66357" y="2136389"/>
                </a:lnTo>
                <a:lnTo>
                  <a:pt x="80644" y="2111912"/>
                </a:lnTo>
                <a:lnTo>
                  <a:pt x="80644" y="0"/>
                </a:lnTo>
                <a:close/>
              </a:path>
            </a:pathLst>
          </a:custGeom>
          <a:solidFill>
            <a:srgbClr val="7E7E7E"/>
          </a:solidFill>
        </p:spPr>
        <p:txBody>
          <a:bodyPr wrap="square" lIns="0" tIns="0" rIns="0" bIns="0" rtlCol="0"/>
          <a:lstStyle/>
          <a:p>
            <a:endParaRPr/>
          </a:p>
        </p:txBody>
      </p:sp>
      <p:sp>
        <p:nvSpPr>
          <p:cNvPr id="8" name="object 8"/>
          <p:cNvSpPr/>
          <p:nvPr/>
        </p:nvSpPr>
        <p:spPr>
          <a:xfrm>
            <a:off x="2067432" y="2591054"/>
            <a:ext cx="132715" cy="2193290"/>
          </a:xfrm>
          <a:custGeom>
            <a:avLst/>
            <a:gdLst/>
            <a:ahLst/>
            <a:cxnLst/>
            <a:rect l="l" t="t" r="r" b="b"/>
            <a:pathLst>
              <a:path w="132714" h="2193290">
                <a:moveTo>
                  <a:pt x="16002" y="2062734"/>
                </a:moveTo>
                <a:lnTo>
                  <a:pt x="9143" y="2066671"/>
                </a:lnTo>
                <a:lnTo>
                  <a:pt x="2412" y="2070608"/>
                </a:lnTo>
                <a:lnTo>
                  <a:pt x="0" y="2079371"/>
                </a:lnTo>
                <a:lnTo>
                  <a:pt x="4064" y="2086229"/>
                </a:lnTo>
                <a:lnTo>
                  <a:pt x="66421" y="2193163"/>
                </a:lnTo>
                <a:lnTo>
                  <a:pt x="83010" y="2164715"/>
                </a:lnTo>
                <a:lnTo>
                  <a:pt x="52069" y="2164715"/>
                </a:lnTo>
                <a:lnTo>
                  <a:pt x="52069" y="2111912"/>
                </a:lnTo>
                <a:lnTo>
                  <a:pt x="28702" y="2071878"/>
                </a:lnTo>
                <a:lnTo>
                  <a:pt x="24765" y="2065020"/>
                </a:lnTo>
                <a:lnTo>
                  <a:pt x="16002" y="2062734"/>
                </a:lnTo>
                <a:close/>
              </a:path>
              <a:path w="132714" h="2193290">
                <a:moveTo>
                  <a:pt x="52070" y="2111912"/>
                </a:moveTo>
                <a:lnTo>
                  <a:pt x="52069" y="2164715"/>
                </a:lnTo>
                <a:lnTo>
                  <a:pt x="80644" y="2164715"/>
                </a:lnTo>
                <a:lnTo>
                  <a:pt x="80644" y="2157603"/>
                </a:lnTo>
                <a:lnTo>
                  <a:pt x="53975" y="2157603"/>
                </a:lnTo>
                <a:lnTo>
                  <a:pt x="66357" y="2136389"/>
                </a:lnTo>
                <a:lnTo>
                  <a:pt x="52070" y="2111912"/>
                </a:lnTo>
                <a:close/>
              </a:path>
              <a:path w="132714" h="2193290">
                <a:moveTo>
                  <a:pt x="116712" y="2062734"/>
                </a:moveTo>
                <a:lnTo>
                  <a:pt x="107950" y="2065020"/>
                </a:lnTo>
                <a:lnTo>
                  <a:pt x="104012" y="2071878"/>
                </a:lnTo>
                <a:lnTo>
                  <a:pt x="80644" y="2111912"/>
                </a:lnTo>
                <a:lnTo>
                  <a:pt x="80644" y="2164715"/>
                </a:lnTo>
                <a:lnTo>
                  <a:pt x="83010" y="2164715"/>
                </a:lnTo>
                <a:lnTo>
                  <a:pt x="128778" y="2086229"/>
                </a:lnTo>
                <a:lnTo>
                  <a:pt x="132715" y="2079371"/>
                </a:lnTo>
                <a:lnTo>
                  <a:pt x="130429" y="2070608"/>
                </a:lnTo>
                <a:lnTo>
                  <a:pt x="116712" y="2062734"/>
                </a:lnTo>
                <a:close/>
              </a:path>
              <a:path w="132714" h="2193290">
                <a:moveTo>
                  <a:pt x="66357" y="2136389"/>
                </a:moveTo>
                <a:lnTo>
                  <a:pt x="53975" y="2157603"/>
                </a:lnTo>
                <a:lnTo>
                  <a:pt x="78740" y="2157603"/>
                </a:lnTo>
                <a:lnTo>
                  <a:pt x="66357" y="2136389"/>
                </a:lnTo>
                <a:close/>
              </a:path>
              <a:path w="132714" h="2193290">
                <a:moveTo>
                  <a:pt x="80644" y="2111912"/>
                </a:moveTo>
                <a:lnTo>
                  <a:pt x="66357" y="2136389"/>
                </a:lnTo>
                <a:lnTo>
                  <a:pt x="78740" y="2157603"/>
                </a:lnTo>
                <a:lnTo>
                  <a:pt x="80644" y="2157603"/>
                </a:lnTo>
                <a:lnTo>
                  <a:pt x="80644" y="2111912"/>
                </a:lnTo>
                <a:close/>
              </a:path>
              <a:path w="132714" h="2193290">
                <a:moveTo>
                  <a:pt x="80644" y="0"/>
                </a:moveTo>
                <a:lnTo>
                  <a:pt x="52069" y="0"/>
                </a:lnTo>
                <a:lnTo>
                  <a:pt x="52070" y="2111912"/>
                </a:lnTo>
                <a:lnTo>
                  <a:pt x="66357" y="2136389"/>
                </a:lnTo>
                <a:lnTo>
                  <a:pt x="80644" y="2111912"/>
                </a:lnTo>
                <a:lnTo>
                  <a:pt x="80644" y="0"/>
                </a:lnTo>
                <a:close/>
              </a:path>
            </a:pathLst>
          </a:custGeom>
          <a:solidFill>
            <a:srgbClr val="7E7E7E"/>
          </a:solidFill>
        </p:spPr>
        <p:txBody>
          <a:bodyPr wrap="square" lIns="0" tIns="0" rIns="0" bIns="0" rtlCol="0"/>
          <a:lstStyle/>
          <a:p>
            <a:endParaRPr/>
          </a:p>
        </p:txBody>
      </p:sp>
      <p:sp>
        <p:nvSpPr>
          <p:cNvPr id="9" name="object 9"/>
          <p:cNvSpPr txBox="1"/>
          <p:nvPr/>
        </p:nvSpPr>
        <p:spPr>
          <a:xfrm>
            <a:off x="651763" y="4843653"/>
            <a:ext cx="22053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RIBOSOME</a:t>
            </a:r>
            <a:r>
              <a:rPr sz="1800" spc="-85" dirty="0">
                <a:latin typeface="Calibri"/>
                <a:cs typeface="Calibri"/>
              </a:rPr>
              <a:t> </a:t>
            </a:r>
            <a:r>
              <a:rPr sz="1800" spc="-10" dirty="0">
                <a:latin typeface="Calibri"/>
                <a:cs typeface="Calibri"/>
              </a:rPr>
              <a:t>BIOGENESIS</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492250">
              <a:lnSpc>
                <a:spcPct val="100000"/>
              </a:lnSpc>
              <a:spcBef>
                <a:spcPts val="115"/>
              </a:spcBef>
            </a:pPr>
            <a:r>
              <a:rPr spc="-10" dirty="0"/>
              <a:t>mTORC1</a:t>
            </a:r>
            <a:r>
              <a:rPr spc="-110" dirty="0"/>
              <a:t> </a:t>
            </a:r>
            <a:r>
              <a:rPr spc="-10" dirty="0"/>
              <a:t>downstream</a:t>
            </a:r>
          </a:p>
        </p:txBody>
      </p:sp>
      <p:grpSp>
        <p:nvGrpSpPr>
          <p:cNvPr id="3" name="object 3"/>
          <p:cNvGrpSpPr/>
          <p:nvPr/>
        </p:nvGrpSpPr>
        <p:grpSpPr>
          <a:xfrm>
            <a:off x="467537" y="836752"/>
            <a:ext cx="1454150" cy="1425575"/>
            <a:chOff x="467537" y="836752"/>
            <a:chExt cx="1454150" cy="1425575"/>
          </a:xfrm>
        </p:grpSpPr>
        <p:pic>
          <p:nvPicPr>
            <p:cNvPr id="4" name="object 4"/>
            <p:cNvPicPr/>
            <p:nvPr/>
          </p:nvPicPr>
          <p:blipFill>
            <a:blip r:embed="rId2" cstate="print"/>
            <a:stretch>
              <a:fillRect/>
            </a:stretch>
          </p:blipFill>
          <p:spPr>
            <a:xfrm>
              <a:off x="467537" y="836752"/>
              <a:ext cx="1453791" cy="732459"/>
            </a:xfrm>
            <a:prstGeom prst="rect">
              <a:avLst/>
            </a:prstGeom>
          </p:spPr>
        </p:pic>
        <p:sp>
          <p:nvSpPr>
            <p:cNvPr id="5" name="object 5"/>
            <p:cNvSpPr/>
            <p:nvPr/>
          </p:nvSpPr>
          <p:spPr>
            <a:xfrm>
              <a:off x="1401698" y="1604263"/>
              <a:ext cx="132715" cy="658495"/>
            </a:xfrm>
            <a:custGeom>
              <a:avLst/>
              <a:gdLst/>
              <a:ahLst/>
              <a:cxnLst/>
              <a:rect l="l" t="t" r="r" b="b"/>
              <a:pathLst>
                <a:path w="132715" h="658494">
                  <a:moveTo>
                    <a:pt x="15875" y="527558"/>
                  </a:moveTo>
                  <a:lnTo>
                    <a:pt x="2285" y="535559"/>
                  </a:lnTo>
                  <a:lnTo>
                    <a:pt x="0" y="544322"/>
                  </a:lnTo>
                  <a:lnTo>
                    <a:pt x="66293" y="657987"/>
                  </a:lnTo>
                  <a:lnTo>
                    <a:pt x="82808" y="629665"/>
                  </a:lnTo>
                  <a:lnTo>
                    <a:pt x="52069" y="629665"/>
                  </a:lnTo>
                  <a:lnTo>
                    <a:pt x="52010" y="576736"/>
                  </a:lnTo>
                  <a:lnTo>
                    <a:pt x="28701" y="536701"/>
                  </a:lnTo>
                  <a:lnTo>
                    <a:pt x="24637" y="529844"/>
                  </a:lnTo>
                  <a:lnTo>
                    <a:pt x="15875" y="527558"/>
                  </a:lnTo>
                  <a:close/>
                </a:path>
                <a:path w="132715" h="658494">
                  <a:moveTo>
                    <a:pt x="52069" y="576837"/>
                  </a:moveTo>
                  <a:lnTo>
                    <a:pt x="52069" y="629665"/>
                  </a:lnTo>
                  <a:lnTo>
                    <a:pt x="80644" y="629665"/>
                  </a:lnTo>
                  <a:lnTo>
                    <a:pt x="80644" y="622426"/>
                  </a:lnTo>
                  <a:lnTo>
                    <a:pt x="53975" y="622426"/>
                  </a:lnTo>
                  <a:lnTo>
                    <a:pt x="66309" y="601295"/>
                  </a:lnTo>
                  <a:lnTo>
                    <a:pt x="52069" y="576837"/>
                  </a:lnTo>
                  <a:close/>
                </a:path>
                <a:path w="132715" h="658494">
                  <a:moveTo>
                    <a:pt x="116712" y="527558"/>
                  </a:moveTo>
                  <a:lnTo>
                    <a:pt x="107950" y="529844"/>
                  </a:lnTo>
                  <a:lnTo>
                    <a:pt x="104012" y="536701"/>
                  </a:lnTo>
                  <a:lnTo>
                    <a:pt x="80644" y="576736"/>
                  </a:lnTo>
                  <a:lnTo>
                    <a:pt x="80644" y="629665"/>
                  </a:lnTo>
                  <a:lnTo>
                    <a:pt x="82808" y="629665"/>
                  </a:lnTo>
                  <a:lnTo>
                    <a:pt x="132587" y="544322"/>
                  </a:lnTo>
                  <a:lnTo>
                    <a:pt x="130301" y="535559"/>
                  </a:lnTo>
                  <a:lnTo>
                    <a:pt x="123570" y="531495"/>
                  </a:lnTo>
                  <a:lnTo>
                    <a:pt x="116712" y="527558"/>
                  </a:lnTo>
                  <a:close/>
                </a:path>
                <a:path w="132715" h="658494">
                  <a:moveTo>
                    <a:pt x="66309" y="601295"/>
                  </a:moveTo>
                  <a:lnTo>
                    <a:pt x="53975" y="622426"/>
                  </a:lnTo>
                  <a:lnTo>
                    <a:pt x="78612" y="622426"/>
                  </a:lnTo>
                  <a:lnTo>
                    <a:pt x="66309" y="601295"/>
                  </a:lnTo>
                  <a:close/>
                </a:path>
                <a:path w="132715" h="658494">
                  <a:moveTo>
                    <a:pt x="80644" y="576736"/>
                  </a:moveTo>
                  <a:lnTo>
                    <a:pt x="66309" y="601295"/>
                  </a:lnTo>
                  <a:lnTo>
                    <a:pt x="78612" y="622426"/>
                  </a:lnTo>
                  <a:lnTo>
                    <a:pt x="80644" y="622426"/>
                  </a:lnTo>
                  <a:lnTo>
                    <a:pt x="80644" y="576736"/>
                  </a:lnTo>
                  <a:close/>
                </a:path>
                <a:path w="132715" h="658494">
                  <a:moveTo>
                    <a:pt x="80644" y="0"/>
                  </a:moveTo>
                  <a:lnTo>
                    <a:pt x="52069" y="0"/>
                  </a:lnTo>
                  <a:lnTo>
                    <a:pt x="52069" y="576837"/>
                  </a:lnTo>
                  <a:lnTo>
                    <a:pt x="66309" y="601295"/>
                  </a:lnTo>
                  <a:lnTo>
                    <a:pt x="80585" y="576837"/>
                  </a:lnTo>
                  <a:lnTo>
                    <a:pt x="80644" y="0"/>
                  </a:lnTo>
                  <a:close/>
                </a:path>
              </a:pathLst>
            </a:custGeom>
            <a:solidFill>
              <a:srgbClr val="7E7E7E"/>
            </a:solidFill>
          </p:spPr>
          <p:txBody>
            <a:bodyPr wrap="square" lIns="0" tIns="0" rIns="0" bIns="0" rtlCol="0"/>
            <a:lstStyle/>
            <a:p>
              <a:endParaRPr/>
            </a:p>
          </p:txBody>
        </p:sp>
      </p:grpSp>
      <p:sp>
        <p:nvSpPr>
          <p:cNvPr id="6" name="object 6"/>
          <p:cNvSpPr/>
          <p:nvPr/>
        </p:nvSpPr>
        <p:spPr>
          <a:xfrm>
            <a:off x="1401699" y="2591054"/>
            <a:ext cx="132715" cy="2193290"/>
          </a:xfrm>
          <a:custGeom>
            <a:avLst/>
            <a:gdLst/>
            <a:ahLst/>
            <a:cxnLst/>
            <a:rect l="l" t="t" r="r" b="b"/>
            <a:pathLst>
              <a:path w="132715" h="2193290">
                <a:moveTo>
                  <a:pt x="15875" y="2062734"/>
                </a:moveTo>
                <a:lnTo>
                  <a:pt x="9143" y="2066671"/>
                </a:lnTo>
                <a:lnTo>
                  <a:pt x="2285" y="2070608"/>
                </a:lnTo>
                <a:lnTo>
                  <a:pt x="0" y="2079371"/>
                </a:lnTo>
                <a:lnTo>
                  <a:pt x="3937" y="2086229"/>
                </a:lnTo>
                <a:lnTo>
                  <a:pt x="66293" y="2193163"/>
                </a:lnTo>
                <a:lnTo>
                  <a:pt x="82883" y="2164715"/>
                </a:lnTo>
                <a:lnTo>
                  <a:pt x="52069" y="2164715"/>
                </a:lnTo>
                <a:lnTo>
                  <a:pt x="52010" y="2111912"/>
                </a:lnTo>
                <a:lnTo>
                  <a:pt x="28701" y="2071878"/>
                </a:lnTo>
                <a:lnTo>
                  <a:pt x="24637" y="2065020"/>
                </a:lnTo>
                <a:lnTo>
                  <a:pt x="15875" y="2062734"/>
                </a:lnTo>
                <a:close/>
              </a:path>
              <a:path w="132715" h="2193290">
                <a:moveTo>
                  <a:pt x="52069" y="2112013"/>
                </a:moveTo>
                <a:lnTo>
                  <a:pt x="52069" y="2164715"/>
                </a:lnTo>
                <a:lnTo>
                  <a:pt x="80644" y="2164715"/>
                </a:lnTo>
                <a:lnTo>
                  <a:pt x="80644" y="2157603"/>
                </a:lnTo>
                <a:lnTo>
                  <a:pt x="53975" y="2157603"/>
                </a:lnTo>
                <a:lnTo>
                  <a:pt x="66309" y="2136471"/>
                </a:lnTo>
                <a:lnTo>
                  <a:pt x="52069" y="2112013"/>
                </a:lnTo>
                <a:close/>
              </a:path>
              <a:path w="132715" h="2193290">
                <a:moveTo>
                  <a:pt x="116712" y="2062734"/>
                </a:moveTo>
                <a:lnTo>
                  <a:pt x="107950" y="2065020"/>
                </a:lnTo>
                <a:lnTo>
                  <a:pt x="104012" y="2071878"/>
                </a:lnTo>
                <a:lnTo>
                  <a:pt x="80644" y="2111912"/>
                </a:lnTo>
                <a:lnTo>
                  <a:pt x="80644" y="2164715"/>
                </a:lnTo>
                <a:lnTo>
                  <a:pt x="82883" y="2164715"/>
                </a:lnTo>
                <a:lnTo>
                  <a:pt x="128650" y="2086229"/>
                </a:lnTo>
                <a:lnTo>
                  <a:pt x="132587" y="2079371"/>
                </a:lnTo>
                <a:lnTo>
                  <a:pt x="130301" y="2070608"/>
                </a:lnTo>
                <a:lnTo>
                  <a:pt x="123570" y="2066671"/>
                </a:lnTo>
                <a:lnTo>
                  <a:pt x="116712" y="2062734"/>
                </a:lnTo>
                <a:close/>
              </a:path>
              <a:path w="132715" h="2193290">
                <a:moveTo>
                  <a:pt x="66309" y="2136471"/>
                </a:moveTo>
                <a:lnTo>
                  <a:pt x="53975" y="2157603"/>
                </a:lnTo>
                <a:lnTo>
                  <a:pt x="78612" y="2157603"/>
                </a:lnTo>
                <a:lnTo>
                  <a:pt x="66309" y="2136471"/>
                </a:lnTo>
                <a:close/>
              </a:path>
              <a:path w="132715" h="2193290">
                <a:moveTo>
                  <a:pt x="80644" y="2111912"/>
                </a:moveTo>
                <a:lnTo>
                  <a:pt x="66309" y="2136471"/>
                </a:lnTo>
                <a:lnTo>
                  <a:pt x="78612" y="2157603"/>
                </a:lnTo>
                <a:lnTo>
                  <a:pt x="80644" y="2157603"/>
                </a:lnTo>
                <a:lnTo>
                  <a:pt x="80644" y="2111912"/>
                </a:lnTo>
                <a:close/>
              </a:path>
              <a:path w="132715" h="2193290">
                <a:moveTo>
                  <a:pt x="80644" y="0"/>
                </a:moveTo>
                <a:lnTo>
                  <a:pt x="52069" y="0"/>
                </a:lnTo>
                <a:lnTo>
                  <a:pt x="52069" y="2112013"/>
                </a:lnTo>
                <a:lnTo>
                  <a:pt x="66309" y="2136471"/>
                </a:lnTo>
                <a:lnTo>
                  <a:pt x="80585" y="2112013"/>
                </a:lnTo>
                <a:lnTo>
                  <a:pt x="80644" y="0"/>
                </a:lnTo>
                <a:close/>
              </a:path>
            </a:pathLst>
          </a:custGeom>
          <a:solidFill>
            <a:srgbClr val="7E7E7E"/>
          </a:solidFill>
        </p:spPr>
        <p:txBody>
          <a:bodyPr wrap="square" lIns="0" tIns="0" rIns="0" bIns="0" rtlCol="0"/>
          <a:lstStyle/>
          <a:p>
            <a:endParaRPr/>
          </a:p>
        </p:txBody>
      </p:sp>
      <p:sp>
        <p:nvSpPr>
          <p:cNvPr id="7" name="object 7"/>
          <p:cNvSpPr txBox="1"/>
          <p:nvPr/>
        </p:nvSpPr>
        <p:spPr>
          <a:xfrm>
            <a:off x="881888" y="1569211"/>
            <a:ext cx="1224280" cy="3804285"/>
          </a:xfrm>
          <a:prstGeom prst="rect">
            <a:avLst/>
          </a:prstGeom>
          <a:ln w="44450">
            <a:solidFill>
              <a:srgbClr val="FF0000"/>
            </a:solidFill>
          </a:ln>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900"/>
              </a:spcBef>
            </a:pPr>
            <a:endParaRPr sz="2000">
              <a:latin typeface="Times New Roman"/>
              <a:cs typeface="Times New Roman"/>
            </a:endParaRPr>
          </a:p>
          <a:p>
            <a:pPr marR="82550" algn="ctr">
              <a:lnSpc>
                <a:spcPct val="100000"/>
              </a:lnSpc>
            </a:pPr>
            <a:r>
              <a:rPr sz="2000" spc="-25" dirty="0">
                <a:latin typeface="Calibri"/>
                <a:cs typeface="Calibri"/>
              </a:rPr>
              <a:t>S6</a:t>
            </a:r>
            <a:endParaRPr sz="2000">
              <a:latin typeface="Calibri"/>
              <a:cs typeface="Calibri"/>
            </a:endParaRPr>
          </a:p>
          <a:p>
            <a:pPr>
              <a:lnSpc>
                <a:spcPct val="100000"/>
              </a:lnSpc>
            </a:pPr>
            <a:endParaRPr sz="2000">
              <a:latin typeface="Calibri"/>
              <a:cs typeface="Calibri"/>
            </a:endParaRPr>
          </a:p>
          <a:p>
            <a:pPr>
              <a:lnSpc>
                <a:spcPct val="100000"/>
              </a:lnSpc>
            </a:pPr>
            <a:endParaRPr sz="2000">
              <a:latin typeface="Calibri"/>
              <a:cs typeface="Calibri"/>
            </a:endParaRPr>
          </a:p>
          <a:p>
            <a:pPr>
              <a:lnSpc>
                <a:spcPct val="100000"/>
              </a:lnSpc>
            </a:pPr>
            <a:endParaRPr sz="2000">
              <a:latin typeface="Calibri"/>
              <a:cs typeface="Calibri"/>
            </a:endParaRPr>
          </a:p>
          <a:p>
            <a:pPr>
              <a:lnSpc>
                <a:spcPct val="100000"/>
              </a:lnSpc>
            </a:pPr>
            <a:endParaRPr sz="2000">
              <a:latin typeface="Calibri"/>
              <a:cs typeface="Calibri"/>
            </a:endParaRPr>
          </a:p>
          <a:p>
            <a:pPr>
              <a:lnSpc>
                <a:spcPct val="100000"/>
              </a:lnSpc>
            </a:pPr>
            <a:endParaRPr sz="2000">
              <a:latin typeface="Calibri"/>
              <a:cs typeface="Calibri"/>
            </a:endParaRPr>
          </a:p>
          <a:p>
            <a:pPr>
              <a:lnSpc>
                <a:spcPct val="100000"/>
              </a:lnSpc>
            </a:pPr>
            <a:endParaRPr sz="2000">
              <a:latin typeface="Calibri"/>
              <a:cs typeface="Calibri"/>
            </a:endParaRPr>
          </a:p>
          <a:p>
            <a:pPr>
              <a:lnSpc>
                <a:spcPct val="100000"/>
              </a:lnSpc>
              <a:spcBef>
                <a:spcPts val="135"/>
              </a:spcBef>
            </a:pPr>
            <a:endParaRPr sz="2000">
              <a:latin typeface="Calibri"/>
              <a:cs typeface="Calibri"/>
            </a:endParaRPr>
          </a:p>
          <a:p>
            <a:pPr marL="125095">
              <a:lnSpc>
                <a:spcPct val="100000"/>
              </a:lnSpc>
            </a:pPr>
            <a:r>
              <a:rPr sz="1800" spc="-10" dirty="0">
                <a:latin typeface="Calibri"/>
                <a:cs typeface="Calibri"/>
              </a:rPr>
              <a:t>RIBOSOME</a:t>
            </a:r>
            <a:endParaRPr sz="1800">
              <a:latin typeface="Calibri"/>
              <a:cs typeface="Calibri"/>
            </a:endParaRPr>
          </a:p>
          <a:p>
            <a:pPr marL="74295">
              <a:lnSpc>
                <a:spcPct val="100000"/>
              </a:lnSpc>
              <a:spcBef>
                <a:spcPts val="5"/>
              </a:spcBef>
            </a:pPr>
            <a:r>
              <a:rPr sz="1800" spc="-10" dirty="0">
                <a:latin typeface="Calibri"/>
                <a:cs typeface="Calibri"/>
              </a:rPr>
              <a:t>BIOGENESIS</a:t>
            </a:r>
            <a:endParaRPr sz="1800">
              <a:latin typeface="Calibri"/>
              <a:cs typeface="Calibri"/>
            </a:endParaRPr>
          </a:p>
        </p:txBody>
      </p:sp>
      <p:sp>
        <p:nvSpPr>
          <p:cNvPr id="8" name="object 8"/>
          <p:cNvSpPr txBox="1"/>
          <p:nvPr/>
        </p:nvSpPr>
        <p:spPr>
          <a:xfrm>
            <a:off x="2779902" y="1254709"/>
            <a:ext cx="5172075" cy="333375"/>
          </a:xfrm>
          <a:prstGeom prst="rect">
            <a:avLst/>
          </a:prstGeom>
        </p:spPr>
        <p:txBody>
          <a:bodyPr vert="horz" wrap="square" lIns="0" tIns="14604" rIns="0" bIns="0" rtlCol="0">
            <a:spAutoFit/>
          </a:bodyPr>
          <a:lstStyle/>
          <a:p>
            <a:pPr marL="12700">
              <a:lnSpc>
                <a:spcPct val="100000"/>
              </a:lnSpc>
              <a:spcBef>
                <a:spcPts val="114"/>
              </a:spcBef>
            </a:pPr>
            <a:r>
              <a:rPr sz="2000" b="1" u="sng" dirty="0">
                <a:solidFill>
                  <a:srgbClr val="FF0000"/>
                </a:solidFill>
                <a:uFill>
                  <a:solidFill>
                    <a:srgbClr val="FF0000"/>
                  </a:solidFill>
                </a:uFill>
                <a:latin typeface="Calibri"/>
                <a:cs typeface="Calibri"/>
              </a:rPr>
              <a:t>p70S6K1</a:t>
            </a:r>
            <a:r>
              <a:rPr sz="2000" b="1" spc="-60" dirty="0">
                <a:solidFill>
                  <a:srgbClr val="FF0000"/>
                </a:solidFill>
                <a:latin typeface="Calibri"/>
                <a:cs typeface="Calibri"/>
              </a:rPr>
              <a:t> </a:t>
            </a:r>
            <a:r>
              <a:rPr sz="2000" b="1" dirty="0">
                <a:solidFill>
                  <a:srgbClr val="FF0000"/>
                </a:solidFill>
                <a:latin typeface="Calibri"/>
                <a:cs typeface="Calibri"/>
              </a:rPr>
              <a:t>promotes</a:t>
            </a:r>
            <a:r>
              <a:rPr sz="2000" b="1" spc="-45" dirty="0">
                <a:solidFill>
                  <a:srgbClr val="FF0000"/>
                </a:solidFill>
                <a:latin typeface="Calibri"/>
                <a:cs typeface="Calibri"/>
              </a:rPr>
              <a:t> </a:t>
            </a:r>
            <a:r>
              <a:rPr sz="2000" b="1" dirty="0">
                <a:solidFill>
                  <a:srgbClr val="FF0000"/>
                </a:solidFill>
                <a:latin typeface="Calibri"/>
                <a:cs typeface="Calibri"/>
              </a:rPr>
              <a:t>multi</a:t>
            </a:r>
            <a:r>
              <a:rPr sz="2000" b="1" spc="-65" dirty="0">
                <a:solidFill>
                  <a:srgbClr val="FF0000"/>
                </a:solidFill>
                <a:latin typeface="Calibri"/>
                <a:cs typeface="Calibri"/>
              </a:rPr>
              <a:t> </a:t>
            </a:r>
            <a:r>
              <a:rPr sz="2000" b="1" dirty="0">
                <a:solidFill>
                  <a:srgbClr val="FF0000"/>
                </a:solidFill>
                <a:latin typeface="Calibri"/>
                <a:cs typeface="Calibri"/>
              </a:rPr>
              <a:t>stage</a:t>
            </a:r>
            <a:r>
              <a:rPr sz="2000" b="1" spc="-10" dirty="0">
                <a:solidFill>
                  <a:srgbClr val="FF0000"/>
                </a:solidFill>
                <a:latin typeface="Calibri"/>
                <a:cs typeface="Calibri"/>
              </a:rPr>
              <a:t> </a:t>
            </a:r>
            <a:r>
              <a:rPr sz="2000" b="1" dirty="0">
                <a:solidFill>
                  <a:srgbClr val="FF0000"/>
                </a:solidFill>
                <a:latin typeface="Calibri"/>
                <a:cs typeface="Calibri"/>
              </a:rPr>
              <a:t>mRNA</a:t>
            </a:r>
            <a:r>
              <a:rPr sz="2000" b="1" spc="-105" dirty="0">
                <a:solidFill>
                  <a:srgbClr val="FF0000"/>
                </a:solidFill>
                <a:latin typeface="Calibri"/>
                <a:cs typeface="Calibri"/>
              </a:rPr>
              <a:t> </a:t>
            </a:r>
            <a:r>
              <a:rPr sz="2000" b="1" spc="-10" dirty="0">
                <a:solidFill>
                  <a:srgbClr val="FF0000"/>
                </a:solidFill>
                <a:latin typeface="Calibri"/>
                <a:cs typeface="Calibri"/>
              </a:rPr>
              <a:t>translation</a:t>
            </a:r>
            <a:endParaRPr sz="2000">
              <a:latin typeface="Calibri"/>
              <a:cs typeface="Calibri"/>
            </a:endParaRPr>
          </a:p>
        </p:txBody>
      </p:sp>
      <p:sp>
        <p:nvSpPr>
          <p:cNvPr id="9" name="object 9"/>
          <p:cNvSpPr txBox="1"/>
          <p:nvPr/>
        </p:nvSpPr>
        <p:spPr>
          <a:xfrm>
            <a:off x="2779902" y="1835607"/>
            <a:ext cx="183007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Phosphorilation</a:t>
            </a:r>
            <a:r>
              <a:rPr sz="1800" spc="25" dirty="0">
                <a:latin typeface="Calibri"/>
                <a:cs typeface="Calibri"/>
              </a:rPr>
              <a:t> </a:t>
            </a:r>
            <a:r>
              <a:rPr sz="1800" b="1" spc="-25" dirty="0">
                <a:latin typeface="Calibri"/>
                <a:cs typeface="Calibri"/>
              </a:rPr>
              <a:t>S6</a:t>
            </a:r>
            <a:r>
              <a:rPr sz="1800" spc="-25" dirty="0">
                <a:latin typeface="Calibri"/>
                <a:cs typeface="Calibri"/>
              </a:rPr>
              <a:t>:</a:t>
            </a:r>
            <a:endParaRPr sz="1800">
              <a:latin typeface="Calibri"/>
              <a:cs typeface="Calibri"/>
            </a:endParaRPr>
          </a:p>
        </p:txBody>
      </p:sp>
      <p:sp>
        <p:nvSpPr>
          <p:cNvPr id="10" name="object 10"/>
          <p:cNvSpPr txBox="1"/>
          <p:nvPr/>
        </p:nvSpPr>
        <p:spPr>
          <a:xfrm>
            <a:off x="2779902" y="2389378"/>
            <a:ext cx="5607685" cy="570230"/>
          </a:xfrm>
          <a:prstGeom prst="rect">
            <a:avLst/>
          </a:prstGeom>
        </p:spPr>
        <p:txBody>
          <a:bodyPr vert="horz" wrap="square" lIns="0" tIns="12700" rIns="0" bIns="0" rtlCol="0">
            <a:spAutoFit/>
          </a:bodyPr>
          <a:lstStyle/>
          <a:p>
            <a:pPr marL="300355" indent="-287655">
              <a:lnSpc>
                <a:spcPts val="2145"/>
              </a:lnSpc>
              <a:spcBef>
                <a:spcPts val="100"/>
              </a:spcBef>
              <a:buFont typeface="Wingdings"/>
              <a:buChar char=""/>
              <a:tabLst>
                <a:tab pos="300355" algn="l"/>
              </a:tabLst>
            </a:pPr>
            <a:r>
              <a:rPr sz="1800" dirty="0">
                <a:latin typeface="Calibri"/>
                <a:cs typeface="Calibri"/>
              </a:rPr>
              <a:t>binding</a:t>
            </a:r>
            <a:r>
              <a:rPr sz="1800" spc="25" dirty="0">
                <a:latin typeface="Calibri"/>
                <a:cs typeface="Calibri"/>
              </a:rPr>
              <a:t> </a:t>
            </a:r>
            <a:r>
              <a:rPr sz="1800" dirty="0">
                <a:latin typeface="Calibri"/>
                <a:cs typeface="Calibri"/>
              </a:rPr>
              <a:t>SKAR</a:t>
            </a:r>
            <a:r>
              <a:rPr sz="1800" spc="385" dirty="0">
                <a:latin typeface="Calibri"/>
                <a:cs typeface="Calibri"/>
              </a:rPr>
              <a:t> </a:t>
            </a:r>
            <a:r>
              <a:rPr sz="1800" dirty="0">
                <a:latin typeface="Wingdings"/>
                <a:cs typeface="Wingdings"/>
              </a:rPr>
              <a:t></a:t>
            </a:r>
            <a:r>
              <a:rPr sz="1800" spc="345" dirty="0">
                <a:latin typeface="Times New Roman"/>
                <a:cs typeface="Times New Roman"/>
              </a:rPr>
              <a:t> </a:t>
            </a:r>
            <a:r>
              <a:rPr sz="1800" spc="-10" dirty="0">
                <a:latin typeface="Calibri"/>
                <a:cs typeface="Calibri"/>
              </a:rPr>
              <a:t>initiation/elongation</a:t>
            </a:r>
            <a:r>
              <a:rPr sz="1800" spc="-20" dirty="0">
                <a:latin typeface="Calibri"/>
                <a:cs typeface="Calibri"/>
              </a:rPr>
              <a:t> </a:t>
            </a:r>
            <a:r>
              <a:rPr sz="1800" dirty="0">
                <a:latin typeface="Calibri"/>
                <a:cs typeface="Calibri"/>
              </a:rPr>
              <a:t>through EJC</a:t>
            </a:r>
            <a:r>
              <a:rPr sz="1800" spc="-10" dirty="0">
                <a:latin typeface="Calibri"/>
                <a:cs typeface="Calibri"/>
              </a:rPr>
              <a:t> (exon</a:t>
            </a:r>
            <a:endParaRPr sz="1800">
              <a:latin typeface="Calibri"/>
              <a:cs typeface="Calibri"/>
            </a:endParaRPr>
          </a:p>
          <a:p>
            <a:pPr marL="300990">
              <a:lnSpc>
                <a:spcPts val="2145"/>
              </a:lnSpc>
            </a:pPr>
            <a:r>
              <a:rPr sz="1800" dirty="0">
                <a:latin typeface="Calibri"/>
                <a:cs typeface="Calibri"/>
              </a:rPr>
              <a:t>junction</a:t>
            </a:r>
            <a:r>
              <a:rPr sz="1800" spc="-85" dirty="0">
                <a:latin typeface="Calibri"/>
                <a:cs typeface="Calibri"/>
              </a:rPr>
              <a:t> </a:t>
            </a:r>
            <a:r>
              <a:rPr sz="1800" spc="-10" dirty="0">
                <a:latin typeface="Calibri"/>
                <a:cs typeface="Calibri"/>
              </a:rPr>
              <a:t>complex)</a:t>
            </a:r>
            <a:endParaRPr sz="1800">
              <a:latin typeface="Calibri"/>
              <a:cs typeface="Calibri"/>
            </a:endParaRPr>
          </a:p>
        </p:txBody>
      </p:sp>
      <p:sp>
        <p:nvSpPr>
          <p:cNvPr id="11" name="object 11"/>
          <p:cNvSpPr txBox="1"/>
          <p:nvPr/>
        </p:nvSpPr>
        <p:spPr>
          <a:xfrm>
            <a:off x="2779902" y="3212668"/>
            <a:ext cx="5606415" cy="844550"/>
          </a:xfrm>
          <a:prstGeom prst="rect">
            <a:avLst/>
          </a:prstGeom>
        </p:spPr>
        <p:txBody>
          <a:bodyPr vert="horz" wrap="square" lIns="0" tIns="15240" rIns="0" bIns="0" rtlCol="0">
            <a:spAutoFit/>
          </a:bodyPr>
          <a:lstStyle/>
          <a:p>
            <a:pPr marL="300990" marR="5080" indent="-288290" algn="just">
              <a:lnSpc>
                <a:spcPct val="99200"/>
              </a:lnSpc>
              <a:spcBef>
                <a:spcPts val="120"/>
              </a:spcBef>
              <a:buFont typeface="Wingdings"/>
              <a:buChar char=""/>
              <a:tabLst>
                <a:tab pos="300990" algn="l"/>
              </a:tabLst>
            </a:pPr>
            <a:r>
              <a:rPr sz="1800" dirty="0">
                <a:latin typeface="Calibri"/>
                <a:cs typeface="Calibri"/>
              </a:rPr>
              <a:t>phosphorylates</a:t>
            </a:r>
            <a:r>
              <a:rPr sz="1800" spc="225" dirty="0">
                <a:latin typeface="Calibri"/>
                <a:cs typeface="Calibri"/>
              </a:rPr>
              <a:t> </a:t>
            </a:r>
            <a:r>
              <a:rPr sz="1800" dirty="0">
                <a:latin typeface="Calibri"/>
                <a:cs typeface="Calibri"/>
              </a:rPr>
              <a:t>the</a:t>
            </a:r>
            <a:r>
              <a:rPr sz="1800" spc="235" dirty="0">
                <a:latin typeface="Calibri"/>
                <a:cs typeface="Calibri"/>
              </a:rPr>
              <a:t> </a:t>
            </a:r>
            <a:r>
              <a:rPr sz="1800" dirty="0">
                <a:latin typeface="Calibri"/>
                <a:cs typeface="Calibri"/>
              </a:rPr>
              <a:t>40S</a:t>
            </a:r>
            <a:r>
              <a:rPr sz="1800" spc="235" dirty="0">
                <a:latin typeface="Calibri"/>
                <a:cs typeface="Calibri"/>
              </a:rPr>
              <a:t> </a:t>
            </a:r>
            <a:r>
              <a:rPr sz="1800" dirty="0">
                <a:latin typeface="Calibri"/>
                <a:cs typeface="Calibri"/>
              </a:rPr>
              <a:t>ribosomal</a:t>
            </a:r>
            <a:r>
              <a:rPr sz="1800" spc="215" dirty="0">
                <a:latin typeface="Calibri"/>
                <a:cs typeface="Calibri"/>
              </a:rPr>
              <a:t> </a:t>
            </a:r>
            <a:r>
              <a:rPr sz="1800" dirty="0">
                <a:latin typeface="Calibri"/>
                <a:cs typeface="Calibri"/>
              </a:rPr>
              <a:t>protein</a:t>
            </a:r>
            <a:r>
              <a:rPr sz="1800" spc="229" dirty="0">
                <a:latin typeface="Calibri"/>
                <a:cs typeface="Calibri"/>
              </a:rPr>
              <a:t> </a:t>
            </a:r>
            <a:r>
              <a:rPr sz="1800" dirty="0">
                <a:latin typeface="Calibri"/>
                <a:cs typeface="Calibri"/>
              </a:rPr>
              <a:t>S6</a:t>
            </a:r>
            <a:r>
              <a:rPr sz="1800" spc="215" dirty="0">
                <a:latin typeface="Calibri"/>
                <a:cs typeface="Calibri"/>
              </a:rPr>
              <a:t> </a:t>
            </a:r>
            <a:r>
              <a:rPr sz="1800" dirty="0">
                <a:latin typeface="Calibri"/>
                <a:cs typeface="Calibri"/>
              </a:rPr>
              <a:t>(rpS6)</a:t>
            </a:r>
            <a:r>
              <a:rPr sz="1800" spc="225" dirty="0">
                <a:latin typeface="Calibri"/>
                <a:cs typeface="Calibri"/>
              </a:rPr>
              <a:t> </a:t>
            </a:r>
            <a:r>
              <a:rPr sz="1800" spc="-50" dirty="0">
                <a:latin typeface="Wingdings"/>
                <a:cs typeface="Wingdings"/>
              </a:rPr>
              <a:t></a:t>
            </a:r>
            <a:r>
              <a:rPr sz="1800" spc="-50" dirty="0">
                <a:latin typeface="Times New Roman"/>
                <a:cs typeface="Times New Roman"/>
              </a:rPr>
              <a:t> </a:t>
            </a:r>
            <a:r>
              <a:rPr sz="1800" dirty="0">
                <a:latin typeface="Calibri"/>
                <a:cs typeface="Calibri"/>
              </a:rPr>
              <a:t>translation</a:t>
            </a:r>
            <a:r>
              <a:rPr sz="1800" spc="465" dirty="0">
                <a:latin typeface="Calibri"/>
                <a:cs typeface="Calibri"/>
              </a:rPr>
              <a:t> </a:t>
            </a:r>
            <a:r>
              <a:rPr sz="1800" dirty="0">
                <a:latin typeface="Calibri"/>
                <a:cs typeface="Calibri"/>
              </a:rPr>
              <a:t>of</a:t>
            </a:r>
            <a:r>
              <a:rPr sz="1800" spc="459" dirty="0">
                <a:latin typeface="Calibri"/>
                <a:cs typeface="Calibri"/>
              </a:rPr>
              <a:t> </a:t>
            </a:r>
            <a:r>
              <a:rPr sz="1800" dirty="0">
                <a:latin typeface="Calibri"/>
                <a:cs typeface="Calibri"/>
              </a:rPr>
              <a:t>mRNA</a:t>
            </a:r>
            <a:r>
              <a:rPr sz="1800" spc="470" dirty="0">
                <a:latin typeface="Calibri"/>
                <a:cs typeface="Calibri"/>
              </a:rPr>
              <a:t> </a:t>
            </a:r>
            <a:r>
              <a:rPr sz="1800" dirty="0">
                <a:latin typeface="Calibri"/>
                <a:cs typeface="Calibri"/>
              </a:rPr>
              <a:t>with</a:t>
            </a:r>
            <a:r>
              <a:rPr sz="1800" spc="459" dirty="0">
                <a:latin typeface="Calibri"/>
                <a:cs typeface="Calibri"/>
              </a:rPr>
              <a:t> </a:t>
            </a:r>
            <a:r>
              <a:rPr sz="1800" dirty="0">
                <a:latin typeface="Calibri"/>
                <a:cs typeface="Calibri"/>
              </a:rPr>
              <a:t>5’</a:t>
            </a:r>
            <a:r>
              <a:rPr sz="1800" spc="455" dirty="0">
                <a:latin typeface="Calibri"/>
                <a:cs typeface="Calibri"/>
              </a:rPr>
              <a:t> </a:t>
            </a:r>
            <a:r>
              <a:rPr sz="1800" dirty="0">
                <a:latin typeface="Calibri"/>
                <a:cs typeface="Calibri"/>
              </a:rPr>
              <a:t>terminal</a:t>
            </a:r>
            <a:r>
              <a:rPr sz="1800" spc="490" dirty="0">
                <a:latin typeface="Calibri"/>
                <a:cs typeface="Calibri"/>
              </a:rPr>
              <a:t> </a:t>
            </a:r>
            <a:r>
              <a:rPr sz="1800" spc="-10" dirty="0">
                <a:latin typeface="Calibri"/>
                <a:cs typeface="Calibri"/>
              </a:rPr>
              <a:t>oligopyrimidine </a:t>
            </a:r>
            <a:r>
              <a:rPr sz="1800" dirty="0">
                <a:latin typeface="Calibri"/>
                <a:cs typeface="Calibri"/>
              </a:rPr>
              <a:t>tract</a:t>
            </a:r>
            <a:r>
              <a:rPr sz="1800" spc="-95" dirty="0">
                <a:latin typeface="Calibri"/>
                <a:cs typeface="Calibri"/>
              </a:rPr>
              <a:t> </a:t>
            </a:r>
            <a:r>
              <a:rPr sz="1800" dirty="0">
                <a:latin typeface="Calibri"/>
                <a:cs typeface="Calibri"/>
              </a:rPr>
              <a:t>(TOP</a:t>
            </a:r>
            <a:r>
              <a:rPr sz="1800" spc="-40" dirty="0">
                <a:latin typeface="Calibri"/>
                <a:cs typeface="Calibri"/>
              </a:rPr>
              <a:t> </a:t>
            </a:r>
            <a:r>
              <a:rPr sz="1800" spc="-10" dirty="0">
                <a:latin typeface="Calibri"/>
                <a:cs typeface="Calibri"/>
              </a:rPr>
              <a:t>mRNAs)</a:t>
            </a:r>
            <a:endParaRPr sz="1800">
              <a:latin typeface="Calibri"/>
              <a:cs typeface="Calibri"/>
            </a:endParaRPr>
          </a:p>
        </p:txBody>
      </p:sp>
      <p:sp>
        <p:nvSpPr>
          <p:cNvPr id="12" name="object 12"/>
          <p:cNvSpPr txBox="1"/>
          <p:nvPr/>
        </p:nvSpPr>
        <p:spPr>
          <a:xfrm>
            <a:off x="2779902" y="4306316"/>
            <a:ext cx="5603240" cy="29972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phosphorylates</a:t>
            </a:r>
            <a:r>
              <a:rPr sz="1800" spc="340" dirty="0">
                <a:latin typeface="Calibri"/>
                <a:cs typeface="Calibri"/>
              </a:rPr>
              <a:t> </a:t>
            </a:r>
            <a:r>
              <a:rPr sz="1800" dirty="0">
                <a:latin typeface="Calibri"/>
                <a:cs typeface="Calibri"/>
              </a:rPr>
              <a:t>PDCD4</a:t>
            </a:r>
            <a:r>
              <a:rPr sz="1800" spc="305" dirty="0">
                <a:latin typeface="Calibri"/>
                <a:cs typeface="Calibri"/>
              </a:rPr>
              <a:t> </a:t>
            </a:r>
            <a:r>
              <a:rPr sz="1800" dirty="0">
                <a:latin typeface="Calibri"/>
                <a:cs typeface="Calibri"/>
              </a:rPr>
              <a:t>(programmed</a:t>
            </a:r>
            <a:r>
              <a:rPr sz="1800" spc="350" dirty="0">
                <a:latin typeface="Calibri"/>
                <a:cs typeface="Calibri"/>
              </a:rPr>
              <a:t> </a:t>
            </a:r>
            <a:r>
              <a:rPr sz="1800" dirty="0">
                <a:latin typeface="Calibri"/>
                <a:cs typeface="Calibri"/>
              </a:rPr>
              <a:t>cell</a:t>
            </a:r>
            <a:r>
              <a:rPr sz="1800" spc="340" dirty="0">
                <a:latin typeface="Calibri"/>
                <a:cs typeface="Calibri"/>
              </a:rPr>
              <a:t> </a:t>
            </a:r>
            <a:r>
              <a:rPr sz="1800" dirty="0">
                <a:latin typeface="Calibri"/>
                <a:cs typeface="Calibri"/>
              </a:rPr>
              <a:t>death</a:t>
            </a:r>
            <a:r>
              <a:rPr sz="1800" spc="310" dirty="0">
                <a:latin typeface="Calibri"/>
                <a:cs typeface="Calibri"/>
              </a:rPr>
              <a:t> </a:t>
            </a:r>
            <a:r>
              <a:rPr sz="1800" dirty="0">
                <a:latin typeface="Calibri"/>
                <a:cs typeface="Calibri"/>
              </a:rPr>
              <a:t>4),</a:t>
            </a:r>
            <a:r>
              <a:rPr sz="1800" spc="335" dirty="0">
                <a:latin typeface="Calibri"/>
                <a:cs typeface="Calibri"/>
              </a:rPr>
              <a:t> </a:t>
            </a:r>
            <a:r>
              <a:rPr sz="1800" spc="-25" dirty="0">
                <a:latin typeface="Calibri"/>
                <a:cs typeface="Calibri"/>
              </a:rPr>
              <a:t>an</a:t>
            </a:r>
            <a:endParaRPr sz="1800">
              <a:latin typeface="Calibri"/>
              <a:cs typeface="Calibri"/>
            </a:endParaRPr>
          </a:p>
        </p:txBody>
      </p:sp>
      <p:sp>
        <p:nvSpPr>
          <p:cNvPr id="13" name="object 13"/>
          <p:cNvSpPr txBox="1"/>
          <p:nvPr/>
        </p:nvSpPr>
        <p:spPr>
          <a:xfrm>
            <a:off x="3068192" y="4585157"/>
            <a:ext cx="5317490" cy="844550"/>
          </a:xfrm>
          <a:prstGeom prst="rect">
            <a:avLst/>
          </a:prstGeom>
        </p:spPr>
        <p:txBody>
          <a:bodyPr vert="horz" wrap="square" lIns="0" tIns="15240" rIns="0" bIns="0" rtlCol="0">
            <a:spAutoFit/>
          </a:bodyPr>
          <a:lstStyle/>
          <a:p>
            <a:pPr marL="12700" marR="5080" algn="just">
              <a:lnSpc>
                <a:spcPct val="99200"/>
              </a:lnSpc>
              <a:spcBef>
                <a:spcPts val="120"/>
              </a:spcBef>
            </a:pPr>
            <a:r>
              <a:rPr sz="1800" dirty="0">
                <a:latin typeface="Calibri"/>
                <a:cs typeface="Calibri"/>
              </a:rPr>
              <a:t>inhibitor</a:t>
            </a:r>
            <a:r>
              <a:rPr sz="1800" spc="55" dirty="0">
                <a:latin typeface="Calibri"/>
                <a:cs typeface="Calibri"/>
              </a:rPr>
              <a:t>  </a:t>
            </a:r>
            <a:r>
              <a:rPr sz="1800" dirty="0">
                <a:latin typeface="Calibri"/>
                <a:cs typeface="Calibri"/>
              </a:rPr>
              <a:t>of</a:t>
            </a:r>
            <a:r>
              <a:rPr sz="1800" spc="75" dirty="0">
                <a:latin typeface="Calibri"/>
                <a:cs typeface="Calibri"/>
              </a:rPr>
              <a:t>  </a:t>
            </a:r>
            <a:r>
              <a:rPr sz="1800" dirty="0">
                <a:latin typeface="Calibri"/>
                <a:cs typeface="Calibri"/>
              </a:rPr>
              <a:t>RNA</a:t>
            </a:r>
            <a:r>
              <a:rPr sz="1800" spc="80" dirty="0">
                <a:latin typeface="Calibri"/>
                <a:cs typeface="Calibri"/>
              </a:rPr>
              <a:t>  </a:t>
            </a:r>
            <a:r>
              <a:rPr sz="1800" dirty="0">
                <a:latin typeface="Calibri"/>
                <a:cs typeface="Calibri"/>
              </a:rPr>
              <a:t>helicase</a:t>
            </a:r>
            <a:r>
              <a:rPr sz="1800" spc="65" dirty="0">
                <a:latin typeface="Calibri"/>
                <a:cs typeface="Calibri"/>
              </a:rPr>
              <a:t>  </a:t>
            </a:r>
            <a:r>
              <a:rPr sz="1800" dirty="0">
                <a:latin typeface="Calibri"/>
                <a:cs typeface="Calibri"/>
              </a:rPr>
              <a:t>eIF4A</a:t>
            </a:r>
            <a:r>
              <a:rPr sz="1800" spc="60" dirty="0">
                <a:latin typeface="Calibri"/>
                <a:cs typeface="Calibri"/>
              </a:rPr>
              <a:t>  </a:t>
            </a:r>
            <a:r>
              <a:rPr sz="1800" dirty="0">
                <a:latin typeface="Wingdings"/>
                <a:cs typeface="Wingdings"/>
              </a:rPr>
              <a:t></a:t>
            </a:r>
            <a:r>
              <a:rPr sz="1800" spc="490" dirty="0">
                <a:latin typeface="Times New Roman"/>
                <a:cs typeface="Times New Roman"/>
              </a:rPr>
              <a:t>  </a:t>
            </a:r>
            <a:r>
              <a:rPr sz="1800" dirty="0">
                <a:latin typeface="Calibri"/>
                <a:cs typeface="Calibri"/>
              </a:rPr>
              <a:t>enhances</a:t>
            </a:r>
            <a:r>
              <a:rPr sz="1800" spc="75" dirty="0">
                <a:latin typeface="Calibri"/>
                <a:cs typeface="Calibri"/>
              </a:rPr>
              <a:t>  </a:t>
            </a:r>
            <a:r>
              <a:rPr sz="1800" spc="-10" dirty="0">
                <a:latin typeface="Calibri"/>
                <a:cs typeface="Calibri"/>
              </a:rPr>
              <a:t>eIF4A </a:t>
            </a:r>
            <a:r>
              <a:rPr sz="1800" dirty="0">
                <a:latin typeface="Calibri"/>
                <a:cs typeface="Calibri"/>
              </a:rPr>
              <a:t>helicase</a:t>
            </a:r>
            <a:r>
              <a:rPr sz="1800" spc="400" dirty="0">
                <a:latin typeface="Calibri"/>
                <a:cs typeface="Calibri"/>
              </a:rPr>
              <a:t> </a:t>
            </a:r>
            <a:r>
              <a:rPr sz="1800" dirty="0">
                <a:latin typeface="Calibri"/>
                <a:cs typeface="Calibri"/>
              </a:rPr>
              <a:t>activity</a:t>
            </a:r>
            <a:r>
              <a:rPr sz="1800" spc="415" dirty="0">
                <a:latin typeface="Calibri"/>
                <a:cs typeface="Calibri"/>
              </a:rPr>
              <a:t> </a:t>
            </a:r>
            <a:r>
              <a:rPr sz="1800" dirty="0">
                <a:latin typeface="Calibri"/>
                <a:cs typeface="Calibri"/>
              </a:rPr>
              <a:t>and</a:t>
            </a:r>
            <a:r>
              <a:rPr sz="1800" spc="425" dirty="0">
                <a:latin typeface="Calibri"/>
                <a:cs typeface="Calibri"/>
              </a:rPr>
              <a:t> </a:t>
            </a:r>
            <a:r>
              <a:rPr sz="1800" dirty="0">
                <a:latin typeface="Calibri"/>
                <a:cs typeface="Calibri"/>
              </a:rPr>
              <a:t>facilitates</a:t>
            </a:r>
            <a:r>
              <a:rPr sz="1800" spc="420" dirty="0">
                <a:latin typeface="Calibri"/>
                <a:cs typeface="Calibri"/>
              </a:rPr>
              <a:t> </a:t>
            </a:r>
            <a:r>
              <a:rPr sz="1800" dirty="0">
                <a:latin typeface="Calibri"/>
                <a:cs typeface="Calibri"/>
              </a:rPr>
              <a:t>40S</a:t>
            </a:r>
            <a:r>
              <a:rPr sz="1800" spc="434" dirty="0">
                <a:latin typeface="Calibri"/>
                <a:cs typeface="Calibri"/>
              </a:rPr>
              <a:t> </a:t>
            </a:r>
            <a:r>
              <a:rPr sz="1800" dirty="0">
                <a:latin typeface="Calibri"/>
                <a:cs typeface="Calibri"/>
              </a:rPr>
              <a:t>ribosomal</a:t>
            </a:r>
            <a:r>
              <a:rPr sz="1800" spc="420" dirty="0">
                <a:latin typeface="Calibri"/>
                <a:cs typeface="Calibri"/>
              </a:rPr>
              <a:t> </a:t>
            </a:r>
            <a:r>
              <a:rPr sz="1800" spc="-10" dirty="0">
                <a:latin typeface="Calibri"/>
                <a:cs typeface="Calibri"/>
              </a:rPr>
              <a:t>subunit </a:t>
            </a:r>
            <a:r>
              <a:rPr sz="1800" dirty="0">
                <a:latin typeface="Calibri"/>
                <a:cs typeface="Calibri"/>
              </a:rPr>
              <a:t>scanning</a:t>
            </a:r>
            <a:r>
              <a:rPr sz="1800" spc="-55" dirty="0">
                <a:latin typeface="Calibri"/>
                <a:cs typeface="Calibri"/>
              </a:rPr>
              <a:t> </a:t>
            </a:r>
            <a:r>
              <a:rPr sz="1800" dirty="0">
                <a:latin typeface="Calibri"/>
                <a:cs typeface="Calibri"/>
              </a:rPr>
              <a:t>to</a:t>
            </a:r>
            <a:r>
              <a:rPr sz="1800" spc="-80" dirty="0">
                <a:latin typeface="Calibri"/>
                <a:cs typeface="Calibri"/>
              </a:rPr>
              <a:t> </a:t>
            </a:r>
            <a:r>
              <a:rPr sz="1800" dirty="0">
                <a:latin typeface="Calibri"/>
                <a:cs typeface="Calibri"/>
              </a:rPr>
              <a:t>the</a:t>
            </a:r>
            <a:r>
              <a:rPr sz="1800" spc="-65" dirty="0">
                <a:latin typeface="Calibri"/>
                <a:cs typeface="Calibri"/>
              </a:rPr>
              <a:t> </a:t>
            </a:r>
            <a:r>
              <a:rPr sz="1800" dirty="0">
                <a:latin typeface="Calibri"/>
                <a:cs typeface="Calibri"/>
              </a:rPr>
              <a:t>initiation</a:t>
            </a:r>
            <a:r>
              <a:rPr sz="1800" spc="20" dirty="0">
                <a:latin typeface="Calibri"/>
                <a:cs typeface="Calibri"/>
              </a:rPr>
              <a:t> </a:t>
            </a:r>
            <a:r>
              <a:rPr sz="1800" spc="-20" dirty="0">
                <a:latin typeface="Calibri"/>
                <a:cs typeface="Calibri"/>
              </a:rPr>
              <a:t>codon</a:t>
            </a:r>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492250">
              <a:lnSpc>
                <a:spcPct val="100000"/>
              </a:lnSpc>
              <a:spcBef>
                <a:spcPts val="115"/>
              </a:spcBef>
            </a:pPr>
            <a:r>
              <a:rPr spc="-10" dirty="0"/>
              <a:t>mTORC1</a:t>
            </a:r>
            <a:r>
              <a:rPr spc="-110" dirty="0"/>
              <a:t> </a:t>
            </a:r>
            <a:r>
              <a:rPr spc="-10" dirty="0"/>
              <a:t>downstream</a:t>
            </a:r>
          </a:p>
        </p:txBody>
      </p:sp>
      <p:grpSp>
        <p:nvGrpSpPr>
          <p:cNvPr id="3" name="object 3"/>
          <p:cNvGrpSpPr/>
          <p:nvPr/>
        </p:nvGrpSpPr>
        <p:grpSpPr>
          <a:xfrm>
            <a:off x="629272" y="836752"/>
            <a:ext cx="1454150" cy="1425575"/>
            <a:chOff x="629272" y="836752"/>
            <a:chExt cx="1454150" cy="1425575"/>
          </a:xfrm>
        </p:grpSpPr>
        <p:pic>
          <p:nvPicPr>
            <p:cNvPr id="4" name="object 4"/>
            <p:cNvPicPr/>
            <p:nvPr/>
          </p:nvPicPr>
          <p:blipFill>
            <a:blip r:embed="rId2" cstate="print"/>
            <a:stretch>
              <a:fillRect/>
            </a:stretch>
          </p:blipFill>
          <p:spPr>
            <a:xfrm>
              <a:off x="629272" y="836752"/>
              <a:ext cx="1453791" cy="732459"/>
            </a:xfrm>
            <a:prstGeom prst="rect">
              <a:avLst/>
            </a:prstGeom>
          </p:spPr>
        </p:pic>
        <p:sp>
          <p:nvSpPr>
            <p:cNvPr id="5" name="object 5"/>
            <p:cNvSpPr/>
            <p:nvPr/>
          </p:nvSpPr>
          <p:spPr>
            <a:xfrm>
              <a:off x="946277" y="1604263"/>
              <a:ext cx="132715" cy="658495"/>
            </a:xfrm>
            <a:custGeom>
              <a:avLst/>
              <a:gdLst/>
              <a:ahLst/>
              <a:cxnLst/>
              <a:rect l="l" t="t" r="r" b="b"/>
              <a:pathLst>
                <a:path w="132715" h="658494">
                  <a:moveTo>
                    <a:pt x="15938" y="527558"/>
                  </a:moveTo>
                  <a:lnTo>
                    <a:pt x="9118" y="531495"/>
                  </a:lnTo>
                  <a:lnTo>
                    <a:pt x="2298" y="535559"/>
                  </a:lnTo>
                  <a:lnTo>
                    <a:pt x="0" y="544322"/>
                  </a:lnTo>
                  <a:lnTo>
                    <a:pt x="3975" y="551052"/>
                  </a:lnTo>
                  <a:lnTo>
                    <a:pt x="66332" y="657987"/>
                  </a:lnTo>
                  <a:lnTo>
                    <a:pt x="82843" y="629665"/>
                  </a:lnTo>
                  <a:lnTo>
                    <a:pt x="52044" y="629665"/>
                  </a:lnTo>
                  <a:lnTo>
                    <a:pt x="52031" y="576766"/>
                  </a:lnTo>
                  <a:lnTo>
                    <a:pt x="28663" y="536701"/>
                  </a:lnTo>
                  <a:lnTo>
                    <a:pt x="24688" y="529844"/>
                  </a:lnTo>
                  <a:lnTo>
                    <a:pt x="15938" y="527558"/>
                  </a:lnTo>
                  <a:close/>
                </a:path>
                <a:path w="132715" h="658494">
                  <a:moveTo>
                    <a:pt x="52044" y="576788"/>
                  </a:moveTo>
                  <a:lnTo>
                    <a:pt x="52044" y="629665"/>
                  </a:lnTo>
                  <a:lnTo>
                    <a:pt x="80619" y="629665"/>
                  </a:lnTo>
                  <a:lnTo>
                    <a:pt x="80619" y="622426"/>
                  </a:lnTo>
                  <a:lnTo>
                    <a:pt x="53987" y="622426"/>
                  </a:lnTo>
                  <a:lnTo>
                    <a:pt x="66325" y="601273"/>
                  </a:lnTo>
                  <a:lnTo>
                    <a:pt x="52044" y="576788"/>
                  </a:lnTo>
                  <a:close/>
                </a:path>
                <a:path w="132715" h="658494">
                  <a:moveTo>
                    <a:pt x="116712" y="527558"/>
                  </a:moveTo>
                  <a:lnTo>
                    <a:pt x="107962" y="529844"/>
                  </a:lnTo>
                  <a:lnTo>
                    <a:pt x="103987" y="536701"/>
                  </a:lnTo>
                  <a:lnTo>
                    <a:pt x="80619" y="576766"/>
                  </a:lnTo>
                  <a:lnTo>
                    <a:pt x="80619" y="629665"/>
                  </a:lnTo>
                  <a:lnTo>
                    <a:pt x="82843" y="629665"/>
                  </a:lnTo>
                  <a:lnTo>
                    <a:pt x="128676" y="551052"/>
                  </a:lnTo>
                  <a:lnTo>
                    <a:pt x="132651" y="544322"/>
                  </a:lnTo>
                  <a:lnTo>
                    <a:pt x="130352" y="535559"/>
                  </a:lnTo>
                  <a:lnTo>
                    <a:pt x="123532" y="531495"/>
                  </a:lnTo>
                  <a:lnTo>
                    <a:pt x="116712" y="527558"/>
                  </a:lnTo>
                  <a:close/>
                </a:path>
                <a:path w="132715" h="658494">
                  <a:moveTo>
                    <a:pt x="66325" y="601273"/>
                  </a:moveTo>
                  <a:lnTo>
                    <a:pt x="53987" y="622426"/>
                  </a:lnTo>
                  <a:lnTo>
                    <a:pt x="78663" y="622426"/>
                  </a:lnTo>
                  <a:lnTo>
                    <a:pt x="66325" y="601273"/>
                  </a:lnTo>
                  <a:close/>
                </a:path>
                <a:path w="132715" h="658494">
                  <a:moveTo>
                    <a:pt x="80619" y="576766"/>
                  </a:moveTo>
                  <a:lnTo>
                    <a:pt x="66325" y="601273"/>
                  </a:lnTo>
                  <a:lnTo>
                    <a:pt x="78663" y="622426"/>
                  </a:lnTo>
                  <a:lnTo>
                    <a:pt x="80619" y="622426"/>
                  </a:lnTo>
                  <a:lnTo>
                    <a:pt x="80619" y="576766"/>
                  </a:lnTo>
                  <a:close/>
                </a:path>
                <a:path w="132715" h="658494">
                  <a:moveTo>
                    <a:pt x="80619" y="0"/>
                  </a:moveTo>
                  <a:lnTo>
                    <a:pt x="52044" y="0"/>
                  </a:lnTo>
                  <a:lnTo>
                    <a:pt x="52044" y="576788"/>
                  </a:lnTo>
                  <a:lnTo>
                    <a:pt x="66325" y="601273"/>
                  </a:lnTo>
                  <a:lnTo>
                    <a:pt x="80606" y="576788"/>
                  </a:lnTo>
                  <a:lnTo>
                    <a:pt x="80619" y="0"/>
                  </a:lnTo>
                  <a:close/>
                </a:path>
              </a:pathLst>
            </a:custGeom>
            <a:solidFill>
              <a:srgbClr val="7E7E7E"/>
            </a:solidFill>
          </p:spPr>
          <p:txBody>
            <a:bodyPr wrap="square" lIns="0" tIns="0" rIns="0" bIns="0" rtlCol="0"/>
            <a:lstStyle/>
            <a:p>
              <a:endParaRPr/>
            </a:p>
          </p:txBody>
        </p:sp>
      </p:grpSp>
      <p:sp>
        <p:nvSpPr>
          <p:cNvPr id="6" name="object 6"/>
          <p:cNvSpPr txBox="1"/>
          <p:nvPr/>
        </p:nvSpPr>
        <p:spPr>
          <a:xfrm>
            <a:off x="680415" y="2253233"/>
            <a:ext cx="603250" cy="332740"/>
          </a:xfrm>
          <a:prstGeom prst="rect">
            <a:avLst/>
          </a:prstGeom>
        </p:spPr>
        <p:txBody>
          <a:bodyPr vert="horz" wrap="square" lIns="0" tIns="14604" rIns="0" bIns="0" rtlCol="0">
            <a:spAutoFit/>
          </a:bodyPr>
          <a:lstStyle/>
          <a:p>
            <a:pPr marL="12700">
              <a:lnSpc>
                <a:spcPct val="100000"/>
              </a:lnSpc>
              <a:spcBef>
                <a:spcPts val="114"/>
              </a:spcBef>
            </a:pPr>
            <a:r>
              <a:rPr sz="2000" spc="-10" dirty="0">
                <a:latin typeface="Calibri"/>
                <a:cs typeface="Calibri"/>
              </a:rPr>
              <a:t>eIF4B</a:t>
            </a:r>
            <a:endParaRPr sz="2000">
              <a:latin typeface="Calibri"/>
              <a:cs typeface="Calibri"/>
            </a:endParaRPr>
          </a:p>
        </p:txBody>
      </p:sp>
      <p:sp>
        <p:nvSpPr>
          <p:cNvPr id="7" name="object 7"/>
          <p:cNvSpPr/>
          <p:nvPr/>
        </p:nvSpPr>
        <p:spPr>
          <a:xfrm>
            <a:off x="960158" y="2591054"/>
            <a:ext cx="132715" cy="2193290"/>
          </a:xfrm>
          <a:custGeom>
            <a:avLst/>
            <a:gdLst/>
            <a:ahLst/>
            <a:cxnLst/>
            <a:rect l="l" t="t" r="r" b="b"/>
            <a:pathLst>
              <a:path w="132715" h="2193290">
                <a:moveTo>
                  <a:pt x="15938" y="2062734"/>
                </a:moveTo>
                <a:lnTo>
                  <a:pt x="2311" y="2070608"/>
                </a:lnTo>
                <a:lnTo>
                  <a:pt x="0" y="2079371"/>
                </a:lnTo>
                <a:lnTo>
                  <a:pt x="3975" y="2086229"/>
                </a:lnTo>
                <a:lnTo>
                  <a:pt x="66332" y="2193163"/>
                </a:lnTo>
                <a:lnTo>
                  <a:pt x="82917" y="2164715"/>
                </a:lnTo>
                <a:lnTo>
                  <a:pt x="52044" y="2164715"/>
                </a:lnTo>
                <a:lnTo>
                  <a:pt x="52031" y="2111942"/>
                </a:lnTo>
                <a:lnTo>
                  <a:pt x="28663" y="2071878"/>
                </a:lnTo>
                <a:lnTo>
                  <a:pt x="24688" y="2065020"/>
                </a:lnTo>
                <a:lnTo>
                  <a:pt x="15938" y="2062734"/>
                </a:lnTo>
                <a:close/>
              </a:path>
              <a:path w="132715" h="2193290">
                <a:moveTo>
                  <a:pt x="52044" y="2111964"/>
                </a:moveTo>
                <a:lnTo>
                  <a:pt x="52044" y="2164715"/>
                </a:lnTo>
                <a:lnTo>
                  <a:pt x="80619" y="2164715"/>
                </a:lnTo>
                <a:lnTo>
                  <a:pt x="80619" y="2157603"/>
                </a:lnTo>
                <a:lnTo>
                  <a:pt x="53987" y="2157603"/>
                </a:lnTo>
                <a:lnTo>
                  <a:pt x="66325" y="2136449"/>
                </a:lnTo>
                <a:lnTo>
                  <a:pt x="52044" y="2111964"/>
                </a:lnTo>
                <a:close/>
              </a:path>
              <a:path w="132715" h="2193290">
                <a:moveTo>
                  <a:pt x="116713" y="2062734"/>
                </a:moveTo>
                <a:lnTo>
                  <a:pt x="107962" y="2065020"/>
                </a:lnTo>
                <a:lnTo>
                  <a:pt x="103987" y="2071878"/>
                </a:lnTo>
                <a:lnTo>
                  <a:pt x="80619" y="2111942"/>
                </a:lnTo>
                <a:lnTo>
                  <a:pt x="80619" y="2164715"/>
                </a:lnTo>
                <a:lnTo>
                  <a:pt x="82917" y="2164715"/>
                </a:lnTo>
                <a:lnTo>
                  <a:pt x="128676" y="2086229"/>
                </a:lnTo>
                <a:lnTo>
                  <a:pt x="132651" y="2079371"/>
                </a:lnTo>
                <a:lnTo>
                  <a:pt x="130352" y="2070608"/>
                </a:lnTo>
                <a:lnTo>
                  <a:pt x="116713" y="2062734"/>
                </a:lnTo>
                <a:close/>
              </a:path>
              <a:path w="132715" h="2193290">
                <a:moveTo>
                  <a:pt x="66325" y="2136449"/>
                </a:moveTo>
                <a:lnTo>
                  <a:pt x="53987" y="2157603"/>
                </a:lnTo>
                <a:lnTo>
                  <a:pt x="78663" y="2157603"/>
                </a:lnTo>
                <a:lnTo>
                  <a:pt x="66325" y="2136449"/>
                </a:lnTo>
                <a:close/>
              </a:path>
              <a:path w="132715" h="2193290">
                <a:moveTo>
                  <a:pt x="80619" y="2111942"/>
                </a:moveTo>
                <a:lnTo>
                  <a:pt x="66325" y="2136449"/>
                </a:lnTo>
                <a:lnTo>
                  <a:pt x="78663" y="2157603"/>
                </a:lnTo>
                <a:lnTo>
                  <a:pt x="80619" y="2157603"/>
                </a:lnTo>
                <a:lnTo>
                  <a:pt x="80619" y="2111942"/>
                </a:lnTo>
                <a:close/>
              </a:path>
              <a:path w="132715" h="2193290">
                <a:moveTo>
                  <a:pt x="80619" y="0"/>
                </a:moveTo>
                <a:lnTo>
                  <a:pt x="52044" y="0"/>
                </a:lnTo>
                <a:lnTo>
                  <a:pt x="52044" y="2111964"/>
                </a:lnTo>
                <a:lnTo>
                  <a:pt x="66325" y="2136449"/>
                </a:lnTo>
                <a:lnTo>
                  <a:pt x="80606" y="2111964"/>
                </a:lnTo>
                <a:lnTo>
                  <a:pt x="80619" y="0"/>
                </a:lnTo>
                <a:close/>
              </a:path>
            </a:pathLst>
          </a:custGeom>
          <a:solidFill>
            <a:srgbClr val="7E7E7E"/>
          </a:solidFill>
        </p:spPr>
        <p:txBody>
          <a:bodyPr wrap="square" lIns="0" tIns="0" rIns="0" bIns="0" rtlCol="0"/>
          <a:lstStyle/>
          <a:p>
            <a:endParaRPr/>
          </a:p>
        </p:txBody>
      </p:sp>
      <p:sp>
        <p:nvSpPr>
          <p:cNvPr id="8" name="object 8"/>
          <p:cNvSpPr txBox="1"/>
          <p:nvPr/>
        </p:nvSpPr>
        <p:spPr>
          <a:xfrm>
            <a:off x="457606" y="4843653"/>
            <a:ext cx="1140460" cy="574675"/>
          </a:xfrm>
          <a:prstGeom prst="rect">
            <a:avLst/>
          </a:prstGeom>
        </p:spPr>
        <p:txBody>
          <a:bodyPr vert="horz" wrap="square" lIns="0" tIns="12700" rIns="0" bIns="0" rtlCol="0">
            <a:spAutoFit/>
          </a:bodyPr>
          <a:lstStyle/>
          <a:p>
            <a:pPr marL="40005">
              <a:lnSpc>
                <a:spcPct val="100000"/>
              </a:lnSpc>
              <a:spcBef>
                <a:spcPts val="100"/>
              </a:spcBef>
            </a:pPr>
            <a:r>
              <a:rPr sz="1800" spc="-10" dirty="0">
                <a:latin typeface="Calibri"/>
                <a:cs typeface="Calibri"/>
              </a:rPr>
              <a:t>RIBOSOME</a:t>
            </a:r>
            <a:endParaRPr sz="1800">
              <a:latin typeface="Calibri"/>
              <a:cs typeface="Calibri"/>
            </a:endParaRPr>
          </a:p>
          <a:p>
            <a:pPr marL="12700">
              <a:lnSpc>
                <a:spcPct val="100000"/>
              </a:lnSpc>
            </a:pPr>
            <a:r>
              <a:rPr sz="1800" spc="-10" dirty="0">
                <a:latin typeface="Calibri"/>
                <a:cs typeface="Calibri"/>
              </a:rPr>
              <a:t>BIOGENESIS</a:t>
            </a:r>
            <a:endParaRPr sz="1800">
              <a:latin typeface="Calibri"/>
              <a:cs typeface="Calibri"/>
            </a:endParaRPr>
          </a:p>
        </p:txBody>
      </p:sp>
      <p:sp>
        <p:nvSpPr>
          <p:cNvPr id="9" name="object 9"/>
          <p:cNvSpPr/>
          <p:nvPr/>
        </p:nvSpPr>
        <p:spPr>
          <a:xfrm>
            <a:off x="395541" y="1569211"/>
            <a:ext cx="1224280" cy="3804285"/>
          </a:xfrm>
          <a:custGeom>
            <a:avLst/>
            <a:gdLst/>
            <a:ahLst/>
            <a:cxnLst/>
            <a:rect l="l" t="t" r="r" b="b"/>
            <a:pathLst>
              <a:path w="1224280" h="3804285">
                <a:moveTo>
                  <a:pt x="0" y="3804030"/>
                </a:moveTo>
                <a:lnTo>
                  <a:pt x="1224140" y="3804030"/>
                </a:lnTo>
                <a:lnTo>
                  <a:pt x="1224140" y="0"/>
                </a:lnTo>
                <a:lnTo>
                  <a:pt x="0" y="0"/>
                </a:lnTo>
                <a:lnTo>
                  <a:pt x="0" y="3804030"/>
                </a:lnTo>
                <a:close/>
              </a:path>
            </a:pathLst>
          </a:custGeom>
          <a:ln w="44450">
            <a:solidFill>
              <a:srgbClr val="FF0000"/>
            </a:solidFill>
          </a:ln>
        </p:spPr>
        <p:txBody>
          <a:bodyPr wrap="square" lIns="0" tIns="0" rIns="0" bIns="0" rtlCol="0"/>
          <a:lstStyle/>
          <a:p>
            <a:endParaRPr/>
          </a:p>
        </p:txBody>
      </p:sp>
      <p:sp>
        <p:nvSpPr>
          <p:cNvPr id="10" name="object 10"/>
          <p:cNvSpPr txBox="1"/>
          <p:nvPr/>
        </p:nvSpPr>
        <p:spPr>
          <a:xfrm>
            <a:off x="2491867" y="851992"/>
            <a:ext cx="6253480" cy="1435100"/>
          </a:xfrm>
          <a:prstGeom prst="rect">
            <a:avLst/>
          </a:prstGeom>
        </p:spPr>
        <p:txBody>
          <a:bodyPr vert="horz" wrap="square" lIns="0" tIns="14604" rIns="0" bIns="0" rtlCol="0">
            <a:spAutoFit/>
          </a:bodyPr>
          <a:lstStyle/>
          <a:p>
            <a:pPr marL="12700">
              <a:lnSpc>
                <a:spcPct val="100000"/>
              </a:lnSpc>
              <a:spcBef>
                <a:spcPts val="114"/>
              </a:spcBef>
            </a:pPr>
            <a:r>
              <a:rPr sz="2000" b="1" u="sng" dirty="0">
                <a:solidFill>
                  <a:srgbClr val="FF0000"/>
                </a:solidFill>
                <a:uFill>
                  <a:solidFill>
                    <a:srgbClr val="FF0000"/>
                  </a:solidFill>
                </a:uFill>
                <a:latin typeface="Calibri"/>
                <a:cs typeface="Calibri"/>
              </a:rPr>
              <a:t>p70S6K1</a:t>
            </a:r>
            <a:r>
              <a:rPr sz="2000" b="1" spc="-35" dirty="0">
                <a:solidFill>
                  <a:srgbClr val="FF0000"/>
                </a:solidFill>
                <a:latin typeface="Calibri"/>
                <a:cs typeface="Calibri"/>
              </a:rPr>
              <a:t> </a:t>
            </a:r>
            <a:r>
              <a:rPr sz="2000" b="1" dirty="0">
                <a:solidFill>
                  <a:srgbClr val="FF0000"/>
                </a:solidFill>
                <a:latin typeface="Calibri"/>
                <a:cs typeface="Calibri"/>
              </a:rPr>
              <a:t>promotes</a:t>
            </a:r>
            <a:r>
              <a:rPr sz="2000" b="1" spc="-40" dirty="0">
                <a:solidFill>
                  <a:srgbClr val="FF0000"/>
                </a:solidFill>
                <a:latin typeface="Calibri"/>
                <a:cs typeface="Calibri"/>
              </a:rPr>
              <a:t> </a:t>
            </a:r>
            <a:r>
              <a:rPr sz="2000" b="1" spc="-10" dirty="0">
                <a:solidFill>
                  <a:srgbClr val="FF0000"/>
                </a:solidFill>
                <a:latin typeface="Calibri"/>
                <a:cs typeface="Calibri"/>
              </a:rPr>
              <a:t>multistage</a:t>
            </a:r>
            <a:r>
              <a:rPr sz="2000" b="1" spc="-70" dirty="0">
                <a:solidFill>
                  <a:srgbClr val="FF0000"/>
                </a:solidFill>
                <a:latin typeface="Calibri"/>
                <a:cs typeface="Calibri"/>
              </a:rPr>
              <a:t> </a:t>
            </a:r>
            <a:r>
              <a:rPr sz="2000" b="1" dirty="0">
                <a:solidFill>
                  <a:srgbClr val="FF0000"/>
                </a:solidFill>
                <a:latin typeface="Calibri"/>
                <a:cs typeface="Calibri"/>
              </a:rPr>
              <a:t>mRNA</a:t>
            </a:r>
            <a:r>
              <a:rPr sz="2000" b="1" spc="-95" dirty="0">
                <a:solidFill>
                  <a:srgbClr val="FF0000"/>
                </a:solidFill>
                <a:latin typeface="Calibri"/>
                <a:cs typeface="Calibri"/>
              </a:rPr>
              <a:t> </a:t>
            </a:r>
            <a:r>
              <a:rPr sz="2000" b="1" spc="-10" dirty="0">
                <a:solidFill>
                  <a:srgbClr val="FF0000"/>
                </a:solidFill>
                <a:latin typeface="Calibri"/>
                <a:cs typeface="Calibri"/>
              </a:rPr>
              <a:t>translation</a:t>
            </a:r>
            <a:endParaRPr sz="2000">
              <a:latin typeface="Calibri"/>
              <a:cs typeface="Calibri"/>
            </a:endParaRPr>
          </a:p>
          <a:p>
            <a:pPr marL="12700">
              <a:lnSpc>
                <a:spcPct val="100000"/>
              </a:lnSpc>
              <a:spcBef>
                <a:spcPts val="2160"/>
              </a:spcBef>
            </a:pPr>
            <a:r>
              <a:rPr sz="1800" spc="-10" dirty="0">
                <a:latin typeface="Calibri"/>
                <a:cs typeface="Calibri"/>
              </a:rPr>
              <a:t>Phosphorilation</a:t>
            </a:r>
            <a:r>
              <a:rPr sz="1800" spc="25" dirty="0">
                <a:latin typeface="Calibri"/>
                <a:cs typeface="Calibri"/>
              </a:rPr>
              <a:t> </a:t>
            </a:r>
            <a:r>
              <a:rPr sz="1800" b="1" u="sng" spc="-10" dirty="0">
                <a:uFill>
                  <a:solidFill>
                    <a:srgbClr val="000000"/>
                  </a:solidFill>
                </a:uFill>
                <a:latin typeface="Calibri"/>
                <a:cs typeface="Calibri"/>
              </a:rPr>
              <a:t>eIF4B</a:t>
            </a:r>
            <a:r>
              <a:rPr sz="1800" spc="-10" dirty="0">
                <a:latin typeface="Calibri"/>
                <a:cs typeface="Calibri"/>
              </a:rPr>
              <a:t>:</a:t>
            </a:r>
            <a:endParaRPr sz="1800">
              <a:latin typeface="Calibri"/>
              <a:cs typeface="Calibri"/>
            </a:endParaRPr>
          </a:p>
          <a:p>
            <a:pPr>
              <a:lnSpc>
                <a:spcPct val="100000"/>
              </a:lnSpc>
            </a:pPr>
            <a:endParaRPr sz="1800">
              <a:latin typeface="Calibri"/>
              <a:cs typeface="Calibri"/>
            </a:endParaRPr>
          </a:p>
          <a:p>
            <a:pPr marL="299720" indent="-287020">
              <a:lnSpc>
                <a:spcPct val="100000"/>
              </a:lnSpc>
              <a:buFont typeface="Wingdings"/>
              <a:buChar char=""/>
              <a:tabLst>
                <a:tab pos="299720" algn="l"/>
              </a:tabLst>
            </a:pPr>
            <a:r>
              <a:rPr sz="1800" dirty="0">
                <a:latin typeface="Calibri"/>
                <a:cs typeface="Calibri"/>
              </a:rPr>
              <a:t>eIF4A</a:t>
            </a:r>
            <a:r>
              <a:rPr sz="1800" spc="455" dirty="0">
                <a:latin typeface="Calibri"/>
                <a:cs typeface="Calibri"/>
              </a:rPr>
              <a:t> </a:t>
            </a:r>
            <a:r>
              <a:rPr sz="1800" dirty="0">
                <a:latin typeface="Calibri"/>
                <a:cs typeface="Calibri"/>
              </a:rPr>
              <a:t>and</a:t>
            </a:r>
            <a:r>
              <a:rPr sz="1800" spc="450" dirty="0">
                <a:latin typeface="Calibri"/>
                <a:cs typeface="Calibri"/>
              </a:rPr>
              <a:t> </a:t>
            </a:r>
            <a:r>
              <a:rPr sz="1800" spc="-10" dirty="0">
                <a:latin typeface="Calibri"/>
                <a:cs typeface="Calibri"/>
              </a:rPr>
              <a:t>eIF-</a:t>
            </a:r>
            <a:r>
              <a:rPr sz="1800" dirty="0">
                <a:latin typeface="Calibri"/>
                <a:cs typeface="Calibri"/>
              </a:rPr>
              <a:t>4B</a:t>
            </a:r>
            <a:r>
              <a:rPr sz="1800" spc="484" dirty="0">
                <a:latin typeface="Calibri"/>
                <a:cs typeface="Calibri"/>
              </a:rPr>
              <a:t> </a:t>
            </a:r>
            <a:r>
              <a:rPr sz="1800" dirty="0">
                <a:latin typeface="Calibri"/>
                <a:cs typeface="Calibri"/>
              </a:rPr>
              <a:t>increasing</a:t>
            </a:r>
            <a:r>
              <a:rPr sz="1800" spc="480" dirty="0">
                <a:latin typeface="Calibri"/>
                <a:cs typeface="Calibri"/>
              </a:rPr>
              <a:t> </a:t>
            </a:r>
            <a:r>
              <a:rPr sz="1800" dirty="0">
                <a:latin typeface="Calibri"/>
                <a:cs typeface="Calibri"/>
              </a:rPr>
              <a:t>levels</a:t>
            </a:r>
            <a:r>
              <a:rPr sz="1800" spc="475" dirty="0">
                <a:latin typeface="Calibri"/>
                <a:cs typeface="Calibri"/>
              </a:rPr>
              <a:t> </a:t>
            </a:r>
            <a:r>
              <a:rPr sz="1800" dirty="0">
                <a:latin typeface="Wingdings"/>
                <a:cs typeface="Wingdings"/>
              </a:rPr>
              <a:t></a:t>
            </a:r>
            <a:r>
              <a:rPr sz="1800" spc="415" dirty="0">
                <a:latin typeface="Times New Roman"/>
                <a:cs typeface="Times New Roman"/>
              </a:rPr>
              <a:t> </a:t>
            </a:r>
            <a:r>
              <a:rPr sz="1800" dirty="0">
                <a:latin typeface="Calibri"/>
                <a:cs typeface="Calibri"/>
              </a:rPr>
              <a:t>eIF3</a:t>
            </a:r>
            <a:r>
              <a:rPr sz="1800" spc="445" dirty="0">
                <a:latin typeface="Calibri"/>
                <a:cs typeface="Calibri"/>
              </a:rPr>
              <a:t> </a:t>
            </a:r>
            <a:r>
              <a:rPr sz="1800" dirty="0">
                <a:latin typeface="Calibri"/>
                <a:cs typeface="Calibri"/>
              </a:rPr>
              <a:t>complex</a:t>
            </a:r>
            <a:r>
              <a:rPr sz="1800" spc="470" dirty="0">
                <a:latin typeface="Calibri"/>
                <a:cs typeface="Calibri"/>
              </a:rPr>
              <a:t> </a:t>
            </a:r>
            <a:r>
              <a:rPr sz="1800" spc="-10" dirty="0">
                <a:latin typeface="Calibri"/>
                <a:cs typeface="Calibri"/>
              </a:rPr>
              <a:t>(largest</a:t>
            </a:r>
            <a:endParaRPr sz="1800">
              <a:latin typeface="Calibri"/>
              <a:cs typeface="Calibri"/>
            </a:endParaRPr>
          </a:p>
        </p:txBody>
      </p:sp>
      <p:sp>
        <p:nvSpPr>
          <p:cNvPr id="11" name="object 11"/>
          <p:cNvSpPr txBox="1"/>
          <p:nvPr/>
        </p:nvSpPr>
        <p:spPr>
          <a:xfrm>
            <a:off x="2779902" y="2256485"/>
            <a:ext cx="5967730" cy="300355"/>
          </a:xfrm>
          <a:prstGeom prst="rect">
            <a:avLst/>
          </a:prstGeom>
        </p:spPr>
        <p:txBody>
          <a:bodyPr vert="horz" wrap="square" lIns="0" tIns="12700" rIns="0" bIns="0" rtlCol="0">
            <a:spAutoFit/>
          </a:bodyPr>
          <a:lstStyle/>
          <a:p>
            <a:pPr marL="12700">
              <a:lnSpc>
                <a:spcPct val="100000"/>
              </a:lnSpc>
              <a:spcBef>
                <a:spcPts val="100"/>
              </a:spcBef>
              <a:tabLst>
                <a:tab pos="1160780" algn="l"/>
                <a:tab pos="2143760" algn="l"/>
                <a:tab pos="2898775" algn="l"/>
                <a:tab pos="3799840" algn="l"/>
                <a:tab pos="4262120" algn="l"/>
                <a:tab pos="5277485" algn="l"/>
                <a:tab pos="5615940" algn="l"/>
              </a:tabLst>
            </a:pPr>
            <a:r>
              <a:rPr sz="1800" spc="-10" dirty="0">
                <a:latin typeface="Calibri"/>
                <a:cs typeface="Calibri"/>
              </a:rPr>
              <a:t>scaffolding</a:t>
            </a:r>
            <a:r>
              <a:rPr sz="1800" dirty="0">
                <a:latin typeface="Calibri"/>
                <a:cs typeface="Calibri"/>
              </a:rPr>
              <a:t>	</a:t>
            </a:r>
            <a:r>
              <a:rPr sz="1800" spc="-10" dirty="0">
                <a:latin typeface="Calibri"/>
                <a:cs typeface="Calibri"/>
              </a:rPr>
              <a:t>initiation</a:t>
            </a:r>
            <a:r>
              <a:rPr sz="1800" dirty="0">
                <a:latin typeface="Calibri"/>
                <a:cs typeface="Calibri"/>
              </a:rPr>
              <a:t>	</a:t>
            </a:r>
            <a:r>
              <a:rPr sz="1800" spc="-10" dirty="0">
                <a:latin typeface="Calibri"/>
                <a:cs typeface="Calibri"/>
              </a:rPr>
              <a:t>factor;</a:t>
            </a:r>
            <a:r>
              <a:rPr sz="1800" dirty="0">
                <a:latin typeface="Calibri"/>
                <a:cs typeface="Calibri"/>
              </a:rPr>
              <a:t>	</a:t>
            </a:r>
            <a:r>
              <a:rPr sz="1800" spc="-10" dirty="0">
                <a:latin typeface="Calibri"/>
                <a:cs typeface="Calibri"/>
              </a:rPr>
              <a:t>controls</a:t>
            </a:r>
            <a:r>
              <a:rPr sz="1800" dirty="0">
                <a:latin typeface="Calibri"/>
                <a:cs typeface="Calibri"/>
              </a:rPr>
              <a:t>	</a:t>
            </a:r>
            <a:r>
              <a:rPr sz="1800" spc="-25" dirty="0">
                <a:latin typeface="Calibri"/>
                <a:cs typeface="Calibri"/>
              </a:rPr>
              <a:t>the</a:t>
            </a:r>
            <a:r>
              <a:rPr sz="1800" dirty="0">
                <a:latin typeface="Calibri"/>
                <a:cs typeface="Calibri"/>
              </a:rPr>
              <a:t>	</a:t>
            </a:r>
            <a:r>
              <a:rPr sz="1800" spc="-10" dirty="0">
                <a:latin typeface="Calibri"/>
                <a:cs typeface="Calibri"/>
              </a:rPr>
              <a:t>assembly</a:t>
            </a:r>
            <a:r>
              <a:rPr sz="1800" dirty="0">
                <a:latin typeface="Calibri"/>
                <a:cs typeface="Calibri"/>
              </a:rPr>
              <a:t>	</a:t>
            </a:r>
            <a:r>
              <a:rPr sz="1800" spc="-25" dirty="0">
                <a:latin typeface="Calibri"/>
                <a:cs typeface="Calibri"/>
              </a:rPr>
              <a:t>of</a:t>
            </a:r>
            <a:r>
              <a:rPr sz="1800" dirty="0">
                <a:latin typeface="Calibri"/>
                <a:cs typeface="Calibri"/>
              </a:rPr>
              <a:t>	</a:t>
            </a:r>
            <a:r>
              <a:rPr sz="1800" spc="-25" dirty="0">
                <a:latin typeface="Calibri"/>
                <a:cs typeface="Calibri"/>
              </a:rPr>
              <a:t>40S</a:t>
            </a:r>
            <a:endParaRPr sz="1800">
              <a:latin typeface="Calibri"/>
              <a:cs typeface="Calibri"/>
            </a:endParaRPr>
          </a:p>
        </p:txBody>
      </p:sp>
      <p:sp>
        <p:nvSpPr>
          <p:cNvPr id="12" name="object 12"/>
          <p:cNvSpPr txBox="1"/>
          <p:nvPr/>
        </p:nvSpPr>
        <p:spPr>
          <a:xfrm>
            <a:off x="2779902" y="2531109"/>
            <a:ext cx="27019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ribosomal</a:t>
            </a:r>
            <a:r>
              <a:rPr sz="1800" spc="-60" dirty="0">
                <a:latin typeface="Calibri"/>
                <a:cs typeface="Calibri"/>
              </a:rPr>
              <a:t> </a:t>
            </a:r>
            <a:r>
              <a:rPr sz="1800" dirty="0">
                <a:latin typeface="Calibri"/>
                <a:cs typeface="Calibri"/>
              </a:rPr>
              <a:t>subunit</a:t>
            </a:r>
            <a:r>
              <a:rPr sz="1800" spc="-5" dirty="0">
                <a:latin typeface="Calibri"/>
                <a:cs typeface="Calibri"/>
              </a:rPr>
              <a:t> </a:t>
            </a:r>
            <a:r>
              <a:rPr sz="1800" dirty="0">
                <a:latin typeface="Calibri"/>
                <a:cs typeface="Calibri"/>
              </a:rPr>
              <a:t>on</a:t>
            </a:r>
            <a:r>
              <a:rPr sz="1800" spc="-60" dirty="0">
                <a:latin typeface="Calibri"/>
                <a:cs typeface="Calibri"/>
              </a:rPr>
              <a:t> </a:t>
            </a:r>
            <a:r>
              <a:rPr sz="1800" spc="-20" dirty="0">
                <a:latin typeface="Calibri"/>
                <a:cs typeface="Calibri"/>
              </a:rPr>
              <a:t>mRNA)</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492250">
              <a:lnSpc>
                <a:spcPct val="100000"/>
              </a:lnSpc>
              <a:spcBef>
                <a:spcPts val="115"/>
              </a:spcBef>
            </a:pPr>
            <a:r>
              <a:rPr spc="-10" dirty="0"/>
              <a:t>mTORC1</a:t>
            </a:r>
            <a:r>
              <a:rPr spc="-110" dirty="0"/>
              <a:t> </a:t>
            </a:r>
            <a:r>
              <a:rPr spc="-10" dirty="0"/>
              <a:t>downstream</a:t>
            </a:r>
          </a:p>
        </p:txBody>
      </p:sp>
      <p:pic>
        <p:nvPicPr>
          <p:cNvPr id="3" name="object 3"/>
          <p:cNvPicPr/>
          <p:nvPr/>
        </p:nvPicPr>
        <p:blipFill>
          <a:blip r:embed="rId2" cstate="print"/>
          <a:stretch>
            <a:fillRect/>
          </a:stretch>
        </p:blipFill>
        <p:spPr>
          <a:xfrm>
            <a:off x="539546" y="836752"/>
            <a:ext cx="1453791" cy="732459"/>
          </a:xfrm>
          <a:prstGeom prst="rect">
            <a:avLst/>
          </a:prstGeom>
        </p:spPr>
      </p:pic>
      <p:sp>
        <p:nvSpPr>
          <p:cNvPr id="4" name="object 4"/>
          <p:cNvSpPr/>
          <p:nvPr/>
        </p:nvSpPr>
        <p:spPr>
          <a:xfrm>
            <a:off x="1193304" y="1700783"/>
            <a:ext cx="132715" cy="2193290"/>
          </a:xfrm>
          <a:custGeom>
            <a:avLst/>
            <a:gdLst/>
            <a:ahLst/>
            <a:cxnLst/>
            <a:rect l="l" t="t" r="r" b="b"/>
            <a:pathLst>
              <a:path w="132715" h="2193290">
                <a:moveTo>
                  <a:pt x="15938" y="2062733"/>
                </a:moveTo>
                <a:lnTo>
                  <a:pt x="2311" y="2070608"/>
                </a:lnTo>
                <a:lnTo>
                  <a:pt x="0" y="2079370"/>
                </a:lnTo>
                <a:lnTo>
                  <a:pt x="3975" y="2086228"/>
                </a:lnTo>
                <a:lnTo>
                  <a:pt x="66332" y="2193035"/>
                </a:lnTo>
                <a:lnTo>
                  <a:pt x="82853" y="2164715"/>
                </a:lnTo>
                <a:lnTo>
                  <a:pt x="52044" y="2164715"/>
                </a:lnTo>
                <a:lnTo>
                  <a:pt x="52044" y="2111786"/>
                </a:lnTo>
                <a:lnTo>
                  <a:pt x="28663" y="2071751"/>
                </a:lnTo>
                <a:lnTo>
                  <a:pt x="24688" y="2065020"/>
                </a:lnTo>
                <a:lnTo>
                  <a:pt x="15938" y="2062733"/>
                </a:lnTo>
                <a:close/>
              </a:path>
              <a:path w="132715" h="2193290">
                <a:moveTo>
                  <a:pt x="52044" y="2111786"/>
                </a:moveTo>
                <a:lnTo>
                  <a:pt x="52044" y="2164715"/>
                </a:lnTo>
                <a:lnTo>
                  <a:pt x="80632" y="2164715"/>
                </a:lnTo>
                <a:lnTo>
                  <a:pt x="80632" y="2157476"/>
                </a:lnTo>
                <a:lnTo>
                  <a:pt x="53987" y="2157476"/>
                </a:lnTo>
                <a:lnTo>
                  <a:pt x="66352" y="2136286"/>
                </a:lnTo>
                <a:lnTo>
                  <a:pt x="52044" y="2111786"/>
                </a:lnTo>
                <a:close/>
              </a:path>
              <a:path w="132715" h="2193290">
                <a:moveTo>
                  <a:pt x="116700" y="2062733"/>
                </a:moveTo>
                <a:lnTo>
                  <a:pt x="107937" y="2065020"/>
                </a:lnTo>
                <a:lnTo>
                  <a:pt x="80648" y="2111786"/>
                </a:lnTo>
                <a:lnTo>
                  <a:pt x="80632" y="2164715"/>
                </a:lnTo>
                <a:lnTo>
                  <a:pt x="82853" y="2164715"/>
                </a:lnTo>
                <a:lnTo>
                  <a:pt x="128638" y="2086228"/>
                </a:lnTo>
                <a:lnTo>
                  <a:pt x="132702" y="2079370"/>
                </a:lnTo>
                <a:lnTo>
                  <a:pt x="130289" y="2070608"/>
                </a:lnTo>
                <a:lnTo>
                  <a:pt x="123558" y="2066670"/>
                </a:lnTo>
                <a:lnTo>
                  <a:pt x="116700" y="2062733"/>
                </a:lnTo>
                <a:close/>
              </a:path>
              <a:path w="132715" h="2193290">
                <a:moveTo>
                  <a:pt x="66352" y="2136286"/>
                </a:moveTo>
                <a:lnTo>
                  <a:pt x="53987" y="2157476"/>
                </a:lnTo>
                <a:lnTo>
                  <a:pt x="78727" y="2157476"/>
                </a:lnTo>
                <a:lnTo>
                  <a:pt x="66352" y="2136286"/>
                </a:lnTo>
                <a:close/>
              </a:path>
              <a:path w="132715" h="2193290">
                <a:moveTo>
                  <a:pt x="80632" y="2111813"/>
                </a:moveTo>
                <a:lnTo>
                  <a:pt x="66352" y="2136286"/>
                </a:lnTo>
                <a:lnTo>
                  <a:pt x="78727" y="2157476"/>
                </a:lnTo>
                <a:lnTo>
                  <a:pt x="80632" y="2157476"/>
                </a:lnTo>
                <a:lnTo>
                  <a:pt x="80632" y="2111813"/>
                </a:lnTo>
                <a:close/>
              </a:path>
              <a:path w="132715" h="2193290">
                <a:moveTo>
                  <a:pt x="80632" y="0"/>
                </a:moveTo>
                <a:lnTo>
                  <a:pt x="52044" y="0"/>
                </a:lnTo>
                <a:lnTo>
                  <a:pt x="52060" y="2111813"/>
                </a:lnTo>
                <a:lnTo>
                  <a:pt x="66352" y="2136286"/>
                </a:lnTo>
                <a:lnTo>
                  <a:pt x="80632" y="2111813"/>
                </a:lnTo>
                <a:lnTo>
                  <a:pt x="80632" y="0"/>
                </a:lnTo>
                <a:close/>
              </a:path>
            </a:pathLst>
          </a:custGeom>
          <a:solidFill>
            <a:srgbClr val="7E7E7E"/>
          </a:solidFill>
        </p:spPr>
        <p:txBody>
          <a:bodyPr wrap="square" lIns="0" tIns="0" rIns="0" bIns="0" rtlCol="0"/>
          <a:lstStyle/>
          <a:p>
            <a:endParaRPr/>
          </a:p>
        </p:txBody>
      </p:sp>
      <p:sp>
        <p:nvSpPr>
          <p:cNvPr id="5" name="object 5"/>
          <p:cNvSpPr txBox="1"/>
          <p:nvPr/>
        </p:nvSpPr>
        <p:spPr>
          <a:xfrm>
            <a:off x="652983" y="3954856"/>
            <a:ext cx="1140460" cy="574675"/>
          </a:xfrm>
          <a:prstGeom prst="rect">
            <a:avLst/>
          </a:prstGeom>
        </p:spPr>
        <p:txBody>
          <a:bodyPr vert="horz" wrap="square" lIns="0" tIns="12700" rIns="0" bIns="0" rtlCol="0">
            <a:spAutoFit/>
          </a:bodyPr>
          <a:lstStyle/>
          <a:p>
            <a:pPr marL="58419">
              <a:lnSpc>
                <a:spcPct val="100000"/>
              </a:lnSpc>
              <a:spcBef>
                <a:spcPts val="100"/>
              </a:spcBef>
            </a:pPr>
            <a:r>
              <a:rPr sz="1800" spc="-10" dirty="0">
                <a:latin typeface="Calibri"/>
                <a:cs typeface="Calibri"/>
              </a:rPr>
              <a:t>RIBOSOME</a:t>
            </a:r>
            <a:endParaRPr sz="1800">
              <a:latin typeface="Calibri"/>
              <a:cs typeface="Calibri"/>
            </a:endParaRPr>
          </a:p>
          <a:p>
            <a:pPr marL="12700">
              <a:lnSpc>
                <a:spcPct val="100000"/>
              </a:lnSpc>
            </a:pPr>
            <a:r>
              <a:rPr sz="1800" spc="-10" dirty="0">
                <a:latin typeface="Calibri"/>
                <a:cs typeface="Calibri"/>
              </a:rPr>
              <a:t>BIOGENESIS</a:t>
            </a:r>
            <a:endParaRPr sz="1800">
              <a:latin typeface="Calibri"/>
              <a:cs typeface="Calibri"/>
            </a:endParaRPr>
          </a:p>
        </p:txBody>
      </p:sp>
      <p:sp>
        <p:nvSpPr>
          <p:cNvPr id="6" name="object 6"/>
          <p:cNvSpPr txBox="1"/>
          <p:nvPr/>
        </p:nvSpPr>
        <p:spPr>
          <a:xfrm>
            <a:off x="2134361" y="673430"/>
            <a:ext cx="6933565" cy="3077210"/>
          </a:xfrm>
          <a:prstGeom prst="rect">
            <a:avLst/>
          </a:prstGeom>
        </p:spPr>
        <p:txBody>
          <a:bodyPr vert="horz" wrap="square" lIns="0" tIns="14604" rIns="0" bIns="0" rtlCol="0">
            <a:spAutoFit/>
          </a:bodyPr>
          <a:lstStyle/>
          <a:p>
            <a:pPr marL="12700">
              <a:lnSpc>
                <a:spcPct val="100000"/>
              </a:lnSpc>
              <a:spcBef>
                <a:spcPts val="114"/>
              </a:spcBef>
            </a:pPr>
            <a:r>
              <a:rPr sz="2000" b="1" u="sng" dirty="0">
                <a:solidFill>
                  <a:srgbClr val="FF0000"/>
                </a:solidFill>
                <a:uFill>
                  <a:solidFill>
                    <a:srgbClr val="FF0000"/>
                  </a:solidFill>
                </a:uFill>
                <a:latin typeface="Calibri"/>
                <a:cs typeface="Calibri"/>
              </a:rPr>
              <a:t>p70S6K1</a:t>
            </a:r>
            <a:r>
              <a:rPr sz="2000" b="1" spc="-65" dirty="0">
                <a:solidFill>
                  <a:srgbClr val="FF0000"/>
                </a:solidFill>
                <a:latin typeface="Calibri"/>
                <a:cs typeface="Calibri"/>
              </a:rPr>
              <a:t> </a:t>
            </a:r>
            <a:r>
              <a:rPr sz="2000" b="1" spc="-10" dirty="0">
                <a:solidFill>
                  <a:srgbClr val="FF0000"/>
                </a:solidFill>
                <a:latin typeface="Calibri"/>
                <a:cs typeface="Calibri"/>
              </a:rPr>
              <a:t>regulates</a:t>
            </a:r>
            <a:r>
              <a:rPr sz="2000" b="1" spc="-50" dirty="0">
                <a:solidFill>
                  <a:srgbClr val="FF0000"/>
                </a:solidFill>
                <a:latin typeface="Calibri"/>
                <a:cs typeface="Calibri"/>
              </a:rPr>
              <a:t> </a:t>
            </a:r>
            <a:r>
              <a:rPr sz="2000" b="1" dirty="0">
                <a:solidFill>
                  <a:srgbClr val="FF0000"/>
                </a:solidFill>
                <a:latin typeface="Calibri"/>
                <a:cs typeface="Calibri"/>
              </a:rPr>
              <a:t>ribosome</a:t>
            </a:r>
            <a:r>
              <a:rPr sz="2000" b="1" spc="-75" dirty="0">
                <a:solidFill>
                  <a:srgbClr val="FF0000"/>
                </a:solidFill>
                <a:latin typeface="Calibri"/>
                <a:cs typeface="Calibri"/>
              </a:rPr>
              <a:t> </a:t>
            </a:r>
            <a:r>
              <a:rPr sz="2000" b="1" dirty="0">
                <a:solidFill>
                  <a:srgbClr val="FF0000"/>
                </a:solidFill>
                <a:latin typeface="Calibri"/>
                <a:cs typeface="Calibri"/>
              </a:rPr>
              <a:t>biogenesis</a:t>
            </a:r>
            <a:r>
              <a:rPr sz="2000" b="1" spc="-50" dirty="0">
                <a:solidFill>
                  <a:srgbClr val="FF0000"/>
                </a:solidFill>
                <a:latin typeface="Calibri"/>
                <a:cs typeface="Calibri"/>
              </a:rPr>
              <a:t> </a:t>
            </a:r>
            <a:r>
              <a:rPr sz="2000" b="1" dirty="0">
                <a:solidFill>
                  <a:srgbClr val="FF0000"/>
                </a:solidFill>
                <a:latin typeface="Calibri"/>
                <a:cs typeface="Calibri"/>
              </a:rPr>
              <a:t>at</a:t>
            </a:r>
            <a:r>
              <a:rPr sz="2000" b="1" spc="-65" dirty="0">
                <a:solidFill>
                  <a:srgbClr val="FF0000"/>
                </a:solidFill>
                <a:latin typeface="Calibri"/>
                <a:cs typeface="Calibri"/>
              </a:rPr>
              <a:t> </a:t>
            </a:r>
            <a:r>
              <a:rPr sz="2000" b="1" spc="-10" dirty="0">
                <a:solidFill>
                  <a:srgbClr val="FF0000"/>
                </a:solidFill>
                <a:latin typeface="Calibri"/>
                <a:cs typeface="Calibri"/>
              </a:rPr>
              <a:t>different</a:t>
            </a:r>
            <a:r>
              <a:rPr sz="2000" b="1" spc="-50" dirty="0">
                <a:solidFill>
                  <a:srgbClr val="FF0000"/>
                </a:solidFill>
                <a:latin typeface="Calibri"/>
                <a:cs typeface="Calibri"/>
              </a:rPr>
              <a:t> </a:t>
            </a:r>
            <a:r>
              <a:rPr sz="2000" b="1" spc="-10" dirty="0">
                <a:solidFill>
                  <a:srgbClr val="FF0000"/>
                </a:solidFill>
                <a:latin typeface="Calibri"/>
                <a:cs typeface="Calibri"/>
              </a:rPr>
              <a:t>levels</a:t>
            </a:r>
            <a:endParaRPr sz="2000">
              <a:latin typeface="Calibri"/>
              <a:cs typeface="Calibri"/>
            </a:endParaRPr>
          </a:p>
          <a:p>
            <a:pPr marL="300355" indent="-287655">
              <a:lnSpc>
                <a:spcPct val="100000"/>
              </a:lnSpc>
              <a:spcBef>
                <a:spcPts val="2160"/>
              </a:spcBef>
              <a:buFont typeface="Wingdings"/>
              <a:buChar char=""/>
              <a:tabLst>
                <a:tab pos="300355" algn="l"/>
              </a:tabLst>
            </a:pPr>
            <a:r>
              <a:rPr sz="1800" spc="-10" dirty="0">
                <a:latin typeface="Calibri"/>
                <a:cs typeface="Calibri"/>
              </a:rPr>
              <a:t>biosynthesis</a:t>
            </a:r>
            <a:r>
              <a:rPr sz="1800" spc="-40" dirty="0">
                <a:latin typeface="Calibri"/>
                <a:cs typeface="Calibri"/>
              </a:rPr>
              <a:t> </a:t>
            </a:r>
            <a:r>
              <a:rPr sz="1800" dirty="0">
                <a:latin typeface="Calibri"/>
                <a:cs typeface="Calibri"/>
              </a:rPr>
              <a:t>of</a:t>
            </a:r>
            <a:r>
              <a:rPr sz="1800" spc="-10" dirty="0">
                <a:latin typeface="Calibri"/>
                <a:cs typeface="Calibri"/>
              </a:rPr>
              <a:t> </a:t>
            </a:r>
            <a:r>
              <a:rPr sz="1800" dirty="0">
                <a:latin typeface="Calibri"/>
                <a:cs typeface="Calibri"/>
              </a:rPr>
              <a:t>the</a:t>
            </a:r>
            <a:r>
              <a:rPr sz="1800" spc="10" dirty="0">
                <a:latin typeface="Calibri"/>
                <a:cs typeface="Calibri"/>
              </a:rPr>
              <a:t> </a:t>
            </a:r>
            <a:r>
              <a:rPr sz="1800" spc="-10" dirty="0">
                <a:latin typeface="Calibri"/>
                <a:cs typeface="Calibri"/>
              </a:rPr>
              <a:t>translational</a:t>
            </a:r>
            <a:r>
              <a:rPr sz="1800" dirty="0">
                <a:latin typeface="Calibri"/>
                <a:cs typeface="Calibri"/>
              </a:rPr>
              <a:t> </a:t>
            </a:r>
            <a:r>
              <a:rPr sz="1800" spc="-10" dirty="0">
                <a:latin typeface="Calibri"/>
                <a:cs typeface="Calibri"/>
              </a:rPr>
              <a:t>machinery</a:t>
            </a:r>
            <a:endParaRPr sz="1800">
              <a:latin typeface="Calibri"/>
              <a:cs typeface="Calibri"/>
            </a:endParaRPr>
          </a:p>
          <a:p>
            <a:pPr marL="299720" indent="-287020">
              <a:lnSpc>
                <a:spcPct val="100000"/>
              </a:lnSpc>
              <a:spcBef>
                <a:spcPts val="2165"/>
              </a:spcBef>
              <a:buFont typeface="Wingdings"/>
              <a:buChar char=""/>
              <a:tabLst>
                <a:tab pos="299720" algn="l"/>
                <a:tab pos="1462405" algn="l"/>
                <a:tab pos="1791335" algn="l"/>
                <a:tab pos="2857500" algn="l"/>
                <a:tab pos="3818254" algn="l"/>
                <a:tab pos="4824730" algn="l"/>
                <a:tab pos="5949315" algn="l"/>
                <a:tab pos="6438900" algn="l"/>
              </a:tabLst>
            </a:pPr>
            <a:r>
              <a:rPr sz="1800" spc="-10" dirty="0">
                <a:latin typeface="Calibri"/>
                <a:cs typeface="Calibri"/>
              </a:rPr>
              <a:t>production</a:t>
            </a:r>
            <a:r>
              <a:rPr sz="1800" dirty="0">
                <a:latin typeface="Calibri"/>
                <a:cs typeface="Calibri"/>
              </a:rPr>
              <a:t>	</a:t>
            </a:r>
            <a:r>
              <a:rPr sz="1800" spc="-25" dirty="0">
                <a:latin typeface="Calibri"/>
                <a:cs typeface="Calibri"/>
              </a:rPr>
              <a:t>of</a:t>
            </a:r>
            <a:r>
              <a:rPr sz="1800" dirty="0">
                <a:latin typeface="Calibri"/>
                <a:cs typeface="Calibri"/>
              </a:rPr>
              <a:t>	</a:t>
            </a:r>
            <a:r>
              <a:rPr sz="1800" spc="-10" dirty="0">
                <a:latin typeface="Calibri"/>
                <a:cs typeface="Calibri"/>
              </a:rPr>
              <a:t>ribosomal</a:t>
            </a:r>
            <a:r>
              <a:rPr sz="1800" dirty="0">
                <a:latin typeface="Calibri"/>
                <a:cs typeface="Calibri"/>
              </a:rPr>
              <a:t>	</a:t>
            </a:r>
            <a:r>
              <a:rPr sz="1800" spc="-10" dirty="0">
                <a:latin typeface="Calibri"/>
                <a:cs typeface="Calibri"/>
              </a:rPr>
              <a:t>proteins,</a:t>
            </a:r>
            <a:r>
              <a:rPr sz="1800" dirty="0">
                <a:latin typeface="Calibri"/>
                <a:cs typeface="Calibri"/>
              </a:rPr>
              <a:t>	</a:t>
            </a:r>
            <a:r>
              <a:rPr sz="1800" spc="-10" dirty="0">
                <a:latin typeface="Calibri"/>
                <a:cs typeface="Calibri"/>
              </a:rPr>
              <a:t>pre-</a:t>
            </a:r>
            <a:r>
              <a:rPr sz="1800" spc="-20" dirty="0">
                <a:latin typeface="Calibri"/>
                <a:cs typeface="Calibri"/>
              </a:rPr>
              <a:t>rRNA</a:t>
            </a:r>
            <a:r>
              <a:rPr sz="1800" dirty="0">
                <a:latin typeface="Calibri"/>
                <a:cs typeface="Calibri"/>
              </a:rPr>
              <a:t>	</a:t>
            </a:r>
            <a:r>
              <a:rPr sz="1800" spc="-10" dirty="0">
                <a:latin typeface="Calibri"/>
                <a:cs typeface="Calibri"/>
              </a:rPr>
              <a:t>processing</a:t>
            </a:r>
            <a:r>
              <a:rPr sz="1800" dirty="0">
                <a:latin typeface="Calibri"/>
                <a:cs typeface="Calibri"/>
              </a:rPr>
              <a:t>	</a:t>
            </a:r>
            <a:r>
              <a:rPr sz="1800" spc="-25" dirty="0">
                <a:latin typeface="Calibri"/>
                <a:cs typeface="Calibri"/>
              </a:rPr>
              <a:t>and</a:t>
            </a:r>
            <a:r>
              <a:rPr sz="1800" dirty="0">
                <a:latin typeface="Calibri"/>
                <a:cs typeface="Calibri"/>
              </a:rPr>
              <a:t>	</a:t>
            </a:r>
            <a:r>
              <a:rPr sz="1800" spc="-20" dirty="0">
                <a:latin typeface="Calibri"/>
                <a:cs typeface="Calibri"/>
              </a:rPr>
              <a:t>rRNA</a:t>
            </a:r>
            <a:endParaRPr sz="1800">
              <a:latin typeface="Calibri"/>
              <a:cs typeface="Calibri"/>
            </a:endParaRPr>
          </a:p>
          <a:p>
            <a:pPr marL="300355">
              <a:lnSpc>
                <a:spcPct val="100000"/>
              </a:lnSpc>
            </a:pPr>
            <a:r>
              <a:rPr sz="1800" spc="-10" dirty="0">
                <a:latin typeface="Calibri"/>
                <a:cs typeface="Calibri"/>
              </a:rPr>
              <a:t>synthesis</a:t>
            </a:r>
            <a:endParaRPr sz="1800">
              <a:latin typeface="Calibri"/>
              <a:cs typeface="Calibri"/>
            </a:endParaRPr>
          </a:p>
          <a:p>
            <a:pPr marL="300355" indent="-287655">
              <a:lnSpc>
                <a:spcPct val="100000"/>
              </a:lnSpc>
              <a:spcBef>
                <a:spcPts val="2160"/>
              </a:spcBef>
              <a:buFont typeface="Wingdings"/>
              <a:buChar char=""/>
              <a:tabLst>
                <a:tab pos="300355" algn="l"/>
              </a:tabLst>
            </a:pPr>
            <a:r>
              <a:rPr sz="1800" spc="-10" dirty="0">
                <a:latin typeface="Calibri"/>
                <a:cs typeface="Calibri"/>
              </a:rPr>
              <a:t>coordinates </a:t>
            </a:r>
            <a:r>
              <a:rPr sz="1800" dirty="0">
                <a:latin typeface="Calibri"/>
                <a:cs typeface="Calibri"/>
              </a:rPr>
              <a:t>nuclear RNA</a:t>
            </a:r>
            <a:r>
              <a:rPr sz="1800" spc="-25" dirty="0">
                <a:latin typeface="Calibri"/>
                <a:cs typeface="Calibri"/>
              </a:rPr>
              <a:t> </a:t>
            </a:r>
            <a:r>
              <a:rPr sz="1800" dirty="0">
                <a:latin typeface="Calibri"/>
                <a:cs typeface="Calibri"/>
              </a:rPr>
              <a:t>polymerases,</a:t>
            </a:r>
            <a:r>
              <a:rPr sz="1800" spc="-30" dirty="0">
                <a:latin typeface="Calibri"/>
                <a:cs typeface="Calibri"/>
              </a:rPr>
              <a:t> </a:t>
            </a:r>
            <a:r>
              <a:rPr sz="1800" dirty="0">
                <a:latin typeface="Calibri"/>
                <a:cs typeface="Calibri"/>
              </a:rPr>
              <a:t>Pol</a:t>
            </a:r>
            <a:r>
              <a:rPr sz="1800" spc="-40" dirty="0">
                <a:latin typeface="Calibri"/>
                <a:cs typeface="Calibri"/>
              </a:rPr>
              <a:t> </a:t>
            </a:r>
            <a:r>
              <a:rPr sz="1800" dirty="0">
                <a:latin typeface="Calibri"/>
                <a:cs typeface="Calibri"/>
              </a:rPr>
              <a:t>I,</a:t>
            </a:r>
            <a:r>
              <a:rPr sz="1800" spc="-70" dirty="0">
                <a:latin typeface="Calibri"/>
                <a:cs typeface="Calibri"/>
              </a:rPr>
              <a:t> </a:t>
            </a:r>
            <a:r>
              <a:rPr sz="1800" dirty="0">
                <a:latin typeface="Calibri"/>
                <a:cs typeface="Calibri"/>
              </a:rPr>
              <a:t>Pol</a:t>
            </a:r>
            <a:r>
              <a:rPr sz="1800" spc="-40" dirty="0">
                <a:latin typeface="Calibri"/>
                <a:cs typeface="Calibri"/>
              </a:rPr>
              <a:t> </a:t>
            </a:r>
            <a:r>
              <a:rPr sz="1800" dirty="0">
                <a:latin typeface="Calibri"/>
                <a:cs typeface="Calibri"/>
              </a:rPr>
              <a:t>II</a:t>
            </a:r>
            <a:r>
              <a:rPr sz="1800" spc="-4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Pol</a:t>
            </a:r>
            <a:r>
              <a:rPr sz="1800" spc="-35" dirty="0">
                <a:latin typeface="Calibri"/>
                <a:cs typeface="Calibri"/>
              </a:rPr>
              <a:t> </a:t>
            </a:r>
            <a:r>
              <a:rPr sz="1800" spc="-25" dirty="0">
                <a:latin typeface="Calibri"/>
                <a:cs typeface="Calibri"/>
              </a:rPr>
              <a:t>III</a:t>
            </a:r>
            <a:endParaRPr sz="1800">
              <a:latin typeface="Calibri"/>
              <a:cs typeface="Calibri"/>
            </a:endParaRPr>
          </a:p>
          <a:p>
            <a:pPr marL="299720" indent="-287020">
              <a:lnSpc>
                <a:spcPct val="100000"/>
              </a:lnSpc>
              <a:spcBef>
                <a:spcPts val="2165"/>
              </a:spcBef>
              <a:buFont typeface="Wingdings"/>
              <a:buChar char=""/>
              <a:tabLst>
                <a:tab pos="299720" algn="l"/>
              </a:tabLst>
            </a:pPr>
            <a:r>
              <a:rPr sz="1800" dirty="0">
                <a:latin typeface="Calibri"/>
                <a:cs typeface="Calibri"/>
              </a:rPr>
              <a:t>interacts</a:t>
            </a:r>
            <a:r>
              <a:rPr sz="1800" spc="120" dirty="0">
                <a:latin typeface="Calibri"/>
                <a:cs typeface="Calibri"/>
              </a:rPr>
              <a:t> </a:t>
            </a:r>
            <a:r>
              <a:rPr sz="1800" dirty="0">
                <a:latin typeface="Calibri"/>
                <a:cs typeface="Calibri"/>
              </a:rPr>
              <a:t>with</a:t>
            </a:r>
            <a:r>
              <a:rPr sz="1800" spc="105" dirty="0">
                <a:latin typeface="Calibri"/>
                <a:cs typeface="Calibri"/>
              </a:rPr>
              <a:t> </a:t>
            </a:r>
            <a:r>
              <a:rPr sz="1800" dirty="0">
                <a:latin typeface="Calibri"/>
                <a:cs typeface="Calibri"/>
              </a:rPr>
              <a:t>rDNA</a:t>
            </a:r>
            <a:r>
              <a:rPr sz="1800" spc="114" dirty="0">
                <a:latin typeface="Calibri"/>
                <a:cs typeface="Calibri"/>
              </a:rPr>
              <a:t> </a:t>
            </a:r>
            <a:r>
              <a:rPr sz="1800" dirty="0">
                <a:latin typeface="Calibri"/>
                <a:cs typeface="Calibri"/>
              </a:rPr>
              <a:t>(ribosomal</a:t>
            </a:r>
            <a:r>
              <a:rPr sz="1800" spc="100" dirty="0">
                <a:latin typeface="Calibri"/>
                <a:cs typeface="Calibri"/>
              </a:rPr>
              <a:t> </a:t>
            </a:r>
            <a:r>
              <a:rPr sz="1800" dirty="0">
                <a:latin typeface="Calibri"/>
                <a:cs typeface="Calibri"/>
              </a:rPr>
              <a:t>DNA)</a:t>
            </a:r>
            <a:r>
              <a:rPr sz="1800" spc="140" dirty="0">
                <a:latin typeface="Calibri"/>
                <a:cs typeface="Calibri"/>
              </a:rPr>
              <a:t> </a:t>
            </a:r>
            <a:r>
              <a:rPr sz="1800" dirty="0">
                <a:latin typeface="Calibri"/>
                <a:cs typeface="Calibri"/>
              </a:rPr>
              <a:t>promoters</a:t>
            </a:r>
            <a:r>
              <a:rPr sz="1800" spc="165" dirty="0">
                <a:latin typeface="Calibri"/>
                <a:cs typeface="Calibri"/>
              </a:rPr>
              <a:t> </a:t>
            </a:r>
            <a:r>
              <a:rPr sz="1800" dirty="0">
                <a:latin typeface="Calibri"/>
                <a:cs typeface="Calibri"/>
              </a:rPr>
              <a:t>to</a:t>
            </a:r>
            <a:r>
              <a:rPr sz="1800" spc="95" dirty="0">
                <a:latin typeface="Calibri"/>
                <a:cs typeface="Calibri"/>
              </a:rPr>
              <a:t> </a:t>
            </a:r>
            <a:r>
              <a:rPr sz="1800" dirty="0">
                <a:latin typeface="Calibri"/>
                <a:cs typeface="Calibri"/>
              </a:rPr>
              <a:t>promote</a:t>
            </a:r>
            <a:r>
              <a:rPr sz="1800" spc="120" dirty="0">
                <a:latin typeface="Calibri"/>
                <a:cs typeface="Calibri"/>
              </a:rPr>
              <a:t> </a:t>
            </a:r>
            <a:r>
              <a:rPr sz="1800" dirty="0">
                <a:latin typeface="Calibri"/>
                <a:cs typeface="Calibri"/>
              </a:rPr>
              <a:t>Pol</a:t>
            </a:r>
            <a:r>
              <a:rPr sz="1800" spc="120" dirty="0">
                <a:latin typeface="Calibri"/>
                <a:cs typeface="Calibri"/>
              </a:rPr>
              <a:t> </a:t>
            </a:r>
            <a:r>
              <a:rPr sz="1800" dirty="0">
                <a:latin typeface="Calibri"/>
                <a:cs typeface="Calibri"/>
              </a:rPr>
              <a:t>I</a:t>
            </a:r>
            <a:r>
              <a:rPr sz="1800" spc="125" dirty="0">
                <a:latin typeface="Calibri"/>
                <a:cs typeface="Calibri"/>
              </a:rPr>
              <a:t> </a:t>
            </a:r>
            <a:r>
              <a:rPr sz="1800" spc="-25" dirty="0">
                <a:latin typeface="Calibri"/>
                <a:cs typeface="Calibri"/>
              </a:rPr>
              <a:t>and</a:t>
            </a:r>
            <a:endParaRPr sz="1800">
              <a:latin typeface="Calibri"/>
              <a:cs typeface="Calibri"/>
            </a:endParaRPr>
          </a:p>
          <a:p>
            <a:pPr marL="300355">
              <a:lnSpc>
                <a:spcPct val="100000"/>
              </a:lnSpc>
            </a:pPr>
            <a:r>
              <a:rPr sz="1800" dirty="0">
                <a:latin typeface="Calibri"/>
                <a:cs typeface="Calibri"/>
              </a:rPr>
              <a:t>Pol</a:t>
            </a:r>
            <a:r>
              <a:rPr sz="1800" spc="-50" dirty="0">
                <a:latin typeface="Calibri"/>
                <a:cs typeface="Calibri"/>
              </a:rPr>
              <a:t> </a:t>
            </a:r>
            <a:r>
              <a:rPr sz="1800" dirty="0">
                <a:latin typeface="Calibri"/>
                <a:cs typeface="Calibri"/>
              </a:rPr>
              <a:t>III</a:t>
            </a:r>
            <a:r>
              <a:rPr sz="1800" spc="-45" dirty="0">
                <a:latin typeface="Calibri"/>
                <a:cs typeface="Calibri"/>
              </a:rPr>
              <a:t> </a:t>
            </a:r>
            <a:r>
              <a:rPr sz="1800" spc="-10" dirty="0">
                <a:latin typeface="Calibri"/>
                <a:cs typeface="Calibri"/>
              </a:rPr>
              <a:t>transcription</a:t>
            </a:r>
            <a:endParaRPr sz="1800">
              <a:latin typeface="Calibri"/>
              <a:cs typeface="Calibri"/>
            </a:endParaRPr>
          </a:p>
        </p:txBody>
      </p:sp>
      <p:sp>
        <p:nvSpPr>
          <p:cNvPr id="7" name="object 7"/>
          <p:cNvSpPr txBox="1"/>
          <p:nvPr/>
        </p:nvSpPr>
        <p:spPr>
          <a:xfrm>
            <a:off x="2134361" y="3999433"/>
            <a:ext cx="6934834" cy="574675"/>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regulates</a:t>
            </a:r>
            <a:r>
              <a:rPr sz="1800" spc="445" dirty="0">
                <a:latin typeface="Calibri"/>
                <a:cs typeface="Calibri"/>
              </a:rPr>
              <a:t> </a:t>
            </a:r>
            <a:r>
              <a:rPr sz="1800" dirty="0">
                <a:latin typeface="Calibri"/>
                <a:cs typeface="Calibri"/>
              </a:rPr>
              <a:t>the</a:t>
            </a:r>
            <a:r>
              <a:rPr sz="1800" spc="465" dirty="0">
                <a:latin typeface="Calibri"/>
                <a:cs typeface="Calibri"/>
              </a:rPr>
              <a:t> </a:t>
            </a:r>
            <a:r>
              <a:rPr sz="1800" dirty="0">
                <a:latin typeface="Calibri"/>
                <a:cs typeface="Calibri"/>
              </a:rPr>
              <a:t>nuclear</a:t>
            </a:r>
            <a:r>
              <a:rPr sz="1800" spc="425" dirty="0">
                <a:latin typeface="Calibri"/>
                <a:cs typeface="Calibri"/>
              </a:rPr>
              <a:t> </a:t>
            </a:r>
            <a:r>
              <a:rPr sz="1800" dirty="0">
                <a:latin typeface="Calibri"/>
                <a:cs typeface="Calibri"/>
              </a:rPr>
              <a:t>translocation</a:t>
            </a:r>
            <a:r>
              <a:rPr sz="1800" spc="465" dirty="0">
                <a:latin typeface="Calibri"/>
                <a:cs typeface="Calibri"/>
              </a:rPr>
              <a:t> </a:t>
            </a:r>
            <a:r>
              <a:rPr sz="1800" dirty="0">
                <a:latin typeface="Calibri"/>
                <a:cs typeface="Calibri"/>
              </a:rPr>
              <a:t>of</a:t>
            </a:r>
            <a:r>
              <a:rPr sz="1800" spc="450" dirty="0">
                <a:latin typeface="Calibri"/>
                <a:cs typeface="Calibri"/>
              </a:rPr>
              <a:t> </a:t>
            </a:r>
            <a:r>
              <a:rPr sz="1800" dirty="0">
                <a:latin typeface="Calibri"/>
                <a:cs typeface="Calibri"/>
              </a:rPr>
              <a:t>TIF1A,</a:t>
            </a:r>
            <a:r>
              <a:rPr sz="1800" spc="450" dirty="0">
                <a:latin typeface="Calibri"/>
                <a:cs typeface="Calibri"/>
              </a:rPr>
              <a:t> </a:t>
            </a:r>
            <a:r>
              <a:rPr sz="1800" dirty="0">
                <a:latin typeface="Calibri"/>
                <a:cs typeface="Calibri"/>
              </a:rPr>
              <a:t>a</a:t>
            </a:r>
            <a:r>
              <a:rPr sz="1800" spc="459" dirty="0">
                <a:latin typeface="Calibri"/>
                <a:cs typeface="Calibri"/>
              </a:rPr>
              <a:t> </a:t>
            </a:r>
            <a:r>
              <a:rPr sz="1800" dirty="0">
                <a:latin typeface="Calibri"/>
                <a:cs typeface="Calibri"/>
              </a:rPr>
              <a:t>transcription</a:t>
            </a:r>
            <a:r>
              <a:rPr sz="1800" spc="465" dirty="0">
                <a:latin typeface="Calibri"/>
                <a:cs typeface="Calibri"/>
              </a:rPr>
              <a:t> </a:t>
            </a:r>
            <a:r>
              <a:rPr sz="1800" spc="-10" dirty="0">
                <a:latin typeface="Calibri"/>
                <a:cs typeface="Calibri"/>
              </a:rPr>
              <a:t>factor</a:t>
            </a:r>
            <a:endParaRPr sz="1800">
              <a:latin typeface="Calibri"/>
              <a:cs typeface="Calibri"/>
            </a:endParaRPr>
          </a:p>
          <a:p>
            <a:pPr marL="300355">
              <a:lnSpc>
                <a:spcPct val="100000"/>
              </a:lnSpc>
            </a:pPr>
            <a:r>
              <a:rPr sz="1800" spc="-10" dirty="0">
                <a:latin typeface="Calibri"/>
                <a:cs typeface="Calibri"/>
              </a:rPr>
              <a:t>(essential</a:t>
            </a:r>
            <a:r>
              <a:rPr sz="1800" spc="-80" dirty="0">
                <a:latin typeface="Calibri"/>
                <a:cs typeface="Calibri"/>
              </a:rPr>
              <a:t> </a:t>
            </a:r>
            <a:r>
              <a:rPr sz="1800" dirty="0">
                <a:latin typeface="Calibri"/>
                <a:cs typeface="Calibri"/>
              </a:rPr>
              <a:t>for</a:t>
            </a:r>
            <a:r>
              <a:rPr sz="1800" spc="10" dirty="0">
                <a:latin typeface="Calibri"/>
                <a:cs typeface="Calibri"/>
              </a:rPr>
              <a:t> </a:t>
            </a:r>
            <a:r>
              <a:rPr sz="1800" dirty="0">
                <a:latin typeface="Calibri"/>
                <a:cs typeface="Calibri"/>
              </a:rPr>
              <a:t>Pol</a:t>
            </a:r>
            <a:r>
              <a:rPr sz="1800" spc="-15" dirty="0">
                <a:latin typeface="Calibri"/>
                <a:cs typeface="Calibri"/>
              </a:rPr>
              <a:t> </a:t>
            </a:r>
            <a:r>
              <a:rPr sz="1800" spc="-10" dirty="0">
                <a:latin typeface="Calibri"/>
                <a:cs typeface="Calibri"/>
              </a:rPr>
              <a:t>I-associated</a:t>
            </a:r>
            <a:r>
              <a:rPr sz="1800" spc="-40" dirty="0">
                <a:latin typeface="Calibri"/>
                <a:cs typeface="Calibri"/>
              </a:rPr>
              <a:t> </a:t>
            </a:r>
            <a:r>
              <a:rPr sz="1800" spc="-10" dirty="0">
                <a:latin typeface="Calibri"/>
                <a:cs typeface="Calibri"/>
              </a:rPr>
              <a:t>transcription</a:t>
            </a:r>
            <a:r>
              <a:rPr sz="1800" spc="30" dirty="0">
                <a:latin typeface="Calibri"/>
                <a:cs typeface="Calibri"/>
              </a:rPr>
              <a:t> </a:t>
            </a:r>
            <a:r>
              <a:rPr sz="1800" spc="-10" dirty="0">
                <a:latin typeface="Calibri"/>
                <a:cs typeface="Calibri"/>
              </a:rPr>
              <a:t>initiation)</a:t>
            </a:r>
            <a:endParaRPr sz="1800">
              <a:latin typeface="Calibri"/>
              <a:cs typeface="Calibri"/>
            </a:endParaRPr>
          </a:p>
        </p:txBody>
      </p:sp>
      <p:sp>
        <p:nvSpPr>
          <p:cNvPr id="8" name="object 8"/>
          <p:cNvSpPr txBox="1"/>
          <p:nvPr/>
        </p:nvSpPr>
        <p:spPr>
          <a:xfrm>
            <a:off x="2134361" y="4822901"/>
            <a:ext cx="6934200" cy="574675"/>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inhibits</a:t>
            </a:r>
            <a:r>
              <a:rPr sz="1800" spc="114" dirty="0">
                <a:latin typeface="Calibri"/>
                <a:cs typeface="Calibri"/>
              </a:rPr>
              <a:t> </a:t>
            </a:r>
            <a:r>
              <a:rPr sz="1800" dirty="0">
                <a:latin typeface="Calibri"/>
                <a:cs typeface="Calibri"/>
              </a:rPr>
              <a:t>Maf1,</a:t>
            </a:r>
            <a:r>
              <a:rPr sz="1800" spc="85" dirty="0">
                <a:latin typeface="Calibri"/>
                <a:cs typeface="Calibri"/>
              </a:rPr>
              <a:t> </a:t>
            </a:r>
            <a:r>
              <a:rPr sz="1800" dirty="0">
                <a:latin typeface="Calibri"/>
                <a:cs typeface="Calibri"/>
              </a:rPr>
              <a:t>a</a:t>
            </a:r>
            <a:r>
              <a:rPr sz="1800" spc="140" dirty="0">
                <a:latin typeface="Calibri"/>
                <a:cs typeface="Calibri"/>
              </a:rPr>
              <a:t> </a:t>
            </a:r>
            <a:r>
              <a:rPr sz="1800" dirty="0">
                <a:latin typeface="Calibri"/>
                <a:cs typeface="Calibri"/>
              </a:rPr>
              <a:t>Pol</a:t>
            </a:r>
            <a:r>
              <a:rPr sz="1800" spc="114" dirty="0">
                <a:latin typeface="Calibri"/>
                <a:cs typeface="Calibri"/>
              </a:rPr>
              <a:t> </a:t>
            </a:r>
            <a:r>
              <a:rPr sz="1800" dirty="0">
                <a:latin typeface="Calibri"/>
                <a:cs typeface="Calibri"/>
              </a:rPr>
              <a:t>III</a:t>
            </a:r>
            <a:r>
              <a:rPr sz="1800" spc="114" dirty="0">
                <a:latin typeface="Calibri"/>
                <a:cs typeface="Calibri"/>
              </a:rPr>
              <a:t> </a:t>
            </a:r>
            <a:r>
              <a:rPr sz="1800" spc="-20" dirty="0">
                <a:latin typeface="Calibri"/>
                <a:cs typeface="Calibri"/>
              </a:rPr>
              <a:t>repressor,</a:t>
            </a:r>
            <a:r>
              <a:rPr sz="1800" spc="125" dirty="0">
                <a:latin typeface="Calibri"/>
                <a:cs typeface="Calibri"/>
              </a:rPr>
              <a:t> </a:t>
            </a:r>
            <a:r>
              <a:rPr sz="1800" dirty="0">
                <a:latin typeface="Calibri"/>
                <a:cs typeface="Calibri"/>
              </a:rPr>
              <a:t>and</a:t>
            </a:r>
            <a:r>
              <a:rPr sz="1800" spc="95" dirty="0">
                <a:latin typeface="Calibri"/>
                <a:cs typeface="Calibri"/>
              </a:rPr>
              <a:t> </a:t>
            </a:r>
            <a:r>
              <a:rPr sz="1800" dirty="0">
                <a:latin typeface="Calibri"/>
                <a:cs typeface="Calibri"/>
              </a:rPr>
              <a:t>so</a:t>
            </a:r>
            <a:r>
              <a:rPr sz="1800" spc="120" dirty="0">
                <a:latin typeface="Calibri"/>
                <a:cs typeface="Calibri"/>
              </a:rPr>
              <a:t> </a:t>
            </a:r>
            <a:r>
              <a:rPr sz="1800" dirty="0">
                <a:latin typeface="Calibri"/>
                <a:cs typeface="Calibri"/>
              </a:rPr>
              <a:t>induces</a:t>
            </a:r>
            <a:r>
              <a:rPr sz="1800" spc="165" dirty="0">
                <a:latin typeface="Calibri"/>
                <a:cs typeface="Calibri"/>
              </a:rPr>
              <a:t> </a:t>
            </a:r>
            <a:r>
              <a:rPr sz="1800" dirty="0">
                <a:latin typeface="Calibri"/>
                <a:cs typeface="Calibri"/>
              </a:rPr>
              <a:t>5S</a:t>
            </a:r>
            <a:r>
              <a:rPr sz="1800" spc="100" dirty="0">
                <a:latin typeface="Calibri"/>
                <a:cs typeface="Calibri"/>
              </a:rPr>
              <a:t> </a:t>
            </a:r>
            <a:r>
              <a:rPr sz="1800" dirty="0">
                <a:latin typeface="Calibri"/>
                <a:cs typeface="Calibri"/>
              </a:rPr>
              <a:t>rRNA</a:t>
            </a:r>
            <a:r>
              <a:rPr sz="1800" spc="135" dirty="0">
                <a:latin typeface="Calibri"/>
                <a:cs typeface="Calibri"/>
              </a:rPr>
              <a:t> </a:t>
            </a:r>
            <a:r>
              <a:rPr sz="1800" dirty="0">
                <a:latin typeface="Calibri"/>
                <a:cs typeface="Calibri"/>
              </a:rPr>
              <a:t>and</a:t>
            </a:r>
            <a:r>
              <a:rPr sz="1800" spc="95" dirty="0">
                <a:latin typeface="Calibri"/>
                <a:cs typeface="Calibri"/>
              </a:rPr>
              <a:t> </a:t>
            </a:r>
            <a:r>
              <a:rPr sz="1800" spc="-10" dirty="0">
                <a:latin typeface="Calibri"/>
                <a:cs typeface="Calibri"/>
              </a:rPr>
              <a:t>transfer</a:t>
            </a:r>
            <a:endParaRPr sz="1800">
              <a:latin typeface="Calibri"/>
              <a:cs typeface="Calibri"/>
            </a:endParaRPr>
          </a:p>
          <a:p>
            <a:pPr marL="300355">
              <a:lnSpc>
                <a:spcPct val="100000"/>
              </a:lnSpc>
            </a:pPr>
            <a:r>
              <a:rPr sz="1800" dirty="0">
                <a:latin typeface="Calibri"/>
                <a:cs typeface="Calibri"/>
              </a:rPr>
              <a:t>RNA</a:t>
            </a:r>
            <a:r>
              <a:rPr sz="1800" spc="-35" dirty="0">
                <a:latin typeface="Calibri"/>
                <a:cs typeface="Calibri"/>
              </a:rPr>
              <a:t> </a:t>
            </a:r>
            <a:r>
              <a:rPr sz="1800" dirty="0">
                <a:latin typeface="Calibri"/>
                <a:cs typeface="Calibri"/>
              </a:rPr>
              <a:t>(tRNA)</a:t>
            </a:r>
            <a:r>
              <a:rPr sz="1800" spc="-15" dirty="0">
                <a:latin typeface="Calibri"/>
                <a:cs typeface="Calibri"/>
              </a:rPr>
              <a:t> </a:t>
            </a:r>
            <a:r>
              <a:rPr sz="1800" spc="-10" dirty="0">
                <a:latin typeface="Calibri"/>
                <a:cs typeface="Calibri"/>
              </a:rPr>
              <a:t>transcription</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492250">
              <a:lnSpc>
                <a:spcPct val="100000"/>
              </a:lnSpc>
              <a:spcBef>
                <a:spcPts val="115"/>
              </a:spcBef>
            </a:pPr>
            <a:r>
              <a:rPr spc="-10" dirty="0"/>
              <a:t>mTORC1</a:t>
            </a:r>
            <a:r>
              <a:rPr spc="-110" dirty="0"/>
              <a:t> </a:t>
            </a:r>
            <a:r>
              <a:rPr spc="-10" dirty="0"/>
              <a:t>downstream</a:t>
            </a:r>
          </a:p>
        </p:txBody>
      </p:sp>
      <p:sp>
        <p:nvSpPr>
          <p:cNvPr id="3" name="object 3"/>
          <p:cNvSpPr txBox="1"/>
          <p:nvPr/>
        </p:nvSpPr>
        <p:spPr>
          <a:xfrm>
            <a:off x="2747264" y="568274"/>
            <a:ext cx="5847080" cy="574675"/>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spc="-10" dirty="0">
                <a:latin typeface="Calibri"/>
                <a:cs typeface="Calibri"/>
              </a:rPr>
              <a:t>recycling</a:t>
            </a:r>
            <a:r>
              <a:rPr sz="1800" spc="-1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damaged</a:t>
            </a:r>
            <a:r>
              <a:rPr sz="1800" spc="-30" dirty="0">
                <a:latin typeface="Calibri"/>
                <a:cs typeface="Calibri"/>
              </a:rPr>
              <a:t> </a:t>
            </a:r>
            <a:r>
              <a:rPr sz="1800" spc="-10" dirty="0">
                <a:latin typeface="Calibri"/>
                <a:cs typeface="Calibri"/>
              </a:rPr>
              <a:t>organelles</a:t>
            </a:r>
            <a:r>
              <a:rPr sz="1800" spc="1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for</a:t>
            </a:r>
            <a:r>
              <a:rPr sz="1800" spc="-5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organismal</a:t>
            </a:r>
            <a:r>
              <a:rPr sz="1800" spc="-15" dirty="0">
                <a:latin typeface="Calibri"/>
                <a:cs typeface="Calibri"/>
              </a:rPr>
              <a:t> </a:t>
            </a:r>
            <a:r>
              <a:rPr sz="1800" spc="-25" dirty="0">
                <a:latin typeface="Calibri"/>
                <a:cs typeface="Calibri"/>
              </a:rPr>
              <a:t>and</a:t>
            </a:r>
            <a:endParaRPr sz="1800">
              <a:latin typeface="Calibri"/>
              <a:cs typeface="Calibri"/>
            </a:endParaRPr>
          </a:p>
          <a:p>
            <a:pPr marL="300355">
              <a:lnSpc>
                <a:spcPct val="100000"/>
              </a:lnSpc>
            </a:pPr>
            <a:r>
              <a:rPr sz="1800" dirty="0">
                <a:latin typeface="Calibri"/>
                <a:cs typeface="Calibri"/>
              </a:rPr>
              <a:t>cellular</a:t>
            </a:r>
            <a:r>
              <a:rPr sz="1800" spc="-25" dirty="0">
                <a:latin typeface="Calibri"/>
                <a:cs typeface="Calibri"/>
              </a:rPr>
              <a:t> </a:t>
            </a:r>
            <a:r>
              <a:rPr sz="1800" spc="-10" dirty="0">
                <a:latin typeface="Calibri"/>
                <a:cs typeface="Calibri"/>
              </a:rPr>
              <a:t>adaptation</a:t>
            </a:r>
            <a:r>
              <a:rPr sz="1800" spc="-50" dirty="0">
                <a:latin typeface="Calibri"/>
                <a:cs typeface="Calibri"/>
              </a:rPr>
              <a:t> </a:t>
            </a:r>
            <a:r>
              <a:rPr sz="1800" dirty="0">
                <a:latin typeface="Calibri"/>
                <a:cs typeface="Calibri"/>
              </a:rPr>
              <a:t>to</a:t>
            </a:r>
            <a:r>
              <a:rPr sz="1800" spc="-75" dirty="0">
                <a:latin typeface="Calibri"/>
                <a:cs typeface="Calibri"/>
              </a:rPr>
              <a:t> </a:t>
            </a:r>
            <a:r>
              <a:rPr sz="1800" dirty="0">
                <a:latin typeface="Calibri"/>
                <a:cs typeface="Calibri"/>
              </a:rPr>
              <a:t>nutrient</a:t>
            </a:r>
            <a:r>
              <a:rPr sz="1800" spc="-35" dirty="0">
                <a:latin typeface="Calibri"/>
                <a:cs typeface="Calibri"/>
              </a:rPr>
              <a:t> </a:t>
            </a:r>
            <a:r>
              <a:rPr sz="1800" spc="-10" dirty="0">
                <a:latin typeface="Calibri"/>
                <a:cs typeface="Calibri"/>
              </a:rPr>
              <a:t>starvation</a:t>
            </a:r>
            <a:endParaRPr sz="1800">
              <a:latin typeface="Calibri"/>
              <a:cs typeface="Calibri"/>
            </a:endParaRPr>
          </a:p>
        </p:txBody>
      </p:sp>
      <p:pic>
        <p:nvPicPr>
          <p:cNvPr id="4" name="object 4"/>
          <p:cNvPicPr/>
          <p:nvPr/>
        </p:nvPicPr>
        <p:blipFill>
          <a:blip r:embed="rId2" cstate="print"/>
          <a:stretch>
            <a:fillRect/>
          </a:stretch>
        </p:blipFill>
        <p:spPr>
          <a:xfrm>
            <a:off x="395541" y="764679"/>
            <a:ext cx="2229026" cy="1207063"/>
          </a:xfrm>
          <a:prstGeom prst="rect">
            <a:avLst/>
          </a:prstGeom>
        </p:spPr>
      </p:pic>
      <p:sp>
        <p:nvSpPr>
          <p:cNvPr id="5" name="object 5"/>
          <p:cNvSpPr/>
          <p:nvPr/>
        </p:nvSpPr>
        <p:spPr>
          <a:xfrm>
            <a:off x="1316100" y="2168398"/>
            <a:ext cx="311150" cy="804545"/>
          </a:xfrm>
          <a:custGeom>
            <a:avLst/>
            <a:gdLst/>
            <a:ahLst/>
            <a:cxnLst/>
            <a:rect l="l" t="t" r="r" b="b"/>
            <a:pathLst>
              <a:path w="311150" h="804544">
                <a:moveTo>
                  <a:pt x="171196" y="0"/>
                </a:moveTo>
                <a:lnTo>
                  <a:pt x="171831" y="784987"/>
                </a:lnTo>
              </a:path>
              <a:path w="311150" h="804544">
                <a:moveTo>
                  <a:pt x="0" y="801751"/>
                </a:moveTo>
                <a:lnTo>
                  <a:pt x="310896" y="804290"/>
                </a:lnTo>
              </a:path>
            </a:pathLst>
          </a:custGeom>
          <a:ln w="28575">
            <a:solidFill>
              <a:srgbClr val="7E7E7E"/>
            </a:solidFill>
          </a:ln>
        </p:spPr>
        <p:txBody>
          <a:bodyPr wrap="square" lIns="0" tIns="0" rIns="0" bIns="0" rtlCol="0"/>
          <a:lstStyle/>
          <a:p>
            <a:endParaRPr/>
          </a:p>
        </p:txBody>
      </p:sp>
      <p:sp>
        <p:nvSpPr>
          <p:cNvPr id="6" name="object 6"/>
          <p:cNvSpPr txBox="1"/>
          <p:nvPr/>
        </p:nvSpPr>
        <p:spPr>
          <a:xfrm>
            <a:off x="940409" y="1391869"/>
            <a:ext cx="8169909" cy="1912620"/>
          </a:xfrm>
          <a:prstGeom prst="rect">
            <a:avLst/>
          </a:prstGeom>
        </p:spPr>
        <p:txBody>
          <a:bodyPr vert="horz" wrap="square" lIns="0" tIns="12700" rIns="0" bIns="0" rtlCol="0">
            <a:spAutoFit/>
          </a:bodyPr>
          <a:lstStyle/>
          <a:p>
            <a:pPr marL="2107565" marR="121285" indent="-288290" algn="just">
              <a:lnSpc>
                <a:spcPct val="100000"/>
              </a:lnSpc>
              <a:spcBef>
                <a:spcPts val="100"/>
              </a:spcBef>
              <a:buFont typeface="Wingdings"/>
              <a:buChar char=""/>
              <a:tabLst>
                <a:tab pos="2107565" algn="l"/>
              </a:tabLst>
            </a:pPr>
            <a:r>
              <a:rPr sz="1800" spc="-10" dirty="0">
                <a:latin typeface="Calibri"/>
                <a:cs typeface="Calibri"/>
              </a:rPr>
              <a:t>phosphorylates</a:t>
            </a:r>
            <a:r>
              <a:rPr sz="1800" spc="-2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suppresses</a:t>
            </a:r>
            <a:r>
              <a:rPr sz="1800" spc="-50" dirty="0">
                <a:latin typeface="Calibri"/>
                <a:cs typeface="Calibri"/>
              </a:rPr>
              <a:t> </a:t>
            </a:r>
            <a:r>
              <a:rPr sz="1800" spc="-10" dirty="0">
                <a:latin typeface="Calibri"/>
                <a:cs typeface="Calibri"/>
              </a:rPr>
              <a:t>ULK1/Atg13/FIP200</a:t>
            </a:r>
            <a:r>
              <a:rPr sz="1800" spc="10" dirty="0">
                <a:latin typeface="Calibri"/>
                <a:cs typeface="Calibri"/>
              </a:rPr>
              <a:t> </a:t>
            </a:r>
            <a:r>
              <a:rPr sz="1800" spc="-25" dirty="0">
                <a:latin typeface="Calibri"/>
                <a:cs typeface="Calibri"/>
              </a:rPr>
              <a:t>(unc-</a:t>
            </a:r>
            <a:r>
              <a:rPr sz="1800" spc="-15" dirty="0">
                <a:latin typeface="Calibri"/>
                <a:cs typeface="Calibri"/>
              </a:rPr>
              <a:t>51-</a:t>
            </a:r>
            <a:r>
              <a:rPr sz="1800" spc="-20" dirty="0">
                <a:latin typeface="Calibri"/>
                <a:cs typeface="Calibri"/>
              </a:rPr>
              <a:t>like </a:t>
            </a:r>
            <a:r>
              <a:rPr sz="1800" dirty="0">
                <a:latin typeface="Calibri"/>
                <a:cs typeface="Calibri"/>
              </a:rPr>
              <a:t>kinase</a:t>
            </a:r>
            <a:r>
              <a:rPr sz="1800" spc="-105" dirty="0">
                <a:latin typeface="Calibri"/>
                <a:cs typeface="Calibri"/>
              </a:rPr>
              <a:t> </a:t>
            </a:r>
            <a:r>
              <a:rPr sz="1800" dirty="0">
                <a:latin typeface="Calibri"/>
                <a:cs typeface="Calibri"/>
              </a:rPr>
              <a:t>1/mammalian</a:t>
            </a:r>
            <a:r>
              <a:rPr sz="1800" spc="-60" dirty="0">
                <a:latin typeface="Calibri"/>
                <a:cs typeface="Calibri"/>
              </a:rPr>
              <a:t> </a:t>
            </a:r>
            <a:r>
              <a:rPr sz="1800" spc="-10" dirty="0">
                <a:latin typeface="Calibri"/>
                <a:cs typeface="Calibri"/>
              </a:rPr>
              <a:t>autophagy-</a:t>
            </a:r>
            <a:r>
              <a:rPr sz="1800" dirty="0">
                <a:latin typeface="Calibri"/>
                <a:cs typeface="Calibri"/>
              </a:rPr>
              <a:t>related</a:t>
            </a:r>
            <a:r>
              <a:rPr sz="1800" spc="-45" dirty="0">
                <a:latin typeface="Calibri"/>
                <a:cs typeface="Calibri"/>
              </a:rPr>
              <a:t> </a:t>
            </a:r>
            <a:r>
              <a:rPr sz="1800" dirty="0">
                <a:latin typeface="Calibri"/>
                <a:cs typeface="Calibri"/>
              </a:rPr>
              <a:t>gene</a:t>
            </a:r>
            <a:r>
              <a:rPr sz="1800" spc="-95" dirty="0">
                <a:latin typeface="Calibri"/>
                <a:cs typeface="Calibri"/>
              </a:rPr>
              <a:t> </a:t>
            </a:r>
            <a:r>
              <a:rPr sz="1800" dirty="0">
                <a:latin typeface="Calibri"/>
                <a:cs typeface="Calibri"/>
              </a:rPr>
              <a:t>13/focal</a:t>
            </a:r>
            <a:r>
              <a:rPr sz="1800" spc="-25" dirty="0">
                <a:latin typeface="Calibri"/>
                <a:cs typeface="Calibri"/>
              </a:rPr>
              <a:t> </a:t>
            </a:r>
            <a:r>
              <a:rPr sz="1800" spc="-10" dirty="0">
                <a:latin typeface="Calibri"/>
                <a:cs typeface="Calibri"/>
              </a:rPr>
              <a:t>adhesion </a:t>
            </a:r>
            <a:r>
              <a:rPr sz="1800" dirty="0">
                <a:latin typeface="Calibri"/>
                <a:cs typeface="Calibri"/>
              </a:rPr>
              <a:t>kinase</a:t>
            </a:r>
            <a:r>
              <a:rPr sz="1800" spc="-90" dirty="0">
                <a:latin typeface="Calibri"/>
                <a:cs typeface="Calibri"/>
              </a:rPr>
              <a:t> </a:t>
            </a:r>
            <a:r>
              <a:rPr sz="1800" spc="-20" dirty="0">
                <a:latin typeface="Calibri"/>
                <a:cs typeface="Calibri"/>
              </a:rPr>
              <a:t>family-</a:t>
            </a:r>
            <a:r>
              <a:rPr sz="1800" spc="-10" dirty="0">
                <a:latin typeface="Calibri"/>
                <a:cs typeface="Calibri"/>
              </a:rPr>
              <a:t>interacting</a:t>
            </a:r>
            <a:r>
              <a:rPr sz="1800" spc="40" dirty="0">
                <a:latin typeface="Calibri"/>
                <a:cs typeface="Calibri"/>
              </a:rPr>
              <a:t> </a:t>
            </a:r>
            <a:r>
              <a:rPr sz="1800" dirty="0">
                <a:latin typeface="Calibri"/>
                <a:cs typeface="Calibri"/>
              </a:rPr>
              <a:t>protein</a:t>
            </a:r>
            <a:r>
              <a:rPr sz="1800" spc="3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200</a:t>
            </a:r>
            <a:r>
              <a:rPr sz="1800" spc="-45" dirty="0">
                <a:latin typeface="Calibri"/>
                <a:cs typeface="Calibri"/>
              </a:rPr>
              <a:t> </a:t>
            </a:r>
            <a:r>
              <a:rPr sz="1800" spc="-20" dirty="0">
                <a:latin typeface="Calibri"/>
                <a:cs typeface="Calibri"/>
              </a:rPr>
              <a:t>kDa)</a:t>
            </a:r>
            <a:endParaRPr sz="1800">
              <a:latin typeface="Calibri"/>
              <a:cs typeface="Calibri"/>
            </a:endParaRPr>
          </a:p>
          <a:p>
            <a:pPr marL="2106295" indent="-287020">
              <a:lnSpc>
                <a:spcPct val="100000"/>
              </a:lnSpc>
              <a:spcBef>
                <a:spcPts val="2165"/>
              </a:spcBef>
              <a:buFont typeface="Wingdings"/>
              <a:buChar char=""/>
              <a:tabLst>
                <a:tab pos="2106295" algn="l"/>
              </a:tabLst>
            </a:pPr>
            <a:r>
              <a:rPr sz="1800" dirty="0">
                <a:latin typeface="Calibri"/>
                <a:cs typeface="Calibri"/>
              </a:rPr>
              <a:t>«open»</a:t>
            </a:r>
            <a:r>
              <a:rPr sz="1800" spc="-60"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«closed»</a:t>
            </a:r>
            <a:r>
              <a:rPr sz="1800" spc="-25" dirty="0">
                <a:latin typeface="Calibri"/>
                <a:cs typeface="Calibri"/>
              </a:rPr>
              <a:t> </a:t>
            </a:r>
            <a:r>
              <a:rPr sz="1800" spc="-10" dirty="0">
                <a:latin typeface="Calibri"/>
                <a:cs typeface="Calibri"/>
              </a:rPr>
              <a:t>conformations</a:t>
            </a:r>
            <a:r>
              <a:rPr sz="1800" spc="5" dirty="0">
                <a:latin typeface="Calibri"/>
                <a:cs typeface="Calibri"/>
              </a:rPr>
              <a:t> </a:t>
            </a:r>
            <a:r>
              <a:rPr sz="1800" dirty="0">
                <a:latin typeface="Wingdings"/>
                <a:cs typeface="Wingdings"/>
              </a:rPr>
              <a:t></a:t>
            </a:r>
            <a:r>
              <a:rPr sz="1800" spc="-75" dirty="0">
                <a:latin typeface="Times New Roman"/>
                <a:cs typeface="Times New Roman"/>
              </a:rPr>
              <a:t> </a:t>
            </a:r>
            <a:r>
              <a:rPr sz="1800" spc="-10" dirty="0">
                <a:latin typeface="Calibri"/>
                <a:cs typeface="Calibri"/>
              </a:rPr>
              <a:t>regulate</a:t>
            </a:r>
            <a:r>
              <a:rPr sz="1800" spc="-35" dirty="0">
                <a:latin typeface="Calibri"/>
                <a:cs typeface="Calibri"/>
              </a:rPr>
              <a:t> </a:t>
            </a:r>
            <a:r>
              <a:rPr sz="1800" spc="-10" dirty="0">
                <a:latin typeface="Calibri"/>
                <a:cs typeface="Calibri"/>
              </a:rPr>
              <a:t>autophagosome</a:t>
            </a:r>
            <a:endParaRPr sz="1800">
              <a:latin typeface="Calibri"/>
              <a:cs typeface="Calibri"/>
            </a:endParaRPr>
          </a:p>
          <a:p>
            <a:pPr marL="2107565">
              <a:lnSpc>
                <a:spcPts val="2025"/>
              </a:lnSpc>
              <a:spcBef>
                <a:spcPts val="5"/>
              </a:spcBef>
            </a:pPr>
            <a:r>
              <a:rPr sz="1800" spc="-10" dirty="0">
                <a:latin typeface="Calibri"/>
                <a:cs typeface="Calibri"/>
              </a:rPr>
              <a:t>activity</a:t>
            </a:r>
            <a:endParaRPr sz="1800">
              <a:latin typeface="Calibri"/>
              <a:cs typeface="Calibri"/>
            </a:endParaRPr>
          </a:p>
          <a:p>
            <a:pPr marL="12700">
              <a:lnSpc>
                <a:spcPts val="2025"/>
              </a:lnSpc>
            </a:pPr>
            <a:r>
              <a:rPr sz="1800" spc="-10" dirty="0">
                <a:latin typeface="Calibri"/>
                <a:cs typeface="Calibri"/>
              </a:rPr>
              <a:t>AUTOPHAGY</a:t>
            </a:r>
            <a:endParaRPr sz="1800">
              <a:latin typeface="Calibri"/>
              <a:cs typeface="Calibri"/>
            </a:endParaRPr>
          </a:p>
        </p:txBody>
      </p:sp>
      <p:grpSp>
        <p:nvGrpSpPr>
          <p:cNvPr id="7" name="object 7"/>
          <p:cNvGrpSpPr/>
          <p:nvPr/>
        </p:nvGrpSpPr>
        <p:grpSpPr>
          <a:xfrm>
            <a:off x="1750948" y="999108"/>
            <a:ext cx="457834" cy="313690"/>
            <a:chOff x="1750948" y="999108"/>
            <a:chExt cx="457834" cy="313690"/>
          </a:xfrm>
        </p:grpSpPr>
        <p:sp>
          <p:nvSpPr>
            <p:cNvPr id="8" name="object 8"/>
            <p:cNvSpPr/>
            <p:nvPr/>
          </p:nvSpPr>
          <p:spPr>
            <a:xfrm>
              <a:off x="1763648" y="1011808"/>
              <a:ext cx="432434" cy="288290"/>
            </a:xfrm>
            <a:custGeom>
              <a:avLst/>
              <a:gdLst/>
              <a:ahLst/>
              <a:cxnLst/>
              <a:rect l="l" t="t" r="r" b="b"/>
              <a:pathLst>
                <a:path w="432435" h="288290">
                  <a:moveTo>
                    <a:pt x="216026" y="0"/>
                  </a:moveTo>
                  <a:lnTo>
                    <a:pt x="158617" y="5147"/>
                  </a:lnTo>
                  <a:lnTo>
                    <a:pt x="107018" y="19670"/>
                  </a:lnTo>
                  <a:lnTo>
                    <a:pt x="63293" y="42195"/>
                  </a:lnTo>
                  <a:lnTo>
                    <a:pt x="29506" y="71345"/>
                  </a:lnTo>
                  <a:lnTo>
                    <a:pt x="7720" y="105745"/>
                  </a:lnTo>
                  <a:lnTo>
                    <a:pt x="0" y="144017"/>
                  </a:lnTo>
                  <a:lnTo>
                    <a:pt x="7720" y="182334"/>
                  </a:lnTo>
                  <a:lnTo>
                    <a:pt x="29506" y="216746"/>
                  </a:lnTo>
                  <a:lnTo>
                    <a:pt x="63293" y="245887"/>
                  </a:lnTo>
                  <a:lnTo>
                    <a:pt x="107018" y="268393"/>
                  </a:lnTo>
                  <a:lnTo>
                    <a:pt x="158617" y="282897"/>
                  </a:lnTo>
                  <a:lnTo>
                    <a:pt x="216026" y="288036"/>
                  </a:lnTo>
                  <a:lnTo>
                    <a:pt x="273480" y="282897"/>
                  </a:lnTo>
                  <a:lnTo>
                    <a:pt x="325091" y="268393"/>
                  </a:lnTo>
                  <a:lnTo>
                    <a:pt x="368807" y="245887"/>
                  </a:lnTo>
                  <a:lnTo>
                    <a:pt x="402575" y="216746"/>
                  </a:lnTo>
                  <a:lnTo>
                    <a:pt x="424342" y="182334"/>
                  </a:lnTo>
                  <a:lnTo>
                    <a:pt x="432053" y="144017"/>
                  </a:lnTo>
                  <a:lnTo>
                    <a:pt x="424342" y="105745"/>
                  </a:lnTo>
                  <a:lnTo>
                    <a:pt x="402575" y="71345"/>
                  </a:lnTo>
                  <a:lnTo>
                    <a:pt x="368807" y="42195"/>
                  </a:lnTo>
                  <a:lnTo>
                    <a:pt x="325091" y="19670"/>
                  </a:lnTo>
                  <a:lnTo>
                    <a:pt x="273480" y="5147"/>
                  </a:lnTo>
                  <a:lnTo>
                    <a:pt x="216026" y="0"/>
                  </a:lnTo>
                  <a:close/>
                </a:path>
              </a:pathLst>
            </a:custGeom>
            <a:solidFill>
              <a:srgbClr val="FFFFFF"/>
            </a:solidFill>
          </p:spPr>
          <p:txBody>
            <a:bodyPr wrap="square" lIns="0" tIns="0" rIns="0" bIns="0" rtlCol="0"/>
            <a:lstStyle/>
            <a:p>
              <a:endParaRPr/>
            </a:p>
          </p:txBody>
        </p:sp>
        <p:sp>
          <p:nvSpPr>
            <p:cNvPr id="9" name="object 9"/>
            <p:cNvSpPr/>
            <p:nvPr/>
          </p:nvSpPr>
          <p:spPr>
            <a:xfrm>
              <a:off x="1763648" y="1011808"/>
              <a:ext cx="432434" cy="288290"/>
            </a:xfrm>
            <a:custGeom>
              <a:avLst/>
              <a:gdLst/>
              <a:ahLst/>
              <a:cxnLst/>
              <a:rect l="l" t="t" r="r" b="b"/>
              <a:pathLst>
                <a:path w="432435" h="288290">
                  <a:moveTo>
                    <a:pt x="0" y="144017"/>
                  </a:moveTo>
                  <a:lnTo>
                    <a:pt x="7720" y="105745"/>
                  </a:lnTo>
                  <a:lnTo>
                    <a:pt x="29506" y="71345"/>
                  </a:lnTo>
                  <a:lnTo>
                    <a:pt x="63293" y="42195"/>
                  </a:lnTo>
                  <a:lnTo>
                    <a:pt x="107018" y="19670"/>
                  </a:lnTo>
                  <a:lnTo>
                    <a:pt x="158617" y="5147"/>
                  </a:lnTo>
                  <a:lnTo>
                    <a:pt x="216026" y="0"/>
                  </a:lnTo>
                  <a:lnTo>
                    <a:pt x="273480" y="5147"/>
                  </a:lnTo>
                  <a:lnTo>
                    <a:pt x="325091" y="19670"/>
                  </a:lnTo>
                  <a:lnTo>
                    <a:pt x="368807" y="42195"/>
                  </a:lnTo>
                  <a:lnTo>
                    <a:pt x="402575" y="71345"/>
                  </a:lnTo>
                  <a:lnTo>
                    <a:pt x="424342" y="105745"/>
                  </a:lnTo>
                  <a:lnTo>
                    <a:pt x="432053" y="144017"/>
                  </a:lnTo>
                  <a:lnTo>
                    <a:pt x="424342" y="182334"/>
                  </a:lnTo>
                  <a:lnTo>
                    <a:pt x="402575" y="216746"/>
                  </a:lnTo>
                  <a:lnTo>
                    <a:pt x="368807" y="245887"/>
                  </a:lnTo>
                  <a:lnTo>
                    <a:pt x="325091" y="268393"/>
                  </a:lnTo>
                  <a:lnTo>
                    <a:pt x="273480" y="282897"/>
                  </a:lnTo>
                  <a:lnTo>
                    <a:pt x="216026" y="288036"/>
                  </a:lnTo>
                  <a:lnTo>
                    <a:pt x="158617" y="282897"/>
                  </a:lnTo>
                  <a:lnTo>
                    <a:pt x="107018" y="268393"/>
                  </a:lnTo>
                  <a:lnTo>
                    <a:pt x="63293" y="245887"/>
                  </a:lnTo>
                  <a:lnTo>
                    <a:pt x="29506" y="216746"/>
                  </a:lnTo>
                  <a:lnTo>
                    <a:pt x="7720" y="182334"/>
                  </a:lnTo>
                  <a:lnTo>
                    <a:pt x="0" y="144017"/>
                  </a:lnTo>
                  <a:close/>
                </a:path>
              </a:pathLst>
            </a:custGeom>
            <a:ln w="25399">
              <a:solidFill>
                <a:srgbClr val="FFFFFF"/>
              </a:solidFill>
            </a:ln>
          </p:spPr>
          <p:txBody>
            <a:bodyPr wrap="square" lIns="0" tIns="0" rIns="0" bIns="0" rtlCol="0"/>
            <a:lstStyle/>
            <a:p>
              <a:endParaRPr/>
            </a:p>
          </p:txBody>
        </p:sp>
      </p:grpSp>
      <p:sp>
        <p:nvSpPr>
          <p:cNvPr id="10" name="object 10"/>
          <p:cNvSpPr txBox="1"/>
          <p:nvPr/>
        </p:nvSpPr>
        <p:spPr>
          <a:xfrm>
            <a:off x="1771269" y="920953"/>
            <a:ext cx="440055" cy="393700"/>
          </a:xfrm>
          <a:prstGeom prst="rect">
            <a:avLst/>
          </a:prstGeom>
        </p:spPr>
        <p:txBody>
          <a:bodyPr vert="horz" wrap="square" lIns="0" tIns="14605" rIns="0" bIns="0" rtlCol="0">
            <a:spAutoFit/>
          </a:bodyPr>
          <a:lstStyle/>
          <a:p>
            <a:pPr marL="12700">
              <a:lnSpc>
                <a:spcPct val="100000"/>
              </a:lnSpc>
              <a:spcBef>
                <a:spcPts val="115"/>
              </a:spcBef>
            </a:pPr>
            <a:r>
              <a:rPr sz="2400" spc="-25" dirty="0">
                <a:latin typeface="Calibri"/>
                <a:cs typeface="Calibri"/>
              </a:rPr>
              <a:t>Atg</a:t>
            </a:r>
            <a:endParaRPr sz="2400">
              <a:latin typeface="Calibri"/>
              <a:cs typeface="Calibri"/>
            </a:endParaRPr>
          </a:p>
        </p:txBody>
      </p:sp>
      <p:pic>
        <p:nvPicPr>
          <p:cNvPr id="11" name="object 11"/>
          <p:cNvPicPr/>
          <p:nvPr/>
        </p:nvPicPr>
        <p:blipFill>
          <a:blip r:embed="rId3" cstate="print"/>
          <a:stretch>
            <a:fillRect/>
          </a:stretch>
        </p:blipFill>
        <p:spPr>
          <a:xfrm>
            <a:off x="0" y="4045800"/>
            <a:ext cx="9144000" cy="240753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682750">
              <a:lnSpc>
                <a:spcPct val="100000"/>
              </a:lnSpc>
              <a:spcBef>
                <a:spcPts val="115"/>
              </a:spcBef>
            </a:pPr>
            <a:r>
              <a:rPr spc="-10" dirty="0"/>
              <a:t>mTORC2</a:t>
            </a:r>
            <a:r>
              <a:rPr spc="-114" dirty="0"/>
              <a:t> </a:t>
            </a:r>
            <a:r>
              <a:rPr spc="-10" dirty="0"/>
              <a:t>downstream</a:t>
            </a:r>
          </a:p>
        </p:txBody>
      </p:sp>
      <p:grpSp>
        <p:nvGrpSpPr>
          <p:cNvPr id="3" name="object 3"/>
          <p:cNvGrpSpPr/>
          <p:nvPr/>
        </p:nvGrpSpPr>
        <p:grpSpPr>
          <a:xfrm>
            <a:off x="1880298" y="2859455"/>
            <a:ext cx="3065780" cy="1133475"/>
            <a:chOff x="1880298" y="2859455"/>
            <a:chExt cx="3065780" cy="1133475"/>
          </a:xfrm>
        </p:grpSpPr>
        <p:pic>
          <p:nvPicPr>
            <p:cNvPr id="4" name="object 4"/>
            <p:cNvPicPr/>
            <p:nvPr/>
          </p:nvPicPr>
          <p:blipFill>
            <a:blip r:embed="rId2" cstate="print"/>
            <a:stretch>
              <a:fillRect/>
            </a:stretch>
          </p:blipFill>
          <p:spPr>
            <a:xfrm>
              <a:off x="2082164" y="2859455"/>
              <a:ext cx="1259225" cy="514553"/>
            </a:xfrm>
            <a:prstGeom prst="rect">
              <a:avLst/>
            </a:prstGeom>
          </p:spPr>
        </p:pic>
        <p:pic>
          <p:nvPicPr>
            <p:cNvPr id="5" name="object 5"/>
            <p:cNvPicPr/>
            <p:nvPr/>
          </p:nvPicPr>
          <p:blipFill>
            <a:blip r:embed="rId3" cstate="print"/>
            <a:stretch>
              <a:fillRect/>
            </a:stretch>
          </p:blipFill>
          <p:spPr>
            <a:xfrm>
              <a:off x="3685920" y="2877299"/>
              <a:ext cx="1259886" cy="521347"/>
            </a:xfrm>
            <a:prstGeom prst="rect">
              <a:avLst/>
            </a:prstGeom>
          </p:spPr>
        </p:pic>
        <p:sp>
          <p:nvSpPr>
            <p:cNvPr id="6" name="object 6"/>
            <p:cNvSpPr/>
            <p:nvPr/>
          </p:nvSpPr>
          <p:spPr>
            <a:xfrm>
              <a:off x="1894585" y="3329051"/>
              <a:ext cx="394970" cy="649605"/>
            </a:xfrm>
            <a:custGeom>
              <a:avLst/>
              <a:gdLst/>
              <a:ahLst/>
              <a:cxnLst/>
              <a:rect l="l" t="t" r="r" b="b"/>
              <a:pathLst>
                <a:path w="394969" h="649604">
                  <a:moveTo>
                    <a:pt x="394462" y="0"/>
                  </a:moveTo>
                  <a:lnTo>
                    <a:pt x="130556" y="603631"/>
                  </a:lnTo>
                </a:path>
                <a:path w="394969" h="649604">
                  <a:moveTo>
                    <a:pt x="0" y="574167"/>
                  </a:moveTo>
                  <a:lnTo>
                    <a:pt x="251332" y="649097"/>
                  </a:lnTo>
                </a:path>
              </a:pathLst>
            </a:custGeom>
            <a:ln w="28575">
              <a:solidFill>
                <a:srgbClr val="7E7E7E"/>
              </a:solidFill>
            </a:ln>
          </p:spPr>
          <p:txBody>
            <a:bodyPr wrap="square" lIns="0" tIns="0" rIns="0" bIns="0" rtlCol="0"/>
            <a:lstStyle/>
            <a:p>
              <a:endParaRPr/>
            </a:p>
          </p:txBody>
        </p:sp>
      </p:grpSp>
      <p:sp>
        <p:nvSpPr>
          <p:cNvPr id="7" name="object 7"/>
          <p:cNvSpPr/>
          <p:nvPr/>
        </p:nvSpPr>
        <p:spPr>
          <a:xfrm>
            <a:off x="2918079" y="2309748"/>
            <a:ext cx="510540" cy="473075"/>
          </a:xfrm>
          <a:custGeom>
            <a:avLst/>
            <a:gdLst/>
            <a:ahLst/>
            <a:cxnLst/>
            <a:rect l="l" t="t" r="r" b="b"/>
            <a:pathLst>
              <a:path w="510539" h="473075">
                <a:moveTo>
                  <a:pt x="46608" y="342646"/>
                </a:moveTo>
                <a:lnTo>
                  <a:pt x="38607" y="346837"/>
                </a:lnTo>
                <a:lnTo>
                  <a:pt x="36321" y="354456"/>
                </a:lnTo>
                <a:lnTo>
                  <a:pt x="0" y="472693"/>
                </a:lnTo>
                <a:lnTo>
                  <a:pt x="39725" y="463930"/>
                </a:lnTo>
                <a:lnTo>
                  <a:pt x="30606" y="463930"/>
                </a:lnTo>
                <a:lnTo>
                  <a:pt x="11175" y="442975"/>
                </a:lnTo>
                <a:lnTo>
                  <a:pt x="50037" y="407088"/>
                </a:lnTo>
                <a:lnTo>
                  <a:pt x="65912" y="355218"/>
                </a:lnTo>
                <a:lnTo>
                  <a:pt x="61594" y="347217"/>
                </a:lnTo>
                <a:lnTo>
                  <a:pt x="46608" y="342646"/>
                </a:lnTo>
                <a:close/>
              </a:path>
              <a:path w="510539" h="473075">
                <a:moveTo>
                  <a:pt x="50037" y="407088"/>
                </a:moveTo>
                <a:lnTo>
                  <a:pt x="11175" y="442975"/>
                </a:lnTo>
                <a:lnTo>
                  <a:pt x="30606" y="463930"/>
                </a:lnTo>
                <a:lnTo>
                  <a:pt x="37345" y="457708"/>
                </a:lnTo>
                <a:lnTo>
                  <a:pt x="34543" y="457708"/>
                </a:lnTo>
                <a:lnTo>
                  <a:pt x="17779" y="439547"/>
                </a:lnTo>
                <a:lnTo>
                  <a:pt x="41725" y="434243"/>
                </a:lnTo>
                <a:lnTo>
                  <a:pt x="50037" y="407088"/>
                </a:lnTo>
                <a:close/>
              </a:path>
              <a:path w="510539" h="473075">
                <a:moveTo>
                  <a:pt x="122427" y="416433"/>
                </a:moveTo>
                <a:lnTo>
                  <a:pt x="69389" y="428115"/>
                </a:lnTo>
                <a:lnTo>
                  <a:pt x="30606" y="463930"/>
                </a:lnTo>
                <a:lnTo>
                  <a:pt x="39725" y="463930"/>
                </a:lnTo>
                <a:lnTo>
                  <a:pt x="120903" y="446024"/>
                </a:lnTo>
                <a:lnTo>
                  <a:pt x="128523" y="444246"/>
                </a:lnTo>
                <a:lnTo>
                  <a:pt x="133476" y="436625"/>
                </a:lnTo>
                <a:lnTo>
                  <a:pt x="131698" y="429005"/>
                </a:lnTo>
                <a:lnTo>
                  <a:pt x="130047" y="421259"/>
                </a:lnTo>
                <a:lnTo>
                  <a:pt x="122427" y="416433"/>
                </a:lnTo>
                <a:close/>
              </a:path>
              <a:path w="510539" h="473075">
                <a:moveTo>
                  <a:pt x="41725" y="434243"/>
                </a:moveTo>
                <a:lnTo>
                  <a:pt x="17779" y="439547"/>
                </a:lnTo>
                <a:lnTo>
                  <a:pt x="34543" y="457708"/>
                </a:lnTo>
                <a:lnTo>
                  <a:pt x="41725" y="434243"/>
                </a:lnTo>
                <a:close/>
              </a:path>
              <a:path w="510539" h="473075">
                <a:moveTo>
                  <a:pt x="69389" y="428115"/>
                </a:moveTo>
                <a:lnTo>
                  <a:pt x="41725" y="434243"/>
                </a:lnTo>
                <a:lnTo>
                  <a:pt x="34543" y="457708"/>
                </a:lnTo>
                <a:lnTo>
                  <a:pt x="37345" y="457708"/>
                </a:lnTo>
                <a:lnTo>
                  <a:pt x="69389" y="428115"/>
                </a:lnTo>
                <a:close/>
              </a:path>
              <a:path w="510539" h="473075">
                <a:moveTo>
                  <a:pt x="490855" y="0"/>
                </a:moveTo>
                <a:lnTo>
                  <a:pt x="50037" y="407088"/>
                </a:lnTo>
                <a:lnTo>
                  <a:pt x="41725" y="434243"/>
                </a:lnTo>
                <a:lnTo>
                  <a:pt x="69389" y="428115"/>
                </a:lnTo>
                <a:lnTo>
                  <a:pt x="510285" y="20954"/>
                </a:lnTo>
                <a:lnTo>
                  <a:pt x="490855" y="0"/>
                </a:lnTo>
                <a:close/>
              </a:path>
            </a:pathLst>
          </a:custGeom>
          <a:solidFill>
            <a:srgbClr val="7E7E7E"/>
          </a:solidFill>
        </p:spPr>
        <p:txBody>
          <a:bodyPr wrap="square" lIns="0" tIns="0" rIns="0" bIns="0" rtlCol="0"/>
          <a:lstStyle/>
          <a:p>
            <a:endParaRPr/>
          </a:p>
        </p:txBody>
      </p:sp>
      <p:sp>
        <p:nvSpPr>
          <p:cNvPr id="8" name="object 8"/>
          <p:cNvSpPr/>
          <p:nvPr/>
        </p:nvSpPr>
        <p:spPr>
          <a:xfrm>
            <a:off x="4243196" y="2320289"/>
            <a:ext cx="132715" cy="462280"/>
          </a:xfrm>
          <a:custGeom>
            <a:avLst/>
            <a:gdLst/>
            <a:ahLst/>
            <a:cxnLst/>
            <a:rect l="l" t="t" r="r" b="b"/>
            <a:pathLst>
              <a:path w="132714" h="462280">
                <a:moveTo>
                  <a:pt x="16001" y="331850"/>
                </a:moveTo>
                <a:lnTo>
                  <a:pt x="2286" y="339725"/>
                </a:lnTo>
                <a:lnTo>
                  <a:pt x="0" y="348488"/>
                </a:lnTo>
                <a:lnTo>
                  <a:pt x="3937" y="355346"/>
                </a:lnTo>
                <a:lnTo>
                  <a:pt x="66293" y="462152"/>
                </a:lnTo>
                <a:lnTo>
                  <a:pt x="82828" y="433832"/>
                </a:lnTo>
                <a:lnTo>
                  <a:pt x="52069" y="433832"/>
                </a:lnTo>
                <a:lnTo>
                  <a:pt x="52069" y="380902"/>
                </a:lnTo>
                <a:lnTo>
                  <a:pt x="28701" y="340868"/>
                </a:lnTo>
                <a:lnTo>
                  <a:pt x="24637" y="334137"/>
                </a:lnTo>
                <a:lnTo>
                  <a:pt x="16001" y="331850"/>
                </a:lnTo>
                <a:close/>
              </a:path>
              <a:path w="132714" h="462280">
                <a:moveTo>
                  <a:pt x="52069" y="380902"/>
                </a:moveTo>
                <a:lnTo>
                  <a:pt x="52069" y="433832"/>
                </a:lnTo>
                <a:lnTo>
                  <a:pt x="80644" y="433832"/>
                </a:lnTo>
                <a:lnTo>
                  <a:pt x="80644" y="426593"/>
                </a:lnTo>
                <a:lnTo>
                  <a:pt x="53975" y="426593"/>
                </a:lnTo>
                <a:lnTo>
                  <a:pt x="66358" y="405380"/>
                </a:lnTo>
                <a:lnTo>
                  <a:pt x="52069" y="380902"/>
                </a:lnTo>
                <a:close/>
              </a:path>
              <a:path w="132714" h="462280">
                <a:moveTo>
                  <a:pt x="116712" y="331850"/>
                </a:moveTo>
                <a:lnTo>
                  <a:pt x="107950" y="334137"/>
                </a:lnTo>
                <a:lnTo>
                  <a:pt x="80648" y="380902"/>
                </a:lnTo>
                <a:lnTo>
                  <a:pt x="80644" y="433832"/>
                </a:lnTo>
                <a:lnTo>
                  <a:pt x="82828" y="433832"/>
                </a:lnTo>
                <a:lnTo>
                  <a:pt x="128650" y="355346"/>
                </a:lnTo>
                <a:lnTo>
                  <a:pt x="132714" y="348488"/>
                </a:lnTo>
                <a:lnTo>
                  <a:pt x="130301" y="339725"/>
                </a:lnTo>
                <a:lnTo>
                  <a:pt x="123570" y="335788"/>
                </a:lnTo>
                <a:lnTo>
                  <a:pt x="116712" y="331850"/>
                </a:lnTo>
                <a:close/>
              </a:path>
              <a:path w="132714" h="462280">
                <a:moveTo>
                  <a:pt x="66358" y="405380"/>
                </a:moveTo>
                <a:lnTo>
                  <a:pt x="53975" y="426593"/>
                </a:lnTo>
                <a:lnTo>
                  <a:pt x="78739" y="426593"/>
                </a:lnTo>
                <a:lnTo>
                  <a:pt x="66358" y="405380"/>
                </a:lnTo>
                <a:close/>
              </a:path>
              <a:path w="132714" h="462280">
                <a:moveTo>
                  <a:pt x="80644" y="380908"/>
                </a:moveTo>
                <a:lnTo>
                  <a:pt x="66358" y="405380"/>
                </a:lnTo>
                <a:lnTo>
                  <a:pt x="78739" y="426593"/>
                </a:lnTo>
                <a:lnTo>
                  <a:pt x="80644" y="426593"/>
                </a:lnTo>
                <a:lnTo>
                  <a:pt x="80644" y="380908"/>
                </a:lnTo>
                <a:close/>
              </a:path>
              <a:path w="132714" h="462280">
                <a:moveTo>
                  <a:pt x="80644" y="0"/>
                </a:moveTo>
                <a:lnTo>
                  <a:pt x="52069" y="0"/>
                </a:lnTo>
                <a:lnTo>
                  <a:pt x="52073" y="380908"/>
                </a:lnTo>
                <a:lnTo>
                  <a:pt x="66358" y="405380"/>
                </a:lnTo>
                <a:lnTo>
                  <a:pt x="80644" y="380908"/>
                </a:lnTo>
                <a:lnTo>
                  <a:pt x="80644" y="0"/>
                </a:lnTo>
                <a:close/>
              </a:path>
            </a:pathLst>
          </a:custGeom>
          <a:solidFill>
            <a:srgbClr val="7E7E7E"/>
          </a:solidFill>
        </p:spPr>
        <p:txBody>
          <a:bodyPr wrap="square" lIns="0" tIns="0" rIns="0" bIns="0" rtlCol="0"/>
          <a:lstStyle/>
          <a:p>
            <a:endParaRPr/>
          </a:p>
        </p:txBody>
      </p:sp>
      <p:pic>
        <p:nvPicPr>
          <p:cNvPr id="9" name="object 9"/>
          <p:cNvPicPr/>
          <p:nvPr/>
        </p:nvPicPr>
        <p:blipFill>
          <a:blip r:embed="rId4" cstate="print"/>
          <a:stretch>
            <a:fillRect/>
          </a:stretch>
        </p:blipFill>
        <p:spPr>
          <a:xfrm>
            <a:off x="5200522" y="2782493"/>
            <a:ext cx="1252071" cy="514553"/>
          </a:xfrm>
          <a:prstGeom prst="rect">
            <a:avLst/>
          </a:prstGeom>
        </p:spPr>
      </p:pic>
      <p:grpSp>
        <p:nvGrpSpPr>
          <p:cNvPr id="10" name="object 10"/>
          <p:cNvGrpSpPr/>
          <p:nvPr/>
        </p:nvGrpSpPr>
        <p:grpSpPr>
          <a:xfrm>
            <a:off x="2760852" y="933691"/>
            <a:ext cx="3028315" cy="1772285"/>
            <a:chOff x="2760852" y="933691"/>
            <a:chExt cx="3028315" cy="1772285"/>
          </a:xfrm>
        </p:grpSpPr>
        <p:sp>
          <p:nvSpPr>
            <p:cNvPr id="11" name="object 11"/>
            <p:cNvSpPr/>
            <p:nvPr/>
          </p:nvSpPr>
          <p:spPr>
            <a:xfrm>
              <a:off x="5013832" y="2231770"/>
              <a:ext cx="636270" cy="473709"/>
            </a:xfrm>
            <a:custGeom>
              <a:avLst/>
              <a:gdLst/>
              <a:ahLst/>
              <a:cxnLst/>
              <a:rect l="l" t="t" r="r" b="b"/>
              <a:pathLst>
                <a:path w="636270" h="473710">
                  <a:moveTo>
                    <a:pt x="508253" y="431291"/>
                  </a:moveTo>
                  <a:lnTo>
                    <a:pt x="501268" y="436879"/>
                  </a:lnTo>
                  <a:lnTo>
                    <a:pt x="499490" y="452627"/>
                  </a:lnTo>
                  <a:lnTo>
                    <a:pt x="505205" y="459613"/>
                  </a:lnTo>
                  <a:lnTo>
                    <a:pt x="636142" y="473709"/>
                  </a:lnTo>
                  <a:lnTo>
                    <a:pt x="633836" y="468375"/>
                  </a:lnTo>
                  <a:lnTo>
                    <a:pt x="604774" y="468375"/>
                  </a:lnTo>
                  <a:lnTo>
                    <a:pt x="562125" y="436967"/>
                  </a:lnTo>
                  <a:lnTo>
                    <a:pt x="516127" y="432053"/>
                  </a:lnTo>
                  <a:lnTo>
                    <a:pt x="508253" y="431291"/>
                  </a:lnTo>
                  <a:close/>
                </a:path>
                <a:path w="636270" h="473710">
                  <a:moveTo>
                    <a:pt x="562125" y="436967"/>
                  </a:moveTo>
                  <a:lnTo>
                    <a:pt x="604774" y="468375"/>
                  </a:lnTo>
                  <a:lnTo>
                    <a:pt x="609099" y="462533"/>
                  </a:lnTo>
                  <a:lnTo>
                    <a:pt x="600201" y="462533"/>
                  </a:lnTo>
                  <a:lnTo>
                    <a:pt x="590456" y="439993"/>
                  </a:lnTo>
                  <a:lnTo>
                    <a:pt x="562125" y="436967"/>
                  </a:lnTo>
                  <a:close/>
                </a:path>
                <a:path w="636270" h="473710">
                  <a:moveTo>
                    <a:pt x="575437" y="349503"/>
                  </a:moveTo>
                  <a:lnTo>
                    <a:pt x="568197" y="352678"/>
                  </a:lnTo>
                  <a:lnTo>
                    <a:pt x="560958" y="355726"/>
                  </a:lnTo>
                  <a:lnTo>
                    <a:pt x="557656" y="364236"/>
                  </a:lnTo>
                  <a:lnTo>
                    <a:pt x="560831" y="371475"/>
                  </a:lnTo>
                  <a:lnTo>
                    <a:pt x="579244" y="414061"/>
                  </a:lnTo>
                  <a:lnTo>
                    <a:pt x="621791" y="445388"/>
                  </a:lnTo>
                  <a:lnTo>
                    <a:pt x="604774" y="468375"/>
                  </a:lnTo>
                  <a:lnTo>
                    <a:pt x="633836" y="468375"/>
                  </a:lnTo>
                  <a:lnTo>
                    <a:pt x="586993" y="360044"/>
                  </a:lnTo>
                  <a:lnTo>
                    <a:pt x="583818" y="352805"/>
                  </a:lnTo>
                  <a:lnTo>
                    <a:pt x="575437" y="349503"/>
                  </a:lnTo>
                  <a:close/>
                </a:path>
                <a:path w="636270" h="473710">
                  <a:moveTo>
                    <a:pt x="590456" y="439993"/>
                  </a:moveTo>
                  <a:lnTo>
                    <a:pt x="600201" y="462533"/>
                  </a:lnTo>
                  <a:lnTo>
                    <a:pt x="614806" y="442594"/>
                  </a:lnTo>
                  <a:lnTo>
                    <a:pt x="590456" y="439993"/>
                  </a:lnTo>
                  <a:close/>
                </a:path>
                <a:path w="636270" h="473710">
                  <a:moveTo>
                    <a:pt x="579244" y="414061"/>
                  </a:moveTo>
                  <a:lnTo>
                    <a:pt x="590456" y="439993"/>
                  </a:lnTo>
                  <a:lnTo>
                    <a:pt x="614806" y="442594"/>
                  </a:lnTo>
                  <a:lnTo>
                    <a:pt x="600201" y="462533"/>
                  </a:lnTo>
                  <a:lnTo>
                    <a:pt x="609099" y="462533"/>
                  </a:lnTo>
                  <a:lnTo>
                    <a:pt x="621791" y="445388"/>
                  </a:lnTo>
                  <a:lnTo>
                    <a:pt x="579244" y="414061"/>
                  </a:lnTo>
                  <a:close/>
                </a:path>
                <a:path w="636270" h="473710">
                  <a:moveTo>
                    <a:pt x="16890" y="0"/>
                  </a:moveTo>
                  <a:lnTo>
                    <a:pt x="0" y="22987"/>
                  </a:lnTo>
                  <a:lnTo>
                    <a:pt x="562125" y="436967"/>
                  </a:lnTo>
                  <a:lnTo>
                    <a:pt x="590456" y="439993"/>
                  </a:lnTo>
                  <a:lnTo>
                    <a:pt x="579244" y="414061"/>
                  </a:lnTo>
                  <a:lnTo>
                    <a:pt x="16890" y="0"/>
                  </a:lnTo>
                  <a:close/>
                </a:path>
              </a:pathLst>
            </a:custGeom>
            <a:solidFill>
              <a:srgbClr val="7E7E7E"/>
            </a:solidFill>
          </p:spPr>
          <p:txBody>
            <a:bodyPr wrap="square" lIns="0" tIns="0" rIns="0" bIns="0" rtlCol="0"/>
            <a:lstStyle/>
            <a:p>
              <a:endParaRPr/>
            </a:p>
          </p:txBody>
        </p:sp>
        <p:pic>
          <p:nvPicPr>
            <p:cNvPr id="12" name="object 12"/>
            <p:cNvPicPr/>
            <p:nvPr/>
          </p:nvPicPr>
          <p:blipFill>
            <a:blip r:embed="rId5" cstate="print"/>
            <a:stretch>
              <a:fillRect/>
            </a:stretch>
          </p:blipFill>
          <p:spPr>
            <a:xfrm>
              <a:off x="3232276" y="1102982"/>
              <a:ext cx="2127123" cy="1010424"/>
            </a:xfrm>
            <a:prstGeom prst="rect">
              <a:avLst/>
            </a:prstGeom>
          </p:spPr>
        </p:pic>
        <p:pic>
          <p:nvPicPr>
            <p:cNvPr id="13" name="object 13"/>
            <p:cNvPicPr/>
            <p:nvPr/>
          </p:nvPicPr>
          <p:blipFill>
            <a:blip r:embed="rId6" cstate="print"/>
            <a:stretch>
              <a:fillRect/>
            </a:stretch>
          </p:blipFill>
          <p:spPr>
            <a:xfrm>
              <a:off x="2760852" y="1704136"/>
              <a:ext cx="1689227" cy="514553"/>
            </a:xfrm>
            <a:prstGeom prst="rect">
              <a:avLst/>
            </a:prstGeom>
          </p:spPr>
        </p:pic>
        <p:pic>
          <p:nvPicPr>
            <p:cNvPr id="14" name="object 14"/>
            <p:cNvPicPr/>
            <p:nvPr/>
          </p:nvPicPr>
          <p:blipFill>
            <a:blip r:embed="rId7" cstate="print"/>
            <a:stretch>
              <a:fillRect/>
            </a:stretch>
          </p:blipFill>
          <p:spPr>
            <a:xfrm>
              <a:off x="4883404" y="1653209"/>
              <a:ext cx="905471" cy="541731"/>
            </a:xfrm>
            <a:prstGeom prst="rect">
              <a:avLst/>
            </a:prstGeom>
          </p:spPr>
        </p:pic>
        <p:pic>
          <p:nvPicPr>
            <p:cNvPr id="15" name="object 15"/>
            <p:cNvPicPr/>
            <p:nvPr/>
          </p:nvPicPr>
          <p:blipFill>
            <a:blip r:embed="rId8" cstate="print"/>
            <a:stretch>
              <a:fillRect/>
            </a:stretch>
          </p:blipFill>
          <p:spPr>
            <a:xfrm>
              <a:off x="2760852" y="933691"/>
              <a:ext cx="897610" cy="534936"/>
            </a:xfrm>
            <a:prstGeom prst="rect">
              <a:avLst/>
            </a:prstGeom>
          </p:spPr>
        </p:pic>
      </p:grpSp>
      <p:sp>
        <p:nvSpPr>
          <p:cNvPr id="16" name="object 16"/>
          <p:cNvSpPr txBox="1"/>
          <p:nvPr/>
        </p:nvSpPr>
        <p:spPr>
          <a:xfrm>
            <a:off x="3779646" y="712419"/>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7" name="object 17"/>
          <p:cNvSpPr txBox="1"/>
          <p:nvPr/>
        </p:nvSpPr>
        <p:spPr>
          <a:xfrm>
            <a:off x="1627123" y="3938778"/>
            <a:ext cx="492759"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FoxO</a:t>
            </a:r>
            <a:endParaRPr sz="1800">
              <a:latin typeface="Calibri"/>
              <a:cs typeface="Calibri"/>
            </a:endParaRPr>
          </a:p>
        </p:txBody>
      </p:sp>
      <p:grpSp>
        <p:nvGrpSpPr>
          <p:cNvPr id="18" name="object 18"/>
          <p:cNvGrpSpPr/>
          <p:nvPr/>
        </p:nvGrpSpPr>
        <p:grpSpPr>
          <a:xfrm>
            <a:off x="2677985" y="3310635"/>
            <a:ext cx="1242060" cy="718820"/>
            <a:chOff x="2677985" y="3310635"/>
            <a:chExt cx="1242060" cy="718820"/>
          </a:xfrm>
        </p:grpSpPr>
        <p:sp>
          <p:nvSpPr>
            <p:cNvPr id="19" name="object 19"/>
            <p:cNvSpPr/>
            <p:nvPr/>
          </p:nvSpPr>
          <p:spPr>
            <a:xfrm>
              <a:off x="2692273" y="3400678"/>
              <a:ext cx="271145" cy="614045"/>
            </a:xfrm>
            <a:custGeom>
              <a:avLst/>
              <a:gdLst/>
              <a:ahLst/>
              <a:cxnLst/>
              <a:rect l="l" t="t" r="r" b="b"/>
              <a:pathLst>
                <a:path w="271144" h="614045">
                  <a:moveTo>
                    <a:pt x="91058" y="0"/>
                  </a:moveTo>
                  <a:lnTo>
                    <a:pt x="113918" y="577723"/>
                  </a:lnTo>
                </a:path>
                <a:path w="271144" h="614045">
                  <a:moveTo>
                    <a:pt x="0" y="607568"/>
                  </a:moveTo>
                  <a:lnTo>
                    <a:pt x="270763" y="613918"/>
                  </a:lnTo>
                </a:path>
              </a:pathLst>
            </a:custGeom>
            <a:ln w="28575">
              <a:solidFill>
                <a:srgbClr val="7E7E7E"/>
              </a:solidFill>
            </a:ln>
          </p:spPr>
          <p:txBody>
            <a:bodyPr wrap="square" lIns="0" tIns="0" rIns="0" bIns="0" rtlCol="0"/>
            <a:lstStyle/>
            <a:p>
              <a:endParaRPr/>
            </a:p>
          </p:txBody>
        </p:sp>
        <p:sp>
          <p:nvSpPr>
            <p:cNvPr id="20" name="object 20"/>
            <p:cNvSpPr/>
            <p:nvPr/>
          </p:nvSpPr>
          <p:spPr>
            <a:xfrm>
              <a:off x="3189351" y="3310635"/>
              <a:ext cx="730250" cy="607060"/>
            </a:xfrm>
            <a:custGeom>
              <a:avLst/>
              <a:gdLst/>
              <a:ahLst/>
              <a:cxnLst/>
              <a:rect l="l" t="t" r="r" b="b"/>
              <a:pathLst>
                <a:path w="730250" h="607060">
                  <a:moveTo>
                    <a:pt x="604774" y="557530"/>
                  </a:moveTo>
                  <a:lnTo>
                    <a:pt x="597535" y="562863"/>
                  </a:lnTo>
                  <a:lnTo>
                    <a:pt x="596204" y="570944"/>
                  </a:lnTo>
                  <a:lnTo>
                    <a:pt x="594868" y="578357"/>
                  </a:lnTo>
                  <a:lnTo>
                    <a:pt x="600201" y="585724"/>
                  </a:lnTo>
                  <a:lnTo>
                    <a:pt x="730123" y="607059"/>
                  </a:lnTo>
                  <a:lnTo>
                    <a:pt x="727511" y="599947"/>
                  </a:lnTo>
                  <a:lnTo>
                    <a:pt x="699135" y="599947"/>
                  </a:lnTo>
                  <a:lnTo>
                    <a:pt x="658496" y="566352"/>
                  </a:lnTo>
                  <a:lnTo>
                    <a:pt x="604774" y="557530"/>
                  </a:lnTo>
                  <a:close/>
                </a:path>
                <a:path w="730250" h="607060">
                  <a:moveTo>
                    <a:pt x="658496" y="566352"/>
                  </a:moveTo>
                  <a:lnTo>
                    <a:pt x="699135" y="599947"/>
                  </a:lnTo>
                  <a:lnTo>
                    <a:pt x="704068" y="593978"/>
                  </a:lnTo>
                  <a:lnTo>
                    <a:pt x="694816" y="593978"/>
                  </a:lnTo>
                  <a:lnTo>
                    <a:pt x="686375" y="570944"/>
                  </a:lnTo>
                  <a:lnTo>
                    <a:pt x="658496" y="566352"/>
                  </a:lnTo>
                  <a:close/>
                </a:path>
                <a:path w="730250" h="607060">
                  <a:moveTo>
                    <a:pt x="676528" y="479678"/>
                  </a:moveTo>
                  <a:lnTo>
                    <a:pt x="669163" y="482472"/>
                  </a:lnTo>
                  <a:lnTo>
                    <a:pt x="661670" y="485139"/>
                  </a:lnTo>
                  <a:lnTo>
                    <a:pt x="657860" y="493394"/>
                  </a:lnTo>
                  <a:lnTo>
                    <a:pt x="660653" y="500761"/>
                  </a:lnTo>
                  <a:lnTo>
                    <a:pt x="676632" y="544360"/>
                  </a:lnTo>
                  <a:lnTo>
                    <a:pt x="717296" y="577976"/>
                  </a:lnTo>
                  <a:lnTo>
                    <a:pt x="699135" y="599947"/>
                  </a:lnTo>
                  <a:lnTo>
                    <a:pt x="727511" y="599947"/>
                  </a:lnTo>
                  <a:lnTo>
                    <a:pt x="687451" y="490855"/>
                  </a:lnTo>
                  <a:lnTo>
                    <a:pt x="684784" y="483488"/>
                  </a:lnTo>
                  <a:lnTo>
                    <a:pt x="676528" y="479678"/>
                  </a:lnTo>
                  <a:close/>
                </a:path>
                <a:path w="730250" h="607060">
                  <a:moveTo>
                    <a:pt x="686375" y="570944"/>
                  </a:moveTo>
                  <a:lnTo>
                    <a:pt x="694816" y="593978"/>
                  </a:lnTo>
                  <a:lnTo>
                    <a:pt x="710564" y="574928"/>
                  </a:lnTo>
                  <a:lnTo>
                    <a:pt x="686375" y="570944"/>
                  </a:lnTo>
                  <a:close/>
                </a:path>
                <a:path w="730250" h="607060">
                  <a:moveTo>
                    <a:pt x="676632" y="544360"/>
                  </a:moveTo>
                  <a:lnTo>
                    <a:pt x="686375" y="570944"/>
                  </a:lnTo>
                  <a:lnTo>
                    <a:pt x="710564" y="574928"/>
                  </a:lnTo>
                  <a:lnTo>
                    <a:pt x="694816" y="593978"/>
                  </a:lnTo>
                  <a:lnTo>
                    <a:pt x="704068" y="593978"/>
                  </a:lnTo>
                  <a:lnTo>
                    <a:pt x="717296" y="577976"/>
                  </a:lnTo>
                  <a:lnTo>
                    <a:pt x="676632" y="544360"/>
                  </a:lnTo>
                  <a:close/>
                </a:path>
                <a:path w="730250" h="607060">
                  <a:moveTo>
                    <a:pt x="18161" y="0"/>
                  </a:moveTo>
                  <a:lnTo>
                    <a:pt x="0" y="21971"/>
                  </a:lnTo>
                  <a:lnTo>
                    <a:pt x="658496" y="566352"/>
                  </a:lnTo>
                  <a:lnTo>
                    <a:pt x="686375" y="570944"/>
                  </a:lnTo>
                  <a:lnTo>
                    <a:pt x="676632" y="544360"/>
                  </a:lnTo>
                  <a:lnTo>
                    <a:pt x="18161" y="0"/>
                  </a:lnTo>
                  <a:close/>
                </a:path>
              </a:pathLst>
            </a:custGeom>
            <a:solidFill>
              <a:srgbClr val="7E7E7E"/>
            </a:solidFill>
          </p:spPr>
          <p:txBody>
            <a:bodyPr wrap="square" lIns="0" tIns="0" rIns="0" bIns="0" rtlCol="0"/>
            <a:lstStyle/>
            <a:p>
              <a:endParaRPr/>
            </a:p>
          </p:txBody>
        </p:sp>
      </p:grpSp>
      <p:sp>
        <p:nvSpPr>
          <p:cNvPr id="21" name="object 21"/>
          <p:cNvSpPr txBox="1"/>
          <p:nvPr/>
        </p:nvSpPr>
        <p:spPr>
          <a:xfrm>
            <a:off x="2599182" y="4036898"/>
            <a:ext cx="379095"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Bad</a:t>
            </a:r>
            <a:endParaRPr sz="1800">
              <a:latin typeface="Calibri"/>
              <a:cs typeface="Calibri"/>
            </a:endParaRPr>
          </a:p>
        </p:txBody>
      </p:sp>
      <p:sp>
        <p:nvSpPr>
          <p:cNvPr id="22" name="object 22"/>
          <p:cNvSpPr/>
          <p:nvPr/>
        </p:nvSpPr>
        <p:spPr>
          <a:xfrm>
            <a:off x="2272538" y="4284345"/>
            <a:ext cx="132715" cy="1002030"/>
          </a:xfrm>
          <a:custGeom>
            <a:avLst/>
            <a:gdLst/>
            <a:ahLst/>
            <a:cxnLst/>
            <a:rect l="l" t="t" r="r" b="b"/>
            <a:pathLst>
              <a:path w="132714" h="1002029">
                <a:moveTo>
                  <a:pt x="16129" y="870584"/>
                </a:moveTo>
                <a:lnTo>
                  <a:pt x="2412" y="878458"/>
                </a:lnTo>
                <a:lnTo>
                  <a:pt x="0" y="887094"/>
                </a:lnTo>
                <a:lnTo>
                  <a:pt x="3937" y="893952"/>
                </a:lnTo>
                <a:lnTo>
                  <a:pt x="64897" y="1001648"/>
                </a:lnTo>
                <a:lnTo>
                  <a:pt x="81793" y="973454"/>
                </a:lnTo>
                <a:lnTo>
                  <a:pt x="79501" y="973454"/>
                </a:lnTo>
                <a:lnTo>
                  <a:pt x="50926" y="973073"/>
                </a:lnTo>
                <a:lnTo>
                  <a:pt x="51562" y="920128"/>
                </a:lnTo>
                <a:lnTo>
                  <a:pt x="28701" y="879855"/>
                </a:lnTo>
                <a:lnTo>
                  <a:pt x="24892" y="872997"/>
                </a:lnTo>
                <a:lnTo>
                  <a:pt x="16129" y="870584"/>
                </a:lnTo>
                <a:close/>
              </a:path>
              <a:path w="132714" h="1002029">
                <a:moveTo>
                  <a:pt x="51562" y="920128"/>
                </a:moveTo>
                <a:lnTo>
                  <a:pt x="50926" y="973073"/>
                </a:lnTo>
                <a:lnTo>
                  <a:pt x="79501" y="973454"/>
                </a:lnTo>
                <a:lnTo>
                  <a:pt x="79588" y="966215"/>
                </a:lnTo>
                <a:lnTo>
                  <a:pt x="77724" y="966215"/>
                </a:lnTo>
                <a:lnTo>
                  <a:pt x="52959" y="965961"/>
                </a:lnTo>
                <a:lnTo>
                  <a:pt x="65601" y="944860"/>
                </a:lnTo>
                <a:lnTo>
                  <a:pt x="51562" y="920128"/>
                </a:lnTo>
                <a:close/>
              </a:path>
              <a:path w="132714" h="1002029">
                <a:moveTo>
                  <a:pt x="116839" y="871854"/>
                </a:moveTo>
                <a:lnTo>
                  <a:pt x="108076" y="874013"/>
                </a:lnTo>
                <a:lnTo>
                  <a:pt x="104012" y="880744"/>
                </a:lnTo>
                <a:lnTo>
                  <a:pt x="80136" y="920598"/>
                </a:lnTo>
                <a:lnTo>
                  <a:pt x="79501" y="973454"/>
                </a:lnTo>
                <a:lnTo>
                  <a:pt x="81793" y="973454"/>
                </a:lnTo>
                <a:lnTo>
                  <a:pt x="128524" y="895476"/>
                </a:lnTo>
                <a:lnTo>
                  <a:pt x="132587" y="888745"/>
                </a:lnTo>
                <a:lnTo>
                  <a:pt x="130429" y="879982"/>
                </a:lnTo>
                <a:lnTo>
                  <a:pt x="123698" y="875918"/>
                </a:lnTo>
                <a:lnTo>
                  <a:pt x="116839" y="871854"/>
                </a:lnTo>
                <a:close/>
              </a:path>
              <a:path w="132714" h="1002029">
                <a:moveTo>
                  <a:pt x="65601" y="944860"/>
                </a:moveTo>
                <a:lnTo>
                  <a:pt x="52959" y="965961"/>
                </a:lnTo>
                <a:lnTo>
                  <a:pt x="77724" y="966215"/>
                </a:lnTo>
                <a:lnTo>
                  <a:pt x="65601" y="944860"/>
                </a:lnTo>
                <a:close/>
              </a:path>
              <a:path w="132714" h="1002029">
                <a:moveTo>
                  <a:pt x="80136" y="920598"/>
                </a:moveTo>
                <a:lnTo>
                  <a:pt x="65601" y="944860"/>
                </a:lnTo>
                <a:lnTo>
                  <a:pt x="77724" y="966215"/>
                </a:lnTo>
                <a:lnTo>
                  <a:pt x="79588" y="966215"/>
                </a:lnTo>
                <a:lnTo>
                  <a:pt x="80136" y="920598"/>
                </a:lnTo>
                <a:close/>
              </a:path>
              <a:path w="132714" h="1002029">
                <a:moveTo>
                  <a:pt x="62611" y="0"/>
                </a:moveTo>
                <a:lnTo>
                  <a:pt x="51562" y="920128"/>
                </a:lnTo>
                <a:lnTo>
                  <a:pt x="65601" y="944860"/>
                </a:lnTo>
                <a:lnTo>
                  <a:pt x="80136" y="920598"/>
                </a:lnTo>
                <a:lnTo>
                  <a:pt x="91186" y="380"/>
                </a:lnTo>
                <a:lnTo>
                  <a:pt x="62611" y="0"/>
                </a:lnTo>
                <a:close/>
              </a:path>
            </a:pathLst>
          </a:custGeom>
          <a:solidFill>
            <a:srgbClr val="7E7E7E"/>
          </a:solidFill>
        </p:spPr>
        <p:txBody>
          <a:bodyPr wrap="square" lIns="0" tIns="0" rIns="0" bIns="0" rtlCol="0"/>
          <a:lstStyle/>
          <a:p>
            <a:endParaRPr/>
          </a:p>
        </p:txBody>
      </p:sp>
      <p:sp>
        <p:nvSpPr>
          <p:cNvPr id="23" name="object 23"/>
          <p:cNvSpPr/>
          <p:nvPr/>
        </p:nvSpPr>
        <p:spPr>
          <a:xfrm>
            <a:off x="5772911" y="3413125"/>
            <a:ext cx="132715" cy="1002030"/>
          </a:xfrm>
          <a:custGeom>
            <a:avLst/>
            <a:gdLst/>
            <a:ahLst/>
            <a:cxnLst/>
            <a:rect l="l" t="t" r="r" b="b"/>
            <a:pathLst>
              <a:path w="132714" h="1002029">
                <a:moveTo>
                  <a:pt x="16128" y="870585"/>
                </a:moveTo>
                <a:lnTo>
                  <a:pt x="9271" y="874522"/>
                </a:lnTo>
                <a:lnTo>
                  <a:pt x="2412" y="878332"/>
                </a:lnTo>
                <a:lnTo>
                  <a:pt x="0" y="887094"/>
                </a:lnTo>
                <a:lnTo>
                  <a:pt x="3810" y="893952"/>
                </a:lnTo>
                <a:lnTo>
                  <a:pt x="64897" y="1001649"/>
                </a:lnTo>
                <a:lnTo>
                  <a:pt x="81793" y="973455"/>
                </a:lnTo>
                <a:lnTo>
                  <a:pt x="79501" y="973455"/>
                </a:lnTo>
                <a:lnTo>
                  <a:pt x="50926" y="973074"/>
                </a:lnTo>
                <a:lnTo>
                  <a:pt x="51562" y="920128"/>
                </a:lnTo>
                <a:lnTo>
                  <a:pt x="28701" y="879856"/>
                </a:lnTo>
                <a:lnTo>
                  <a:pt x="24764" y="872998"/>
                </a:lnTo>
                <a:lnTo>
                  <a:pt x="16128" y="870585"/>
                </a:lnTo>
                <a:close/>
              </a:path>
              <a:path w="132714" h="1002029">
                <a:moveTo>
                  <a:pt x="51562" y="920128"/>
                </a:moveTo>
                <a:lnTo>
                  <a:pt x="50926" y="973074"/>
                </a:lnTo>
                <a:lnTo>
                  <a:pt x="79501" y="973455"/>
                </a:lnTo>
                <a:lnTo>
                  <a:pt x="79588" y="966216"/>
                </a:lnTo>
                <a:lnTo>
                  <a:pt x="77724" y="966216"/>
                </a:lnTo>
                <a:lnTo>
                  <a:pt x="52959" y="965835"/>
                </a:lnTo>
                <a:lnTo>
                  <a:pt x="65573" y="944810"/>
                </a:lnTo>
                <a:lnTo>
                  <a:pt x="51562" y="920128"/>
                </a:lnTo>
                <a:close/>
              </a:path>
              <a:path w="132714" h="1002029">
                <a:moveTo>
                  <a:pt x="116839" y="871855"/>
                </a:moveTo>
                <a:lnTo>
                  <a:pt x="108076" y="874013"/>
                </a:lnTo>
                <a:lnTo>
                  <a:pt x="104012" y="880744"/>
                </a:lnTo>
                <a:lnTo>
                  <a:pt x="80137" y="920537"/>
                </a:lnTo>
                <a:lnTo>
                  <a:pt x="79501" y="973455"/>
                </a:lnTo>
                <a:lnTo>
                  <a:pt x="81793" y="973455"/>
                </a:lnTo>
                <a:lnTo>
                  <a:pt x="128524" y="895476"/>
                </a:lnTo>
                <a:lnTo>
                  <a:pt x="132587" y="888745"/>
                </a:lnTo>
                <a:lnTo>
                  <a:pt x="130428" y="879856"/>
                </a:lnTo>
                <a:lnTo>
                  <a:pt x="123571" y="875919"/>
                </a:lnTo>
                <a:lnTo>
                  <a:pt x="116839" y="871855"/>
                </a:lnTo>
                <a:close/>
              </a:path>
              <a:path w="132714" h="1002029">
                <a:moveTo>
                  <a:pt x="65573" y="944810"/>
                </a:moveTo>
                <a:lnTo>
                  <a:pt x="52959" y="965835"/>
                </a:lnTo>
                <a:lnTo>
                  <a:pt x="77724" y="966216"/>
                </a:lnTo>
                <a:lnTo>
                  <a:pt x="65573" y="944810"/>
                </a:lnTo>
                <a:close/>
              </a:path>
              <a:path w="132714" h="1002029">
                <a:moveTo>
                  <a:pt x="80137" y="920537"/>
                </a:moveTo>
                <a:lnTo>
                  <a:pt x="65573" y="944810"/>
                </a:lnTo>
                <a:lnTo>
                  <a:pt x="77724" y="966216"/>
                </a:lnTo>
                <a:lnTo>
                  <a:pt x="79588" y="966216"/>
                </a:lnTo>
                <a:lnTo>
                  <a:pt x="80137" y="920537"/>
                </a:lnTo>
                <a:close/>
              </a:path>
              <a:path w="132714" h="1002029">
                <a:moveTo>
                  <a:pt x="62611" y="0"/>
                </a:moveTo>
                <a:lnTo>
                  <a:pt x="51562" y="920128"/>
                </a:lnTo>
                <a:lnTo>
                  <a:pt x="65573" y="944810"/>
                </a:lnTo>
                <a:lnTo>
                  <a:pt x="80137" y="920537"/>
                </a:lnTo>
                <a:lnTo>
                  <a:pt x="91186" y="253"/>
                </a:lnTo>
                <a:lnTo>
                  <a:pt x="62611" y="0"/>
                </a:lnTo>
                <a:close/>
              </a:path>
            </a:pathLst>
          </a:custGeom>
          <a:solidFill>
            <a:srgbClr val="7E7E7E"/>
          </a:solidFill>
        </p:spPr>
        <p:txBody>
          <a:bodyPr wrap="square" lIns="0" tIns="0" rIns="0" bIns="0" rtlCol="0"/>
          <a:lstStyle/>
          <a:p>
            <a:endParaRPr/>
          </a:p>
        </p:txBody>
      </p:sp>
      <p:sp>
        <p:nvSpPr>
          <p:cNvPr id="24" name="object 24"/>
          <p:cNvSpPr txBox="1"/>
          <p:nvPr/>
        </p:nvSpPr>
        <p:spPr>
          <a:xfrm>
            <a:off x="5463285" y="4353890"/>
            <a:ext cx="89471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25" name="object 25"/>
          <p:cNvSpPr txBox="1"/>
          <p:nvPr/>
        </p:nvSpPr>
        <p:spPr>
          <a:xfrm>
            <a:off x="3923538" y="3902709"/>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Rac/Cdc2</a:t>
            </a:r>
            <a:endParaRPr sz="1800">
              <a:latin typeface="Calibri"/>
              <a:cs typeface="Calibri"/>
            </a:endParaRPr>
          </a:p>
        </p:txBody>
      </p:sp>
      <p:sp>
        <p:nvSpPr>
          <p:cNvPr id="26" name="object 26"/>
          <p:cNvSpPr/>
          <p:nvPr/>
        </p:nvSpPr>
        <p:spPr>
          <a:xfrm>
            <a:off x="4243196" y="3475735"/>
            <a:ext cx="132715" cy="462280"/>
          </a:xfrm>
          <a:custGeom>
            <a:avLst/>
            <a:gdLst/>
            <a:ahLst/>
            <a:cxnLst/>
            <a:rect l="l" t="t" r="r" b="b"/>
            <a:pathLst>
              <a:path w="132714" h="462279">
                <a:moveTo>
                  <a:pt x="16001" y="331850"/>
                </a:moveTo>
                <a:lnTo>
                  <a:pt x="2286" y="339725"/>
                </a:lnTo>
                <a:lnTo>
                  <a:pt x="0" y="348488"/>
                </a:lnTo>
                <a:lnTo>
                  <a:pt x="3937" y="355345"/>
                </a:lnTo>
                <a:lnTo>
                  <a:pt x="66293" y="462152"/>
                </a:lnTo>
                <a:lnTo>
                  <a:pt x="82828" y="433831"/>
                </a:lnTo>
                <a:lnTo>
                  <a:pt x="52069" y="433831"/>
                </a:lnTo>
                <a:lnTo>
                  <a:pt x="52069" y="380902"/>
                </a:lnTo>
                <a:lnTo>
                  <a:pt x="28701" y="340868"/>
                </a:lnTo>
                <a:lnTo>
                  <a:pt x="24637" y="334137"/>
                </a:lnTo>
                <a:lnTo>
                  <a:pt x="16001" y="331850"/>
                </a:lnTo>
                <a:close/>
              </a:path>
              <a:path w="132714" h="462279">
                <a:moveTo>
                  <a:pt x="52069" y="380902"/>
                </a:moveTo>
                <a:lnTo>
                  <a:pt x="52069" y="433831"/>
                </a:lnTo>
                <a:lnTo>
                  <a:pt x="80644" y="433831"/>
                </a:lnTo>
                <a:lnTo>
                  <a:pt x="80644" y="426593"/>
                </a:lnTo>
                <a:lnTo>
                  <a:pt x="53975" y="426593"/>
                </a:lnTo>
                <a:lnTo>
                  <a:pt x="66358" y="405380"/>
                </a:lnTo>
                <a:lnTo>
                  <a:pt x="52069" y="380902"/>
                </a:lnTo>
                <a:close/>
              </a:path>
              <a:path w="132714" h="462279">
                <a:moveTo>
                  <a:pt x="116712" y="331850"/>
                </a:moveTo>
                <a:lnTo>
                  <a:pt x="107950" y="334137"/>
                </a:lnTo>
                <a:lnTo>
                  <a:pt x="80648" y="380902"/>
                </a:lnTo>
                <a:lnTo>
                  <a:pt x="80644" y="433831"/>
                </a:lnTo>
                <a:lnTo>
                  <a:pt x="82828" y="433831"/>
                </a:lnTo>
                <a:lnTo>
                  <a:pt x="128650" y="355345"/>
                </a:lnTo>
                <a:lnTo>
                  <a:pt x="132714" y="348488"/>
                </a:lnTo>
                <a:lnTo>
                  <a:pt x="130301" y="339725"/>
                </a:lnTo>
                <a:lnTo>
                  <a:pt x="123570" y="335788"/>
                </a:lnTo>
                <a:lnTo>
                  <a:pt x="116712" y="331850"/>
                </a:lnTo>
                <a:close/>
              </a:path>
              <a:path w="132714" h="462279">
                <a:moveTo>
                  <a:pt x="66358" y="405380"/>
                </a:moveTo>
                <a:lnTo>
                  <a:pt x="53975" y="426593"/>
                </a:lnTo>
                <a:lnTo>
                  <a:pt x="78739" y="426593"/>
                </a:lnTo>
                <a:lnTo>
                  <a:pt x="66358" y="405380"/>
                </a:lnTo>
                <a:close/>
              </a:path>
              <a:path w="132714" h="462279">
                <a:moveTo>
                  <a:pt x="80644" y="380908"/>
                </a:moveTo>
                <a:lnTo>
                  <a:pt x="66358" y="405380"/>
                </a:lnTo>
                <a:lnTo>
                  <a:pt x="78739" y="426593"/>
                </a:lnTo>
                <a:lnTo>
                  <a:pt x="80644" y="426593"/>
                </a:lnTo>
                <a:lnTo>
                  <a:pt x="80644" y="380908"/>
                </a:lnTo>
                <a:close/>
              </a:path>
              <a:path w="132714" h="462279">
                <a:moveTo>
                  <a:pt x="80644" y="0"/>
                </a:moveTo>
                <a:lnTo>
                  <a:pt x="52069" y="0"/>
                </a:lnTo>
                <a:lnTo>
                  <a:pt x="52073" y="380908"/>
                </a:lnTo>
                <a:lnTo>
                  <a:pt x="66358" y="405380"/>
                </a:lnTo>
                <a:lnTo>
                  <a:pt x="80644" y="380908"/>
                </a:lnTo>
                <a:lnTo>
                  <a:pt x="80644" y="0"/>
                </a:lnTo>
                <a:close/>
              </a:path>
            </a:pathLst>
          </a:custGeom>
          <a:solidFill>
            <a:srgbClr val="7E7E7E"/>
          </a:solidFill>
        </p:spPr>
        <p:txBody>
          <a:bodyPr wrap="square" lIns="0" tIns="0" rIns="0" bIns="0" rtlCol="0"/>
          <a:lstStyle/>
          <a:p>
            <a:endParaRPr/>
          </a:p>
        </p:txBody>
      </p:sp>
      <p:sp>
        <p:nvSpPr>
          <p:cNvPr id="27" name="object 27"/>
          <p:cNvSpPr/>
          <p:nvPr/>
        </p:nvSpPr>
        <p:spPr>
          <a:xfrm>
            <a:off x="4229480" y="4168902"/>
            <a:ext cx="132715" cy="1541145"/>
          </a:xfrm>
          <a:custGeom>
            <a:avLst/>
            <a:gdLst/>
            <a:ahLst/>
            <a:cxnLst/>
            <a:rect l="l" t="t" r="r" b="b"/>
            <a:pathLst>
              <a:path w="132714" h="1541145">
                <a:moveTo>
                  <a:pt x="16002" y="1410335"/>
                </a:moveTo>
                <a:lnTo>
                  <a:pt x="2286" y="1418209"/>
                </a:lnTo>
                <a:lnTo>
                  <a:pt x="0" y="1427010"/>
                </a:lnTo>
                <a:lnTo>
                  <a:pt x="3937" y="1433830"/>
                </a:lnTo>
                <a:lnTo>
                  <a:pt x="66294" y="1540713"/>
                </a:lnTo>
                <a:lnTo>
                  <a:pt x="82831" y="1512366"/>
                </a:lnTo>
                <a:lnTo>
                  <a:pt x="52070" y="1512366"/>
                </a:lnTo>
                <a:lnTo>
                  <a:pt x="52010" y="1459462"/>
                </a:lnTo>
                <a:lnTo>
                  <a:pt x="28702" y="1419428"/>
                </a:lnTo>
                <a:lnTo>
                  <a:pt x="24638" y="1412621"/>
                </a:lnTo>
                <a:lnTo>
                  <a:pt x="16002" y="1410335"/>
                </a:lnTo>
                <a:close/>
              </a:path>
              <a:path w="132714" h="1541145">
                <a:moveTo>
                  <a:pt x="52070" y="1459564"/>
                </a:moveTo>
                <a:lnTo>
                  <a:pt x="52070" y="1512366"/>
                </a:lnTo>
                <a:lnTo>
                  <a:pt x="80645" y="1512366"/>
                </a:lnTo>
                <a:lnTo>
                  <a:pt x="80645" y="1505153"/>
                </a:lnTo>
                <a:lnTo>
                  <a:pt x="53975" y="1505153"/>
                </a:lnTo>
                <a:lnTo>
                  <a:pt x="66309" y="1484021"/>
                </a:lnTo>
                <a:lnTo>
                  <a:pt x="52070" y="1459564"/>
                </a:lnTo>
                <a:close/>
              </a:path>
              <a:path w="132714" h="1541145">
                <a:moveTo>
                  <a:pt x="116713" y="1410335"/>
                </a:moveTo>
                <a:lnTo>
                  <a:pt x="107950" y="1412621"/>
                </a:lnTo>
                <a:lnTo>
                  <a:pt x="104013" y="1419428"/>
                </a:lnTo>
                <a:lnTo>
                  <a:pt x="80645" y="1459462"/>
                </a:lnTo>
                <a:lnTo>
                  <a:pt x="80645" y="1512366"/>
                </a:lnTo>
                <a:lnTo>
                  <a:pt x="82831" y="1512366"/>
                </a:lnTo>
                <a:lnTo>
                  <a:pt x="128651" y="1433830"/>
                </a:lnTo>
                <a:lnTo>
                  <a:pt x="132715" y="1427010"/>
                </a:lnTo>
                <a:lnTo>
                  <a:pt x="130302" y="1418209"/>
                </a:lnTo>
                <a:lnTo>
                  <a:pt x="123571" y="1414272"/>
                </a:lnTo>
                <a:lnTo>
                  <a:pt x="116713" y="1410335"/>
                </a:lnTo>
                <a:close/>
              </a:path>
              <a:path w="132714" h="1541145">
                <a:moveTo>
                  <a:pt x="66309" y="1484021"/>
                </a:moveTo>
                <a:lnTo>
                  <a:pt x="53975" y="1505153"/>
                </a:lnTo>
                <a:lnTo>
                  <a:pt x="78613" y="1505153"/>
                </a:lnTo>
                <a:lnTo>
                  <a:pt x="66309" y="1484021"/>
                </a:lnTo>
                <a:close/>
              </a:path>
              <a:path w="132714" h="1541145">
                <a:moveTo>
                  <a:pt x="80645" y="1459462"/>
                </a:moveTo>
                <a:lnTo>
                  <a:pt x="66309" y="1484021"/>
                </a:lnTo>
                <a:lnTo>
                  <a:pt x="78613" y="1505153"/>
                </a:lnTo>
                <a:lnTo>
                  <a:pt x="80645" y="1505153"/>
                </a:lnTo>
                <a:lnTo>
                  <a:pt x="80645" y="1459462"/>
                </a:lnTo>
                <a:close/>
              </a:path>
              <a:path w="132714" h="1541145">
                <a:moveTo>
                  <a:pt x="80645" y="0"/>
                </a:moveTo>
                <a:lnTo>
                  <a:pt x="52070" y="0"/>
                </a:lnTo>
                <a:lnTo>
                  <a:pt x="52070" y="1459564"/>
                </a:lnTo>
                <a:lnTo>
                  <a:pt x="66309" y="1484021"/>
                </a:lnTo>
                <a:lnTo>
                  <a:pt x="80585" y="1459564"/>
                </a:lnTo>
                <a:lnTo>
                  <a:pt x="80645" y="0"/>
                </a:lnTo>
                <a:close/>
              </a:path>
            </a:pathLst>
          </a:custGeom>
          <a:solidFill>
            <a:srgbClr val="7E7E7E"/>
          </a:solidFill>
        </p:spPr>
        <p:txBody>
          <a:bodyPr wrap="square" lIns="0" tIns="0" rIns="0" bIns="0" rtlCol="0"/>
          <a:lstStyle/>
          <a:p>
            <a:endParaRPr/>
          </a:p>
        </p:txBody>
      </p:sp>
      <p:sp>
        <p:nvSpPr>
          <p:cNvPr id="28" name="object 28"/>
          <p:cNvSpPr txBox="1"/>
          <p:nvPr/>
        </p:nvSpPr>
        <p:spPr>
          <a:xfrm>
            <a:off x="1860930" y="5077836"/>
            <a:ext cx="3208020" cy="1137920"/>
          </a:xfrm>
          <a:prstGeom prst="rect">
            <a:avLst/>
          </a:prstGeom>
        </p:spPr>
        <p:txBody>
          <a:bodyPr vert="horz" wrap="square" lIns="0" tIns="157480" rIns="0" bIns="0" rtlCol="0">
            <a:spAutoFit/>
          </a:bodyPr>
          <a:lstStyle/>
          <a:p>
            <a:pPr marL="12700">
              <a:lnSpc>
                <a:spcPct val="100000"/>
              </a:lnSpc>
              <a:spcBef>
                <a:spcPts val="1240"/>
              </a:spcBef>
            </a:pPr>
            <a:r>
              <a:rPr sz="1800" spc="-10" dirty="0">
                <a:latin typeface="Calibri"/>
                <a:cs typeface="Calibri"/>
              </a:rPr>
              <a:t>SURVIVAL</a:t>
            </a:r>
            <a:endParaRPr sz="1800">
              <a:latin typeface="Calibri"/>
              <a:cs typeface="Calibri"/>
            </a:endParaRPr>
          </a:p>
          <a:p>
            <a:pPr marL="1752600">
              <a:lnSpc>
                <a:spcPct val="100000"/>
              </a:lnSpc>
              <a:spcBef>
                <a:spcPts val="1135"/>
              </a:spcBef>
            </a:pPr>
            <a:r>
              <a:rPr sz="1800" spc="-10" dirty="0">
                <a:latin typeface="Calibri"/>
                <a:cs typeface="Calibri"/>
              </a:rPr>
              <a:t>CYTOSKELETON</a:t>
            </a:r>
            <a:endParaRPr sz="1800">
              <a:latin typeface="Calibri"/>
              <a:cs typeface="Calibri"/>
            </a:endParaRPr>
          </a:p>
          <a:p>
            <a:pPr marL="1748155">
              <a:lnSpc>
                <a:spcPct val="100000"/>
              </a:lnSpc>
            </a:pPr>
            <a:r>
              <a:rPr sz="1800" spc="-10" dirty="0">
                <a:latin typeface="Calibri"/>
                <a:cs typeface="Calibri"/>
              </a:rPr>
              <a:t>ORGANIZATION</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4C001EB-5A8E-BD10-32F9-CEFA005C2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881" y="990600"/>
            <a:ext cx="6726238" cy="5680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F487C1-021F-A13C-A217-6DF47E91DBC4}"/>
              </a:ext>
            </a:extLst>
          </p:cNvPr>
          <p:cNvSpPr txBox="1"/>
          <p:nvPr/>
        </p:nvSpPr>
        <p:spPr>
          <a:xfrm>
            <a:off x="381000" y="304800"/>
            <a:ext cx="8610600" cy="369332"/>
          </a:xfrm>
          <a:prstGeom prst="rect">
            <a:avLst/>
          </a:prstGeom>
          <a:noFill/>
        </p:spPr>
        <p:txBody>
          <a:bodyPr wrap="square">
            <a:spAutoFit/>
          </a:bodyPr>
          <a:lstStyle/>
          <a:p>
            <a:r>
              <a:rPr lang="en-GB" b="1" i="0" u="none" strike="noStrike" dirty="0">
                <a:effectLst/>
                <a:latin typeface="Arial" panose="020B0604020202020204" pitchFamily="34" charset="0"/>
              </a:rPr>
              <a:t>mTORC1 is a molecular switch between catabolic and anabolic processes.</a:t>
            </a:r>
            <a:endParaRPr lang="en-US" b="1" dirty="0"/>
          </a:p>
        </p:txBody>
      </p:sp>
      <p:sp>
        <p:nvSpPr>
          <p:cNvPr id="2" name="Rectangle 1">
            <a:extLst>
              <a:ext uri="{FF2B5EF4-FFF2-40B4-BE49-F238E27FC236}">
                <a16:creationId xmlns:a16="http://schemas.microsoft.com/office/drawing/2014/main" id="{454FAAB2-2335-63D7-42F0-4DEBFDDEE09B}"/>
              </a:ext>
            </a:extLst>
          </p:cNvPr>
          <p:cNvSpPr/>
          <p:nvPr/>
        </p:nvSpPr>
        <p:spPr>
          <a:xfrm>
            <a:off x="228600" y="3276600"/>
            <a:ext cx="8153400" cy="3505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8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682750">
              <a:lnSpc>
                <a:spcPct val="100000"/>
              </a:lnSpc>
              <a:spcBef>
                <a:spcPts val="115"/>
              </a:spcBef>
            </a:pPr>
            <a:r>
              <a:rPr spc="-10" dirty="0"/>
              <a:t>mTORC2</a:t>
            </a:r>
            <a:r>
              <a:rPr spc="-114" dirty="0"/>
              <a:t> </a:t>
            </a:r>
            <a:r>
              <a:rPr spc="-10" dirty="0"/>
              <a:t>downstream</a:t>
            </a:r>
          </a:p>
        </p:txBody>
      </p:sp>
      <p:grpSp>
        <p:nvGrpSpPr>
          <p:cNvPr id="3" name="object 3"/>
          <p:cNvGrpSpPr/>
          <p:nvPr/>
        </p:nvGrpSpPr>
        <p:grpSpPr>
          <a:xfrm>
            <a:off x="725169" y="1244523"/>
            <a:ext cx="1461770" cy="1133475"/>
            <a:chOff x="725169" y="1244523"/>
            <a:chExt cx="1461770" cy="1133475"/>
          </a:xfrm>
        </p:grpSpPr>
        <p:pic>
          <p:nvPicPr>
            <p:cNvPr id="4" name="object 4"/>
            <p:cNvPicPr/>
            <p:nvPr/>
          </p:nvPicPr>
          <p:blipFill>
            <a:blip r:embed="rId2" cstate="print"/>
            <a:stretch>
              <a:fillRect/>
            </a:stretch>
          </p:blipFill>
          <p:spPr>
            <a:xfrm>
              <a:off x="927125" y="1244523"/>
              <a:ext cx="1259225" cy="514553"/>
            </a:xfrm>
            <a:prstGeom prst="rect">
              <a:avLst/>
            </a:prstGeom>
          </p:spPr>
        </p:pic>
        <p:sp>
          <p:nvSpPr>
            <p:cNvPr id="5" name="object 5"/>
            <p:cNvSpPr/>
            <p:nvPr/>
          </p:nvSpPr>
          <p:spPr>
            <a:xfrm>
              <a:off x="739457" y="1714119"/>
              <a:ext cx="394970" cy="649605"/>
            </a:xfrm>
            <a:custGeom>
              <a:avLst/>
              <a:gdLst/>
              <a:ahLst/>
              <a:cxnLst/>
              <a:rect l="l" t="t" r="r" b="b"/>
              <a:pathLst>
                <a:path w="394969" h="649605">
                  <a:moveTo>
                    <a:pt x="394500" y="0"/>
                  </a:moveTo>
                  <a:lnTo>
                    <a:pt x="130568" y="603630"/>
                  </a:lnTo>
                </a:path>
                <a:path w="394969" h="649605">
                  <a:moveTo>
                    <a:pt x="0" y="574166"/>
                  </a:moveTo>
                  <a:lnTo>
                    <a:pt x="251409" y="649223"/>
                  </a:lnTo>
                </a:path>
              </a:pathLst>
            </a:custGeom>
            <a:ln w="28575">
              <a:solidFill>
                <a:srgbClr val="7E7E7E"/>
              </a:solidFill>
            </a:ln>
          </p:spPr>
          <p:txBody>
            <a:bodyPr wrap="square" lIns="0" tIns="0" rIns="0" bIns="0" rtlCol="0"/>
            <a:lstStyle/>
            <a:p>
              <a:endParaRPr/>
            </a:p>
          </p:txBody>
        </p:sp>
      </p:grpSp>
      <p:sp>
        <p:nvSpPr>
          <p:cNvPr id="6" name="object 6"/>
          <p:cNvSpPr txBox="1"/>
          <p:nvPr/>
        </p:nvSpPr>
        <p:spPr>
          <a:xfrm>
            <a:off x="471627" y="2322703"/>
            <a:ext cx="49212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FoxO</a:t>
            </a:r>
            <a:endParaRPr sz="1800">
              <a:latin typeface="Calibri"/>
              <a:cs typeface="Calibri"/>
            </a:endParaRPr>
          </a:p>
        </p:txBody>
      </p:sp>
      <p:grpSp>
        <p:nvGrpSpPr>
          <p:cNvPr id="7" name="object 7"/>
          <p:cNvGrpSpPr/>
          <p:nvPr/>
        </p:nvGrpSpPr>
        <p:grpSpPr>
          <a:xfrm>
            <a:off x="1504759" y="1695704"/>
            <a:ext cx="1259840" cy="708660"/>
            <a:chOff x="1504759" y="1695704"/>
            <a:chExt cx="1259840" cy="708660"/>
          </a:xfrm>
        </p:grpSpPr>
        <p:sp>
          <p:nvSpPr>
            <p:cNvPr id="8" name="object 8"/>
            <p:cNvSpPr/>
            <p:nvPr/>
          </p:nvSpPr>
          <p:spPr>
            <a:xfrm>
              <a:off x="1519047" y="1786636"/>
              <a:ext cx="271145" cy="603250"/>
            </a:xfrm>
            <a:custGeom>
              <a:avLst/>
              <a:gdLst/>
              <a:ahLst/>
              <a:cxnLst/>
              <a:rect l="l" t="t" r="r" b="b"/>
              <a:pathLst>
                <a:path w="271144" h="603250">
                  <a:moveTo>
                    <a:pt x="109092" y="0"/>
                  </a:moveTo>
                  <a:lnTo>
                    <a:pt x="131953" y="577596"/>
                  </a:lnTo>
                </a:path>
                <a:path w="271144" h="603250">
                  <a:moveTo>
                    <a:pt x="0" y="596391"/>
                  </a:moveTo>
                  <a:lnTo>
                    <a:pt x="270764" y="602868"/>
                  </a:lnTo>
                </a:path>
              </a:pathLst>
            </a:custGeom>
            <a:ln w="28575">
              <a:solidFill>
                <a:srgbClr val="7E7E7E"/>
              </a:solidFill>
            </a:ln>
          </p:spPr>
          <p:txBody>
            <a:bodyPr wrap="square" lIns="0" tIns="0" rIns="0" bIns="0" rtlCol="0"/>
            <a:lstStyle/>
            <a:p>
              <a:endParaRPr/>
            </a:p>
          </p:txBody>
        </p:sp>
        <p:sp>
          <p:nvSpPr>
            <p:cNvPr id="9" name="object 9"/>
            <p:cNvSpPr/>
            <p:nvPr/>
          </p:nvSpPr>
          <p:spPr>
            <a:xfrm>
              <a:off x="2034286" y="1695704"/>
              <a:ext cx="730250" cy="607060"/>
            </a:xfrm>
            <a:custGeom>
              <a:avLst/>
              <a:gdLst/>
              <a:ahLst/>
              <a:cxnLst/>
              <a:rect l="l" t="t" r="r" b="b"/>
              <a:pathLst>
                <a:path w="730250" h="607060">
                  <a:moveTo>
                    <a:pt x="604774" y="557530"/>
                  </a:moveTo>
                  <a:lnTo>
                    <a:pt x="597407" y="562863"/>
                  </a:lnTo>
                  <a:lnTo>
                    <a:pt x="594868" y="578358"/>
                  </a:lnTo>
                  <a:lnTo>
                    <a:pt x="600201" y="585724"/>
                  </a:lnTo>
                  <a:lnTo>
                    <a:pt x="730122" y="607060"/>
                  </a:lnTo>
                  <a:lnTo>
                    <a:pt x="727558" y="600075"/>
                  </a:lnTo>
                  <a:lnTo>
                    <a:pt x="699134" y="600075"/>
                  </a:lnTo>
                  <a:lnTo>
                    <a:pt x="658316" y="566322"/>
                  </a:lnTo>
                  <a:lnTo>
                    <a:pt x="604774" y="557530"/>
                  </a:lnTo>
                  <a:close/>
                </a:path>
                <a:path w="730250" h="607060">
                  <a:moveTo>
                    <a:pt x="658316" y="566322"/>
                  </a:moveTo>
                  <a:lnTo>
                    <a:pt x="699134" y="600075"/>
                  </a:lnTo>
                  <a:lnTo>
                    <a:pt x="704144" y="593979"/>
                  </a:lnTo>
                  <a:lnTo>
                    <a:pt x="694816" y="593979"/>
                  </a:lnTo>
                  <a:lnTo>
                    <a:pt x="686341" y="570938"/>
                  </a:lnTo>
                  <a:lnTo>
                    <a:pt x="658316" y="566322"/>
                  </a:lnTo>
                  <a:close/>
                </a:path>
                <a:path w="730250" h="607060">
                  <a:moveTo>
                    <a:pt x="676528" y="479679"/>
                  </a:moveTo>
                  <a:lnTo>
                    <a:pt x="669036" y="482473"/>
                  </a:lnTo>
                  <a:lnTo>
                    <a:pt x="661669" y="485140"/>
                  </a:lnTo>
                  <a:lnTo>
                    <a:pt x="657859" y="493395"/>
                  </a:lnTo>
                  <a:lnTo>
                    <a:pt x="660526" y="500761"/>
                  </a:lnTo>
                  <a:lnTo>
                    <a:pt x="676535" y="544280"/>
                  </a:lnTo>
                  <a:lnTo>
                    <a:pt x="717295" y="577976"/>
                  </a:lnTo>
                  <a:lnTo>
                    <a:pt x="699134" y="600075"/>
                  </a:lnTo>
                  <a:lnTo>
                    <a:pt x="727558" y="600075"/>
                  </a:lnTo>
                  <a:lnTo>
                    <a:pt x="687451" y="490855"/>
                  </a:lnTo>
                  <a:lnTo>
                    <a:pt x="684657" y="483488"/>
                  </a:lnTo>
                  <a:lnTo>
                    <a:pt x="676528" y="479679"/>
                  </a:lnTo>
                  <a:close/>
                </a:path>
                <a:path w="730250" h="607060">
                  <a:moveTo>
                    <a:pt x="686341" y="570938"/>
                  </a:moveTo>
                  <a:lnTo>
                    <a:pt x="694816" y="593979"/>
                  </a:lnTo>
                  <a:lnTo>
                    <a:pt x="710564" y="574929"/>
                  </a:lnTo>
                  <a:lnTo>
                    <a:pt x="686341" y="570938"/>
                  </a:lnTo>
                  <a:close/>
                </a:path>
                <a:path w="730250" h="607060">
                  <a:moveTo>
                    <a:pt x="676535" y="544280"/>
                  </a:moveTo>
                  <a:lnTo>
                    <a:pt x="686341" y="570938"/>
                  </a:lnTo>
                  <a:lnTo>
                    <a:pt x="710564" y="574929"/>
                  </a:lnTo>
                  <a:lnTo>
                    <a:pt x="694816" y="593979"/>
                  </a:lnTo>
                  <a:lnTo>
                    <a:pt x="704144" y="593979"/>
                  </a:lnTo>
                  <a:lnTo>
                    <a:pt x="717295" y="577976"/>
                  </a:lnTo>
                  <a:lnTo>
                    <a:pt x="676535" y="544280"/>
                  </a:lnTo>
                  <a:close/>
                </a:path>
                <a:path w="730250" h="607060">
                  <a:moveTo>
                    <a:pt x="18161" y="0"/>
                  </a:moveTo>
                  <a:lnTo>
                    <a:pt x="0" y="21971"/>
                  </a:lnTo>
                  <a:lnTo>
                    <a:pt x="658316" y="566322"/>
                  </a:lnTo>
                  <a:lnTo>
                    <a:pt x="686341" y="570938"/>
                  </a:lnTo>
                  <a:lnTo>
                    <a:pt x="676535" y="544280"/>
                  </a:lnTo>
                  <a:lnTo>
                    <a:pt x="18161" y="0"/>
                  </a:lnTo>
                  <a:close/>
                </a:path>
              </a:pathLst>
            </a:custGeom>
            <a:solidFill>
              <a:srgbClr val="7E7E7E"/>
            </a:solidFill>
          </p:spPr>
          <p:txBody>
            <a:bodyPr wrap="square" lIns="0" tIns="0" rIns="0" bIns="0" rtlCol="0"/>
            <a:lstStyle/>
            <a:p>
              <a:endParaRPr/>
            </a:p>
          </p:txBody>
        </p:sp>
      </p:grpSp>
      <p:sp>
        <p:nvSpPr>
          <p:cNvPr id="10" name="object 10"/>
          <p:cNvSpPr txBox="1"/>
          <p:nvPr/>
        </p:nvSpPr>
        <p:spPr>
          <a:xfrm>
            <a:off x="1443355" y="2420823"/>
            <a:ext cx="379095"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Bad</a:t>
            </a:r>
            <a:endParaRPr sz="1800">
              <a:latin typeface="Calibri"/>
              <a:cs typeface="Calibri"/>
            </a:endParaRPr>
          </a:p>
        </p:txBody>
      </p:sp>
      <p:sp>
        <p:nvSpPr>
          <p:cNvPr id="11" name="object 11"/>
          <p:cNvSpPr/>
          <p:nvPr/>
        </p:nvSpPr>
        <p:spPr>
          <a:xfrm>
            <a:off x="1117422" y="2669413"/>
            <a:ext cx="132715" cy="1002030"/>
          </a:xfrm>
          <a:custGeom>
            <a:avLst/>
            <a:gdLst/>
            <a:ahLst/>
            <a:cxnLst/>
            <a:rect l="l" t="t" r="r" b="b"/>
            <a:pathLst>
              <a:path w="132715" h="1002029">
                <a:moveTo>
                  <a:pt x="16128" y="870585"/>
                </a:moveTo>
                <a:lnTo>
                  <a:pt x="2412" y="878459"/>
                </a:lnTo>
                <a:lnTo>
                  <a:pt x="0" y="887095"/>
                </a:lnTo>
                <a:lnTo>
                  <a:pt x="64960" y="1001649"/>
                </a:lnTo>
                <a:lnTo>
                  <a:pt x="81853" y="973455"/>
                </a:lnTo>
                <a:lnTo>
                  <a:pt x="79578" y="973455"/>
                </a:lnTo>
                <a:lnTo>
                  <a:pt x="51003" y="973074"/>
                </a:lnTo>
                <a:lnTo>
                  <a:pt x="51637" y="920222"/>
                </a:lnTo>
                <a:lnTo>
                  <a:pt x="24853" y="872998"/>
                </a:lnTo>
                <a:lnTo>
                  <a:pt x="16128" y="870585"/>
                </a:lnTo>
                <a:close/>
              </a:path>
              <a:path w="132715" h="1002029">
                <a:moveTo>
                  <a:pt x="51637" y="920222"/>
                </a:moveTo>
                <a:lnTo>
                  <a:pt x="51003" y="973074"/>
                </a:lnTo>
                <a:lnTo>
                  <a:pt x="79578" y="973455"/>
                </a:lnTo>
                <a:lnTo>
                  <a:pt x="79665" y="966216"/>
                </a:lnTo>
                <a:lnTo>
                  <a:pt x="77723" y="966216"/>
                </a:lnTo>
                <a:lnTo>
                  <a:pt x="53035" y="965962"/>
                </a:lnTo>
                <a:lnTo>
                  <a:pt x="65642" y="944913"/>
                </a:lnTo>
                <a:lnTo>
                  <a:pt x="51637" y="920222"/>
                </a:lnTo>
                <a:close/>
              </a:path>
              <a:path w="132715" h="1002029">
                <a:moveTo>
                  <a:pt x="116903" y="871854"/>
                </a:moveTo>
                <a:lnTo>
                  <a:pt x="108127" y="874013"/>
                </a:lnTo>
                <a:lnTo>
                  <a:pt x="80213" y="920586"/>
                </a:lnTo>
                <a:lnTo>
                  <a:pt x="79578" y="973455"/>
                </a:lnTo>
                <a:lnTo>
                  <a:pt x="81853" y="973455"/>
                </a:lnTo>
                <a:lnTo>
                  <a:pt x="128574" y="895476"/>
                </a:lnTo>
                <a:lnTo>
                  <a:pt x="132638" y="888746"/>
                </a:lnTo>
                <a:lnTo>
                  <a:pt x="130441" y="879983"/>
                </a:lnTo>
                <a:lnTo>
                  <a:pt x="116903" y="871854"/>
                </a:lnTo>
                <a:close/>
              </a:path>
              <a:path w="132715" h="1002029">
                <a:moveTo>
                  <a:pt x="65642" y="944913"/>
                </a:moveTo>
                <a:lnTo>
                  <a:pt x="53035" y="965962"/>
                </a:lnTo>
                <a:lnTo>
                  <a:pt x="77723" y="966216"/>
                </a:lnTo>
                <a:lnTo>
                  <a:pt x="65642" y="944913"/>
                </a:lnTo>
                <a:close/>
              </a:path>
              <a:path w="132715" h="1002029">
                <a:moveTo>
                  <a:pt x="80213" y="920586"/>
                </a:moveTo>
                <a:lnTo>
                  <a:pt x="65642" y="944913"/>
                </a:lnTo>
                <a:lnTo>
                  <a:pt x="77723" y="966216"/>
                </a:lnTo>
                <a:lnTo>
                  <a:pt x="79665" y="966216"/>
                </a:lnTo>
                <a:lnTo>
                  <a:pt x="80213" y="920586"/>
                </a:lnTo>
                <a:close/>
              </a:path>
              <a:path w="132715" h="1002029">
                <a:moveTo>
                  <a:pt x="62687" y="0"/>
                </a:moveTo>
                <a:lnTo>
                  <a:pt x="51637" y="920222"/>
                </a:lnTo>
                <a:lnTo>
                  <a:pt x="65642" y="944913"/>
                </a:lnTo>
                <a:lnTo>
                  <a:pt x="80213" y="920586"/>
                </a:lnTo>
                <a:lnTo>
                  <a:pt x="91262" y="381"/>
                </a:lnTo>
                <a:lnTo>
                  <a:pt x="62687" y="0"/>
                </a:lnTo>
                <a:close/>
              </a:path>
            </a:pathLst>
          </a:custGeom>
          <a:solidFill>
            <a:srgbClr val="7E7E7E"/>
          </a:solidFill>
        </p:spPr>
        <p:txBody>
          <a:bodyPr wrap="square" lIns="0" tIns="0" rIns="0" bIns="0" rtlCol="0"/>
          <a:lstStyle/>
          <a:p>
            <a:endParaRPr/>
          </a:p>
        </p:txBody>
      </p:sp>
      <p:sp>
        <p:nvSpPr>
          <p:cNvPr id="12" name="object 12"/>
          <p:cNvSpPr txBox="1"/>
          <p:nvPr/>
        </p:nvSpPr>
        <p:spPr>
          <a:xfrm>
            <a:off x="705408" y="3606241"/>
            <a:ext cx="93091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SURVIVAL</a:t>
            </a:r>
            <a:endParaRPr sz="1800">
              <a:latin typeface="Calibri"/>
              <a:cs typeface="Calibri"/>
            </a:endParaRPr>
          </a:p>
        </p:txBody>
      </p:sp>
      <p:sp>
        <p:nvSpPr>
          <p:cNvPr id="13" name="object 13"/>
          <p:cNvSpPr txBox="1"/>
          <p:nvPr/>
        </p:nvSpPr>
        <p:spPr>
          <a:xfrm>
            <a:off x="2767710" y="2286761"/>
            <a:ext cx="89661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Rac/Cdc2</a:t>
            </a:r>
            <a:endParaRPr sz="1800">
              <a:latin typeface="Calibri"/>
              <a:cs typeface="Calibri"/>
            </a:endParaRPr>
          </a:p>
        </p:txBody>
      </p:sp>
      <p:sp>
        <p:nvSpPr>
          <p:cNvPr id="14" name="object 14"/>
          <p:cNvSpPr/>
          <p:nvPr/>
        </p:nvSpPr>
        <p:spPr>
          <a:xfrm>
            <a:off x="3074416" y="2649727"/>
            <a:ext cx="132715" cy="1541145"/>
          </a:xfrm>
          <a:custGeom>
            <a:avLst/>
            <a:gdLst/>
            <a:ahLst/>
            <a:cxnLst/>
            <a:rect l="l" t="t" r="r" b="b"/>
            <a:pathLst>
              <a:path w="132714" h="1541145">
                <a:moveTo>
                  <a:pt x="15875" y="1410335"/>
                </a:moveTo>
                <a:lnTo>
                  <a:pt x="9143" y="1414272"/>
                </a:lnTo>
                <a:lnTo>
                  <a:pt x="2285" y="1418209"/>
                </a:lnTo>
                <a:lnTo>
                  <a:pt x="0" y="1426972"/>
                </a:lnTo>
                <a:lnTo>
                  <a:pt x="3936" y="1433830"/>
                </a:lnTo>
                <a:lnTo>
                  <a:pt x="66293" y="1540637"/>
                </a:lnTo>
                <a:lnTo>
                  <a:pt x="82828" y="1512316"/>
                </a:lnTo>
                <a:lnTo>
                  <a:pt x="52069" y="1512316"/>
                </a:lnTo>
                <a:lnTo>
                  <a:pt x="51943" y="1459392"/>
                </a:lnTo>
                <a:lnTo>
                  <a:pt x="24637" y="1412621"/>
                </a:lnTo>
                <a:lnTo>
                  <a:pt x="15875" y="1410335"/>
                </a:lnTo>
                <a:close/>
              </a:path>
              <a:path w="132714" h="1541145">
                <a:moveTo>
                  <a:pt x="52069" y="1459610"/>
                </a:moveTo>
                <a:lnTo>
                  <a:pt x="52069" y="1512316"/>
                </a:lnTo>
                <a:lnTo>
                  <a:pt x="80644" y="1512316"/>
                </a:lnTo>
                <a:lnTo>
                  <a:pt x="80644" y="1505077"/>
                </a:lnTo>
                <a:lnTo>
                  <a:pt x="53975" y="1505077"/>
                </a:lnTo>
                <a:lnTo>
                  <a:pt x="66293" y="1483975"/>
                </a:lnTo>
                <a:lnTo>
                  <a:pt x="52069" y="1459610"/>
                </a:lnTo>
                <a:close/>
              </a:path>
              <a:path w="132714" h="1541145">
                <a:moveTo>
                  <a:pt x="116712" y="1410335"/>
                </a:moveTo>
                <a:lnTo>
                  <a:pt x="107950" y="1412621"/>
                </a:lnTo>
                <a:lnTo>
                  <a:pt x="80644" y="1459392"/>
                </a:lnTo>
                <a:lnTo>
                  <a:pt x="80644" y="1512316"/>
                </a:lnTo>
                <a:lnTo>
                  <a:pt x="82828" y="1512316"/>
                </a:lnTo>
                <a:lnTo>
                  <a:pt x="128650" y="1433830"/>
                </a:lnTo>
                <a:lnTo>
                  <a:pt x="132587" y="1426972"/>
                </a:lnTo>
                <a:lnTo>
                  <a:pt x="130301" y="1418209"/>
                </a:lnTo>
                <a:lnTo>
                  <a:pt x="123570" y="1414272"/>
                </a:lnTo>
                <a:lnTo>
                  <a:pt x="116712" y="1410335"/>
                </a:lnTo>
                <a:close/>
              </a:path>
              <a:path w="132714" h="1541145">
                <a:moveTo>
                  <a:pt x="66293" y="1483975"/>
                </a:moveTo>
                <a:lnTo>
                  <a:pt x="53975" y="1505077"/>
                </a:lnTo>
                <a:lnTo>
                  <a:pt x="78612" y="1505077"/>
                </a:lnTo>
                <a:lnTo>
                  <a:pt x="66293" y="1483975"/>
                </a:lnTo>
                <a:close/>
              </a:path>
              <a:path w="132714" h="1541145">
                <a:moveTo>
                  <a:pt x="80644" y="1459392"/>
                </a:moveTo>
                <a:lnTo>
                  <a:pt x="66293" y="1483975"/>
                </a:lnTo>
                <a:lnTo>
                  <a:pt x="78612" y="1505077"/>
                </a:lnTo>
                <a:lnTo>
                  <a:pt x="80644" y="1505077"/>
                </a:lnTo>
                <a:lnTo>
                  <a:pt x="80644" y="1459392"/>
                </a:lnTo>
                <a:close/>
              </a:path>
              <a:path w="132714" h="1541145">
                <a:moveTo>
                  <a:pt x="80644" y="0"/>
                </a:moveTo>
                <a:lnTo>
                  <a:pt x="52069" y="0"/>
                </a:lnTo>
                <a:lnTo>
                  <a:pt x="52069" y="1459610"/>
                </a:lnTo>
                <a:lnTo>
                  <a:pt x="66293" y="1483975"/>
                </a:lnTo>
                <a:lnTo>
                  <a:pt x="80518" y="1459610"/>
                </a:lnTo>
                <a:lnTo>
                  <a:pt x="80644" y="0"/>
                </a:lnTo>
                <a:close/>
              </a:path>
            </a:pathLst>
          </a:custGeom>
          <a:solidFill>
            <a:srgbClr val="7E7E7E"/>
          </a:solidFill>
        </p:spPr>
        <p:txBody>
          <a:bodyPr wrap="square" lIns="0" tIns="0" rIns="0" bIns="0" rtlCol="0"/>
          <a:lstStyle/>
          <a:p>
            <a:endParaRPr/>
          </a:p>
        </p:txBody>
      </p:sp>
      <p:sp>
        <p:nvSpPr>
          <p:cNvPr id="15" name="object 15"/>
          <p:cNvSpPr txBox="1"/>
          <p:nvPr/>
        </p:nvSpPr>
        <p:spPr>
          <a:xfrm>
            <a:off x="2440939" y="4169155"/>
            <a:ext cx="1472565" cy="574675"/>
          </a:xfrm>
          <a:prstGeom prst="rect">
            <a:avLst/>
          </a:prstGeom>
        </p:spPr>
        <p:txBody>
          <a:bodyPr vert="horz" wrap="square" lIns="0" tIns="12700" rIns="0" bIns="0" rtlCol="0">
            <a:spAutoFit/>
          </a:bodyPr>
          <a:lstStyle/>
          <a:p>
            <a:pPr marL="17145">
              <a:lnSpc>
                <a:spcPct val="100000"/>
              </a:lnSpc>
              <a:spcBef>
                <a:spcPts val="100"/>
              </a:spcBef>
            </a:pPr>
            <a:r>
              <a:rPr sz="1800" spc="-10" dirty="0">
                <a:latin typeface="Calibri"/>
                <a:cs typeface="Calibri"/>
              </a:rPr>
              <a:t>CYTOSKELETON</a:t>
            </a:r>
            <a:endParaRPr sz="1800">
              <a:latin typeface="Calibri"/>
              <a:cs typeface="Calibri"/>
            </a:endParaRPr>
          </a:p>
          <a:p>
            <a:pPr marL="12700">
              <a:lnSpc>
                <a:spcPct val="100000"/>
              </a:lnSpc>
            </a:pPr>
            <a:r>
              <a:rPr sz="1800" spc="-10" dirty="0">
                <a:latin typeface="Calibri"/>
                <a:cs typeface="Calibri"/>
              </a:rPr>
              <a:t>ORGANIZATION</a:t>
            </a:r>
            <a:endParaRPr sz="1800">
              <a:latin typeface="Calibri"/>
              <a:cs typeface="Calibri"/>
            </a:endParaRPr>
          </a:p>
        </p:txBody>
      </p:sp>
      <p:sp>
        <p:nvSpPr>
          <p:cNvPr id="16" name="object 16"/>
          <p:cNvSpPr txBox="1"/>
          <p:nvPr/>
        </p:nvSpPr>
        <p:spPr>
          <a:xfrm>
            <a:off x="4148709" y="1144904"/>
            <a:ext cx="2506980" cy="848994"/>
          </a:xfrm>
          <a:prstGeom prst="rect">
            <a:avLst/>
          </a:prstGeom>
        </p:spPr>
        <p:txBody>
          <a:bodyPr vert="horz" wrap="square" lIns="0" tIns="12700" rIns="0" bIns="0" rtlCol="0">
            <a:spAutoFit/>
          </a:bodyPr>
          <a:lstStyle/>
          <a:p>
            <a:pPr marL="12700">
              <a:lnSpc>
                <a:spcPct val="100000"/>
              </a:lnSpc>
              <a:spcBef>
                <a:spcPts val="100"/>
              </a:spcBef>
            </a:pPr>
            <a:r>
              <a:rPr sz="1800" b="1" u="sng" spc="-10" dirty="0">
                <a:solidFill>
                  <a:srgbClr val="FF0000"/>
                </a:solidFill>
                <a:uFill>
                  <a:solidFill>
                    <a:srgbClr val="FF0000"/>
                  </a:solidFill>
                </a:uFill>
                <a:latin typeface="Calibri"/>
                <a:cs typeface="Calibri"/>
              </a:rPr>
              <a:t>Protein</a:t>
            </a:r>
            <a:r>
              <a:rPr sz="1800" b="1" u="sng" spc="-30" dirty="0">
                <a:solidFill>
                  <a:srgbClr val="FF0000"/>
                </a:solidFill>
                <a:uFill>
                  <a:solidFill>
                    <a:srgbClr val="FF0000"/>
                  </a:solidFill>
                </a:uFill>
                <a:latin typeface="Calibri"/>
                <a:cs typeface="Calibri"/>
              </a:rPr>
              <a:t> </a:t>
            </a:r>
            <a:r>
              <a:rPr sz="1800" b="1" u="sng" dirty="0">
                <a:solidFill>
                  <a:srgbClr val="FF0000"/>
                </a:solidFill>
                <a:uFill>
                  <a:solidFill>
                    <a:srgbClr val="FF0000"/>
                  </a:solidFill>
                </a:uFill>
                <a:latin typeface="Calibri"/>
                <a:cs typeface="Calibri"/>
              </a:rPr>
              <a:t>kinase</a:t>
            </a:r>
            <a:r>
              <a:rPr sz="1800" b="1" u="sng" spc="-70" dirty="0">
                <a:solidFill>
                  <a:srgbClr val="FF0000"/>
                </a:solidFill>
                <a:uFill>
                  <a:solidFill>
                    <a:srgbClr val="FF0000"/>
                  </a:solidFill>
                </a:uFill>
                <a:latin typeface="Calibri"/>
                <a:cs typeface="Calibri"/>
              </a:rPr>
              <a:t> </a:t>
            </a:r>
            <a:r>
              <a:rPr sz="1800" b="1" u="sng" dirty="0">
                <a:solidFill>
                  <a:srgbClr val="FF0000"/>
                </a:solidFill>
                <a:uFill>
                  <a:solidFill>
                    <a:srgbClr val="FF0000"/>
                  </a:solidFill>
                </a:uFill>
                <a:latin typeface="Calibri"/>
                <a:cs typeface="Calibri"/>
              </a:rPr>
              <a:t>B </a:t>
            </a:r>
            <a:r>
              <a:rPr sz="1800" b="1" u="sng" spc="-20" dirty="0">
                <a:solidFill>
                  <a:srgbClr val="FF0000"/>
                </a:solidFill>
                <a:uFill>
                  <a:solidFill>
                    <a:srgbClr val="FF0000"/>
                  </a:solidFill>
                </a:uFill>
                <a:latin typeface="Calibri"/>
                <a:cs typeface="Calibri"/>
              </a:rPr>
              <a:t>(PKB)</a:t>
            </a:r>
            <a:endParaRPr sz="1800">
              <a:latin typeface="Calibri"/>
              <a:cs typeface="Calibri"/>
            </a:endParaRPr>
          </a:p>
          <a:p>
            <a:pPr marL="300355" indent="-287655">
              <a:lnSpc>
                <a:spcPct val="100000"/>
              </a:lnSpc>
              <a:spcBef>
                <a:spcPts val="2160"/>
              </a:spcBef>
              <a:buFont typeface="Wingdings"/>
              <a:buChar char=""/>
              <a:tabLst>
                <a:tab pos="300355" algn="l"/>
              </a:tabLst>
            </a:pPr>
            <a:r>
              <a:rPr sz="1800" spc="-20" dirty="0">
                <a:latin typeface="Calibri"/>
                <a:cs typeface="Calibri"/>
              </a:rPr>
              <a:t>serine-</a:t>
            </a:r>
            <a:r>
              <a:rPr sz="1800" dirty="0">
                <a:latin typeface="Calibri"/>
                <a:cs typeface="Calibri"/>
              </a:rPr>
              <a:t>threonine</a:t>
            </a:r>
            <a:r>
              <a:rPr sz="1800" spc="-15" dirty="0">
                <a:latin typeface="Calibri"/>
                <a:cs typeface="Calibri"/>
              </a:rPr>
              <a:t> </a:t>
            </a:r>
            <a:r>
              <a:rPr sz="1800" spc="-10" dirty="0">
                <a:latin typeface="Calibri"/>
                <a:cs typeface="Calibri"/>
              </a:rPr>
              <a:t>kinase</a:t>
            </a:r>
            <a:endParaRPr sz="1800">
              <a:latin typeface="Calibri"/>
              <a:cs typeface="Calibri"/>
            </a:endParaRPr>
          </a:p>
        </p:txBody>
      </p:sp>
      <p:sp>
        <p:nvSpPr>
          <p:cNvPr id="17" name="object 17"/>
          <p:cNvSpPr txBox="1"/>
          <p:nvPr/>
        </p:nvSpPr>
        <p:spPr>
          <a:xfrm>
            <a:off x="4148709" y="2242820"/>
            <a:ext cx="4591050" cy="849630"/>
          </a:xfrm>
          <a:prstGeom prst="rect">
            <a:avLst/>
          </a:prstGeom>
        </p:spPr>
        <p:txBody>
          <a:bodyPr vert="horz" wrap="square" lIns="0" tIns="12700" rIns="0" bIns="0" rtlCol="0">
            <a:spAutoFit/>
          </a:bodyPr>
          <a:lstStyle/>
          <a:p>
            <a:pPr marL="299720" marR="5080" indent="-287655" algn="just">
              <a:lnSpc>
                <a:spcPct val="100000"/>
              </a:lnSpc>
              <a:spcBef>
                <a:spcPts val="100"/>
              </a:spcBef>
              <a:buFont typeface="Wingdings"/>
              <a:buChar char=""/>
              <a:tabLst>
                <a:tab pos="300990" algn="l"/>
              </a:tabLst>
            </a:pPr>
            <a:r>
              <a:rPr sz="1800" dirty="0">
                <a:latin typeface="Calibri"/>
                <a:cs typeface="Calibri"/>
              </a:rPr>
              <a:t>three</a:t>
            </a:r>
            <a:r>
              <a:rPr sz="1800" spc="-80" dirty="0">
                <a:latin typeface="Calibri"/>
                <a:cs typeface="Calibri"/>
              </a:rPr>
              <a:t> </a:t>
            </a:r>
            <a:r>
              <a:rPr sz="1800" dirty="0">
                <a:latin typeface="Calibri"/>
                <a:cs typeface="Calibri"/>
              </a:rPr>
              <a:t>isoforms</a:t>
            </a:r>
            <a:r>
              <a:rPr sz="1800" spc="-45" dirty="0">
                <a:latin typeface="Calibri"/>
                <a:cs typeface="Calibri"/>
              </a:rPr>
              <a:t> </a:t>
            </a:r>
            <a:r>
              <a:rPr sz="1800" dirty="0">
                <a:latin typeface="Calibri"/>
                <a:cs typeface="Calibri"/>
              </a:rPr>
              <a:t>are</a:t>
            </a:r>
            <a:r>
              <a:rPr sz="1800" spc="-55" dirty="0">
                <a:latin typeface="Calibri"/>
                <a:cs typeface="Calibri"/>
              </a:rPr>
              <a:t> </a:t>
            </a:r>
            <a:r>
              <a:rPr sz="1800" dirty="0">
                <a:latin typeface="Calibri"/>
                <a:cs typeface="Calibri"/>
              </a:rPr>
              <a:t>encoded</a:t>
            </a:r>
            <a:r>
              <a:rPr sz="1800" spc="-35" dirty="0">
                <a:latin typeface="Calibri"/>
                <a:cs typeface="Calibri"/>
              </a:rPr>
              <a:t> </a:t>
            </a:r>
            <a:r>
              <a:rPr sz="1800" dirty="0">
                <a:latin typeface="Calibri"/>
                <a:cs typeface="Calibri"/>
              </a:rPr>
              <a:t>by</a:t>
            </a:r>
            <a:r>
              <a:rPr sz="1800" spc="-80" dirty="0">
                <a:latin typeface="Calibri"/>
                <a:cs typeface="Calibri"/>
              </a:rPr>
              <a:t> </a:t>
            </a:r>
            <a:r>
              <a:rPr sz="1800" dirty="0">
                <a:latin typeface="Calibri"/>
                <a:cs typeface="Calibri"/>
              </a:rPr>
              <a:t>distinct</a:t>
            </a:r>
            <a:r>
              <a:rPr sz="1800" spc="-10" dirty="0">
                <a:latin typeface="Calibri"/>
                <a:cs typeface="Calibri"/>
              </a:rPr>
              <a:t> </a:t>
            </a:r>
            <a:r>
              <a:rPr sz="1800" dirty="0">
                <a:latin typeface="Calibri"/>
                <a:cs typeface="Calibri"/>
              </a:rPr>
              <a:t>loci</a:t>
            </a:r>
            <a:r>
              <a:rPr sz="1800" spc="-45" dirty="0">
                <a:latin typeface="Calibri"/>
                <a:cs typeface="Calibri"/>
              </a:rPr>
              <a:t> </a:t>
            </a:r>
            <a:r>
              <a:rPr sz="1800" spc="-50" dirty="0">
                <a:latin typeface="Wingdings"/>
                <a:cs typeface="Wingdings"/>
              </a:rPr>
              <a:t></a:t>
            </a:r>
            <a:r>
              <a:rPr sz="1800" spc="-50" dirty="0">
                <a:latin typeface="Times New Roman"/>
                <a:cs typeface="Times New Roman"/>
              </a:rPr>
              <a:t> 	</a:t>
            </a:r>
            <a:r>
              <a:rPr sz="1800" dirty="0">
                <a:latin typeface="Calibri"/>
                <a:cs typeface="Calibri"/>
              </a:rPr>
              <a:t>functional</a:t>
            </a:r>
            <a:r>
              <a:rPr sz="1800" spc="-80" dirty="0">
                <a:latin typeface="Calibri"/>
                <a:cs typeface="Calibri"/>
              </a:rPr>
              <a:t> </a:t>
            </a:r>
            <a:r>
              <a:rPr sz="1800" dirty="0">
                <a:latin typeface="Calibri"/>
                <a:cs typeface="Calibri"/>
              </a:rPr>
              <a:t>redundancy</a:t>
            </a:r>
            <a:r>
              <a:rPr sz="1800" spc="-10" dirty="0">
                <a:latin typeface="Calibri"/>
                <a:cs typeface="Calibri"/>
              </a:rPr>
              <a:t> </a:t>
            </a:r>
            <a:r>
              <a:rPr sz="1800" dirty="0">
                <a:latin typeface="Calibri"/>
                <a:cs typeface="Calibri"/>
              </a:rPr>
              <a:t>among</a:t>
            </a:r>
            <a:r>
              <a:rPr sz="1800" spc="-55" dirty="0">
                <a:latin typeface="Calibri"/>
                <a:cs typeface="Calibri"/>
              </a:rPr>
              <a:t> </a:t>
            </a:r>
            <a:r>
              <a:rPr sz="1800" dirty="0">
                <a:latin typeface="Calibri"/>
                <a:cs typeface="Calibri"/>
              </a:rPr>
              <a:t>Akt</a:t>
            </a:r>
            <a:r>
              <a:rPr sz="1800" spc="-105" dirty="0">
                <a:latin typeface="Calibri"/>
                <a:cs typeface="Calibri"/>
              </a:rPr>
              <a:t> </a:t>
            </a:r>
            <a:r>
              <a:rPr sz="1800" dirty="0">
                <a:latin typeface="Calibri"/>
                <a:cs typeface="Calibri"/>
              </a:rPr>
              <a:t>isoforms</a:t>
            </a:r>
            <a:r>
              <a:rPr sz="1800" spc="-60" dirty="0">
                <a:latin typeface="Calibri"/>
                <a:cs typeface="Calibri"/>
              </a:rPr>
              <a:t> </a:t>
            </a:r>
            <a:r>
              <a:rPr sz="1800" spc="-50" dirty="0">
                <a:latin typeface="Wingdings"/>
                <a:cs typeface="Wingdings"/>
              </a:rPr>
              <a:t></a:t>
            </a:r>
            <a:r>
              <a:rPr sz="1800" spc="-50" dirty="0">
                <a:latin typeface="Times New Roman"/>
                <a:cs typeface="Times New Roman"/>
              </a:rPr>
              <a:t> 	</a:t>
            </a:r>
            <a:r>
              <a:rPr sz="1800" dirty="0">
                <a:latin typeface="Calibri"/>
                <a:cs typeface="Calibri"/>
              </a:rPr>
              <a:t>lethal</a:t>
            </a:r>
            <a:r>
              <a:rPr sz="1800" spc="-50" dirty="0">
                <a:latin typeface="Calibri"/>
                <a:cs typeface="Calibri"/>
              </a:rPr>
              <a:t> </a:t>
            </a:r>
            <a:r>
              <a:rPr sz="1800" dirty="0">
                <a:latin typeface="Calibri"/>
                <a:cs typeface="Calibri"/>
              </a:rPr>
              <a:t>to</a:t>
            </a:r>
            <a:r>
              <a:rPr sz="1800" spc="-45" dirty="0">
                <a:latin typeface="Calibri"/>
                <a:cs typeface="Calibri"/>
              </a:rPr>
              <a:t> </a:t>
            </a:r>
            <a:r>
              <a:rPr sz="1800" spc="-10" dirty="0">
                <a:latin typeface="Calibri"/>
                <a:cs typeface="Calibri"/>
              </a:rPr>
              <a:t>development</a:t>
            </a:r>
            <a:endParaRPr sz="1800">
              <a:latin typeface="Calibri"/>
              <a:cs typeface="Calibri"/>
            </a:endParaRPr>
          </a:p>
        </p:txBody>
      </p:sp>
      <p:sp>
        <p:nvSpPr>
          <p:cNvPr id="18" name="object 18"/>
          <p:cNvSpPr txBox="1"/>
          <p:nvPr/>
        </p:nvSpPr>
        <p:spPr>
          <a:xfrm>
            <a:off x="4148709" y="3340684"/>
            <a:ext cx="4774565" cy="849630"/>
          </a:xfrm>
          <a:prstGeom prst="rect">
            <a:avLst/>
          </a:prstGeom>
        </p:spPr>
        <p:txBody>
          <a:bodyPr vert="horz" wrap="square" lIns="0" tIns="12700" rIns="0" bIns="0" rtlCol="0">
            <a:spAutoFit/>
          </a:bodyPr>
          <a:lstStyle/>
          <a:p>
            <a:pPr marL="300990" marR="5080" indent="-288925" algn="just">
              <a:lnSpc>
                <a:spcPct val="100000"/>
              </a:lnSpc>
              <a:spcBef>
                <a:spcPts val="100"/>
              </a:spcBef>
              <a:buFont typeface="Wingdings"/>
              <a:buChar char=""/>
              <a:tabLst>
                <a:tab pos="300990" algn="l"/>
              </a:tabLst>
            </a:pPr>
            <a:r>
              <a:rPr sz="1800" spc="-10" dirty="0">
                <a:latin typeface="Calibri"/>
                <a:cs typeface="Calibri"/>
              </a:rPr>
              <a:t>activation</a:t>
            </a:r>
            <a:r>
              <a:rPr sz="1800" spc="-65" dirty="0">
                <a:latin typeface="Calibri"/>
                <a:cs typeface="Calibri"/>
              </a:rPr>
              <a:t> </a:t>
            </a:r>
            <a:r>
              <a:rPr sz="1800" dirty="0">
                <a:latin typeface="Calibri"/>
                <a:cs typeface="Calibri"/>
              </a:rPr>
              <a:t>by</a:t>
            </a:r>
            <a:r>
              <a:rPr sz="1800" spc="-45" dirty="0">
                <a:latin typeface="Calibri"/>
                <a:cs typeface="Calibri"/>
              </a:rPr>
              <a:t> </a:t>
            </a:r>
            <a:r>
              <a:rPr sz="1800" dirty="0">
                <a:latin typeface="Calibri"/>
                <a:cs typeface="Calibri"/>
              </a:rPr>
              <a:t>receptor</a:t>
            </a:r>
            <a:r>
              <a:rPr sz="1800" spc="15" dirty="0">
                <a:latin typeface="Calibri"/>
                <a:cs typeface="Calibri"/>
              </a:rPr>
              <a:t> </a:t>
            </a:r>
            <a:r>
              <a:rPr sz="1800" spc="-10" dirty="0">
                <a:latin typeface="Calibri"/>
                <a:cs typeface="Calibri"/>
              </a:rPr>
              <a:t>tyrosine</a:t>
            </a:r>
            <a:r>
              <a:rPr sz="1800" spc="-50" dirty="0">
                <a:latin typeface="Calibri"/>
                <a:cs typeface="Calibri"/>
              </a:rPr>
              <a:t> </a:t>
            </a:r>
            <a:r>
              <a:rPr sz="1800" dirty="0">
                <a:latin typeface="Calibri"/>
                <a:cs typeface="Calibri"/>
              </a:rPr>
              <a:t>kinases,</a:t>
            </a:r>
            <a:r>
              <a:rPr sz="1800" spc="-35" dirty="0">
                <a:latin typeface="Calibri"/>
                <a:cs typeface="Calibri"/>
              </a:rPr>
              <a:t> </a:t>
            </a:r>
            <a:r>
              <a:rPr sz="1800" spc="-10" dirty="0">
                <a:latin typeface="Calibri"/>
                <a:cs typeface="Calibri"/>
              </a:rPr>
              <a:t>cytokine receptors,</a:t>
            </a:r>
            <a:r>
              <a:rPr sz="1800" spc="-65" dirty="0">
                <a:latin typeface="Calibri"/>
                <a:cs typeface="Calibri"/>
              </a:rPr>
              <a:t> </a:t>
            </a:r>
            <a:r>
              <a:rPr sz="1800" spc="-10" dirty="0">
                <a:latin typeface="Calibri"/>
                <a:cs typeface="Calibri"/>
              </a:rPr>
              <a:t>G-protein</a:t>
            </a:r>
            <a:r>
              <a:rPr sz="1800" spc="-25" dirty="0">
                <a:latin typeface="Calibri"/>
                <a:cs typeface="Calibri"/>
              </a:rPr>
              <a:t> </a:t>
            </a:r>
            <a:r>
              <a:rPr sz="1800" dirty="0">
                <a:latin typeface="Calibri"/>
                <a:cs typeface="Calibri"/>
              </a:rPr>
              <a:t>coupled</a:t>
            </a:r>
            <a:r>
              <a:rPr sz="1800" spc="-20" dirty="0">
                <a:latin typeface="Calibri"/>
                <a:cs typeface="Calibri"/>
              </a:rPr>
              <a:t> </a:t>
            </a:r>
            <a:r>
              <a:rPr sz="1800" spc="-10" dirty="0">
                <a:latin typeface="Calibri"/>
                <a:cs typeface="Calibri"/>
              </a:rPr>
              <a:t>receptors,</a:t>
            </a:r>
            <a:r>
              <a:rPr sz="1800" spc="-35" dirty="0">
                <a:latin typeface="Calibri"/>
                <a:cs typeface="Calibri"/>
              </a:rPr>
              <a:t> </a:t>
            </a:r>
            <a:r>
              <a:rPr sz="1800" dirty="0">
                <a:latin typeface="Calibri"/>
                <a:cs typeface="Calibri"/>
              </a:rPr>
              <a:t>B</a:t>
            </a:r>
            <a:r>
              <a:rPr sz="1800" spc="-80" dirty="0">
                <a:latin typeface="Calibri"/>
                <a:cs typeface="Calibri"/>
              </a:rPr>
              <a:t> </a:t>
            </a:r>
            <a:r>
              <a:rPr sz="1800" dirty="0">
                <a:latin typeface="Calibri"/>
                <a:cs typeface="Calibri"/>
              </a:rPr>
              <a:t>and</a:t>
            </a:r>
            <a:r>
              <a:rPr sz="1800" spc="-25" dirty="0">
                <a:latin typeface="Calibri"/>
                <a:cs typeface="Calibri"/>
              </a:rPr>
              <a:t> </a:t>
            </a:r>
            <a:r>
              <a:rPr sz="1800" spc="-50" dirty="0">
                <a:latin typeface="Calibri"/>
                <a:cs typeface="Calibri"/>
              </a:rPr>
              <a:t>T </a:t>
            </a:r>
            <a:r>
              <a:rPr sz="1800" dirty="0">
                <a:latin typeface="Calibri"/>
                <a:cs typeface="Calibri"/>
              </a:rPr>
              <a:t>cell</a:t>
            </a:r>
            <a:r>
              <a:rPr sz="1800" spc="-55" dirty="0">
                <a:latin typeface="Calibri"/>
                <a:cs typeface="Calibri"/>
              </a:rPr>
              <a:t> </a:t>
            </a:r>
            <a:r>
              <a:rPr sz="1800" spc="-10" dirty="0">
                <a:latin typeface="Calibri"/>
                <a:cs typeface="Calibri"/>
              </a:rPr>
              <a:t>receptors</a:t>
            </a:r>
            <a:r>
              <a:rPr sz="1800" spc="-20"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integrins</a:t>
            </a:r>
            <a:endParaRPr sz="1800">
              <a:latin typeface="Calibri"/>
              <a:cs typeface="Calibri"/>
            </a:endParaRPr>
          </a:p>
        </p:txBody>
      </p:sp>
      <p:sp>
        <p:nvSpPr>
          <p:cNvPr id="19" name="object 19"/>
          <p:cNvSpPr txBox="1"/>
          <p:nvPr/>
        </p:nvSpPr>
        <p:spPr>
          <a:xfrm>
            <a:off x="4148709" y="4438904"/>
            <a:ext cx="4271010" cy="29972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insulin</a:t>
            </a:r>
            <a:r>
              <a:rPr sz="1800" spc="-80" dirty="0">
                <a:latin typeface="Calibri"/>
                <a:cs typeface="Calibri"/>
              </a:rPr>
              <a:t> </a:t>
            </a:r>
            <a:r>
              <a:rPr sz="1800" dirty="0">
                <a:latin typeface="Calibri"/>
                <a:cs typeface="Calibri"/>
              </a:rPr>
              <a:t>metabolism</a:t>
            </a:r>
            <a:r>
              <a:rPr sz="1800" spc="-35" dirty="0">
                <a:latin typeface="Calibri"/>
                <a:cs typeface="Calibri"/>
              </a:rPr>
              <a:t> </a:t>
            </a:r>
            <a:r>
              <a:rPr sz="1800" dirty="0">
                <a:latin typeface="Calibri"/>
                <a:cs typeface="Calibri"/>
              </a:rPr>
              <a:t>and</a:t>
            </a:r>
            <a:r>
              <a:rPr sz="1800" spc="-80" dirty="0">
                <a:latin typeface="Calibri"/>
                <a:cs typeface="Calibri"/>
              </a:rPr>
              <a:t> </a:t>
            </a:r>
            <a:r>
              <a:rPr sz="1800" dirty="0">
                <a:latin typeface="Calibri"/>
                <a:cs typeface="Calibri"/>
              </a:rPr>
              <a:t>cancer</a:t>
            </a:r>
            <a:r>
              <a:rPr sz="1800" spc="-60" dirty="0">
                <a:latin typeface="Calibri"/>
                <a:cs typeface="Calibri"/>
              </a:rPr>
              <a:t> </a:t>
            </a:r>
            <a:r>
              <a:rPr sz="1800" spc="-10" dirty="0">
                <a:latin typeface="Calibri"/>
                <a:cs typeface="Calibri"/>
              </a:rPr>
              <a:t>progression</a:t>
            </a:r>
            <a:endParaRPr sz="1800">
              <a:latin typeface="Calibri"/>
              <a:cs typeface="Calibri"/>
            </a:endParaRPr>
          </a:p>
        </p:txBody>
      </p:sp>
      <p:sp>
        <p:nvSpPr>
          <p:cNvPr id="20" name="object 20"/>
          <p:cNvSpPr txBox="1"/>
          <p:nvPr/>
        </p:nvSpPr>
        <p:spPr>
          <a:xfrm>
            <a:off x="4148709" y="4987797"/>
            <a:ext cx="1807845" cy="29972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drugs</a:t>
            </a:r>
            <a:r>
              <a:rPr sz="1800" spc="-60" dirty="0">
                <a:latin typeface="Calibri"/>
                <a:cs typeface="Calibri"/>
              </a:rPr>
              <a:t> </a:t>
            </a:r>
            <a:r>
              <a:rPr sz="1800" spc="-10" dirty="0">
                <a:latin typeface="Calibri"/>
                <a:cs typeface="Calibri"/>
              </a:rPr>
              <a:t>resistance</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682750">
              <a:lnSpc>
                <a:spcPct val="100000"/>
              </a:lnSpc>
              <a:spcBef>
                <a:spcPts val="115"/>
              </a:spcBef>
            </a:pPr>
            <a:r>
              <a:rPr spc="-10" dirty="0"/>
              <a:t>mTORC2</a:t>
            </a:r>
            <a:r>
              <a:rPr spc="-114" dirty="0"/>
              <a:t> </a:t>
            </a:r>
            <a:r>
              <a:rPr spc="-10" dirty="0"/>
              <a:t>downstream</a:t>
            </a:r>
          </a:p>
        </p:txBody>
      </p:sp>
      <p:grpSp>
        <p:nvGrpSpPr>
          <p:cNvPr id="3" name="object 3"/>
          <p:cNvGrpSpPr/>
          <p:nvPr/>
        </p:nvGrpSpPr>
        <p:grpSpPr>
          <a:xfrm>
            <a:off x="728129" y="1347266"/>
            <a:ext cx="1461770" cy="1133475"/>
            <a:chOff x="728129" y="1347266"/>
            <a:chExt cx="1461770" cy="1133475"/>
          </a:xfrm>
        </p:grpSpPr>
        <p:pic>
          <p:nvPicPr>
            <p:cNvPr id="4" name="object 4"/>
            <p:cNvPicPr/>
            <p:nvPr/>
          </p:nvPicPr>
          <p:blipFill>
            <a:blip r:embed="rId2" cstate="print"/>
            <a:stretch>
              <a:fillRect/>
            </a:stretch>
          </p:blipFill>
          <p:spPr>
            <a:xfrm>
              <a:off x="930097" y="1347266"/>
              <a:ext cx="1259225" cy="514553"/>
            </a:xfrm>
            <a:prstGeom prst="rect">
              <a:avLst/>
            </a:prstGeom>
          </p:spPr>
        </p:pic>
        <p:sp>
          <p:nvSpPr>
            <p:cNvPr id="5" name="object 5"/>
            <p:cNvSpPr/>
            <p:nvPr/>
          </p:nvSpPr>
          <p:spPr>
            <a:xfrm>
              <a:off x="742416" y="1816862"/>
              <a:ext cx="394970" cy="649605"/>
            </a:xfrm>
            <a:custGeom>
              <a:avLst/>
              <a:gdLst/>
              <a:ahLst/>
              <a:cxnLst/>
              <a:rect l="l" t="t" r="r" b="b"/>
              <a:pathLst>
                <a:path w="394969" h="649605">
                  <a:moveTo>
                    <a:pt x="394512" y="0"/>
                  </a:moveTo>
                  <a:lnTo>
                    <a:pt x="130581" y="603758"/>
                  </a:lnTo>
                </a:path>
                <a:path w="394969" h="649605">
                  <a:moveTo>
                    <a:pt x="0" y="574166"/>
                  </a:moveTo>
                  <a:lnTo>
                    <a:pt x="251421" y="649224"/>
                  </a:lnTo>
                </a:path>
              </a:pathLst>
            </a:custGeom>
            <a:ln w="28575">
              <a:solidFill>
                <a:srgbClr val="7E7E7E"/>
              </a:solidFill>
            </a:ln>
          </p:spPr>
          <p:txBody>
            <a:bodyPr wrap="square" lIns="0" tIns="0" rIns="0" bIns="0" rtlCol="0"/>
            <a:lstStyle/>
            <a:p>
              <a:endParaRPr/>
            </a:p>
          </p:txBody>
        </p:sp>
      </p:grpSp>
      <p:sp>
        <p:nvSpPr>
          <p:cNvPr id="6" name="object 6"/>
          <p:cNvSpPr txBox="1"/>
          <p:nvPr/>
        </p:nvSpPr>
        <p:spPr>
          <a:xfrm>
            <a:off x="474675" y="2425395"/>
            <a:ext cx="492125"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FoxO</a:t>
            </a:r>
            <a:endParaRPr sz="1800">
              <a:latin typeface="Calibri"/>
              <a:cs typeface="Calibri"/>
            </a:endParaRPr>
          </a:p>
        </p:txBody>
      </p:sp>
      <p:sp>
        <p:nvSpPr>
          <p:cNvPr id="7" name="object 7"/>
          <p:cNvSpPr/>
          <p:nvPr/>
        </p:nvSpPr>
        <p:spPr>
          <a:xfrm>
            <a:off x="1522094" y="1889379"/>
            <a:ext cx="271145" cy="603250"/>
          </a:xfrm>
          <a:custGeom>
            <a:avLst/>
            <a:gdLst/>
            <a:ahLst/>
            <a:cxnLst/>
            <a:rect l="l" t="t" r="r" b="b"/>
            <a:pathLst>
              <a:path w="271144" h="603250">
                <a:moveTo>
                  <a:pt x="108966" y="0"/>
                </a:moveTo>
                <a:lnTo>
                  <a:pt x="131953" y="577596"/>
                </a:lnTo>
              </a:path>
              <a:path w="271144" h="603250">
                <a:moveTo>
                  <a:pt x="0" y="596519"/>
                </a:moveTo>
                <a:lnTo>
                  <a:pt x="270637" y="602869"/>
                </a:lnTo>
              </a:path>
            </a:pathLst>
          </a:custGeom>
          <a:ln w="28575">
            <a:solidFill>
              <a:srgbClr val="7E7E7E"/>
            </a:solidFill>
          </a:ln>
        </p:spPr>
        <p:txBody>
          <a:bodyPr wrap="square" lIns="0" tIns="0" rIns="0" bIns="0" rtlCol="0"/>
          <a:lstStyle/>
          <a:p>
            <a:endParaRPr/>
          </a:p>
        </p:txBody>
      </p:sp>
      <p:sp>
        <p:nvSpPr>
          <p:cNvPr id="8" name="object 8"/>
          <p:cNvSpPr txBox="1"/>
          <p:nvPr/>
        </p:nvSpPr>
        <p:spPr>
          <a:xfrm>
            <a:off x="1446402" y="2523871"/>
            <a:ext cx="37846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Bad</a:t>
            </a:r>
            <a:endParaRPr sz="1800">
              <a:latin typeface="Calibri"/>
              <a:cs typeface="Calibri"/>
            </a:endParaRPr>
          </a:p>
        </p:txBody>
      </p:sp>
      <p:sp>
        <p:nvSpPr>
          <p:cNvPr id="9" name="object 9"/>
          <p:cNvSpPr/>
          <p:nvPr/>
        </p:nvSpPr>
        <p:spPr>
          <a:xfrm>
            <a:off x="1120394" y="2772155"/>
            <a:ext cx="132715" cy="1002030"/>
          </a:xfrm>
          <a:custGeom>
            <a:avLst/>
            <a:gdLst/>
            <a:ahLst/>
            <a:cxnLst/>
            <a:rect l="l" t="t" r="r" b="b"/>
            <a:pathLst>
              <a:path w="132715" h="1002029">
                <a:moveTo>
                  <a:pt x="16128" y="870585"/>
                </a:moveTo>
                <a:lnTo>
                  <a:pt x="2400" y="878459"/>
                </a:lnTo>
                <a:lnTo>
                  <a:pt x="0" y="887095"/>
                </a:lnTo>
                <a:lnTo>
                  <a:pt x="64947" y="1001649"/>
                </a:lnTo>
                <a:lnTo>
                  <a:pt x="81843" y="973455"/>
                </a:lnTo>
                <a:lnTo>
                  <a:pt x="79578" y="973455"/>
                </a:lnTo>
                <a:lnTo>
                  <a:pt x="51003" y="973074"/>
                </a:lnTo>
                <a:lnTo>
                  <a:pt x="51637" y="920222"/>
                </a:lnTo>
                <a:lnTo>
                  <a:pt x="24853" y="872998"/>
                </a:lnTo>
                <a:lnTo>
                  <a:pt x="16128" y="870585"/>
                </a:lnTo>
                <a:close/>
              </a:path>
              <a:path w="132715" h="1002029">
                <a:moveTo>
                  <a:pt x="51637" y="920222"/>
                </a:moveTo>
                <a:lnTo>
                  <a:pt x="51003" y="973074"/>
                </a:lnTo>
                <a:lnTo>
                  <a:pt x="79578" y="973455"/>
                </a:lnTo>
                <a:lnTo>
                  <a:pt x="79665" y="966216"/>
                </a:lnTo>
                <a:lnTo>
                  <a:pt x="77724" y="966216"/>
                </a:lnTo>
                <a:lnTo>
                  <a:pt x="53035" y="965962"/>
                </a:lnTo>
                <a:lnTo>
                  <a:pt x="65640" y="944911"/>
                </a:lnTo>
                <a:lnTo>
                  <a:pt x="51637" y="920222"/>
                </a:lnTo>
                <a:close/>
              </a:path>
              <a:path w="132715" h="1002029">
                <a:moveTo>
                  <a:pt x="116903" y="871855"/>
                </a:moveTo>
                <a:lnTo>
                  <a:pt x="108127" y="874014"/>
                </a:lnTo>
                <a:lnTo>
                  <a:pt x="104063" y="880745"/>
                </a:lnTo>
                <a:lnTo>
                  <a:pt x="80213" y="920575"/>
                </a:lnTo>
                <a:lnTo>
                  <a:pt x="79578" y="973455"/>
                </a:lnTo>
                <a:lnTo>
                  <a:pt x="81843" y="973455"/>
                </a:lnTo>
                <a:lnTo>
                  <a:pt x="128574" y="895477"/>
                </a:lnTo>
                <a:lnTo>
                  <a:pt x="132638" y="888746"/>
                </a:lnTo>
                <a:lnTo>
                  <a:pt x="130441" y="879983"/>
                </a:lnTo>
                <a:lnTo>
                  <a:pt x="116903" y="871855"/>
                </a:lnTo>
                <a:close/>
              </a:path>
              <a:path w="132715" h="1002029">
                <a:moveTo>
                  <a:pt x="65640" y="944911"/>
                </a:moveTo>
                <a:lnTo>
                  <a:pt x="53035" y="965962"/>
                </a:lnTo>
                <a:lnTo>
                  <a:pt x="77724" y="966216"/>
                </a:lnTo>
                <a:lnTo>
                  <a:pt x="65640" y="944911"/>
                </a:lnTo>
                <a:close/>
              </a:path>
              <a:path w="132715" h="1002029">
                <a:moveTo>
                  <a:pt x="80213" y="920575"/>
                </a:moveTo>
                <a:lnTo>
                  <a:pt x="65640" y="944911"/>
                </a:lnTo>
                <a:lnTo>
                  <a:pt x="77724" y="966216"/>
                </a:lnTo>
                <a:lnTo>
                  <a:pt x="79665" y="966216"/>
                </a:lnTo>
                <a:lnTo>
                  <a:pt x="80213" y="920575"/>
                </a:lnTo>
                <a:close/>
              </a:path>
              <a:path w="132715" h="1002029">
                <a:moveTo>
                  <a:pt x="62687" y="0"/>
                </a:moveTo>
                <a:lnTo>
                  <a:pt x="51637" y="920222"/>
                </a:lnTo>
                <a:lnTo>
                  <a:pt x="65640" y="944911"/>
                </a:lnTo>
                <a:lnTo>
                  <a:pt x="80213" y="920575"/>
                </a:lnTo>
                <a:lnTo>
                  <a:pt x="91262" y="381"/>
                </a:lnTo>
                <a:lnTo>
                  <a:pt x="62687" y="0"/>
                </a:lnTo>
                <a:close/>
              </a:path>
            </a:pathLst>
          </a:custGeom>
          <a:solidFill>
            <a:srgbClr val="7E7E7E"/>
          </a:solidFill>
        </p:spPr>
        <p:txBody>
          <a:bodyPr wrap="square" lIns="0" tIns="0" rIns="0" bIns="0" rtlCol="0"/>
          <a:lstStyle/>
          <a:p>
            <a:endParaRPr/>
          </a:p>
        </p:txBody>
      </p:sp>
      <p:sp>
        <p:nvSpPr>
          <p:cNvPr id="10" name="object 10"/>
          <p:cNvSpPr txBox="1"/>
          <p:nvPr/>
        </p:nvSpPr>
        <p:spPr>
          <a:xfrm>
            <a:off x="708151" y="3556457"/>
            <a:ext cx="8149590" cy="1508125"/>
          </a:xfrm>
          <a:prstGeom prst="rect">
            <a:avLst/>
          </a:prstGeom>
        </p:spPr>
        <p:txBody>
          <a:bodyPr vert="horz" wrap="square" lIns="0" tIns="12700" rIns="0" bIns="0" rtlCol="0">
            <a:spAutoFit/>
          </a:bodyPr>
          <a:lstStyle/>
          <a:p>
            <a:pPr marL="2156460" indent="-288290">
              <a:lnSpc>
                <a:spcPts val="1945"/>
              </a:lnSpc>
              <a:spcBef>
                <a:spcPts val="100"/>
              </a:spcBef>
              <a:buFont typeface="Wingdings"/>
              <a:buChar char=""/>
              <a:tabLst>
                <a:tab pos="2156460" algn="l"/>
              </a:tabLst>
            </a:pPr>
            <a:r>
              <a:rPr sz="1800" spc="-10" dirty="0">
                <a:latin typeface="Calibri"/>
                <a:cs typeface="Calibri"/>
              </a:rPr>
              <a:t>facilitates</a:t>
            </a:r>
            <a:r>
              <a:rPr sz="1800" spc="-50" dirty="0">
                <a:latin typeface="Calibri"/>
                <a:cs typeface="Calibri"/>
              </a:rPr>
              <a:t> </a:t>
            </a:r>
            <a:r>
              <a:rPr sz="1800" dirty="0">
                <a:latin typeface="Calibri"/>
                <a:cs typeface="Calibri"/>
              </a:rPr>
              <a:t>MDM2</a:t>
            </a:r>
            <a:r>
              <a:rPr sz="1800" spc="-45" dirty="0">
                <a:latin typeface="Calibri"/>
                <a:cs typeface="Calibri"/>
              </a:rPr>
              <a:t> </a:t>
            </a:r>
            <a:r>
              <a:rPr sz="1800" dirty="0">
                <a:latin typeface="Calibri"/>
                <a:cs typeface="Calibri"/>
              </a:rPr>
              <a:t>nuclear</a:t>
            </a:r>
            <a:r>
              <a:rPr sz="1800" spc="-15" dirty="0">
                <a:latin typeface="Calibri"/>
                <a:cs typeface="Calibri"/>
              </a:rPr>
              <a:t> </a:t>
            </a:r>
            <a:r>
              <a:rPr sz="1800" spc="-10" dirty="0">
                <a:latin typeface="Calibri"/>
                <a:cs typeface="Calibri"/>
              </a:rPr>
              <a:t>localization</a:t>
            </a:r>
            <a:r>
              <a:rPr sz="1800" spc="5" dirty="0">
                <a:latin typeface="Calibri"/>
                <a:cs typeface="Calibri"/>
              </a:rPr>
              <a:t> </a:t>
            </a:r>
            <a:r>
              <a:rPr sz="1800" dirty="0">
                <a:latin typeface="Wingdings"/>
                <a:cs typeface="Wingdings"/>
              </a:rPr>
              <a:t></a:t>
            </a:r>
            <a:r>
              <a:rPr sz="1800" spc="-105" dirty="0">
                <a:latin typeface="Times New Roman"/>
                <a:cs typeface="Times New Roman"/>
              </a:rPr>
              <a:t> </a:t>
            </a:r>
            <a:r>
              <a:rPr sz="1800" dirty="0">
                <a:latin typeface="Calibri"/>
                <a:cs typeface="Calibri"/>
              </a:rPr>
              <a:t>inhibitory</a:t>
            </a:r>
            <a:r>
              <a:rPr sz="1800" spc="50" dirty="0">
                <a:latin typeface="Calibri"/>
                <a:cs typeface="Calibri"/>
              </a:rPr>
              <a:t> </a:t>
            </a:r>
            <a:r>
              <a:rPr sz="1800" dirty="0">
                <a:latin typeface="Calibri"/>
                <a:cs typeface="Calibri"/>
              </a:rPr>
              <a:t>action</a:t>
            </a:r>
            <a:r>
              <a:rPr sz="1800" spc="-15" dirty="0">
                <a:latin typeface="Calibri"/>
                <a:cs typeface="Calibri"/>
              </a:rPr>
              <a:t> </a:t>
            </a:r>
            <a:r>
              <a:rPr sz="1800" dirty="0">
                <a:latin typeface="Calibri"/>
                <a:cs typeface="Calibri"/>
              </a:rPr>
              <a:t>on</a:t>
            </a:r>
            <a:r>
              <a:rPr sz="1800" spc="-35" dirty="0">
                <a:latin typeface="Calibri"/>
                <a:cs typeface="Calibri"/>
              </a:rPr>
              <a:t> </a:t>
            </a:r>
            <a:r>
              <a:rPr sz="1800" spc="-25" dirty="0">
                <a:latin typeface="Calibri"/>
                <a:cs typeface="Calibri"/>
              </a:rPr>
              <a:t>p53</a:t>
            </a:r>
            <a:endParaRPr sz="1800">
              <a:latin typeface="Calibri"/>
              <a:cs typeface="Calibri"/>
            </a:endParaRPr>
          </a:p>
          <a:p>
            <a:pPr marL="12700">
              <a:lnSpc>
                <a:spcPts val="1945"/>
              </a:lnSpc>
            </a:pPr>
            <a:r>
              <a:rPr sz="1800" spc="-10" dirty="0">
                <a:latin typeface="Calibri"/>
                <a:cs typeface="Calibri"/>
              </a:rPr>
              <a:t>SURVIVAL</a:t>
            </a:r>
            <a:endParaRPr sz="1800">
              <a:latin typeface="Calibri"/>
              <a:cs typeface="Calibri"/>
            </a:endParaRPr>
          </a:p>
          <a:p>
            <a:pPr>
              <a:lnSpc>
                <a:spcPct val="100000"/>
              </a:lnSpc>
              <a:spcBef>
                <a:spcPts val="400"/>
              </a:spcBef>
            </a:pPr>
            <a:endParaRPr sz="1800">
              <a:latin typeface="Calibri"/>
              <a:cs typeface="Calibri"/>
            </a:endParaRPr>
          </a:p>
          <a:p>
            <a:pPr marL="2155190" marR="462915" indent="-287655">
              <a:lnSpc>
                <a:spcPct val="120100"/>
              </a:lnSpc>
              <a:buFont typeface="Wingdings"/>
              <a:buChar char=""/>
              <a:tabLst>
                <a:tab pos="2156460" algn="l"/>
              </a:tabLst>
            </a:pPr>
            <a:r>
              <a:rPr sz="1800" dirty="0">
                <a:latin typeface="Calibri"/>
                <a:cs typeface="Calibri"/>
              </a:rPr>
              <a:t>inhibits</a:t>
            </a:r>
            <a:r>
              <a:rPr sz="1800" spc="-25" dirty="0">
                <a:latin typeface="Calibri"/>
                <a:cs typeface="Calibri"/>
              </a:rPr>
              <a:t> </a:t>
            </a:r>
            <a:r>
              <a:rPr sz="1800" spc="-10" dirty="0">
                <a:latin typeface="Calibri"/>
                <a:cs typeface="Calibri"/>
              </a:rPr>
              <a:t>(phosphorylation)</a:t>
            </a:r>
            <a:r>
              <a:rPr sz="1800" spc="50" dirty="0">
                <a:latin typeface="Calibri"/>
                <a:cs typeface="Calibri"/>
              </a:rPr>
              <a:t> </a:t>
            </a:r>
            <a:r>
              <a:rPr sz="1800" dirty="0">
                <a:latin typeface="Calibri"/>
                <a:cs typeface="Calibri"/>
              </a:rPr>
              <a:t>of</a:t>
            </a:r>
            <a:r>
              <a:rPr sz="1800" spc="-50" dirty="0">
                <a:latin typeface="Calibri"/>
                <a:cs typeface="Calibri"/>
              </a:rPr>
              <a:t> </a:t>
            </a:r>
            <a:r>
              <a:rPr sz="1800" spc="-30" dirty="0">
                <a:latin typeface="Calibri"/>
                <a:cs typeface="Calibri"/>
              </a:rPr>
              <a:t>pro-</a:t>
            </a:r>
            <a:r>
              <a:rPr sz="1800" dirty="0">
                <a:latin typeface="Calibri"/>
                <a:cs typeface="Calibri"/>
              </a:rPr>
              <a:t>apoptotic</a:t>
            </a:r>
            <a:r>
              <a:rPr sz="1800" spc="20" dirty="0">
                <a:latin typeface="Calibri"/>
                <a:cs typeface="Calibri"/>
              </a:rPr>
              <a:t> </a:t>
            </a:r>
            <a:r>
              <a:rPr sz="1800" dirty="0">
                <a:latin typeface="Calibri"/>
                <a:cs typeface="Calibri"/>
              </a:rPr>
              <a:t>signals</a:t>
            </a:r>
            <a:r>
              <a:rPr sz="1800" spc="-40" dirty="0">
                <a:latin typeface="Calibri"/>
                <a:cs typeface="Calibri"/>
              </a:rPr>
              <a:t> </a:t>
            </a:r>
            <a:r>
              <a:rPr sz="1800" dirty="0">
                <a:latin typeface="Calibri"/>
                <a:cs typeface="Calibri"/>
              </a:rPr>
              <a:t>(Bad</a:t>
            </a:r>
            <a:r>
              <a:rPr sz="1800" spc="-40" dirty="0">
                <a:latin typeface="Calibri"/>
                <a:cs typeface="Calibri"/>
              </a:rPr>
              <a:t> </a:t>
            </a:r>
            <a:r>
              <a:rPr sz="1800" spc="-25" dirty="0">
                <a:latin typeface="Calibri"/>
                <a:cs typeface="Calibri"/>
              </a:rPr>
              <a:t>and 	</a:t>
            </a:r>
            <a:r>
              <a:rPr sz="1800" spc="-10" dirty="0">
                <a:latin typeface="Calibri"/>
                <a:cs typeface="Calibri"/>
              </a:rPr>
              <a:t>FoxO)</a:t>
            </a:r>
            <a:r>
              <a:rPr sz="1800" spc="-55" dirty="0">
                <a:latin typeface="Calibri"/>
                <a:cs typeface="Calibri"/>
              </a:rPr>
              <a:t> </a:t>
            </a:r>
            <a:r>
              <a:rPr sz="1800" dirty="0">
                <a:latin typeface="Wingdings"/>
                <a:cs typeface="Wingdings"/>
              </a:rPr>
              <a:t></a:t>
            </a:r>
            <a:r>
              <a:rPr sz="1800" spc="-95" dirty="0">
                <a:latin typeface="Times New Roman"/>
                <a:cs typeface="Times New Roman"/>
              </a:rPr>
              <a:t> </a:t>
            </a:r>
            <a:r>
              <a:rPr sz="1800" spc="-20" dirty="0">
                <a:latin typeface="Calibri"/>
                <a:cs typeface="Calibri"/>
              </a:rPr>
              <a:t>anti-</a:t>
            </a:r>
            <a:r>
              <a:rPr sz="1800" dirty="0">
                <a:latin typeface="Calibri"/>
                <a:cs typeface="Calibri"/>
              </a:rPr>
              <a:t>apoptotic</a:t>
            </a:r>
            <a:r>
              <a:rPr sz="1800" spc="10" dirty="0">
                <a:latin typeface="Calibri"/>
                <a:cs typeface="Calibri"/>
              </a:rPr>
              <a:t> </a:t>
            </a:r>
            <a:r>
              <a:rPr sz="1800" spc="-10" dirty="0">
                <a:latin typeface="Calibri"/>
                <a:cs typeface="Calibri"/>
              </a:rPr>
              <a:t>effets</a:t>
            </a:r>
            <a:endParaRPr sz="1800">
              <a:latin typeface="Calibri"/>
              <a:cs typeface="Calibri"/>
            </a:endParaRPr>
          </a:p>
        </p:txBody>
      </p:sp>
      <p:sp>
        <p:nvSpPr>
          <p:cNvPr id="11" name="object 11"/>
          <p:cNvSpPr txBox="1"/>
          <p:nvPr/>
        </p:nvSpPr>
        <p:spPr>
          <a:xfrm>
            <a:off x="2538348" y="1085849"/>
            <a:ext cx="5767705" cy="684530"/>
          </a:xfrm>
          <a:prstGeom prst="rect">
            <a:avLst/>
          </a:prstGeom>
        </p:spPr>
        <p:txBody>
          <a:bodyPr vert="horz" wrap="square" lIns="0" tIns="12700" rIns="0" bIns="0" rtlCol="0">
            <a:spAutoFit/>
          </a:bodyPr>
          <a:lstStyle/>
          <a:p>
            <a:pPr marL="325120" marR="30480" indent="-287655">
              <a:lnSpc>
                <a:spcPct val="120100"/>
              </a:lnSpc>
              <a:spcBef>
                <a:spcPts val="100"/>
              </a:spcBef>
              <a:buFont typeface="Wingdings"/>
              <a:buChar char=""/>
              <a:tabLst>
                <a:tab pos="326390" algn="l"/>
              </a:tabLst>
            </a:pPr>
            <a:r>
              <a:rPr sz="1800" spc="-10" dirty="0">
                <a:latin typeface="Calibri"/>
                <a:cs typeface="Calibri"/>
              </a:rPr>
              <a:t>promotes</a:t>
            </a:r>
            <a:r>
              <a:rPr sz="1800" spc="-15" dirty="0">
                <a:latin typeface="Calibri"/>
                <a:cs typeface="Calibri"/>
              </a:rPr>
              <a:t> </a:t>
            </a:r>
            <a:r>
              <a:rPr sz="1800" dirty="0">
                <a:latin typeface="Calibri"/>
                <a:cs typeface="Calibri"/>
              </a:rPr>
              <a:t>cytoplasmic</a:t>
            </a:r>
            <a:r>
              <a:rPr sz="1800" spc="-35" dirty="0">
                <a:latin typeface="Calibri"/>
                <a:cs typeface="Calibri"/>
              </a:rPr>
              <a:t> </a:t>
            </a:r>
            <a:r>
              <a:rPr sz="1800" spc="-10" dirty="0">
                <a:latin typeface="Calibri"/>
                <a:cs typeface="Calibri"/>
              </a:rPr>
              <a:t>localization </a:t>
            </a:r>
            <a:r>
              <a:rPr sz="1800" dirty="0">
                <a:latin typeface="Calibri"/>
                <a:cs typeface="Calibri"/>
              </a:rPr>
              <a:t>of</a:t>
            </a:r>
            <a:r>
              <a:rPr sz="1800" spc="-20" dirty="0">
                <a:latin typeface="Calibri"/>
                <a:cs typeface="Calibri"/>
              </a:rPr>
              <a:t> </a:t>
            </a:r>
            <a:r>
              <a:rPr sz="1800" dirty="0">
                <a:latin typeface="Calibri"/>
                <a:cs typeface="Calibri"/>
              </a:rPr>
              <a:t>CKIs</a:t>
            </a:r>
            <a:r>
              <a:rPr sz="1800" spc="-75" dirty="0">
                <a:latin typeface="Calibri"/>
                <a:cs typeface="Calibri"/>
              </a:rPr>
              <a:t> </a:t>
            </a:r>
            <a:r>
              <a:rPr sz="1800" dirty="0">
                <a:latin typeface="Calibri"/>
                <a:cs typeface="Calibri"/>
              </a:rPr>
              <a:t>(p21</a:t>
            </a:r>
            <a:r>
              <a:rPr sz="1725" baseline="26570" dirty="0">
                <a:latin typeface="Calibri"/>
                <a:cs typeface="Calibri"/>
              </a:rPr>
              <a:t>WAF1/CIP1</a:t>
            </a:r>
            <a:r>
              <a:rPr sz="1725" spc="345" baseline="26570" dirty="0">
                <a:latin typeface="Calibri"/>
                <a:cs typeface="Calibri"/>
              </a:rPr>
              <a:t> </a:t>
            </a:r>
            <a:r>
              <a:rPr sz="1800" spc="-25" dirty="0">
                <a:latin typeface="Calibri"/>
                <a:cs typeface="Calibri"/>
              </a:rPr>
              <a:t>and 	</a:t>
            </a:r>
            <a:r>
              <a:rPr sz="1800" dirty="0">
                <a:latin typeface="Calibri"/>
                <a:cs typeface="Calibri"/>
              </a:rPr>
              <a:t>p27</a:t>
            </a:r>
            <a:r>
              <a:rPr sz="1725" baseline="26570" dirty="0">
                <a:latin typeface="Calibri"/>
                <a:cs typeface="Calibri"/>
              </a:rPr>
              <a:t>KIP1</a:t>
            </a:r>
            <a:r>
              <a:rPr sz="1800" dirty="0">
                <a:latin typeface="Calibri"/>
                <a:cs typeface="Calibri"/>
              </a:rPr>
              <a:t>)</a:t>
            </a:r>
            <a:r>
              <a:rPr sz="1800" spc="-10" dirty="0">
                <a:latin typeface="Calibri"/>
                <a:cs typeface="Calibri"/>
              </a:rPr>
              <a:t> </a:t>
            </a:r>
            <a:r>
              <a:rPr sz="1800" dirty="0">
                <a:latin typeface="Wingdings"/>
                <a:cs typeface="Wingdings"/>
              </a:rPr>
              <a:t></a:t>
            </a:r>
            <a:r>
              <a:rPr sz="1800" spc="-105" dirty="0">
                <a:latin typeface="Times New Roman"/>
                <a:cs typeface="Times New Roman"/>
              </a:rPr>
              <a:t> </a:t>
            </a:r>
            <a:r>
              <a:rPr sz="1800" dirty="0">
                <a:latin typeface="Calibri"/>
                <a:cs typeface="Calibri"/>
              </a:rPr>
              <a:t>inhibiting</a:t>
            </a:r>
            <a:r>
              <a:rPr sz="1800" spc="50" dirty="0">
                <a:latin typeface="Calibri"/>
                <a:cs typeface="Calibri"/>
              </a:rPr>
              <a:t> </a:t>
            </a:r>
            <a:r>
              <a:rPr sz="1800" dirty="0">
                <a:latin typeface="Calibri"/>
                <a:cs typeface="Calibri"/>
              </a:rPr>
              <a:t>their</a:t>
            </a:r>
            <a:r>
              <a:rPr sz="1800" spc="-20" dirty="0">
                <a:latin typeface="Calibri"/>
                <a:cs typeface="Calibri"/>
              </a:rPr>
              <a:t> </a:t>
            </a:r>
            <a:r>
              <a:rPr sz="1800" spc="-10" dirty="0">
                <a:latin typeface="Calibri"/>
                <a:cs typeface="Calibri"/>
              </a:rPr>
              <a:t>function</a:t>
            </a:r>
            <a:endParaRPr sz="1800">
              <a:latin typeface="Calibri"/>
              <a:cs typeface="Calibri"/>
            </a:endParaRPr>
          </a:p>
        </p:txBody>
      </p:sp>
      <p:sp>
        <p:nvSpPr>
          <p:cNvPr id="12" name="object 12"/>
          <p:cNvSpPr txBox="1"/>
          <p:nvPr/>
        </p:nvSpPr>
        <p:spPr>
          <a:xfrm>
            <a:off x="2563748" y="2293681"/>
            <a:ext cx="5912485" cy="684530"/>
          </a:xfrm>
          <a:prstGeom prst="rect">
            <a:avLst/>
          </a:prstGeom>
        </p:spPr>
        <p:txBody>
          <a:bodyPr vert="horz" wrap="square" lIns="0" tIns="12700" rIns="0" bIns="0" rtlCol="0">
            <a:spAutoFit/>
          </a:bodyPr>
          <a:lstStyle/>
          <a:p>
            <a:pPr marL="300990" marR="5080" indent="-288925">
              <a:lnSpc>
                <a:spcPct val="120100"/>
              </a:lnSpc>
              <a:spcBef>
                <a:spcPts val="100"/>
              </a:spcBef>
              <a:buFont typeface="Wingdings"/>
              <a:buChar char=""/>
              <a:tabLst>
                <a:tab pos="300990" algn="l"/>
              </a:tabLst>
            </a:pPr>
            <a:r>
              <a:rPr sz="1800" spc="-10" dirty="0">
                <a:latin typeface="Calibri"/>
                <a:cs typeface="Calibri"/>
              </a:rPr>
              <a:t>stabilizes</a:t>
            </a:r>
            <a:r>
              <a:rPr sz="1800" spc="-50" dirty="0">
                <a:latin typeface="Calibri"/>
                <a:cs typeface="Calibri"/>
              </a:rPr>
              <a:t> </a:t>
            </a:r>
            <a:r>
              <a:rPr sz="1800" dirty="0">
                <a:latin typeface="Calibri"/>
                <a:cs typeface="Calibri"/>
              </a:rPr>
              <a:t>cyclin</a:t>
            </a:r>
            <a:r>
              <a:rPr sz="1800" spc="-10" dirty="0">
                <a:latin typeface="Calibri"/>
                <a:cs typeface="Calibri"/>
              </a:rPr>
              <a:t> </a:t>
            </a:r>
            <a:r>
              <a:rPr sz="1800" dirty="0">
                <a:latin typeface="Calibri"/>
                <a:cs typeface="Calibri"/>
              </a:rPr>
              <a:t>D1</a:t>
            </a:r>
            <a:r>
              <a:rPr sz="1800" spc="-45" dirty="0">
                <a:latin typeface="Calibri"/>
                <a:cs typeface="Calibri"/>
              </a:rPr>
              <a:t> </a:t>
            </a:r>
            <a:r>
              <a:rPr sz="1800" dirty="0">
                <a:latin typeface="Calibri"/>
                <a:cs typeface="Calibri"/>
              </a:rPr>
              <a:t>e</a:t>
            </a:r>
            <a:r>
              <a:rPr sz="1800" spc="-60" dirty="0">
                <a:latin typeface="Calibri"/>
                <a:cs typeface="Calibri"/>
              </a:rPr>
              <a:t> </a:t>
            </a:r>
            <a:r>
              <a:rPr sz="1800" dirty="0">
                <a:latin typeface="Calibri"/>
                <a:cs typeface="Calibri"/>
              </a:rPr>
              <a:t>D3</a:t>
            </a:r>
            <a:r>
              <a:rPr sz="1800" spc="-30" dirty="0">
                <a:latin typeface="Calibri"/>
                <a:cs typeface="Calibri"/>
              </a:rPr>
              <a:t> </a:t>
            </a:r>
            <a:r>
              <a:rPr sz="1800" dirty="0">
                <a:latin typeface="Calibri"/>
                <a:cs typeface="Calibri"/>
              </a:rPr>
              <a:t>levels</a:t>
            </a:r>
            <a:r>
              <a:rPr sz="1800" dirty="0">
                <a:latin typeface="Wingdings"/>
                <a:cs typeface="Wingdings"/>
              </a:rPr>
              <a:t></a:t>
            </a:r>
            <a:r>
              <a:rPr sz="1800" spc="-105" dirty="0">
                <a:latin typeface="Times New Roman"/>
                <a:cs typeface="Times New Roman"/>
              </a:rPr>
              <a:t> </a:t>
            </a:r>
            <a:r>
              <a:rPr sz="1800" spc="-10" dirty="0">
                <a:latin typeface="Calibri"/>
                <a:cs typeface="Calibri"/>
              </a:rPr>
              <a:t>progression</a:t>
            </a:r>
            <a:r>
              <a:rPr sz="1800" spc="5" dirty="0">
                <a:latin typeface="Calibri"/>
                <a:cs typeface="Calibri"/>
              </a:rPr>
              <a:t> </a:t>
            </a:r>
            <a:r>
              <a:rPr sz="1800" dirty="0">
                <a:latin typeface="Calibri"/>
                <a:cs typeface="Calibri"/>
              </a:rPr>
              <a:t>through</a:t>
            </a:r>
            <a:r>
              <a:rPr sz="1800" spc="-10" dirty="0">
                <a:latin typeface="Calibri"/>
                <a:cs typeface="Calibri"/>
              </a:rPr>
              <a:t> </a:t>
            </a:r>
            <a:r>
              <a:rPr sz="1800" dirty="0">
                <a:latin typeface="Calibri"/>
                <a:cs typeface="Calibri"/>
              </a:rPr>
              <a:t>the</a:t>
            </a:r>
            <a:r>
              <a:rPr sz="1800" spc="-60" dirty="0">
                <a:latin typeface="Calibri"/>
                <a:cs typeface="Calibri"/>
              </a:rPr>
              <a:t> </a:t>
            </a:r>
            <a:r>
              <a:rPr sz="1800" spc="-25" dirty="0">
                <a:latin typeface="Calibri"/>
                <a:cs typeface="Calibri"/>
              </a:rPr>
              <a:t>G1 </a:t>
            </a:r>
            <a:r>
              <a:rPr sz="1800" dirty="0">
                <a:latin typeface="Calibri"/>
                <a:cs typeface="Calibri"/>
              </a:rPr>
              <a:t>phase</a:t>
            </a:r>
            <a:r>
              <a:rPr sz="1800" spc="-5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cell </a:t>
            </a:r>
            <a:r>
              <a:rPr sz="1800" spc="-20" dirty="0">
                <a:latin typeface="Calibri"/>
                <a:cs typeface="Calibri"/>
              </a:rPr>
              <a:t>cycle</a:t>
            </a:r>
            <a:endParaRPr sz="1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3564" y="620776"/>
            <a:ext cx="8053578" cy="4896485"/>
          </a:xfrm>
          <a:prstGeom prst="rect">
            <a:avLst/>
          </a:prstGeom>
        </p:spPr>
      </p:pic>
      <p:sp>
        <p:nvSpPr>
          <p:cNvPr id="3" name="object 3"/>
          <p:cNvSpPr txBox="1">
            <a:spLocks noGrp="1"/>
          </p:cNvSpPr>
          <p:nvPr>
            <p:ph type="title"/>
          </p:nvPr>
        </p:nvSpPr>
        <p:spPr>
          <a:prstGeom prst="rect">
            <a:avLst/>
          </a:prstGeom>
        </p:spPr>
        <p:txBody>
          <a:bodyPr vert="horz" wrap="square" lIns="0" tIns="14605" rIns="0" bIns="0" rtlCol="0">
            <a:spAutoFit/>
          </a:bodyPr>
          <a:lstStyle/>
          <a:p>
            <a:pPr marL="2257425">
              <a:lnSpc>
                <a:spcPct val="100000"/>
              </a:lnSpc>
              <a:spcBef>
                <a:spcPts val="115"/>
              </a:spcBef>
            </a:pPr>
            <a:r>
              <a:rPr spc="-10" dirty="0"/>
              <a:t>FoxO</a:t>
            </a:r>
            <a:r>
              <a:rPr spc="-114" dirty="0"/>
              <a:t> </a:t>
            </a:r>
            <a:r>
              <a:rPr spc="-10" dirty="0"/>
              <a:t>functions</a:t>
            </a:r>
          </a:p>
        </p:txBody>
      </p:sp>
      <p:sp>
        <p:nvSpPr>
          <p:cNvPr id="4" name="object 4"/>
          <p:cNvSpPr txBox="1"/>
          <p:nvPr/>
        </p:nvSpPr>
        <p:spPr>
          <a:xfrm>
            <a:off x="438404" y="5324094"/>
            <a:ext cx="8251825" cy="1123315"/>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tumor</a:t>
            </a:r>
            <a:r>
              <a:rPr sz="1800" spc="-85" dirty="0">
                <a:latin typeface="Calibri"/>
                <a:cs typeface="Calibri"/>
              </a:rPr>
              <a:t> </a:t>
            </a:r>
            <a:r>
              <a:rPr sz="1800" spc="-10" dirty="0">
                <a:latin typeface="Calibri"/>
                <a:cs typeface="Calibri"/>
              </a:rPr>
              <a:t>suppressors</a:t>
            </a:r>
            <a:endParaRPr sz="1800">
              <a:latin typeface="Calibri"/>
              <a:cs typeface="Calibri"/>
            </a:endParaRPr>
          </a:p>
          <a:p>
            <a:pPr marL="300355" indent="-287655">
              <a:lnSpc>
                <a:spcPct val="100000"/>
              </a:lnSpc>
              <a:spcBef>
                <a:spcPts val="2165"/>
              </a:spcBef>
              <a:buFont typeface="Wingdings"/>
              <a:buChar char=""/>
              <a:tabLst>
                <a:tab pos="300355" algn="l"/>
              </a:tabLst>
            </a:pPr>
            <a:r>
              <a:rPr sz="1800" dirty="0">
                <a:latin typeface="Calibri"/>
                <a:cs typeface="Calibri"/>
              </a:rPr>
              <a:t>nuclear</a:t>
            </a:r>
            <a:r>
              <a:rPr sz="1800" spc="-70" dirty="0">
                <a:latin typeface="Calibri"/>
                <a:cs typeface="Calibri"/>
              </a:rPr>
              <a:t> </a:t>
            </a:r>
            <a:r>
              <a:rPr sz="1800" spc="-10" dirty="0">
                <a:latin typeface="Calibri"/>
                <a:cs typeface="Calibri"/>
              </a:rPr>
              <a:t>localization</a:t>
            </a:r>
            <a:r>
              <a:rPr sz="1800" spc="-2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FoxOs</a:t>
            </a:r>
            <a:r>
              <a:rPr sz="1800" spc="-70" dirty="0">
                <a:latin typeface="Calibri"/>
                <a:cs typeface="Calibri"/>
              </a:rPr>
              <a:t> </a:t>
            </a:r>
            <a:r>
              <a:rPr sz="1800" dirty="0">
                <a:latin typeface="Calibri"/>
                <a:cs typeface="Calibri"/>
              </a:rPr>
              <a:t>suspends</a:t>
            </a:r>
            <a:r>
              <a:rPr sz="1800" spc="-70" dirty="0">
                <a:latin typeface="Calibri"/>
                <a:cs typeface="Calibri"/>
              </a:rPr>
              <a:t> </a:t>
            </a:r>
            <a:r>
              <a:rPr sz="1800" dirty="0">
                <a:latin typeface="Calibri"/>
                <a:cs typeface="Calibri"/>
              </a:rPr>
              <a:t>cell</a:t>
            </a:r>
            <a:r>
              <a:rPr sz="1800" spc="-35" dirty="0">
                <a:latin typeface="Calibri"/>
                <a:cs typeface="Calibri"/>
              </a:rPr>
              <a:t> </a:t>
            </a:r>
            <a:r>
              <a:rPr sz="1800" dirty="0">
                <a:latin typeface="Calibri"/>
                <a:cs typeface="Calibri"/>
              </a:rPr>
              <a:t>cycle</a:t>
            </a:r>
            <a:r>
              <a:rPr sz="1800" spc="-45" dirty="0">
                <a:latin typeface="Calibri"/>
                <a:cs typeface="Calibri"/>
              </a:rPr>
              <a:t> </a:t>
            </a:r>
            <a:r>
              <a:rPr sz="1800" spc="-10" dirty="0">
                <a:latin typeface="Calibri"/>
                <a:cs typeface="Calibri"/>
              </a:rPr>
              <a:t>progression, </a:t>
            </a:r>
            <a:r>
              <a:rPr sz="1800" dirty="0">
                <a:latin typeface="Calibri"/>
                <a:cs typeface="Calibri"/>
              </a:rPr>
              <a:t>promotes</a:t>
            </a:r>
            <a:r>
              <a:rPr sz="1800" spc="-35" dirty="0">
                <a:latin typeface="Calibri"/>
                <a:cs typeface="Calibri"/>
              </a:rPr>
              <a:t> </a:t>
            </a:r>
            <a:r>
              <a:rPr sz="1800" dirty="0">
                <a:latin typeface="Calibri"/>
                <a:cs typeface="Calibri"/>
              </a:rPr>
              <a:t>apoptosis</a:t>
            </a:r>
            <a:r>
              <a:rPr sz="1800" spc="-45" dirty="0">
                <a:latin typeface="Calibri"/>
                <a:cs typeface="Calibri"/>
              </a:rPr>
              <a:t> </a:t>
            </a:r>
            <a:r>
              <a:rPr sz="1800" spc="-25" dirty="0">
                <a:latin typeface="Calibri"/>
                <a:cs typeface="Calibri"/>
              </a:rPr>
              <a:t>and</a:t>
            </a:r>
            <a:endParaRPr sz="1800">
              <a:latin typeface="Calibri"/>
              <a:cs typeface="Calibri"/>
            </a:endParaRPr>
          </a:p>
          <a:p>
            <a:pPr marL="300990">
              <a:lnSpc>
                <a:spcPct val="100000"/>
              </a:lnSpc>
            </a:pPr>
            <a:r>
              <a:rPr sz="1800" spc="-10" dirty="0">
                <a:latin typeface="Calibri"/>
                <a:cs typeface="Calibri"/>
              </a:rPr>
              <a:t>negatively</a:t>
            </a:r>
            <a:r>
              <a:rPr sz="1800" spc="-95" dirty="0">
                <a:latin typeface="Calibri"/>
                <a:cs typeface="Calibri"/>
              </a:rPr>
              <a:t> </a:t>
            </a:r>
            <a:r>
              <a:rPr sz="1800" dirty="0">
                <a:latin typeface="Calibri"/>
                <a:cs typeface="Calibri"/>
              </a:rPr>
              <a:t>regulates</a:t>
            </a:r>
            <a:r>
              <a:rPr sz="1800" spc="-65" dirty="0">
                <a:latin typeface="Calibri"/>
                <a:cs typeface="Calibri"/>
              </a:rPr>
              <a:t> </a:t>
            </a:r>
            <a:r>
              <a:rPr sz="1800" spc="-10" dirty="0">
                <a:latin typeface="Calibri"/>
                <a:cs typeface="Calibri"/>
              </a:rPr>
              <a:t>angiogenesis</a:t>
            </a:r>
            <a:endParaRPr sz="1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338705">
              <a:lnSpc>
                <a:spcPct val="100000"/>
              </a:lnSpc>
              <a:spcBef>
                <a:spcPts val="115"/>
              </a:spcBef>
            </a:pPr>
            <a:r>
              <a:rPr dirty="0"/>
              <a:t>Bad</a:t>
            </a:r>
            <a:r>
              <a:rPr spc="-70" dirty="0"/>
              <a:t> </a:t>
            </a:r>
            <a:r>
              <a:rPr spc="-10" dirty="0"/>
              <a:t>functions</a:t>
            </a:r>
          </a:p>
        </p:txBody>
      </p:sp>
      <p:sp>
        <p:nvSpPr>
          <p:cNvPr id="3" name="object 3"/>
          <p:cNvSpPr txBox="1"/>
          <p:nvPr/>
        </p:nvSpPr>
        <p:spPr>
          <a:xfrm>
            <a:off x="4509008" y="1689353"/>
            <a:ext cx="4269105" cy="3319779"/>
          </a:xfrm>
          <a:prstGeom prst="rect">
            <a:avLst/>
          </a:prstGeom>
        </p:spPr>
        <p:txBody>
          <a:bodyPr vert="horz" wrap="square" lIns="0" tIns="12700" rIns="0" bIns="0" rtlCol="0">
            <a:spAutoFit/>
          </a:bodyPr>
          <a:lstStyle/>
          <a:p>
            <a:pPr marL="57785">
              <a:lnSpc>
                <a:spcPct val="100000"/>
              </a:lnSpc>
              <a:spcBef>
                <a:spcPts val="100"/>
              </a:spcBef>
            </a:pPr>
            <a:r>
              <a:rPr sz="1800" b="1" spc="-10" dirty="0">
                <a:solidFill>
                  <a:srgbClr val="FF0000"/>
                </a:solidFill>
                <a:latin typeface="Calibri"/>
                <a:cs typeface="Calibri"/>
              </a:rPr>
              <a:t>Bcl-</a:t>
            </a:r>
            <a:r>
              <a:rPr sz="1800" b="1" spc="-25" dirty="0">
                <a:solidFill>
                  <a:srgbClr val="FF0000"/>
                </a:solidFill>
                <a:latin typeface="Calibri"/>
                <a:cs typeface="Calibri"/>
              </a:rPr>
              <a:t>2-</a:t>
            </a:r>
            <a:r>
              <a:rPr sz="1800" b="1" dirty="0">
                <a:solidFill>
                  <a:srgbClr val="FF0000"/>
                </a:solidFill>
                <a:latin typeface="Calibri"/>
                <a:cs typeface="Calibri"/>
              </a:rPr>
              <a:t>associated</a:t>
            </a:r>
            <a:r>
              <a:rPr sz="1800" b="1" spc="-10" dirty="0">
                <a:solidFill>
                  <a:srgbClr val="FF0000"/>
                </a:solidFill>
                <a:latin typeface="Calibri"/>
                <a:cs typeface="Calibri"/>
              </a:rPr>
              <a:t> </a:t>
            </a:r>
            <a:r>
              <a:rPr sz="1800" b="1" dirty="0">
                <a:solidFill>
                  <a:srgbClr val="FF0000"/>
                </a:solidFill>
                <a:latin typeface="Calibri"/>
                <a:cs typeface="Calibri"/>
              </a:rPr>
              <a:t>death</a:t>
            </a:r>
            <a:r>
              <a:rPr sz="1800" b="1" spc="-75" dirty="0">
                <a:solidFill>
                  <a:srgbClr val="FF0000"/>
                </a:solidFill>
                <a:latin typeface="Calibri"/>
                <a:cs typeface="Calibri"/>
              </a:rPr>
              <a:t> </a:t>
            </a:r>
            <a:r>
              <a:rPr sz="1800" b="1" spc="-10" dirty="0">
                <a:solidFill>
                  <a:srgbClr val="FF0000"/>
                </a:solidFill>
                <a:latin typeface="Calibri"/>
                <a:cs typeface="Calibri"/>
              </a:rPr>
              <a:t>promoter</a:t>
            </a:r>
            <a:endParaRPr sz="1800">
              <a:latin typeface="Calibri"/>
              <a:cs typeface="Calibri"/>
            </a:endParaRPr>
          </a:p>
          <a:p>
            <a:pPr marL="300355" indent="-287655">
              <a:lnSpc>
                <a:spcPct val="100000"/>
              </a:lnSpc>
              <a:spcBef>
                <a:spcPts val="2165"/>
              </a:spcBef>
              <a:buFont typeface="Wingdings"/>
              <a:buChar char=""/>
              <a:tabLst>
                <a:tab pos="300355" algn="l"/>
              </a:tabLst>
            </a:pPr>
            <a:r>
              <a:rPr sz="1800" dirty="0">
                <a:latin typeface="Calibri"/>
                <a:cs typeface="Calibri"/>
              </a:rPr>
              <a:t>member</a:t>
            </a:r>
            <a:r>
              <a:rPr sz="1800" spc="-50" dirty="0">
                <a:latin typeface="Calibri"/>
                <a:cs typeface="Calibri"/>
              </a:rPr>
              <a:t> </a:t>
            </a:r>
            <a:r>
              <a:rPr sz="1800" dirty="0">
                <a:latin typeface="Calibri"/>
                <a:cs typeface="Calibri"/>
              </a:rPr>
              <a:t>of</a:t>
            </a:r>
            <a:r>
              <a:rPr sz="1800" spc="-15" dirty="0">
                <a:latin typeface="Calibri"/>
                <a:cs typeface="Calibri"/>
              </a:rPr>
              <a:t> </a:t>
            </a:r>
            <a:r>
              <a:rPr sz="1800" spc="-10" dirty="0">
                <a:latin typeface="Calibri"/>
                <a:cs typeface="Calibri"/>
              </a:rPr>
              <a:t>BCL-</a:t>
            </a:r>
            <a:r>
              <a:rPr sz="1800" dirty="0">
                <a:latin typeface="Calibri"/>
                <a:cs typeface="Calibri"/>
              </a:rPr>
              <a:t>2</a:t>
            </a:r>
            <a:r>
              <a:rPr sz="1800" spc="-20" dirty="0">
                <a:latin typeface="Calibri"/>
                <a:cs typeface="Calibri"/>
              </a:rPr>
              <a:t> </a:t>
            </a:r>
            <a:r>
              <a:rPr sz="1800" spc="-10" dirty="0">
                <a:latin typeface="Calibri"/>
                <a:cs typeface="Calibri"/>
              </a:rPr>
              <a:t>family</a:t>
            </a:r>
            <a:endParaRPr sz="1800">
              <a:latin typeface="Calibri"/>
              <a:cs typeface="Calibri"/>
            </a:endParaRPr>
          </a:p>
          <a:p>
            <a:pPr marL="300355" indent="-287655">
              <a:lnSpc>
                <a:spcPct val="100000"/>
              </a:lnSpc>
              <a:spcBef>
                <a:spcPts val="2160"/>
              </a:spcBef>
              <a:buFont typeface="Wingdings"/>
              <a:buChar char=""/>
              <a:tabLst>
                <a:tab pos="300355" algn="l"/>
              </a:tabLst>
            </a:pPr>
            <a:r>
              <a:rPr sz="1800" dirty="0">
                <a:latin typeface="Calibri"/>
                <a:cs typeface="Calibri"/>
              </a:rPr>
              <a:t>inhibits</a:t>
            </a:r>
            <a:r>
              <a:rPr sz="1800" spc="-80" dirty="0">
                <a:latin typeface="Calibri"/>
                <a:cs typeface="Calibri"/>
              </a:rPr>
              <a:t> </a:t>
            </a:r>
            <a:r>
              <a:rPr sz="1800" spc="-10" dirty="0">
                <a:latin typeface="Calibri"/>
                <a:cs typeface="Calibri"/>
              </a:rPr>
              <a:t>anti-</a:t>
            </a:r>
            <a:r>
              <a:rPr sz="1800" dirty="0">
                <a:latin typeface="Calibri"/>
                <a:cs typeface="Calibri"/>
              </a:rPr>
              <a:t>apoptotic</a:t>
            </a:r>
            <a:r>
              <a:rPr sz="1800" spc="-55" dirty="0">
                <a:latin typeface="Calibri"/>
                <a:cs typeface="Calibri"/>
              </a:rPr>
              <a:t> </a:t>
            </a:r>
            <a:r>
              <a:rPr sz="1800" spc="-10" dirty="0">
                <a:latin typeface="Calibri"/>
                <a:cs typeface="Calibri"/>
              </a:rPr>
              <a:t>BCL-</a:t>
            </a:r>
            <a:r>
              <a:rPr sz="1800" spc="-15" dirty="0">
                <a:latin typeface="Calibri"/>
                <a:cs typeface="Calibri"/>
              </a:rPr>
              <a:t>2-</a:t>
            </a:r>
            <a:r>
              <a:rPr sz="1800" spc="-10" dirty="0">
                <a:latin typeface="Calibri"/>
                <a:cs typeface="Calibri"/>
              </a:rPr>
              <a:t>family</a:t>
            </a:r>
            <a:endParaRPr sz="1800">
              <a:latin typeface="Calibri"/>
              <a:cs typeface="Calibri"/>
            </a:endParaRPr>
          </a:p>
          <a:p>
            <a:pPr marL="300355">
              <a:lnSpc>
                <a:spcPct val="100000"/>
              </a:lnSpc>
            </a:pPr>
            <a:r>
              <a:rPr sz="1800" spc="-10" dirty="0">
                <a:latin typeface="Calibri"/>
                <a:cs typeface="Calibri"/>
              </a:rPr>
              <a:t>members (BCL-</a:t>
            </a:r>
            <a:r>
              <a:rPr sz="1800" dirty="0">
                <a:latin typeface="Calibri"/>
                <a:cs typeface="Calibri"/>
              </a:rPr>
              <a:t>x</a:t>
            </a:r>
            <a:r>
              <a:rPr sz="1800" spc="-20" dirty="0">
                <a:latin typeface="Calibri"/>
                <a:cs typeface="Calibri"/>
              </a:rPr>
              <a:t> </a:t>
            </a:r>
            <a:r>
              <a:rPr sz="1800" dirty="0">
                <a:latin typeface="Calibri"/>
                <a:cs typeface="Calibri"/>
              </a:rPr>
              <a:t>and</a:t>
            </a:r>
            <a:r>
              <a:rPr sz="1800" spc="-5" dirty="0">
                <a:latin typeface="Calibri"/>
                <a:cs typeface="Calibri"/>
              </a:rPr>
              <a:t> </a:t>
            </a:r>
            <a:r>
              <a:rPr sz="1800" spc="-20" dirty="0">
                <a:latin typeface="Calibri"/>
                <a:cs typeface="Calibri"/>
              </a:rPr>
              <a:t>Bcl-</a:t>
            </a:r>
            <a:r>
              <a:rPr sz="1800" spc="-25" dirty="0">
                <a:latin typeface="Calibri"/>
                <a:cs typeface="Calibri"/>
              </a:rPr>
              <a:t>2)</a:t>
            </a:r>
            <a:endParaRPr sz="1800">
              <a:latin typeface="Calibri"/>
              <a:cs typeface="Calibri"/>
            </a:endParaRPr>
          </a:p>
          <a:p>
            <a:pPr marL="300355" indent="-287655">
              <a:lnSpc>
                <a:spcPct val="100000"/>
              </a:lnSpc>
              <a:spcBef>
                <a:spcPts val="2165"/>
              </a:spcBef>
              <a:buFont typeface="Wingdings"/>
              <a:buChar char=""/>
              <a:tabLst>
                <a:tab pos="300355" algn="l"/>
              </a:tabLst>
            </a:pPr>
            <a:r>
              <a:rPr sz="1800" dirty="0">
                <a:latin typeface="Calibri"/>
                <a:cs typeface="Calibri"/>
              </a:rPr>
              <a:t>allows</a:t>
            </a:r>
            <a:r>
              <a:rPr sz="1800" spc="-80" dirty="0">
                <a:latin typeface="Calibri"/>
                <a:cs typeface="Calibri"/>
              </a:rPr>
              <a:t> </a:t>
            </a:r>
            <a:r>
              <a:rPr sz="1800" dirty="0">
                <a:latin typeface="Calibri"/>
                <a:cs typeface="Calibri"/>
              </a:rPr>
              <a:t>two</a:t>
            </a:r>
            <a:r>
              <a:rPr sz="1800" spc="-75" dirty="0">
                <a:latin typeface="Calibri"/>
                <a:cs typeface="Calibri"/>
              </a:rPr>
              <a:t> </a:t>
            </a:r>
            <a:r>
              <a:rPr sz="1800" spc="-35" dirty="0">
                <a:latin typeface="Calibri"/>
                <a:cs typeface="Calibri"/>
              </a:rPr>
              <a:t>pro-</a:t>
            </a:r>
            <a:r>
              <a:rPr sz="1800" dirty="0">
                <a:latin typeface="Calibri"/>
                <a:cs typeface="Calibri"/>
              </a:rPr>
              <a:t>apoptotic</a:t>
            </a:r>
            <a:r>
              <a:rPr sz="1800" spc="25" dirty="0">
                <a:latin typeface="Calibri"/>
                <a:cs typeface="Calibri"/>
              </a:rPr>
              <a:t> </a:t>
            </a:r>
            <a:r>
              <a:rPr sz="1800" spc="-10" dirty="0">
                <a:latin typeface="Calibri"/>
                <a:cs typeface="Calibri"/>
              </a:rPr>
              <a:t>proteins</a:t>
            </a:r>
            <a:r>
              <a:rPr sz="1800" spc="10" dirty="0">
                <a:latin typeface="Calibri"/>
                <a:cs typeface="Calibri"/>
              </a:rPr>
              <a:t> </a:t>
            </a:r>
            <a:r>
              <a:rPr sz="1800" spc="-20" dirty="0">
                <a:latin typeface="Calibri"/>
                <a:cs typeface="Calibri"/>
              </a:rPr>
              <a:t>(BAK</a:t>
            </a:r>
            <a:endParaRPr sz="1800">
              <a:latin typeface="Calibri"/>
              <a:cs typeface="Calibri"/>
            </a:endParaRPr>
          </a:p>
          <a:p>
            <a:pPr marL="300355">
              <a:lnSpc>
                <a:spcPct val="100000"/>
              </a:lnSpc>
            </a:pPr>
            <a:r>
              <a:rPr sz="1800" dirty="0">
                <a:latin typeface="Calibri"/>
                <a:cs typeface="Calibri"/>
              </a:rPr>
              <a:t>and</a:t>
            </a:r>
            <a:r>
              <a:rPr sz="1800" spc="-65" dirty="0">
                <a:latin typeface="Calibri"/>
                <a:cs typeface="Calibri"/>
              </a:rPr>
              <a:t> </a:t>
            </a:r>
            <a:r>
              <a:rPr sz="1800" spc="-20" dirty="0">
                <a:latin typeface="Calibri"/>
                <a:cs typeface="Calibri"/>
              </a:rPr>
              <a:t>BAX)</a:t>
            </a:r>
            <a:endParaRPr sz="1800">
              <a:latin typeface="Calibri"/>
              <a:cs typeface="Calibri"/>
            </a:endParaRPr>
          </a:p>
          <a:p>
            <a:pPr marL="300355" marR="5080" indent="-288290">
              <a:lnSpc>
                <a:spcPct val="100000"/>
              </a:lnSpc>
              <a:spcBef>
                <a:spcPts val="2165"/>
              </a:spcBef>
              <a:buFont typeface="Wingdings"/>
              <a:buChar char=""/>
              <a:tabLst>
                <a:tab pos="300355" algn="l"/>
              </a:tabLst>
            </a:pPr>
            <a:r>
              <a:rPr sz="1800" dirty="0">
                <a:latin typeface="Calibri"/>
                <a:cs typeface="Calibri"/>
              </a:rPr>
              <a:t>induce</a:t>
            </a:r>
            <a:r>
              <a:rPr sz="1800" spc="-45" dirty="0">
                <a:latin typeface="Calibri"/>
                <a:cs typeface="Calibri"/>
              </a:rPr>
              <a:t> </a:t>
            </a:r>
            <a:r>
              <a:rPr sz="1800" dirty="0">
                <a:latin typeface="Calibri"/>
                <a:cs typeface="Calibri"/>
              </a:rPr>
              <a:t>release</a:t>
            </a:r>
            <a:r>
              <a:rPr sz="1800" spc="-45"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cytochrome</a:t>
            </a:r>
            <a:r>
              <a:rPr sz="1800" spc="10" dirty="0">
                <a:latin typeface="Calibri"/>
                <a:cs typeface="Calibri"/>
              </a:rPr>
              <a:t> </a:t>
            </a:r>
            <a:r>
              <a:rPr sz="1800" dirty="0">
                <a:latin typeface="Calibri"/>
                <a:cs typeface="Calibri"/>
              </a:rPr>
              <a:t>c</a:t>
            </a:r>
            <a:r>
              <a:rPr sz="1800" spc="-50" dirty="0">
                <a:latin typeface="Calibri"/>
                <a:cs typeface="Calibri"/>
              </a:rPr>
              <a:t> </a:t>
            </a:r>
            <a:r>
              <a:rPr sz="1800" dirty="0">
                <a:latin typeface="Wingdings"/>
                <a:cs typeface="Wingdings"/>
              </a:rPr>
              <a:t></a:t>
            </a:r>
            <a:r>
              <a:rPr sz="1800" spc="-110" dirty="0">
                <a:latin typeface="Times New Roman"/>
                <a:cs typeface="Times New Roman"/>
              </a:rPr>
              <a:t> </a:t>
            </a:r>
            <a:r>
              <a:rPr sz="1800" spc="-10" dirty="0">
                <a:latin typeface="Calibri"/>
                <a:cs typeface="Calibri"/>
              </a:rPr>
              <a:t>caspase activation</a:t>
            </a:r>
            <a:r>
              <a:rPr sz="1800" spc="-15" dirty="0">
                <a:latin typeface="Calibri"/>
                <a:cs typeface="Calibri"/>
              </a:rPr>
              <a:t> </a:t>
            </a:r>
            <a:r>
              <a:rPr sz="1800" dirty="0">
                <a:latin typeface="Wingdings"/>
                <a:cs typeface="Wingdings"/>
              </a:rPr>
              <a:t></a:t>
            </a:r>
            <a:r>
              <a:rPr sz="1800" spc="385" dirty="0">
                <a:latin typeface="Times New Roman"/>
                <a:cs typeface="Times New Roman"/>
              </a:rPr>
              <a:t> </a:t>
            </a:r>
            <a:r>
              <a:rPr sz="1800" spc="-10" dirty="0">
                <a:latin typeface="Calibri"/>
                <a:cs typeface="Calibri"/>
              </a:rPr>
              <a:t>apoptosis</a:t>
            </a:r>
            <a:endParaRPr sz="1800">
              <a:latin typeface="Calibri"/>
              <a:cs typeface="Calibri"/>
            </a:endParaRPr>
          </a:p>
        </p:txBody>
      </p:sp>
      <p:pic>
        <p:nvPicPr>
          <p:cNvPr id="4" name="object 4"/>
          <p:cNvPicPr/>
          <p:nvPr/>
        </p:nvPicPr>
        <p:blipFill>
          <a:blip r:embed="rId2" cstate="print"/>
          <a:stretch>
            <a:fillRect/>
          </a:stretch>
        </p:blipFill>
        <p:spPr>
          <a:xfrm>
            <a:off x="189864" y="625843"/>
            <a:ext cx="4226941" cy="578383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69828" y="968032"/>
            <a:ext cx="6020435" cy="3926204"/>
            <a:chOff x="1569828" y="968032"/>
            <a:chExt cx="6020435" cy="3926204"/>
          </a:xfrm>
        </p:grpSpPr>
        <p:pic>
          <p:nvPicPr>
            <p:cNvPr id="3" name="object 3"/>
            <p:cNvPicPr/>
            <p:nvPr/>
          </p:nvPicPr>
          <p:blipFill>
            <a:blip r:embed="rId2" cstate="print"/>
            <a:stretch>
              <a:fillRect/>
            </a:stretch>
          </p:blipFill>
          <p:spPr>
            <a:xfrm>
              <a:off x="1569828" y="980693"/>
              <a:ext cx="6019945" cy="3912997"/>
            </a:xfrm>
            <a:prstGeom prst="rect">
              <a:avLst/>
            </a:prstGeom>
          </p:spPr>
        </p:pic>
        <p:sp>
          <p:nvSpPr>
            <p:cNvPr id="4" name="object 4"/>
            <p:cNvSpPr/>
            <p:nvPr/>
          </p:nvSpPr>
          <p:spPr>
            <a:xfrm>
              <a:off x="4218558" y="980732"/>
              <a:ext cx="1900555" cy="210185"/>
            </a:xfrm>
            <a:custGeom>
              <a:avLst/>
              <a:gdLst/>
              <a:ahLst/>
              <a:cxnLst/>
              <a:rect l="l" t="t" r="r" b="b"/>
              <a:pathLst>
                <a:path w="1900554" h="210184">
                  <a:moveTo>
                    <a:pt x="1900174" y="0"/>
                  </a:moveTo>
                  <a:lnTo>
                    <a:pt x="0" y="0"/>
                  </a:lnTo>
                  <a:lnTo>
                    <a:pt x="0" y="209638"/>
                  </a:lnTo>
                  <a:lnTo>
                    <a:pt x="1900174" y="209638"/>
                  </a:lnTo>
                  <a:lnTo>
                    <a:pt x="1900174" y="0"/>
                  </a:lnTo>
                  <a:close/>
                </a:path>
              </a:pathLst>
            </a:custGeom>
            <a:solidFill>
              <a:srgbClr val="FFFFFF"/>
            </a:solidFill>
          </p:spPr>
          <p:txBody>
            <a:bodyPr wrap="square" lIns="0" tIns="0" rIns="0" bIns="0" rtlCol="0"/>
            <a:lstStyle/>
            <a:p>
              <a:endParaRPr/>
            </a:p>
          </p:txBody>
        </p:sp>
        <p:sp>
          <p:nvSpPr>
            <p:cNvPr id="5" name="object 5"/>
            <p:cNvSpPr/>
            <p:nvPr/>
          </p:nvSpPr>
          <p:spPr>
            <a:xfrm>
              <a:off x="4218558" y="980732"/>
              <a:ext cx="1900555" cy="210185"/>
            </a:xfrm>
            <a:custGeom>
              <a:avLst/>
              <a:gdLst/>
              <a:ahLst/>
              <a:cxnLst/>
              <a:rect l="l" t="t" r="r" b="b"/>
              <a:pathLst>
                <a:path w="1900554" h="210184">
                  <a:moveTo>
                    <a:pt x="0" y="209638"/>
                  </a:moveTo>
                  <a:lnTo>
                    <a:pt x="1900174" y="209638"/>
                  </a:lnTo>
                  <a:lnTo>
                    <a:pt x="1900174" y="0"/>
                  </a:lnTo>
                  <a:lnTo>
                    <a:pt x="0" y="0"/>
                  </a:lnTo>
                  <a:lnTo>
                    <a:pt x="0" y="209638"/>
                  </a:lnTo>
                  <a:close/>
                </a:path>
              </a:pathLst>
            </a:custGeom>
            <a:ln w="25399">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4605" rIns="0" bIns="0" rtlCol="0">
            <a:spAutoFit/>
          </a:bodyPr>
          <a:lstStyle/>
          <a:p>
            <a:pPr marL="2340610">
              <a:lnSpc>
                <a:spcPct val="100000"/>
              </a:lnSpc>
              <a:spcBef>
                <a:spcPts val="115"/>
              </a:spcBef>
            </a:pPr>
            <a:r>
              <a:rPr dirty="0"/>
              <a:t>Akt</a:t>
            </a:r>
            <a:r>
              <a:rPr spc="-80" dirty="0"/>
              <a:t> </a:t>
            </a:r>
            <a:r>
              <a:rPr spc="-10" dirty="0"/>
              <a:t>functions</a:t>
            </a:r>
          </a:p>
        </p:txBody>
      </p:sp>
      <p:sp>
        <p:nvSpPr>
          <p:cNvPr id="7" name="object 7"/>
          <p:cNvSpPr txBox="1"/>
          <p:nvPr/>
        </p:nvSpPr>
        <p:spPr>
          <a:xfrm>
            <a:off x="690778" y="5252084"/>
            <a:ext cx="7910195" cy="574675"/>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b="1" dirty="0">
                <a:latin typeface="Calibri"/>
                <a:cs typeface="Calibri"/>
              </a:rPr>
              <a:t>Anti</a:t>
            </a:r>
            <a:r>
              <a:rPr sz="1800" b="1" spc="180" dirty="0">
                <a:latin typeface="Calibri"/>
                <a:cs typeface="Calibri"/>
              </a:rPr>
              <a:t> </a:t>
            </a:r>
            <a:r>
              <a:rPr sz="1800" b="1" dirty="0">
                <a:latin typeface="Calibri"/>
                <a:cs typeface="Calibri"/>
              </a:rPr>
              <a:t>apoptotic</a:t>
            </a:r>
            <a:r>
              <a:rPr sz="1800" b="1" spc="204" dirty="0">
                <a:latin typeface="Calibri"/>
                <a:cs typeface="Calibri"/>
              </a:rPr>
              <a:t> </a:t>
            </a:r>
            <a:r>
              <a:rPr sz="1800" b="1" dirty="0">
                <a:latin typeface="Calibri"/>
                <a:cs typeface="Calibri"/>
              </a:rPr>
              <a:t>effects</a:t>
            </a:r>
            <a:r>
              <a:rPr sz="1800" b="1" spc="190" dirty="0">
                <a:latin typeface="Calibri"/>
                <a:cs typeface="Calibri"/>
              </a:rPr>
              <a:t> </a:t>
            </a:r>
            <a:r>
              <a:rPr sz="1800" b="1" dirty="0">
                <a:latin typeface="Calibri"/>
                <a:cs typeface="Calibri"/>
              </a:rPr>
              <a:t>and</a:t>
            </a:r>
            <a:r>
              <a:rPr sz="1800" b="1" spc="204" dirty="0">
                <a:latin typeface="Calibri"/>
                <a:cs typeface="Calibri"/>
              </a:rPr>
              <a:t> </a:t>
            </a:r>
            <a:r>
              <a:rPr sz="1800" b="1" dirty="0">
                <a:latin typeface="Calibri"/>
                <a:cs typeface="Calibri"/>
              </a:rPr>
              <a:t>proliferation</a:t>
            </a:r>
            <a:r>
              <a:rPr sz="1800" b="1" spc="204" dirty="0">
                <a:latin typeface="Calibri"/>
                <a:cs typeface="Calibri"/>
              </a:rPr>
              <a:t> </a:t>
            </a:r>
            <a:r>
              <a:rPr sz="1800" b="1" dirty="0">
                <a:latin typeface="Calibri"/>
                <a:cs typeface="Calibri"/>
              </a:rPr>
              <a:t>effects</a:t>
            </a:r>
            <a:r>
              <a:rPr sz="1800" b="1" spc="195" dirty="0">
                <a:latin typeface="Calibri"/>
                <a:cs typeface="Calibri"/>
              </a:rPr>
              <a:t> </a:t>
            </a:r>
            <a:r>
              <a:rPr sz="1800" b="1" dirty="0">
                <a:latin typeface="Calibri"/>
                <a:cs typeface="Calibri"/>
              </a:rPr>
              <a:t>through</a:t>
            </a:r>
            <a:r>
              <a:rPr sz="1800" b="1" spc="204" dirty="0">
                <a:latin typeface="Calibri"/>
                <a:cs typeface="Calibri"/>
              </a:rPr>
              <a:t> </a:t>
            </a:r>
            <a:r>
              <a:rPr sz="1800" b="1" dirty="0">
                <a:latin typeface="Calibri"/>
                <a:cs typeface="Calibri"/>
              </a:rPr>
              <a:t>inhibition</a:t>
            </a:r>
            <a:r>
              <a:rPr sz="1800" b="1" spc="204" dirty="0">
                <a:latin typeface="Calibri"/>
                <a:cs typeface="Calibri"/>
              </a:rPr>
              <a:t> </a:t>
            </a:r>
            <a:r>
              <a:rPr sz="1800" b="1" dirty="0">
                <a:latin typeface="Calibri"/>
                <a:cs typeface="Calibri"/>
              </a:rPr>
              <a:t>of</a:t>
            </a:r>
            <a:r>
              <a:rPr sz="1800" b="1" spc="200" dirty="0">
                <a:latin typeface="Calibri"/>
                <a:cs typeface="Calibri"/>
              </a:rPr>
              <a:t> </a:t>
            </a:r>
            <a:r>
              <a:rPr sz="1800" b="1" dirty="0">
                <a:latin typeface="Calibri"/>
                <a:cs typeface="Calibri"/>
              </a:rPr>
              <a:t>BAD</a:t>
            </a:r>
            <a:r>
              <a:rPr sz="1800" b="1" spc="204" dirty="0">
                <a:latin typeface="Calibri"/>
                <a:cs typeface="Calibri"/>
              </a:rPr>
              <a:t> </a:t>
            </a:r>
            <a:r>
              <a:rPr sz="1800" b="1" spc="-25" dirty="0">
                <a:latin typeface="Calibri"/>
                <a:cs typeface="Calibri"/>
              </a:rPr>
              <a:t>and</a:t>
            </a:r>
            <a:endParaRPr sz="1800">
              <a:latin typeface="Calibri"/>
              <a:cs typeface="Calibri"/>
            </a:endParaRPr>
          </a:p>
          <a:p>
            <a:pPr marL="300355">
              <a:lnSpc>
                <a:spcPct val="100000"/>
              </a:lnSpc>
            </a:pPr>
            <a:r>
              <a:rPr sz="1800" b="1" spc="-10" dirty="0">
                <a:latin typeface="Calibri"/>
                <a:cs typeface="Calibri"/>
              </a:rPr>
              <a:t>FoxO</a:t>
            </a:r>
            <a:r>
              <a:rPr sz="1800" b="1" spc="-60" dirty="0">
                <a:latin typeface="Calibri"/>
                <a:cs typeface="Calibri"/>
              </a:rPr>
              <a:t> </a:t>
            </a:r>
            <a:r>
              <a:rPr sz="1800" b="1" dirty="0">
                <a:latin typeface="Calibri"/>
                <a:cs typeface="Calibri"/>
              </a:rPr>
              <a:t>and</a:t>
            </a:r>
            <a:r>
              <a:rPr sz="1800" b="1" spc="-15" dirty="0">
                <a:latin typeface="Calibri"/>
                <a:cs typeface="Calibri"/>
              </a:rPr>
              <a:t> </a:t>
            </a:r>
            <a:r>
              <a:rPr sz="1800" b="1" spc="-10" dirty="0">
                <a:latin typeface="Calibri"/>
                <a:cs typeface="Calibri"/>
              </a:rPr>
              <a:t>activation</a:t>
            </a:r>
            <a:r>
              <a:rPr sz="1800" b="1" spc="-55" dirty="0">
                <a:latin typeface="Calibri"/>
                <a:cs typeface="Calibri"/>
              </a:rPr>
              <a:t> </a:t>
            </a:r>
            <a:r>
              <a:rPr sz="1800" b="1" dirty="0">
                <a:latin typeface="Calibri"/>
                <a:cs typeface="Calibri"/>
              </a:rPr>
              <a:t>of</a:t>
            </a:r>
            <a:r>
              <a:rPr sz="1800" b="1" spc="-25" dirty="0">
                <a:latin typeface="Calibri"/>
                <a:cs typeface="Calibri"/>
              </a:rPr>
              <a:t> </a:t>
            </a:r>
            <a:r>
              <a:rPr sz="1800" b="1" dirty="0">
                <a:latin typeface="Calibri"/>
                <a:cs typeface="Calibri"/>
              </a:rPr>
              <a:t>ciclins</a:t>
            </a:r>
            <a:r>
              <a:rPr sz="1800" b="1" spc="-25" dirty="0">
                <a:latin typeface="Calibri"/>
                <a:cs typeface="Calibri"/>
              </a:rPr>
              <a:t> </a:t>
            </a:r>
            <a:r>
              <a:rPr sz="1800" b="1" dirty="0">
                <a:latin typeface="Calibri"/>
                <a:cs typeface="Calibri"/>
              </a:rPr>
              <a:t>involved</a:t>
            </a:r>
            <a:r>
              <a:rPr sz="1800" b="1" spc="-50" dirty="0">
                <a:latin typeface="Calibri"/>
                <a:cs typeface="Calibri"/>
              </a:rPr>
              <a:t> </a:t>
            </a:r>
            <a:r>
              <a:rPr sz="1800" b="1" dirty="0">
                <a:latin typeface="Calibri"/>
                <a:cs typeface="Calibri"/>
              </a:rPr>
              <a:t>in</a:t>
            </a:r>
            <a:r>
              <a:rPr sz="1800" b="1" spc="-25" dirty="0">
                <a:latin typeface="Calibri"/>
                <a:cs typeface="Calibri"/>
              </a:rPr>
              <a:t> </a:t>
            </a:r>
            <a:r>
              <a:rPr sz="1800" b="1" dirty="0">
                <a:latin typeface="Calibri"/>
                <a:cs typeface="Calibri"/>
              </a:rPr>
              <a:t>cell</a:t>
            </a:r>
            <a:r>
              <a:rPr sz="1800" b="1" spc="-5" dirty="0">
                <a:latin typeface="Calibri"/>
                <a:cs typeface="Calibri"/>
              </a:rPr>
              <a:t> </a:t>
            </a:r>
            <a:r>
              <a:rPr sz="1800" b="1" dirty="0">
                <a:latin typeface="Calibri"/>
                <a:cs typeface="Calibri"/>
              </a:rPr>
              <a:t>cicle</a:t>
            </a:r>
            <a:r>
              <a:rPr sz="1800" b="1" spc="-35" dirty="0">
                <a:latin typeface="Calibri"/>
                <a:cs typeface="Calibri"/>
              </a:rPr>
              <a:t> </a:t>
            </a:r>
            <a:r>
              <a:rPr sz="1800" b="1" spc="-10" dirty="0">
                <a:latin typeface="Calibri"/>
                <a:cs typeface="Calibri"/>
              </a:rPr>
              <a:t>progression</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34107" y="1589214"/>
            <a:ext cx="3854450" cy="2501900"/>
            <a:chOff x="2634107" y="1589214"/>
            <a:chExt cx="3854450" cy="2501900"/>
          </a:xfrm>
        </p:grpSpPr>
        <p:pic>
          <p:nvPicPr>
            <p:cNvPr id="3" name="object 3"/>
            <p:cNvPicPr/>
            <p:nvPr/>
          </p:nvPicPr>
          <p:blipFill>
            <a:blip r:embed="rId2" cstate="print"/>
            <a:stretch>
              <a:fillRect/>
            </a:stretch>
          </p:blipFill>
          <p:spPr>
            <a:xfrm>
              <a:off x="2634107" y="1750187"/>
              <a:ext cx="3853932" cy="2340428"/>
            </a:xfrm>
            <a:prstGeom prst="rect">
              <a:avLst/>
            </a:prstGeom>
          </p:spPr>
        </p:pic>
        <p:sp>
          <p:nvSpPr>
            <p:cNvPr id="4" name="object 4"/>
            <p:cNvSpPr/>
            <p:nvPr/>
          </p:nvSpPr>
          <p:spPr>
            <a:xfrm>
              <a:off x="5111496" y="1750123"/>
              <a:ext cx="792480" cy="300990"/>
            </a:xfrm>
            <a:custGeom>
              <a:avLst/>
              <a:gdLst/>
              <a:ahLst/>
              <a:cxnLst/>
              <a:rect l="l" t="t" r="r" b="b"/>
              <a:pathLst>
                <a:path w="792479" h="300989">
                  <a:moveTo>
                    <a:pt x="792086" y="0"/>
                  </a:moveTo>
                  <a:lnTo>
                    <a:pt x="0" y="0"/>
                  </a:lnTo>
                  <a:lnTo>
                    <a:pt x="0" y="300545"/>
                  </a:lnTo>
                  <a:lnTo>
                    <a:pt x="792086" y="300545"/>
                  </a:lnTo>
                  <a:lnTo>
                    <a:pt x="792086" y="0"/>
                  </a:lnTo>
                  <a:close/>
                </a:path>
              </a:pathLst>
            </a:custGeom>
            <a:solidFill>
              <a:srgbClr val="FFFFFF"/>
            </a:solidFill>
          </p:spPr>
          <p:txBody>
            <a:bodyPr wrap="square" lIns="0" tIns="0" rIns="0" bIns="0" rtlCol="0"/>
            <a:lstStyle/>
            <a:p>
              <a:endParaRPr/>
            </a:p>
          </p:txBody>
        </p:sp>
        <p:sp>
          <p:nvSpPr>
            <p:cNvPr id="5" name="object 5"/>
            <p:cNvSpPr/>
            <p:nvPr/>
          </p:nvSpPr>
          <p:spPr>
            <a:xfrm>
              <a:off x="5111496" y="1750123"/>
              <a:ext cx="792480" cy="300990"/>
            </a:xfrm>
            <a:custGeom>
              <a:avLst/>
              <a:gdLst/>
              <a:ahLst/>
              <a:cxnLst/>
              <a:rect l="l" t="t" r="r" b="b"/>
              <a:pathLst>
                <a:path w="792479" h="300989">
                  <a:moveTo>
                    <a:pt x="0" y="300545"/>
                  </a:moveTo>
                  <a:lnTo>
                    <a:pt x="792086" y="300545"/>
                  </a:lnTo>
                  <a:lnTo>
                    <a:pt x="792086" y="0"/>
                  </a:lnTo>
                  <a:lnTo>
                    <a:pt x="0" y="0"/>
                  </a:lnTo>
                  <a:lnTo>
                    <a:pt x="0" y="300545"/>
                  </a:lnTo>
                  <a:close/>
                </a:path>
              </a:pathLst>
            </a:custGeom>
            <a:ln w="25400">
              <a:solidFill>
                <a:srgbClr val="FFFFFF"/>
              </a:solidFill>
            </a:ln>
          </p:spPr>
          <p:txBody>
            <a:bodyPr wrap="square" lIns="0" tIns="0" rIns="0" bIns="0" rtlCol="0"/>
            <a:lstStyle/>
            <a:p>
              <a:endParaRPr/>
            </a:p>
          </p:txBody>
        </p:sp>
        <p:sp>
          <p:nvSpPr>
            <p:cNvPr id="6" name="object 6"/>
            <p:cNvSpPr/>
            <p:nvPr/>
          </p:nvSpPr>
          <p:spPr>
            <a:xfrm>
              <a:off x="4175506" y="1601914"/>
              <a:ext cx="792480" cy="300990"/>
            </a:xfrm>
            <a:custGeom>
              <a:avLst/>
              <a:gdLst/>
              <a:ahLst/>
              <a:cxnLst/>
              <a:rect l="l" t="t" r="r" b="b"/>
              <a:pathLst>
                <a:path w="792479" h="300989">
                  <a:moveTo>
                    <a:pt x="792086" y="0"/>
                  </a:moveTo>
                  <a:lnTo>
                    <a:pt x="0" y="0"/>
                  </a:lnTo>
                  <a:lnTo>
                    <a:pt x="0" y="300545"/>
                  </a:lnTo>
                  <a:lnTo>
                    <a:pt x="792086" y="300545"/>
                  </a:lnTo>
                  <a:lnTo>
                    <a:pt x="792086" y="0"/>
                  </a:lnTo>
                  <a:close/>
                </a:path>
              </a:pathLst>
            </a:custGeom>
            <a:solidFill>
              <a:srgbClr val="FFFFFF"/>
            </a:solidFill>
          </p:spPr>
          <p:txBody>
            <a:bodyPr wrap="square" lIns="0" tIns="0" rIns="0" bIns="0" rtlCol="0"/>
            <a:lstStyle/>
            <a:p>
              <a:endParaRPr/>
            </a:p>
          </p:txBody>
        </p:sp>
        <p:sp>
          <p:nvSpPr>
            <p:cNvPr id="7" name="object 7"/>
            <p:cNvSpPr/>
            <p:nvPr/>
          </p:nvSpPr>
          <p:spPr>
            <a:xfrm>
              <a:off x="4175506" y="1601914"/>
              <a:ext cx="792480" cy="300990"/>
            </a:xfrm>
            <a:custGeom>
              <a:avLst/>
              <a:gdLst/>
              <a:ahLst/>
              <a:cxnLst/>
              <a:rect l="l" t="t" r="r" b="b"/>
              <a:pathLst>
                <a:path w="792479" h="300989">
                  <a:moveTo>
                    <a:pt x="0" y="300545"/>
                  </a:moveTo>
                  <a:lnTo>
                    <a:pt x="792086" y="300545"/>
                  </a:lnTo>
                  <a:lnTo>
                    <a:pt x="792086" y="0"/>
                  </a:lnTo>
                  <a:lnTo>
                    <a:pt x="0" y="0"/>
                  </a:lnTo>
                  <a:lnTo>
                    <a:pt x="0" y="300545"/>
                  </a:lnTo>
                  <a:close/>
                </a:path>
              </a:pathLst>
            </a:custGeom>
            <a:ln w="25400">
              <a:solidFill>
                <a:srgbClr val="FFFFFF"/>
              </a:solidFill>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4605" rIns="0" bIns="0" rtlCol="0">
            <a:spAutoFit/>
          </a:bodyPr>
          <a:lstStyle/>
          <a:p>
            <a:pPr marL="2340610">
              <a:lnSpc>
                <a:spcPct val="100000"/>
              </a:lnSpc>
              <a:spcBef>
                <a:spcPts val="115"/>
              </a:spcBef>
            </a:pPr>
            <a:r>
              <a:rPr dirty="0"/>
              <a:t>Akt</a:t>
            </a:r>
            <a:r>
              <a:rPr spc="-80" dirty="0"/>
              <a:t> </a:t>
            </a:r>
            <a:r>
              <a:rPr spc="-10" dirty="0"/>
              <a:t>functions</a:t>
            </a:r>
          </a:p>
        </p:txBody>
      </p:sp>
      <p:sp>
        <p:nvSpPr>
          <p:cNvPr id="9" name="object 9"/>
          <p:cNvSpPr txBox="1"/>
          <p:nvPr/>
        </p:nvSpPr>
        <p:spPr>
          <a:xfrm>
            <a:off x="2005710" y="5252084"/>
            <a:ext cx="5077460" cy="29972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b="1" dirty="0">
                <a:latin typeface="Calibri"/>
                <a:cs typeface="Calibri"/>
              </a:rPr>
              <a:t>Anti</a:t>
            </a:r>
            <a:r>
              <a:rPr sz="1800" b="1" spc="-100" dirty="0">
                <a:latin typeface="Calibri"/>
                <a:cs typeface="Calibri"/>
              </a:rPr>
              <a:t> </a:t>
            </a:r>
            <a:r>
              <a:rPr sz="1800" b="1" dirty="0">
                <a:latin typeface="Calibri"/>
                <a:cs typeface="Calibri"/>
              </a:rPr>
              <a:t>apoptotic</a:t>
            </a:r>
            <a:r>
              <a:rPr sz="1800" b="1" spc="-45" dirty="0">
                <a:latin typeface="Calibri"/>
                <a:cs typeface="Calibri"/>
              </a:rPr>
              <a:t> </a:t>
            </a:r>
            <a:r>
              <a:rPr sz="1800" b="1" dirty="0">
                <a:latin typeface="Calibri"/>
                <a:cs typeface="Calibri"/>
              </a:rPr>
              <a:t>effects</a:t>
            </a:r>
            <a:r>
              <a:rPr sz="1800" b="1" spc="-55" dirty="0">
                <a:latin typeface="Calibri"/>
                <a:cs typeface="Calibri"/>
              </a:rPr>
              <a:t> </a:t>
            </a:r>
            <a:r>
              <a:rPr sz="1800" b="1" dirty="0">
                <a:latin typeface="Calibri"/>
                <a:cs typeface="Calibri"/>
              </a:rPr>
              <a:t>through</a:t>
            </a:r>
            <a:r>
              <a:rPr sz="1800" b="1" spc="-75" dirty="0">
                <a:latin typeface="Calibri"/>
                <a:cs typeface="Calibri"/>
              </a:rPr>
              <a:t> </a:t>
            </a:r>
            <a:r>
              <a:rPr sz="1800" b="1" dirty="0">
                <a:latin typeface="Calibri"/>
                <a:cs typeface="Calibri"/>
              </a:rPr>
              <a:t>activation</a:t>
            </a:r>
            <a:r>
              <a:rPr sz="1800" b="1" spc="-40" dirty="0">
                <a:latin typeface="Calibri"/>
                <a:cs typeface="Calibri"/>
              </a:rPr>
              <a:t> </a:t>
            </a:r>
            <a:r>
              <a:rPr sz="1800" b="1" dirty="0">
                <a:latin typeface="Calibri"/>
                <a:cs typeface="Calibri"/>
              </a:rPr>
              <a:t>of</a:t>
            </a:r>
            <a:r>
              <a:rPr sz="1800" b="1" spc="-50" dirty="0">
                <a:latin typeface="Calibri"/>
                <a:cs typeface="Calibri"/>
              </a:rPr>
              <a:t> </a:t>
            </a:r>
            <a:r>
              <a:rPr sz="1800" b="1" spc="-20" dirty="0">
                <a:latin typeface="Calibri"/>
                <a:cs typeface="Calibri"/>
              </a:rPr>
              <a:t>Mdm2</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0779" y="-17001"/>
            <a:ext cx="2780030" cy="741680"/>
          </a:xfrm>
          <a:prstGeom prst="rect">
            <a:avLst/>
          </a:prstGeom>
        </p:spPr>
        <p:txBody>
          <a:bodyPr vert="horz" wrap="square" lIns="0" tIns="56515" rIns="0" bIns="0" rtlCol="0">
            <a:spAutoFit/>
          </a:bodyPr>
          <a:lstStyle/>
          <a:p>
            <a:pPr marL="12700">
              <a:lnSpc>
                <a:spcPct val="100000"/>
              </a:lnSpc>
              <a:spcBef>
                <a:spcPts val="445"/>
              </a:spcBef>
            </a:pPr>
            <a:r>
              <a:rPr spc="-10" dirty="0"/>
              <a:t>mTORC2</a:t>
            </a:r>
            <a:r>
              <a:rPr spc="-114" dirty="0"/>
              <a:t> </a:t>
            </a:r>
            <a:r>
              <a:rPr spc="-10" dirty="0"/>
              <a:t>downstream</a:t>
            </a:r>
          </a:p>
          <a:p>
            <a:pPr marL="431165">
              <a:lnSpc>
                <a:spcPct val="100000"/>
              </a:lnSpc>
              <a:spcBef>
                <a:spcPts val="250"/>
              </a:spcBef>
            </a:pPr>
            <a:r>
              <a:rPr sz="1800" u="sng" spc="-10" dirty="0">
                <a:uFill>
                  <a:solidFill>
                    <a:srgbClr val="FF0000"/>
                  </a:solidFill>
                </a:uFill>
              </a:rPr>
              <a:t>Protein</a:t>
            </a:r>
            <a:r>
              <a:rPr sz="1800" u="sng" spc="-35" dirty="0">
                <a:uFill>
                  <a:solidFill>
                    <a:srgbClr val="FF0000"/>
                  </a:solidFill>
                </a:uFill>
              </a:rPr>
              <a:t> </a:t>
            </a:r>
            <a:r>
              <a:rPr sz="1800" u="sng" dirty="0">
                <a:uFill>
                  <a:solidFill>
                    <a:srgbClr val="FF0000"/>
                  </a:solidFill>
                </a:uFill>
              </a:rPr>
              <a:t>kinase</a:t>
            </a:r>
            <a:r>
              <a:rPr sz="1800" u="sng" spc="-75" dirty="0">
                <a:uFill>
                  <a:solidFill>
                    <a:srgbClr val="FF0000"/>
                  </a:solidFill>
                </a:uFill>
              </a:rPr>
              <a:t> </a:t>
            </a:r>
            <a:r>
              <a:rPr sz="1800" u="sng" spc="-50" dirty="0">
                <a:uFill>
                  <a:solidFill>
                    <a:srgbClr val="FF0000"/>
                  </a:solidFill>
                </a:uFill>
              </a:rPr>
              <a:t>C</a:t>
            </a:r>
            <a:endParaRPr sz="1800"/>
          </a:p>
        </p:txBody>
      </p:sp>
      <p:grpSp>
        <p:nvGrpSpPr>
          <p:cNvPr id="3" name="object 3"/>
          <p:cNvGrpSpPr/>
          <p:nvPr/>
        </p:nvGrpSpPr>
        <p:grpSpPr>
          <a:xfrm>
            <a:off x="179514" y="1244523"/>
            <a:ext cx="1837689" cy="1058545"/>
            <a:chOff x="179514" y="1244523"/>
            <a:chExt cx="1837689" cy="1058545"/>
          </a:xfrm>
        </p:grpSpPr>
        <p:pic>
          <p:nvPicPr>
            <p:cNvPr id="4" name="object 4"/>
            <p:cNvPicPr/>
            <p:nvPr/>
          </p:nvPicPr>
          <p:blipFill>
            <a:blip r:embed="rId2" cstate="print"/>
            <a:stretch>
              <a:fillRect/>
            </a:stretch>
          </p:blipFill>
          <p:spPr>
            <a:xfrm>
              <a:off x="179514" y="1244523"/>
              <a:ext cx="1259225" cy="514553"/>
            </a:xfrm>
            <a:prstGeom prst="rect">
              <a:avLst/>
            </a:prstGeom>
          </p:spPr>
        </p:pic>
        <p:sp>
          <p:nvSpPr>
            <p:cNvPr id="5" name="object 5"/>
            <p:cNvSpPr/>
            <p:nvPr/>
          </p:nvSpPr>
          <p:spPr>
            <a:xfrm>
              <a:off x="1286637" y="1695704"/>
              <a:ext cx="730250" cy="607060"/>
            </a:xfrm>
            <a:custGeom>
              <a:avLst/>
              <a:gdLst/>
              <a:ahLst/>
              <a:cxnLst/>
              <a:rect l="l" t="t" r="r" b="b"/>
              <a:pathLst>
                <a:path w="730250" h="607060">
                  <a:moveTo>
                    <a:pt x="604901" y="557530"/>
                  </a:moveTo>
                  <a:lnTo>
                    <a:pt x="597535" y="562863"/>
                  </a:lnTo>
                  <a:lnTo>
                    <a:pt x="594994" y="578358"/>
                  </a:lnTo>
                  <a:lnTo>
                    <a:pt x="600201" y="585724"/>
                  </a:lnTo>
                  <a:lnTo>
                    <a:pt x="730123" y="607060"/>
                  </a:lnTo>
                  <a:lnTo>
                    <a:pt x="727511" y="599948"/>
                  </a:lnTo>
                  <a:lnTo>
                    <a:pt x="699135" y="599948"/>
                  </a:lnTo>
                  <a:lnTo>
                    <a:pt x="658501" y="566356"/>
                  </a:lnTo>
                  <a:lnTo>
                    <a:pt x="604901" y="557530"/>
                  </a:lnTo>
                  <a:close/>
                </a:path>
                <a:path w="730250" h="607060">
                  <a:moveTo>
                    <a:pt x="658501" y="566356"/>
                  </a:moveTo>
                  <a:lnTo>
                    <a:pt x="699135" y="599948"/>
                  </a:lnTo>
                  <a:lnTo>
                    <a:pt x="704068" y="593979"/>
                  </a:lnTo>
                  <a:lnTo>
                    <a:pt x="694817" y="593979"/>
                  </a:lnTo>
                  <a:lnTo>
                    <a:pt x="686375" y="570945"/>
                  </a:lnTo>
                  <a:lnTo>
                    <a:pt x="658501" y="566356"/>
                  </a:lnTo>
                  <a:close/>
                </a:path>
                <a:path w="730250" h="607060">
                  <a:moveTo>
                    <a:pt x="676529" y="479679"/>
                  </a:moveTo>
                  <a:lnTo>
                    <a:pt x="669163" y="482473"/>
                  </a:lnTo>
                  <a:lnTo>
                    <a:pt x="661669" y="485140"/>
                  </a:lnTo>
                  <a:lnTo>
                    <a:pt x="657860" y="493395"/>
                  </a:lnTo>
                  <a:lnTo>
                    <a:pt x="660654" y="500761"/>
                  </a:lnTo>
                  <a:lnTo>
                    <a:pt x="676632" y="544360"/>
                  </a:lnTo>
                  <a:lnTo>
                    <a:pt x="717295" y="577976"/>
                  </a:lnTo>
                  <a:lnTo>
                    <a:pt x="699135" y="599948"/>
                  </a:lnTo>
                  <a:lnTo>
                    <a:pt x="727511" y="599948"/>
                  </a:lnTo>
                  <a:lnTo>
                    <a:pt x="687451" y="490855"/>
                  </a:lnTo>
                  <a:lnTo>
                    <a:pt x="684783" y="483488"/>
                  </a:lnTo>
                  <a:lnTo>
                    <a:pt x="676529" y="479679"/>
                  </a:lnTo>
                  <a:close/>
                </a:path>
                <a:path w="730250" h="607060">
                  <a:moveTo>
                    <a:pt x="686375" y="570945"/>
                  </a:moveTo>
                  <a:lnTo>
                    <a:pt x="694817" y="593979"/>
                  </a:lnTo>
                  <a:lnTo>
                    <a:pt x="710564" y="574929"/>
                  </a:lnTo>
                  <a:lnTo>
                    <a:pt x="686375" y="570945"/>
                  </a:lnTo>
                  <a:close/>
                </a:path>
                <a:path w="730250" h="607060">
                  <a:moveTo>
                    <a:pt x="676632" y="544360"/>
                  </a:moveTo>
                  <a:lnTo>
                    <a:pt x="686375" y="570945"/>
                  </a:lnTo>
                  <a:lnTo>
                    <a:pt x="710564" y="574929"/>
                  </a:lnTo>
                  <a:lnTo>
                    <a:pt x="694817" y="593979"/>
                  </a:lnTo>
                  <a:lnTo>
                    <a:pt x="704068" y="593979"/>
                  </a:lnTo>
                  <a:lnTo>
                    <a:pt x="717295" y="577976"/>
                  </a:lnTo>
                  <a:lnTo>
                    <a:pt x="676632" y="544360"/>
                  </a:lnTo>
                  <a:close/>
                </a:path>
                <a:path w="730250" h="607060">
                  <a:moveTo>
                    <a:pt x="18160" y="0"/>
                  </a:moveTo>
                  <a:lnTo>
                    <a:pt x="0" y="21971"/>
                  </a:lnTo>
                  <a:lnTo>
                    <a:pt x="658501" y="566356"/>
                  </a:lnTo>
                  <a:lnTo>
                    <a:pt x="686375" y="570945"/>
                  </a:lnTo>
                  <a:lnTo>
                    <a:pt x="676632" y="544360"/>
                  </a:lnTo>
                  <a:lnTo>
                    <a:pt x="18160" y="0"/>
                  </a:lnTo>
                  <a:close/>
                </a:path>
              </a:pathLst>
            </a:custGeom>
            <a:solidFill>
              <a:srgbClr val="7E7E7E"/>
            </a:solidFill>
          </p:spPr>
          <p:txBody>
            <a:bodyPr wrap="square" lIns="0" tIns="0" rIns="0" bIns="0" rtlCol="0"/>
            <a:lstStyle/>
            <a:p>
              <a:endParaRPr/>
            </a:p>
          </p:txBody>
        </p:sp>
      </p:grpSp>
      <p:sp>
        <p:nvSpPr>
          <p:cNvPr id="6" name="object 6"/>
          <p:cNvSpPr txBox="1"/>
          <p:nvPr/>
        </p:nvSpPr>
        <p:spPr>
          <a:xfrm>
            <a:off x="2019680" y="2286761"/>
            <a:ext cx="89598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Rac/Cdc2</a:t>
            </a:r>
            <a:endParaRPr sz="1800">
              <a:latin typeface="Calibri"/>
              <a:cs typeface="Calibri"/>
            </a:endParaRPr>
          </a:p>
        </p:txBody>
      </p:sp>
      <p:sp>
        <p:nvSpPr>
          <p:cNvPr id="7" name="object 7"/>
          <p:cNvSpPr/>
          <p:nvPr/>
        </p:nvSpPr>
        <p:spPr>
          <a:xfrm>
            <a:off x="2326767" y="2649727"/>
            <a:ext cx="132715" cy="1541145"/>
          </a:xfrm>
          <a:custGeom>
            <a:avLst/>
            <a:gdLst/>
            <a:ahLst/>
            <a:cxnLst/>
            <a:rect l="l" t="t" r="r" b="b"/>
            <a:pathLst>
              <a:path w="132714" h="1541145">
                <a:moveTo>
                  <a:pt x="16001" y="1410335"/>
                </a:moveTo>
                <a:lnTo>
                  <a:pt x="2285" y="1418209"/>
                </a:lnTo>
                <a:lnTo>
                  <a:pt x="0" y="1426972"/>
                </a:lnTo>
                <a:lnTo>
                  <a:pt x="3937" y="1433830"/>
                </a:lnTo>
                <a:lnTo>
                  <a:pt x="66293" y="1540637"/>
                </a:lnTo>
                <a:lnTo>
                  <a:pt x="82828" y="1512316"/>
                </a:lnTo>
                <a:lnTo>
                  <a:pt x="52069" y="1512316"/>
                </a:lnTo>
                <a:lnTo>
                  <a:pt x="52069" y="1459386"/>
                </a:lnTo>
                <a:lnTo>
                  <a:pt x="28701" y="1419352"/>
                </a:lnTo>
                <a:lnTo>
                  <a:pt x="24637" y="1412621"/>
                </a:lnTo>
                <a:lnTo>
                  <a:pt x="16001" y="1410335"/>
                </a:lnTo>
                <a:close/>
              </a:path>
              <a:path w="132714" h="1541145">
                <a:moveTo>
                  <a:pt x="52069" y="1459386"/>
                </a:moveTo>
                <a:lnTo>
                  <a:pt x="52069" y="1512316"/>
                </a:lnTo>
                <a:lnTo>
                  <a:pt x="80644" y="1512316"/>
                </a:lnTo>
                <a:lnTo>
                  <a:pt x="80644" y="1505077"/>
                </a:lnTo>
                <a:lnTo>
                  <a:pt x="53975" y="1505077"/>
                </a:lnTo>
                <a:lnTo>
                  <a:pt x="66358" y="1483864"/>
                </a:lnTo>
                <a:lnTo>
                  <a:pt x="52069" y="1459386"/>
                </a:lnTo>
                <a:close/>
              </a:path>
              <a:path w="132714" h="1541145">
                <a:moveTo>
                  <a:pt x="116712" y="1410335"/>
                </a:moveTo>
                <a:lnTo>
                  <a:pt x="107950" y="1412621"/>
                </a:lnTo>
                <a:lnTo>
                  <a:pt x="80648" y="1459386"/>
                </a:lnTo>
                <a:lnTo>
                  <a:pt x="80644" y="1512316"/>
                </a:lnTo>
                <a:lnTo>
                  <a:pt x="82828" y="1512316"/>
                </a:lnTo>
                <a:lnTo>
                  <a:pt x="128650" y="1433830"/>
                </a:lnTo>
                <a:lnTo>
                  <a:pt x="132714" y="1426972"/>
                </a:lnTo>
                <a:lnTo>
                  <a:pt x="130301" y="1418209"/>
                </a:lnTo>
                <a:lnTo>
                  <a:pt x="123570" y="1414272"/>
                </a:lnTo>
                <a:lnTo>
                  <a:pt x="116712" y="1410335"/>
                </a:lnTo>
                <a:close/>
              </a:path>
              <a:path w="132714" h="1541145">
                <a:moveTo>
                  <a:pt x="66358" y="1483864"/>
                </a:moveTo>
                <a:lnTo>
                  <a:pt x="53975" y="1505077"/>
                </a:lnTo>
                <a:lnTo>
                  <a:pt x="78739" y="1505077"/>
                </a:lnTo>
                <a:lnTo>
                  <a:pt x="66358" y="1483864"/>
                </a:lnTo>
                <a:close/>
              </a:path>
              <a:path w="132714" h="1541145">
                <a:moveTo>
                  <a:pt x="80644" y="1459392"/>
                </a:moveTo>
                <a:lnTo>
                  <a:pt x="66358" y="1483864"/>
                </a:lnTo>
                <a:lnTo>
                  <a:pt x="78739" y="1505077"/>
                </a:lnTo>
                <a:lnTo>
                  <a:pt x="80644" y="1505077"/>
                </a:lnTo>
                <a:lnTo>
                  <a:pt x="80644" y="1459392"/>
                </a:lnTo>
                <a:close/>
              </a:path>
              <a:path w="132714" h="1541145">
                <a:moveTo>
                  <a:pt x="80644" y="0"/>
                </a:moveTo>
                <a:lnTo>
                  <a:pt x="52069" y="0"/>
                </a:lnTo>
                <a:lnTo>
                  <a:pt x="52073" y="1459392"/>
                </a:lnTo>
                <a:lnTo>
                  <a:pt x="66358" y="1483864"/>
                </a:lnTo>
                <a:lnTo>
                  <a:pt x="80644" y="1459392"/>
                </a:lnTo>
                <a:lnTo>
                  <a:pt x="80644" y="0"/>
                </a:lnTo>
                <a:close/>
              </a:path>
            </a:pathLst>
          </a:custGeom>
          <a:solidFill>
            <a:srgbClr val="7E7E7E"/>
          </a:solidFill>
        </p:spPr>
        <p:txBody>
          <a:bodyPr wrap="square" lIns="0" tIns="0" rIns="0" bIns="0" rtlCol="0"/>
          <a:lstStyle/>
          <a:p>
            <a:endParaRPr/>
          </a:p>
        </p:txBody>
      </p:sp>
      <p:sp>
        <p:nvSpPr>
          <p:cNvPr id="8" name="object 8"/>
          <p:cNvSpPr txBox="1"/>
          <p:nvPr/>
        </p:nvSpPr>
        <p:spPr>
          <a:xfrm>
            <a:off x="1692910" y="4169155"/>
            <a:ext cx="1471930" cy="574675"/>
          </a:xfrm>
          <a:prstGeom prst="rect">
            <a:avLst/>
          </a:prstGeom>
        </p:spPr>
        <p:txBody>
          <a:bodyPr vert="horz" wrap="square" lIns="0" tIns="12700" rIns="0" bIns="0" rtlCol="0">
            <a:spAutoFit/>
          </a:bodyPr>
          <a:lstStyle/>
          <a:p>
            <a:pPr marL="17145">
              <a:lnSpc>
                <a:spcPct val="100000"/>
              </a:lnSpc>
              <a:spcBef>
                <a:spcPts val="100"/>
              </a:spcBef>
            </a:pPr>
            <a:r>
              <a:rPr sz="1800" spc="-10" dirty="0">
                <a:latin typeface="Calibri"/>
                <a:cs typeface="Calibri"/>
              </a:rPr>
              <a:t>CYTOSKELETON</a:t>
            </a:r>
            <a:endParaRPr sz="1800">
              <a:latin typeface="Calibri"/>
              <a:cs typeface="Calibri"/>
            </a:endParaRPr>
          </a:p>
          <a:p>
            <a:pPr marL="12700">
              <a:lnSpc>
                <a:spcPct val="100000"/>
              </a:lnSpc>
            </a:pPr>
            <a:r>
              <a:rPr sz="1800" spc="-10" dirty="0">
                <a:latin typeface="Calibri"/>
                <a:cs typeface="Calibri"/>
              </a:rPr>
              <a:t>ORGANIZATION</a:t>
            </a:r>
            <a:endParaRPr sz="1800">
              <a:latin typeface="Calibri"/>
              <a:cs typeface="Calibri"/>
            </a:endParaRPr>
          </a:p>
        </p:txBody>
      </p:sp>
      <p:sp>
        <p:nvSpPr>
          <p:cNvPr id="9" name="object 9"/>
          <p:cNvSpPr txBox="1"/>
          <p:nvPr/>
        </p:nvSpPr>
        <p:spPr>
          <a:xfrm>
            <a:off x="3349497" y="973328"/>
            <a:ext cx="4862830" cy="1123315"/>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spc="-10" dirty="0">
                <a:latin typeface="Calibri"/>
                <a:cs typeface="Calibri"/>
              </a:rPr>
              <a:t>involved</a:t>
            </a:r>
            <a:r>
              <a:rPr sz="1800" spc="-70" dirty="0">
                <a:latin typeface="Calibri"/>
                <a:cs typeface="Calibri"/>
              </a:rPr>
              <a:t> </a:t>
            </a:r>
            <a:r>
              <a:rPr sz="1800" dirty="0">
                <a:latin typeface="Calibri"/>
                <a:cs typeface="Calibri"/>
              </a:rPr>
              <a:t>in</a:t>
            </a:r>
            <a:r>
              <a:rPr sz="1800" spc="-45" dirty="0">
                <a:latin typeface="Calibri"/>
                <a:cs typeface="Calibri"/>
              </a:rPr>
              <a:t> </a:t>
            </a:r>
            <a:r>
              <a:rPr sz="1800" spc="-10" dirty="0">
                <a:latin typeface="Calibri"/>
                <a:cs typeface="Calibri"/>
              </a:rPr>
              <a:t>controlling</a:t>
            </a:r>
            <a:r>
              <a:rPr sz="1800" spc="6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other</a:t>
            </a:r>
            <a:r>
              <a:rPr sz="1800" spc="-45" dirty="0">
                <a:latin typeface="Calibri"/>
                <a:cs typeface="Calibri"/>
              </a:rPr>
              <a:t> </a:t>
            </a:r>
            <a:r>
              <a:rPr sz="1800" spc="-10" dirty="0">
                <a:latin typeface="Calibri"/>
                <a:cs typeface="Calibri"/>
              </a:rPr>
              <a:t>proteins</a:t>
            </a:r>
            <a:endParaRPr sz="1800">
              <a:latin typeface="Calibri"/>
              <a:cs typeface="Calibri"/>
            </a:endParaRPr>
          </a:p>
          <a:p>
            <a:pPr marL="299085" marR="5080" indent="-287020">
              <a:lnSpc>
                <a:spcPct val="100000"/>
              </a:lnSpc>
              <a:spcBef>
                <a:spcPts val="2160"/>
              </a:spcBef>
              <a:buFont typeface="Wingdings"/>
              <a:buChar char=""/>
              <a:tabLst>
                <a:tab pos="300355" algn="l"/>
              </a:tabLst>
            </a:pPr>
            <a:r>
              <a:rPr sz="1800" spc="-10" dirty="0">
                <a:latin typeface="Calibri"/>
                <a:cs typeface="Calibri"/>
              </a:rPr>
              <a:t>phosphorylation</a:t>
            </a:r>
            <a:r>
              <a:rPr sz="1800" spc="-15" dirty="0">
                <a:latin typeface="Calibri"/>
                <a:cs typeface="Calibri"/>
              </a:rPr>
              <a:t> </a:t>
            </a:r>
            <a:r>
              <a:rPr sz="1800" dirty="0">
                <a:latin typeface="Calibri"/>
                <a:cs typeface="Calibri"/>
              </a:rPr>
              <a:t>of</a:t>
            </a:r>
            <a:r>
              <a:rPr sz="1800" spc="-55" dirty="0">
                <a:latin typeface="Calibri"/>
                <a:cs typeface="Calibri"/>
              </a:rPr>
              <a:t> </a:t>
            </a:r>
            <a:r>
              <a:rPr sz="1800" spc="-10" dirty="0">
                <a:latin typeface="Calibri"/>
                <a:cs typeface="Calibri"/>
              </a:rPr>
              <a:t>hydroxyl</a:t>
            </a:r>
            <a:r>
              <a:rPr sz="1800" spc="-30" dirty="0">
                <a:latin typeface="Calibri"/>
                <a:cs typeface="Calibri"/>
              </a:rPr>
              <a:t> </a:t>
            </a:r>
            <a:r>
              <a:rPr sz="1800" dirty="0">
                <a:latin typeface="Calibri"/>
                <a:cs typeface="Calibri"/>
              </a:rPr>
              <a:t>groups</a:t>
            </a:r>
            <a:r>
              <a:rPr sz="1800" spc="-35"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serine</a:t>
            </a:r>
            <a:r>
              <a:rPr sz="1800" spc="-45" dirty="0">
                <a:latin typeface="Calibri"/>
                <a:cs typeface="Calibri"/>
              </a:rPr>
              <a:t> </a:t>
            </a:r>
            <a:r>
              <a:rPr sz="1800" spc="-25" dirty="0">
                <a:latin typeface="Calibri"/>
                <a:cs typeface="Calibri"/>
              </a:rPr>
              <a:t>and 	</a:t>
            </a:r>
            <a:r>
              <a:rPr sz="1800" spc="-10" dirty="0">
                <a:latin typeface="Calibri"/>
                <a:cs typeface="Calibri"/>
              </a:rPr>
              <a:t>threonine</a:t>
            </a:r>
            <a:r>
              <a:rPr sz="1800" spc="-15" dirty="0">
                <a:latin typeface="Calibri"/>
                <a:cs typeface="Calibri"/>
              </a:rPr>
              <a:t> </a:t>
            </a:r>
            <a:r>
              <a:rPr sz="1800" dirty="0">
                <a:latin typeface="Calibri"/>
                <a:cs typeface="Calibri"/>
              </a:rPr>
              <a:t>amino</a:t>
            </a:r>
            <a:r>
              <a:rPr sz="1800" spc="-60" dirty="0">
                <a:latin typeface="Calibri"/>
                <a:cs typeface="Calibri"/>
              </a:rPr>
              <a:t> </a:t>
            </a:r>
            <a:r>
              <a:rPr sz="1800" dirty="0">
                <a:latin typeface="Calibri"/>
                <a:cs typeface="Calibri"/>
              </a:rPr>
              <a:t>acid</a:t>
            </a:r>
            <a:r>
              <a:rPr sz="1800" spc="-25" dirty="0">
                <a:latin typeface="Calibri"/>
                <a:cs typeface="Calibri"/>
              </a:rPr>
              <a:t> </a:t>
            </a:r>
            <a:r>
              <a:rPr sz="1800" dirty="0">
                <a:latin typeface="Calibri"/>
                <a:cs typeface="Calibri"/>
              </a:rPr>
              <a:t>residues</a:t>
            </a:r>
            <a:r>
              <a:rPr sz="1800" spc="-30" dirty="0">
                <a:latin typeface="Calibri"/>
                <a:cs typeface="Calibri"/>
              </a:rPr>
              <a:t> </a:t>
            </a:r>
            <a:r>
              <a:rPr sz="1800" dirty="0">
                <a:latin typeface="Calibri"/>
                <a:cs typeface="Calibri"/>
              </a:rPr>
              <a:t>on</a:t>
            </a:r>
            <a:r>
              <a:rPr sz="1800" spc="-30" dirty="0">
                <a:latin typeface="Calibri"/>
                <a:cs typeface="Calibri"/>
              </a:rPr>
              <a:t> </a:t>
            </a:r>
            <a:r>
              <a:rPr sz="1800" spc="-10" dirty="0">
                <a:latin typeface="Calibri"/>
                <a:cs typeface="Calibri"/>
              </a:rPr>
              <a:t>proteins</a:t>
            </a:r>
            <a:endParaRPr sz="1800">
              <a:latin typeface="Calibri"/>
              <a:cs typeface="Calibri"/>
            </a:endParaRPr>
          </a:p>
        </p:txBody>
      </p:sp>
      <p:sp>
        <p:nvSpPr>
          <p:cNvPr id="10" name="object 10"/>
          <p:cNvSpPr txBox="1"/>
          <p:nvPr/>
        </p:nvSpPr>
        <p:spPr>
          <a:xfrm>
            <a:off x="3349497" y="2345816"/>
            <a:ext cx="91376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libri"/>
                <a:cs typeface="Calibri"/>
              </a:rPr>
              <a:t>Rac/Cdc2</a:t>
            </a:r>
            <a:endParaRPr sz="1800">
              <a:latin typeface="Calibri"/>
              <a:cs typeface="Calibri"/>
            </a:endParaRPr>
          </a:p>
        </p:txBody>
      </p:sp>
      <p:sp>
        <p:nvSpPr>
          <p:cNvPr id="11" name="object 11"/>
          <p:cNvSpPr txBox="1"/>
          <p:nvPr/>
        </p:nvSpPr>
        <p:spPr>
          <a:xfrm>
            <a:off x="3349497" y="2894838"/>
            <a:ext cx="5522595" cy="1123315"/>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300355" algn="l"/>
              </a:tabLst>
            </a:pPr>
            <a:r>
              <a:rPr sz="1800" dirty="0">
                <a:latin typeface="Calibri"/>
                <a:cs typeface="Calibri"/>
              </a:rPr>
              <a:t>Rho</a:t>
            </a:r>
            <a:r>
              <a:rPr sz="1800" spc="-70" dirty="0">
                <a:latin typeface="Calibri"/>
                <a:cs typeface="Calibri"/>
              </a:rPr>
              <a:t> </a:t>
            </a:r>
            <a:r>
              <a:rPr sz="1800" dirty="0">
                <a:latin typeface="Calibri"/>
                <a:cs typeface="Calibri"/>
              </a:rPr>
              <a:t>family</a:t>
            </a:r>
            <a:r>
              <a:rPr sz="1800" spc="-15"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small</a:t>
            </a:r>
            <a:r>
              <a:rPr sz="1800" spc="-75" dirty="0">
                <a:latin typeface="Calibri"/>
                <a:cs typeface="Calibri"/>
              </a:rPr>
              <a:t> </a:t>
            </a:r>
            <a:r>
              <a:rPr sz="1800" dirty="0">
                <a:latin typeface="Calibri"/>
                <a:cs typeface="Calibri"/>
              </a:rPr>
              <a:t>G</a:t>
            </a:r>
            <a:r>
              <a:rPr sz="1800" spc="-30" dirty="0">
                <a:latin typeface="Calibri"/>
                <a:cs typeface="Calibri"/>
              </a:rPr>
              <a:t> </a:t>
            </a:r>
            <a:r>
              <a:rPr sz="1800" dirty="0">
                <a:latin typeface="Calibri"/>
                <a:cs typeface="Calibri"/>
              </a:rPr>
              <a:t>proteins</a:t>
            </a:r>
            <a:r>
              <a:rPr sz="1800" spc="50" dirty="0">
                <a:latin typeface="Calibri"/>
                <a:cs typeface="Calibri"/>
              </a:rPr>
              <a:t> </a:t>
            </a:r>
            <a:r>
              <a:rPr sz="1800" spc="-25" dirty="0">
                <a:latin typeface="Calibri"/>
                <a:cs typeface="Calibri"/>
              </a:rPr>
              <a:t>(21-</a:t>
            </a:r>
            <a:r>
              <a:rPr sz="1800" dirty="0">
                <a:latin typeface="Calibri"/>
                <a:cs typeface="Calibri"/>
              </a:rPr>
              <a:t>25</a:t>
            </a:r>
            <a:r>
              <a:rPr sz="1800" spc="-5" dirty="0">
                <a:latin typeface="Calibri"/>
                <a:cs typeface="Calibri"/>
              </a:rPr>
              <a:t> </a:t>
            </a:r>
            <a:r>
              <a:rPr sz="1800" dirty="0">
                <a:latin typeface="Calibri"/>
                <a:cs typeface="Calibri"/>
              </a:rPr>
              <a:t>kDa)</a:t>
            </a:r>
            <a:r>
              <a:rPr sz="1800" spc="-60" dirty="0">
                <a:latin typeface="Calibri"/>
                <a:cs typeface="Calibri"/>
              </a:rPr>
              <a:t> </a:t>
            </a:r>
            <a:r>
              <a:rPr sz="1800" dirty="0">
                <a:latin typeface="Calibri"/>
                <a:cs typeface="Calibri"/>
              </a:rPr>
              <a:t>belong</a:t>
            </a:r>
            <a:r>
              <a:rPr sz="1800" spc="25" dirty="0">
                <a:latin typeface="Calibri"/>
                <a:cs typeface="Calibri"/>
              </a:rPr>
              <a:t> </a:t>
            </a:r>
            <a:r>
              <a:rPr sz="1800" dirty="0">
                <a:latin typeface="Calibri"/>
                <a:cs typeface="Calibri"/>
              </a:rPr>
              <a:t>to</a:t>
            </a:r>
            <a:r>
              <a:rPr sz="1800" spc="-65" dirty="0">
                <a:latin typeface="Calibri"/>
                <a:cs typeface="Calibri"/>
              </a:rPr>
              <a:t> </a:t>
            </a:r>
            <a:r>
              <a:rPr sz="1800" spc="-25" dirty="0">
                <a:latin typeface="Calibri"/>
                <a:cs typeface="Calibri"/>
              </a:rPr>
              <a:t>the 	</a:t>
            </a:r>
            <a:r>
              <a:rPr sz="1800" dirty="0">
                <a:latin typeface="Calibri"/>
                <a:cs typeface="Calibri"/>
              </a:rPr>
              <a:t>Ras</a:t>
            </a:r>
            <a:r>
              <a:rPr sz="1800" spc="-45" dirty="0">
                <a:latin typeface="Calibri"/>
                <a:cs typeface="Calibri"/>
              </a:rPr>
              <a:t> </a:t>
            </a:r>
            <a:r>
              <a:rPr sz="1800" spc="-10" dirty="0">
                <a:latin typeface="Calibri"/>
                <a:cs typeface="Calibri"/>
              </a:rPr>
              <a:t>superfamily</a:t>
            </a:r>
            <a:endParaRPr sz="1800">
              <a:latin typeface="Calibri"/>
              <a:cs typeface="Calibri"/>
            </a:endParaRPr>
          </a:p>
          <a:p>
            <a:pPr marL="299720" indent="-287020">
              <a:lnSpc>
                <a:spcPct val="100000"/>
              </a:lnSpc>
              <a:spcBef>
                <a:spcPts val="2160"/>
              </a:spcBef>
              <a:buFont typeface="Wingdings"/>
              <a:buChar char=""/>
              <a:tabLst>
                <a:tab pos="299720" algn="l"/>
              </a:tabLst>
            </a:pPr>
            <a:r>
              <a:rPr sz="1800" spc="-10" dirty="0">
                <a:latin typeface="Calibri"/>
                <a:cs typeface="Calibri"/>
              </a:rPr>
              <a:t>regulators</a:t>
            </a:r>
            <a:r>
              <a:rPr sz="1800" spc="-4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actin</a:t>
            </a:r>
            <a:r>
              <a:rPr sz="1800" spc="-15" dirty="0">
                <a:latin typeface="Calibri"/>
                <a:cs typeface="Calibri"/>
              </a:rPr>
              <a:t> </a:t>
            </a:r>
            <a:r>
              <a:rPr sz="1800" spc="-10" dirty="0">
                <a:latin typeface="Calibri"/>
                <a:cs typeface="Calibri"/>
              </a:rPr>
              <a:t>reorganization</a:t>
            </a:r>
            <a:endParaRPr sz="1800">
              <a:latin typeface="Calibri"/>
              <a:cs typeface="Calibri"/>
            </a:endParaRPr>
          </a:p>
        </p:txBody>
      </p:sp>
      <p:sp>
        <p:nvSpPr>
          <p:cNvPr id="12" name="object 12"/>
          <p:cNvSpPr txBox="1"/>
          <p:nvPr/>
        </p:nvSpPr>
        <p:spPr>
          <a:xfrm>
            <a:off x="3349497" y="4267327"/>
            <a:ext cx="4486910" cy="299720"/>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spc="-10" dirty="0">
                <a:latin typeface="Calibri"/>
                <a:cs typeface="Calibri"/>
              </a:rPr>
              <a:t>involved</a:t>
            </a:r>
            <a:r>
              <a:rPr sz="1800" spc="-75" dirty="0">
                <a:latin typeface="Calibri"/>
                <a:cs typeface="Calibri"/>
              </a:rPr>
              <a:t> </a:t>
            </a:r>
            <a:r>
              <a:rPr sz="1800" dirty="0">
                <a:latin typeface="Calibri"/>
                <a:cs typeface="Calibri"/>
              </a:rPr>
              <a:t>in</a:t>
            </a:r>
            <a:r>
              <a:rPr sz="1800" spc="-45" dirty="0">
                <a:latin typeface="Calibri"/>
                <a:cs typeface="Calibri"/>
              </a:rPr>
              <a:t> </a:t>
            </a:r>
            <a:r>
              <a:rPr sz="1800" spc="-10" dirty="0">
                <a:latin typeface="Calibri"/>
                <a:cs typeface="Calibri"/>
              </a:rPr>
              <a:t>chemoattractant</a:t>
            </a:r>
            <a:r>
              <a:rPr sz="1800" spc="-30" dirty="0">
                <a:latin typeface="Calibri"/>
                <a:cs typeface="Calibri"/>
              </a:rPr>
              <a:t> </a:t>
            </a:r>
            <a:r>
              <a:rPr sz="1800" spc="-10" dirty="0">
                <a:latin typeface="Calibri"/>
                <a:cs typeface="Calibri"/>
              </a:rPr>
              <a:t>gradient</a:t>
            </a:r>
            <a:r>
              <a:rPr sz="1800" spc="-30" dirty="0">
                <a:latin typeface="Calibri"/>
                <a:cs typeface="Calibri"/>
              </a:rPr>
              <a:t> </a:t>
            </a:r>
            <a:r>
              <a:rPr sz="1800" spc="-10" dirty="0">
                <a:latin typeface="Calibri"/>
                <a:cs typeface="Calibri"/>
              </a:rPr>
              <a:t>sensing</a:t>
            </a:r>
            <a:endParaRPr sz="1800">
              <a:latin typeface="Calibri"/>
              <a:cs typeface="Calibri"/>
            </a:endParaRPr>
          </a:p>
        </p:txBody>
      </p:sp>
      <p:sp>
        <p:nvSpPr>
          <p:cNvPr id="13" name="object 13"/>
          <p:cNvSpPr txBox="1"/>
          <p:nvPr/>
        </p:nvSpPr>
        <p:spPr>
          <a:xfrm>
            <a:off x="3349497" y="4816297"/>
            <a:ext cx="4812030" cy="1672589"/>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0000"/>
                </a:solidFill>
                <a:latin typeface="Calibri"/>
                <a:cs typeface="Calibri"/>
              </a:rPr>
              <a:t>Rac</a:t>
            </a:r>
            <a:endParaRPr sz="1800">
              <a:latin typeface="Calibri"/>
              <a:cs typeface="Calibri"/>
            </a:endParaRPr>
          </a:p>
          <a:p>
            <a:pPr marL="299720" indent="-287020">
              <a:lnSpc>
                <a:spcPct val="100000"/>
              </a:lnSpc>
              <a:buFont typeface="Wingdings"/>
              <a:buChar char=""/>
              <a:tabLst>
                <a:tab pos="299720" algn="l"/>
              </a:tabLst>
            </a:pPr>
            <a:r>
              <a:rPr sz="1800" dirty="0">
                <a:latin typeface="Calibri"/>
                <a:cs typeface="Calibri"/>
              </a:rPr>
              <a:t>induces</a:t>
            </a:r>
            <a:r>
              <a:rPr sz="1800" spc="-55" dirty="0">
                <a:latin typeface="Calibri"/>
                <a:cs typeface="Calibri"/>
              </a:rPr>
              <a:t> </a:t>
            </a:r>
            <a:r>
              <a:rPr sz="1800" spc="-10" dirty="0">
                <a:latin typeface="Calibri"/>
                <a:cs typeface="Calibri"/>
              </a:rPr>
              <a:t>membrane</a:t>
            </a:r>
            <a:r>
              <a:rPr sz="1800" spc="-75" dirty="0">
                <a:latin typeface="Calibri"/>
                <a:cs typeface="Calibri"/>
              </a:rPr>
              <a:t> </a:t>
            </a:r>
            <a:r>
              <a:rPr sz="1800" dirty="0">
                <a:latin typeface="Calibri"/>
                <a:cs typeface="Calibri"/>
              </a:rPr>
              <a:t>ruffling</a:t>
            </a:r>
            <a:r>
              <a:rPr sz="1800" spc="-40" dirty="0">
                <a:latin typeface="Calibri"/>
                <a:cs typeface="Calibri"/>
              </a:rPr>
              <a:t> </a:t>
            </a:r>
            <a:r>
              <a:rPr sz="1800" dirty="0">
                <a:latin typeface="Calibri"/>
                <a:cs typeface="Calibri"/>
              </a:rPr>
              <a:t>and</a:t>
            </a:r>
            <a:r>
              <a:rPr sz="1800" spc="-85" dirty="0">
                <a:latin typeface="Calibri"/>
                <a:cs typeface="Calibri"/>
              </a:rPr>
              <a:t> </a:t>
            </a:r>
            <a:r>
              <a:rPr sz="1800" dirty="0">
                <a:latin typeface="Calibri"/>
                <a:cs typeface="Calibri"/>
              </a:rPr>
              <a:t>extension</a:t>
            </a:r>
            <a:r>
              <a:rPr sz="1800" spc="-55" dirty="0">
                <a:latin typeface="Calibri"/>
                <a:cs typeface="Calibri"/>
              </a:rPr>
              <a:t> </a:t>
            </a:r>
            <a:r>
              <a:rPr sz="1800" spc="-25" dirty="0">
                <a:latin typeface="Calibri"/>
                <a:cs typeface="Calibri"/>
              </a:rPr>
              <a:t>of</a:t>
            </a:r>
            <a:endParaRPr sz="1800">
              <a:latin typeface="Calibri"/>
              <a:cs typeface="Calibri"/>
            </a:endParaRPr>
          </a:p>
          <a:p>
            <a:pPr marL="300355">
              <a:lnSpc>
                <a:spcPct val="100000"/>
              </a:lnSpc>
              <a:spcBef>
                <a:spcPts val="5"/>
              </a:spcBef>
            </a:pPr>
            <a:r>
              <a:rPr sz="1800" spc="-10" dirty="0">
                <a:latin typeface="Calibri"/>
                <a:cs typeface="Calibri"/>
              </a:rPr>
              <a:t>lamellipodia</a:t>
            </a:r>
            <a:endParaRPr sz="1800">
              <a:latin typeface="Calibri"/>
              <a:cs typeface="Calibri"/>
            </a:endParaRPr>
          </a:p>
          <a:p>
            <a:pPr marL="12700">
              <a:lnSpc>
                <a:spcPct val="100000"/>
              </a:lnSpc>
              <a:spcBef>
                <a:spcPts val="2160"/>
              </a:spcBef>
            </a:pPr>
            <a:r>
              <a:rPr sz="1800" b="1" spc="-10" dirty="0">
                <a:solidFill>
                  <a:srgbClr val="FF0000"/>
                </a:solidFill>
                <a:latin typeface="Calibri"/>
                <a:cs typeface="Calibri"/>
              </a:rPr>
              <a:t>Cdc42</a:t>
            </a:r>
            <a:endParaRPr sz="1800">
              <a:latin typeface="Calibri"/>
              <a:cs typeface="Calibri"/>
            </a:endParaRPr>
          </a:p>
          <a:p>
            <a:pPr marL="346075" indent="-333375">
              <a:lnSpc>
                <a:spcPct val="100000"/>
              </a:lnSpc>
              <a:spcBef>
                <a:spcPts val="5"/>
              </a:spcBef>
              <a:buFont typeface="Wingdings"/>
              <a:buChar char=""/>
              <a:tabLst>
                <a:tab pos="346075" algn="l"/>
              </a:tabLst>
            </a:pPr>
            <a:r>
              <a:rPr sz="1800" dirty="0">
                <a:latin typeface="Calibri"/>
                <a:cs typeface="Calibri"/>
              </a:rPr>
              <a:t>induces</a:t>
            </a:r>
            <a:r>
              <a:rPr sz="1800" spc="10"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extension</a:t>
            </a:r>
            <a:r>
              <a:rPr sz="1800" spc="-45" dirty="0">
                <a:latin typeface="Calibri"/>
                <a:cs typeface="Calibri"/>
              </a:rPr>
              <a:t> </a:t>
            </a:r>
            <a:r>
              <a:rPr sz="1800" dirty="0">
                <a:latin typeface="Calibri"/>
                <a:cs typeface="Calibri"/>
              </a:rPr>
              <a:t>of</a:t>
            </a:r>
            <a:r>
              <a:rPr sz="1800" spc="-45" dirty="0">
                <a:latin typeface="Calibri"/>
                <a:cs typeface="Calibri"/>
              </a:rPr>
              <a:t> </a:t>
            </a:r>
            <a:r>
              <a:rPr sz="1800" spc="-10" dirty="0">
                <a:latin typeface="Calibri"/>
                <a:cs typeface="Calibri"/>
              </a:rPr>
              <a:t>membrane</a:t>
            </a:r>
            <a:r>
              <a:rPr sz="1800" spc="-5" dirty="0">
                <a:latin typeface="Calibri"/>
                <a:cs typeface="Calibri"/>
              </a:rPr>
              <a:t> </a:t>
            </a:r>
            <a:r>
              <a:rPr sz="1800" spc="-10" dirty="0">
                <a:latin typeface="Calibri"/>
                <a:cs typeface="Calibri"/>
              </a:rPr>
              <a:t>protrusions</a:t>
            </a:r>
            <a:endParaRPr sz="1800">
              <a:latin typeface="Calibri"/>
              <a:cs typeface="Calibri"/>
            </a:endParaRPr>
          </a:p>
        </p:txBody>
      </p:sp>
      <p:sp>
        <p:nvSpPr>
          <p:cNvPr id="14" name="object 14"/>
          <p:cNvSpPr/>
          <p:nvPr/>
        </p:nvSpPr>
        <p:spPr>
          <a:xfrm>
            <a:off x="2325751" y="1767077"/>
            <a:ext cx="132715" cy="518159"/>
          </a:xfrm>
          <a:custGeom>
            <a:avLst/>
            <a:gdLst/>
            <a:ahLst/>
            <a:cxnLst/>
            <a:rect l="l" t="t" r="r" b="b"/>
            <a:pathLst>
              <a:path w="132714" h="518160">
                <a:moveTo>
                  <a:pt x="16001" y="387731"/>
                </a:moveTo>
                <a:lnTo>
                  <a:pt x="9143" y="391668"/>
                </a:lnTo>
                <a:lnTo>
                  <a:pt x="2286" y="395732"/>
                </a:lnTo>
                <a:lnTo>
                  <a:pt x="0" y="404495"/>
                </a:lnTo>
                <a:lnTo>
                  <a:pt x="66293" y="518160"/>
                </a:lnTo>
                <a:lnTo>
                  <a:pt x="82808" y="489838"/>
                </a:lnTo>
                <a:lnTo>
                  <a:pt x="52069" y="489838"/>
                </a:lnTo>
                <a:lnTo>
                  <a:pt x="52069" y="436909"/>
                </a:lnTo>
                <a:lnTo>
                  <a:pt x="28701" y="396875"/>
                </a:lnTo>
                <a:lnTo>
                  <a:pt x="24637" y="390017"/>
                </a:lnTo>
                <a:lnTo>
                  <a:pt x="16001" y="387731"/>
                </a:lnTo>
                <a:close/>
              </a:path>
              <a:path w="132714" h="518160">
                <a:moveTo>
                  <a:pt x="52070" y="436909"/>
                </a:moveTo>
                <a:lnTo>
                  <a:pt x="52069" y="489838"/>
                </a:lnTo>
                <a:lnTo>
                  <a:pt x="80644" y="489838"/>
                </a:lnTo>
                <a:lnTo>
                  <a:pt x="80644" y="482600"/>
                </a:lnTo>
                <a:lnTo>
                  <a:pt x="53975" y="482600"/>
                </a:lnTo>
                <a:lnTo>
                  <a:pt x="66357" y="461386"/>
                </a:lnTo>
                <a:lnTo>
                  <a:pt x="52070" y="436909"/>
                </a:lnTo>
                <a:close/>
              </a:path>
              <a:path w="132714" h="518160">
                <a:moveTo>
                  <a:pt x="116712" y="387731"/>
                </a:moveTo>
                <a:lnTo>
                  <a:pt x="107950" y="390017"/>
                </a:lnTo>
                <a:lnTo>
                  <a:pt x="104012" y="396875"/>
                </a:lnTo>
                <a:lnTo>
                  <a:pt x="80644" y="436909"/>
                </a:lnTo>
                <a:lnTo>
                  <a:pt x="80644" y="489838"/>
                </a:lnTo>
                <a:lnTo>
                  <a:pt x="82808" y="489838"/>
                </a:lnTo>
                <a:lnTo>
                  <a:pt x="128650" y="411225"/>
                </a:lnTo>
                <a:lnTo>
                  <a:pt x="132715" y="404495"/>
                </a:lnTo>
                <a:lnTo>
                  <a:pt x="130301" y="395732"/>
                </a:lnTo>
                <a:lnTo>
                  <a:pt x="123571" y="391668"/>
                </a:lnTo>
                <a:lnTo>
                  <a:pt x="116712" y="387731"/>
                </a:lnTo>
                <a:close/>
              </a:path>
              <a:path w="132714" h="518160">
                <a:moveTo>
                  <a:pt x="66357" y="461386"/>
                </a:moveTo>
                <a:lnTo>
                  <a:pt x="53975" y="482600"/>
                </a:lnTo>
                <a:lnTo>
                  <a:pt x="78740" y="482600"/>
                </a:lnTo>
                <a:lnTo>
                  <a:pt x="66357" y="461386"/>
                </a:lnTo>
                <a:close/>
              </a:path>
              <a:path w="132714" h="518160">
                <a:moveTo>
                  <a:pt x="80644" y="436909"/>
                </a:moveTo>
                <a:lnTo>
                  <a:pt x="66357" y="461386"/>
                </a:lnTo>
                <a:lnTo>
                  <a:pt x="78740" y="482600"/>
                </a:lnTo>
                <a:lnTo>
                  <a:pt x="80644" y="482600"/>
                </a:lnTo>
                <a:lnTo>
                  <a:pt x="80644" y="436909"/>
                </a:lnTo>
                <a:close/>
              </a:path>
              <a:path w="132714" h="518160">
                <a:moveTo>
                  <a:pt x="80644" y="0"/>
                </a:moveTo>
                <a:lnTo>
                  <a:pt x="52069" y="0"/>
                </a:lnTo>
                <a:lnTo>
                  <a:pt x="52070" y="436909"/>
                </a:lnTo>
                <a:lnTo>
                  <a:pt x="66357" y="461386"/>
                </a:lnTo>
                <a:lnTo>
                  <a:pt x="80644" y="436909"/>
                </a:lnTo>
                <a:lnTo>
                  <a:pt x="80644" y="0"/>
                </a:lnTo>
                <a:close/>
              </a:path>
            </a:pathLst>
          </a:custGeom>
          <a:solidFill>
            <a:srgbClr val="7E7E7E"/>
          </a:solidFill>
        </p:spPr>
        <p:txBody>
          <a:bodyPr wrap="square" lIns="0" tIns="0" rIns="0" bIns="0" rtlCol="0"/>
          <a:lstStyle/>
          <a:p>
            <a:endParaRPr/>
          </a:p>
        </p:txBody>
      </p:sp>
      <p:pic>
        <p:nvPicPr>
          <p:cNvPr id="15" name="object 15"/>
          <p:cNvPicPr/>
          <p:nvPr/>
        </p:nvPicPr>
        <p:blipFill>
          <a:blip r:embed="rId3" cstate="print"/>
          <a:stretch>
            <a:fillRect/>
          </a:stretch>
        </p:blipFill>
        <p:spPr>
          <a:xfrm>
            <a:off x="1800605" y="980668"/>
            <a:ext cx="1194777" cy="58435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604010">
              <a:lnSpc>
                <a:spcPct val="100000"/>
              </a:lnSpc>
              <a:spcBef>
                <a:spcPts val="115"/>
              </a:spcBef>
            </a:pPr>
            <a:r>
              <a:rPr spc="-10" dirty="0"/>
              <a:t>mTORC2</a:t>
            </a:r>
            <a:r>
              <a:rPr spc="-114" dirty="0"/>
              <a:t> </a:t>
            </a:r>
            <a:r>
              <a:rPr spc="-10" dirty="0"/>
              <a:t>downstream</a:t>
            </a:r>
          </a:p>
        </p:txBody>
      </p:sp>
      <p:pic>
        <p:nvPicPr>
          <p:cNvPr id="3" name="object 3"/>
          <p:cNvPicPr/>
          <p:nvPr/>
        </p:nvPicPr>
        <p:blipFill>
          <a:blip r:embed="rId2" cstate="print"/>
          <a:stretch>
            <a:fillRect/>
          </a:stretch>
        </p:blipFill>
        <p:spPr>
          <a:xfrm>
            <a:off x="611555" y="1844725"/>
            <a:ext cx="1252071" cy="514553"/>
          </a:xfrm>
          <a:prstGeom prst="rect">
            <a:avLst/>
          </a:prstGeom>
        </p:spPr>
      </p:pic>
      <p:sp>
        <p:nvSpPr>
          <p:cNvPr id="4" name="object 4"/>
          <p:cNvSpPr/>
          <p:nvPr/>
        </p:nvSpPr>
        <p:spPr>
          <a:xfrm>
            <a:off x="1183970" y="2475357"/>
            <a:ext cx="132715" cy="1002030"/>
          </a:xfrm>
          <a:custGeom>
            <a:avLst/>
            <a:gdLst/>
            <a:ahLst/>
            <a:cxnLst/>
            <a:rect l="l" t="t" r="r" b="b"/>
            <a:pathLst>
              <a:path w="132715" h="1002029">
                <a:moveTo>
                  <a:pt x="16128" y="870584"/>
                </a:moveTo>
                <a:lnTo>
                  <a:pt x="9271" y="874521"/>
                </a:lnTo>
                <a:lnTo>
                  <a:pt x="2412" y="878331"/>
                </a:lnTo>
                <a:lnTo>
                  <a:pt x="0" y="887094"/>
                </a:lnTo>
                <a:lnTo>
                  <a:pt x="64960" y="1001648"/>
                </a:lnTo>
                <a:lnTo>
                  <a:pt x="81853" y="973454"/>
                </a:lnTo>
                <a:lnTo>
                  <a:pt x="79578" y="973454"/>
                </a:lnTo>
                <a:lnTo>
                  <a:pt x="51003" y="973073"/>
                </a:lnTo>
                <a:lnTo>
                  <a:pt x="51638" y="920223"/>
                </a:lnTo>
                <a:lnTo>
                  <a:pt x="24853" y="872997"/>
                </a:lnTo>
                <a:lnTo>
                  <a:pt x="16128" y="870584"/>
                </a:lnTo>
                <a:close/>
              </a:path>
              <a:path w="132715" h="1002029">
                <a:moveTo>
                  <a:pt x="51638" y="920223"/>
                </a:moveTo>
                <a:lnTo>
                  <a:pt x="51003" y="973073"/>
                </a:lnTo>
                <a:lnTo>
                  <a:pt x="79578" y="973454"/>
                </a:lnTo>
                <a:lnTo>
                  <a:pt x="79664" y="966215"/>
                </a:lnTo>
                <a:lnTo>
                  <a:pt x="77724" y="966215"/>
                </a:lnTo>
                <a:lnTo>
                  <a:pt x="53047" y="965834"/>
                </a:lnTo>
                <a:lnTo>
                  <a:pt x="65617" y="944870"/>
                </a:lnTo>
                <a:lnTo>
                  <a:pt x="51638" y="920223"/>
                </a:lnTo>
                <a:close/>
              </a:path>
              <a:path w="132715" h="1002029">
                <a:moveTo>
                  <a:pt x="116890" y="871854"/>
                </a:moveTo>
                <a:lnTo>
                  <a:pt x="108127" y="874013"/>
                </a:lnTo>
                <a:lnTo>
                  <a:pt x="104063" y="880744"/>
                </a:lnTo>
                <a:lnTo>
                  <a:pt x="80212" y="920527"/>
                </a:lnTo>
                <a:lnTo>
                  <a:pt x="79578" y="973454"/>
                </a:lnTo>
                <a:lnTo>
                  <a:pt x="81853" y="973454"/>
                </a:lnTo>
                <a:lnTo>
                  <a:pt x="128574" y="895476"/>
                </a:lnTo>
                <a:lnTo>
                  <a:pt x="132638" y="888745"/>
                </a:lnTo>
                <a:lnTo>
                  <a:pt x="130479" y="879982"/>
                </a:lnTo>
                <a:lnTo>
                  <a:pt x="123621" y="875918"/>
                </a:lnTo>
                <a:lnTo>
                  <a:pt x="116890" y="871854"/>
                </a:lnTo>
                <a:close/>
              </a:path>
              <a:path w="132715" h="1002029">
                <a:moveTo>
                  <a:pt x="65617" y="944870"/>
                </a:moveTo>
                <a:lnTo>
                  <a:pt x="53047" y="965834"/>
                </a:lnTo>
                <a:lnTo>
                  <a:pt x="77724" y="966215"/>
                </a:lnTo>
                <a:lnTo>
                  <a:pt x="65617" y="944870"/>
                </a:lnTo>
                <a:close/>
              </a:path>
              <a:path w="132715" h="1002029">
                <a:moveTo>
                  <a:pt x="80212" y="920527"/>
                </a:moveTo>
                <a:lnTo>
                  <a:pt x="65617" y="944870"/>
                </a:lnTo>
                <a:lnTo>
                  <a:pt x="77724" y="966215"/>
                </a:lnTo>
                <a:lnTo>
                  <a:pt x="79664" y="966215"/>
                </a:lnTo>
                <a:lnTo>
                  <a:pt x="80212" y="920527"/>
                </a:lnTo>
                <a:close/>
              </a:path>
              <a:path w="132715" h="1002029">
                <a:moveTo>
                  <a:pt x="62699" y="0"/>
                </a:moveTo>
                <a:lnTo>
                  <a:pt x="51638" y="920223"/>
                </a:lnTo>
                <a:lnTo>
                  <a:pt x="65617" y="944870"/>
                </a:lnTo>
                <a:lnTo>
                  <a:pt x="80212" y="920527"/>
                </a:lnTo>
                <a:lnTo>
                  <a:pt x="91236" y="380"/>
                </a:lnTo>
                <a:lnTo>
                  <a:pt x="62699" y="0"/>
                </a:lnTo>
                <a:close/>
              </a:path>
            </a:pathLst>
          </a:custGeom>
          <a:solidFill>
            <a:srgbClr val="7E7E7E"/>
          </a:solidFill>
        </p:spPr>
        <p:txBody>
          <a:bodyPr wrap="square" lIns="0" tIns="0" rIns="0" bIns="0" rtlCol="0"/>
          <a:lstStyle/>
          <a:p>
            <a:endParaRPr/>
          </a:p>
        </p:txBody>
      </p:sp>
      <p:sp>
        <p:nvSpPr>
          <p:cNvPr id="5" name="object 5"/>
          <p:cNvSpPr txBox="1"/>
          <p:nvPr/>
        </p:nvSpPr>
        <p:spPr>
          <a:xfrm>
            <a:off x="762711" y="3415665"/>
            <a:ext cx="8947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GROWTH</a:t>
            </a:r>
            <a:endParaRPr sz="1800">
              <a:latin typeface="Calibri"/>
              <a:cs typeface="Calibri"/>
            </a:endParaRPr>
          </a:p>
        </p:txBody>
      </p:sp>
      <p:sp>
        <p:nvSpPr>
          <p:cNvPr id="6" name="object 6"/>
          <p:cNvSpPr txBox="1"/>
          <p:nvPr/>
        </p:nvSpPr>
        <p:spPr>
          <a:xfrm>
            <a:off x="2636011" y="1800301"/>
            <a:ext cx="3833495" cy="1398270"/>
          </a:xfrm>
          <a:prstGeom prst="rect">
            <a:avLst/>
          </a:prstGeom>
        </p:spPr>
        <p:txBody>
          <a:bodyPr vert="horz" wrap="square" lIns="0" tIns="12700" rIns="0" bIns="0" rtlCol="0">
            <a:spAutoFit/>
          </a:bodyPr>
          <a:lstStyle/>
          <a:p>
            <a:pPr marL="12700">
              <a:lnSpc>
                <a:spcPct val="100000"/>
              </a:lnSpc>
              <a:spcBef>
                <a:spcPts val="100"/>
              </a:spcBef>
            </a:pPr>
            <a:r>
              <a:rPr sz="1800" b="1" u="sng" spc="-10" dirty="0">
                <a:solidFill>
                  <a:srgbClr val="FF0000"/>
                </a:solidFill>
                <a:uFill>
                  <a:solidFill>
                    <a:srgbClr val="FF0000"/>
                  </a:solidFill>
                </a:uFill>
                <a:latin typeface="Calibri"/>
                <a:cs typeface="Calibri"/>
              </a:rPr>
              <a:t>Serum/glucocorticoid</a:t>
            </a:r>
            <a:r>
              <a:rPr sz="1800" b="1" u="sng" spc="-140" dirty="0">
                <a:solidFill>
                  <a:srgbClr val="FF0000"/>
                </a:solidFill>
                <a:uFill>
                  <a:solidFill>
                    <a:srgbClr val="FF0000"/>
                  </a:solidFill>
                </a:uFill>
                <a:latin typeface="Calibri"/>
                <a:cs typeface="Calibri"/>
              </a:rPr>
              <a:t> </a:t>
            </a:r>
            <a:r>
              <a:rPr sz="1800" b="1" u="sng" spc="-10" dirty="0">
                <a:solidFill>
                  <a:srgbClr val="FF0000"/>
                </a:solidFill>
                <a:uFill>
                  <a:solidFill>
                    <a:srgbClr val="FF0000"/>
                  </a:solidFill>
                </a:uFill>
                <a:latin typeface="Calibri"/>
                <a:cs typeface="Calibri"/>
              </a:rPr>
              <a:t>regulated</a:t>
            </a:r>
            <a:r>
              <a:rPr sz="1800" b="1" u="sng" spc="15" dirty="0">
                <a:solidFill>
                  <a:srgbClr val="FF0000"/>
                </a:solidFill>
                <a:uFill>
                  <a:solidFill>
                    <a:srgbClr val="FF0000"/>
                  </a:solidFill>
                </a:uFill>
                <a:latin typeface="Calibri"/>
                <a:cs typeface="Calibri"/>
              </a:rPr>
              <a:t> </a:t>
            </a:r>
            <a:r>
              <a:rPr sz="1800" b="1" u="sng" dirty="0">
                <a:solidFill>
                  <a:srgbClr val="FF0000"/>
                </a:solidFill>
                <a:uFill>
                  <a:solidFill>
                    <a:srgbClr val="FF0000"/>
                  </a:solidFill>
                </a:uFill>
                <a:latin typeface="Calibri"/>
                <a:cs typeface="Calibri"/>
              </a:rPr>
              <a:t>kinase</a:t>
            </a:r>
            <a:r>
              <a:rPr sz="1800" b="1" u="sng" spc="5" dirty="0">
                <a:solidFill>
                  <a:srgbClr val="FF0000"/>
                </a:solidFill>
                <a:uFill>
                  <a:solidFill>
                    <a:srgbClr val="FF0000"/>
                  </a:solidFill>
                </a:uFill>
                <a:latin typeface="Calibri"/>
                <a:cs typeface="Calibri"/>
              </a:rPr>
              <a:t> </a:t>
            </a:r>
            <a:r>
              <a:rPr sz="1800" b="1" u="sng" spc="-50" dirty="0">
                <a:solidFill>
                  <a:srgbClr val="FF0000"/>
                </a:solidFill>
                <a:uFill>
                  <a:solidFill>
                    <a:srgbClr val="FF0000"/>
                  </a:solidFill>
                </a:uFill>
                <a:latin typeface="Calibri"/>
                <a:cs typeface="Calibri"/>
              </a:rPr>
              <a:t>1</a:t>
            </a:r>
            <a:endParaRPr sz="1800">
              <a:latin typeface="Calibri"/>
              <a:cs typeface="Calibri"/>
            </a:endParaRPr>
          </a:p>
          <a:p>
            <a:pPr marL="300355" indent="-287655">
              <a:lnSpc>
                <a:spcPct val="100000"/>
              </a:lnSpc>
              <a:spcBef>
                <a:spcPts val="2165"/>
              </a:spcBef>
              <a:buFont typeface="Wingdings"/>
              <a:buChar char=""/>
              <a:tabLst>
                <a:tab pos="300355" algn="l"/>
              </a:tabLst>
            </a:pPr>
            <a:r>
              <a:rPr sz="1800" spc="-10" dirty="0">
                <a:latin typeface="Calibri"/>
                <a:cs typeface="Calibri"/>
              </a:rPr>
              <a:t>serine/threonine</a:t>
            </a:r>
            <a:r>
              <a:rPr sz="1800" spc="-5" dirty="0">
                <a:latin typeface="Calibri"/>
                <a:cs typeface="Calibri"/>
              </a:rPr>
              <a:t> </a:t>
            </a:r>
            <a:r>
              <a:rPr sz="1800" spc="-10" dirty="0">
                <a:latin typeface="Calibri"/>
                <a:cs typeface="Calibri"/>
              </a:rPr>
              <a:t>kinases</a:t>
            </a:r>
            <a:endParaRPr sz="1800">
              <a:latin typeface="Calibri"/>
              <a:cs typeface="Calibri"/>
            </a:endParaRPr>
          </a:p>
          <a:p>
            <a:pPr marL="299720" indent="-287020">
              <a:lnSpc>
                <a:spcPct val="100000"/>
              </a:lnSpc>
              <a:spcBef>
                <a:spcPts val="2160"/>
              </a:spcBef>
              <a:buFont typeface="Wingdings"/>
              <a:buChar char=""/>
              <a:tabLst>
                <a:tab pos="299720" algn="l"/>
              </a:tabLst>
            </a:pPr>
            <a:r>
              <a:rPr sz="1800" dirty="0">
                <a:latin typeface="Calibri"/>
                <a:cs typeface="Calibri"/>
              </a:rPr>
              <a:t>role</a:t>
            </a:r>
            <a:r>
              <a:rPr sz="1800" spc="-45" dirty="0">
                <a:latin typeface="Calibri"/>
                <a:cs typeface="Calibri"/>
              </a:rPr>
              <a:t> </a:t>
            </a:r>
            <a:r>
              <a:rPr sz="1800" dirty="0">
                <a:latin typeface="Calibri"/>
                <a:cs typeface="Calibri"/>
              </a:rPr>
              <a:t>in</a:t>
            </a:r>
            <a:r>
              <a:rPr sz="1800" spc="-50" dirty="0">
                <a:latin typeface="Calibri"/>
                <a:cs typeface="Calibri"/>
              </a:rPr>
              <a:t> </a:t>
            </a:r>
            <a:r>
              <a:rPr sz="1800" dirty="0">
                <a:latin typeface="Calibri"/>
                <a:cs typeface="Calibri"/>
              </a:rPr>
              <a:t>cellular</a:t>
            </a:r>
            <a:r>
              <a:rPr sz="1800" spc="5" dirty="0">
                <a:latin typeface="Calibri"/>
                <a:cs typeface="Calibri"/>
              </a:rPr>
              <a:t> </a:t>
            </a:r>
            <a:r>
              <a:rPr sz="1800" spc="-10" dirty="0">
                <a:latin typeface="Calibri"/>
                <a:cs typeface="Calibri"/>
              </a:rPr>
              <a:t>stress</a:t>
            </a:r>
            <a:r>
              <a:rPr sz="1800" spc="-90" dirty="0">
                <a:latin typeface="Calibri"/>
                <a:cs typeface="Calibri"/>
              </a:rPr>
              <a:t> </a:t>
            </a:r>
            <a:r>
              <a:rPr sz="1800" spc="-10" dirty="0">
                <a:latin typeface="Calibri"/>
                <a:cs typeface="Calibri"/>
              </a:rPr>
              <a:t>response</a:t>
            </a:r>
            <a:endParaRPr sz="1800">
              <a:latin typeface="Calibri"/>
              <a:cs typeface="Calibri"/>
            </a:endParaRPr>
          </a:p>
        </p:txBody>
      </p:sp>
      <p:sp>
        <p:nvSpPr>
          <p:cNvPr id="7" name="object 7"/>
          <p:cNvSpPr txBox="1"/>
          <p:nvPr/>
        </p:nvSpPr>
        <p:spPr>
          <a:xfrm>
            <a:off x="2636011" y="3447415"/>
            <a:ext cx="5779135" cy="574675"/>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spc="-10" dirty="0">
                <a:latin typeface="Calibri"/>
                <a:cs typeface="Calibri"/>
              </a:rPr>
              <a:t>promoting </a:t>
            </a:r>
            <a:r>
              <a:rPr sz="1800" dirty="0">
                <a:latin typeface="Calibri"/>
                <a:cs typeface="Calibri"/>
              </a:rPr>
              <a:t>cell</a:t>
            </a:r>
            <a:r>
              <a:rPr sz="1800" spc="-10" dirty="0">
                <a:latin typeface="Calibri"/>
                <a:cs typeface="Calibri"/>
              </a:rPr>
              <a:t> </a:t>
            </a:r>
            <a:r>
              <a:rPr sz="1800" dirty="0">
                <a:latin typeface="Calibri"/>
                <a:cs typeface="Calibri"/>
              </a:rPr>
              <a:t>survival</a:t>
            </a:r>
            <a:r>
              <a:rPr sz="1800" spc="-35" dirty="0">
                <a:latin typeface="Calibri"/>
                <a:cs typeface="Calibri"/>
              </a:rPr>
              <a:t> </a:t>
            </a:r>
            <a:r>
              <a:rPr sz="1800" dirty="0">
                <a:latin typeface="Calibri"/>
                <a:cs typeface="Calibri"/>
              </a:rPr>
              <a:t>by</a:t>
            </a:r>
            <a:r>
              <a:rPr sz="1800" spc="-50" dirty="0">
                <a:latin typeface="Calibri"/>
                <a:cs typeface="Calibri"/>
              </a:rPr>
              <a:t> </a:t>
            </a:r>
            <a:r>
              <a:rPr sz="1800" spc="-10" dirty="0">
                <a:latin typeface="Calibri"/>
                <a:cs typeface="Calibri"/>
              </a:rPr>
              <a:t>phosphorylating</a:t>
            </a:r>
            <a:r>
              <a:rPr sz="1800" spc="55" dirty="0">
                <a:latin typeface="Calibri"/>
                <a:cs typeface="Calibri"/>
              </a:rPr>
              <a:t> </a:t>
            </a:r>
            <a:r>
              <a:rPr sz="1800" dirty="0">
                <a:latin typeface="Calibri"/>
                <a:cs typeface="Calibri"/>
              </a:rPr>
              <a:t>and</a:t>
            </a:r>
            <a:r>
              <a:rPr sz="1800" spc="-40" dirty="0">
                <a:latin typeface="Calibri"/>
                <a:cs typeface="Calibri"/>
              </a:rPr>
              <a:t> </a:t>
            </a:r>
            <a:r>
              <a:rPr sz="1800" spc="-10" dirty="0">
                <a:latin typeface="Calibri"/>
                <a:cs typeface="Calibri"/>
              </a:rPr>
              <a:t>inactivating</a:t>
            </a:r>
            <a:endParaRPr sz="1800">
              <a:latin typeface="Calibri"/>
              <a:cs typeface="Calibri"/>
            </a:endParaRPr>
          </a:p>
          <a:p>
            <a:pPr marL="300355">
              <a:lnSpc>
                <a:spcPct val="100000"/>
              </a:lnSpc>
            </a:pPr>
            <a:r>
              <a:rPr sz="1800" spc="-25" dirty="0">
                <a:latin typeface="Calibri"/>
                <a:cs typeface="Calibri"/>
              </a:rPr>
              <a:t>FOXO3a</a:t>
            </a:r>
            <a:r>
              <a:rPr sz="1800" spc="-75" dirty="0">
                <a:latin typeface="Calibri"/>
                <a:cs typeface="Calibri"/>
              </a:rPr>
              <a:t> </a:t>
            </a:r>
            <a:r>
              <a:rPr sz="1800" dirty="0">
                <a:latin typeface="Wingdings"/>
                <a:cs typeface="Wingdings"/>
              </a:rPr>
              <a:t></a:t>
            </a:r>
            <a:r>
              <a:rPr sz="1800" spc="-55" dirty="0">
                <a:latin typeface="Times New Roman"/>
                <a:cs typeface="Times New Roman"/>
              </a:rPr>
              <a:t> </a:t>
            </a:r>
            <a:r>
              <a:rPr sz="1800" dirty="0">
                <a:latin typeface="Calibri"/>
                <a:cs typeface="Calibri"/>
              </a:rPr>
              <a:t>inhibits</a:t>
            </a:r>
            <a:r>
              <a:rPr sz="1800" spc="400" dirty="0">
                <a:latin typeface="Calibri"/>
                <a:cs typeface="Calibri"/>
              </a:rPr>
              <a:t> </a:t>
            </a:r>
            <a:r>
              <a:rPr sz="1800" spc="-10" dirty="0">
                <a:latin typeface="Calibri"/>
                <a:cs typeface="Calibri"/>
              </a:rPr>
              <a:t>apoptosis</a:t>
            </a:r>
            <a:endParaRPr sz="18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372745">
              <a:lnSpc>
                <a:spcPct val="100000"/>
              </a:lnSpc>
              <a:spcBef>
                <a:spcPts val="115"/>
              </a:spcBef>
            </a:pPr>
            <a:r>
              <a:rPr spc="-20" dirty="0"/>
              <a:t>Proto-</a:t>
            </a:r>
            <a:r>
              <a:rPr spc="-10" dirty="0"/>
              <a:t>oncogenes</a:t>
            </a:r>
            <a:r>
              <a:rPr spc="-175" dirty="0"/>
              <a:t> </a:t>
            </a:r>
            <a:r>
              <a:rPr dirty="0"/>
              <a:t>linked</a:t>
            </a:r>
            <a:r>
              <a:rPr spc="-75" dirty="0"/>
              <a:t> </a:t>
            </a:r>
            <a:r>
              <a:rPr dirty="0"/>
              <a:t>to</a:t>
            </a:r>
            <a:r>
              <a:rPr spc="-30" dirty="0"/>
              <a:t> </a:t>
            </a:r>
            <a:r>
              <a:rPr dirty="0"/>
              <a:t>mTOR</a:t>
            </a:r>
            <a:r>
              <a:rPr spc="-65" dirty="0"/>
              <a:t> </a:t>
            </a:r>
            <a:r>
              <a:rPr spc="-10" dirty="0"/>
              <a:t>pathway</a:t>
            </a:r>
          </a:p>
        </p:txBody>
      </p:sp>
      <p:pic>
        <p:nvPicPr>
          <p:cNvPr id="3" name="object 3"/>
          <p:cNvPicPr/>
          <p:nvPr/>
        </p:nvPicPr>
        <p:blipFill>
          <a:blip r:embed="rId2" cstate="print"/>
          <a:stretch>
            <a:fillRect/>
          </a:stretch>
        </p:blipFill>
        <p:spPr>
          <a:xfrm>
            <a:off x="1319212" y="1076325"/>
            <a:ext cx="6572250" cy="47339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2700">
              <a:lnSpc>
                <a:spcPct val="100000"/>
              </a:lnSpc>
              <a:spcBef>
                <a:spcPts val="115"/>
              </a:spcBef>
            </a:pPr>
            <a:r>
              <a:rPr spc="-25" dirty="0"/>
              <a:t>Tumor</a:t>
            </a:r>
            <a:r>
              <a:rPr spc="-110" dirty="0"/>
              <a:t> </a:t>
            </a:r>
            <a:r>
              <a:rPr spc="-10" dirty="0"/>
              <a:t>suppressor</a:t>
            </a:r>
            <a:r>
              <a:rPr spc="-125" dirty="0"/>
              <a:t> </a:t>
            </a:r>
            <a:r>
              <a:rPr dirty="0"/>
              <a:t>genes</a:t>
            </a:r>
            <a:r>
              <a:rPr spc="-120" dirty="0"/>
              <a:t> </a:t>
            </a:r>
            <a:r>
              <a:rPr dirty="0"/>
              <a:t>linked</a:t>
            </a:r>
            <a:r>
              <a:rPr spc="-40" dirty="0"/>
              <a:t> </a:t>
            </a:r>
            <a:r>
              <a:rPr dirty="0"/>
              <a:t>to</a:t>
            </a:r>
            <a:r>
              <a:rPr spc="-5" dirty="0"/>
              <a:t> </a:t>
            </a:r>
            <a:r>
              <a:rPr dirty="0"/>
              <a:t>mTOR</a:t>
            </a:r>
            <a:r>
              <a:rPr spc="-60" dirty="0"/>
              <a:t> </a:t>
            </a:r>
            <a:r>
              <a:rPr spc="-10" dirty="0"/>
              <a:t>pathway</a:t>
            </a:r>
          </a:p>
        </p:txBody>
      </p:sp>
      <p:pic>
        <p:nvPicPr>
          <p:cNvPr id="3" name="object 3"/>
          <p:cNvPicPr/>
          <p:nvPr/>
        </p:nvPicPr>
        <p:blipFill>
          <a:blip r:embed="rId2" cstate="print"/>
          <a:stretch>
            <a:fillRect/>
          </a:stretch>
        </p:blipFill>
        <p:spPr>
          <a:xfrm>
            <a:off x="1262062" y="1671701"/>
            <a:ext cx="6619875" cy="3467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885950">
              <a:lnSpc>
                <a:spcPct val="100000"/>
              </a:lnSpc>
              <a:spcBef>
                <a:spcPts val="115"/>
              </a:spcBef>
            </a:pPr>
            <a:r>
              <a:rPr spc="-10" dirty="0"/>
              <a:t>mTOR</a:t>
            </a:r>
            <a:r>
              <a:rPr spc="-114" dirty="0"/>
              <a:t> </a:t>
            </a:r>
            <a:r>
              <a:rPr spc="-10" dirty="0"/>
              <a:t>characteristics</a:t>
            </a:r>
          </a:p>
        </p:txBody>
      </p:sp>
      <p:sp>
        <p:nvSpPr>
          <p:cNvPr id="3" name="object 3"/>
          <p:cNvSpPr txBox="1"/>
          <p:nvPr/>
        </p:nvSpPr>
        <p:spPr>
          <a:xfrm>
            <a:off x="420725" y="1464055"/>
            <a:ext cx="8173720" cy="3326129"/>
          </a:xfrm>
          <a:prstGeom prst="rect">
            <a:avLst/>
          </a:prstGeom>
        </p:spPr>
        <p:txBody>
          <a:bodyPr vert="horz" wrap="square" lIns="0" tIns="13970" rIns="0" bIns="0" rtlCol="0">
            <a:spAutoFit/>
          </a:bodyPr>
          <a:lstStyle/>
          <a:p>
            <a:pPr marL="12700">
              <a:lnSpc>
                <a:spcPct val="100000"/>
              </a:lnSpc>
              <a:spcBef>
                <a:spcPts val="110"/>
              </a:spcBef>
            </a:pPr>
            <a:r>
              <a:rPr sz="2400" i="1" u="sng" dirty="0">
                <a:uFill>
                  <a:solidFill>
                    <a:srgbClr val="000000"/>
                  </a:solidFill>
                </a:uFill>
                <a:latin typeface="Calibri"/>
                <a:cs typeface="Calibri"/>
              </a:rPr>
              <a:t>mammalian</a:t>
            </a:r>
            <a:r>
              <a:rPr sz="2400" i="1" u="sng" spc="-85" dirty="0">
                <a:uFill>
                  <a:solidFill>
                    <a:srgbClr val="000000"/>
                  </a:solidFill>
                </a:uFill>
                <a:latin typeface="Calibri"/>
                <a:cs typeface="Calibri"/>
              </a:rPr>
              <a:t> </a:t>
            </a:r>
            <a:r>
              <a:rPr sz="2400" i="1" u="sng" spc="-25" dirty="0">
                <a:uFill>
                  <a:solidFill>
                    <a:srgbClr val="000000"/>
                  </a:solidFill>
                </a:uFill>
                <a:latin typeface="Calibri"/>
                <a:cs typeface="Calibri"/>
              </a:rPr>
              <a:t>Target</a:t>
            </a:r>
            <a:r>
              <a:rPr sz="2400" i="1" u="sng" spc="-60" dirty="0">
                <a:uFill>
                  <a:solidFill>
                    <a:srgbClr val="000000"/>
                  </a:solidFill>
                </a:uFill>
                <a:latin typeface="Calibri"/>
                <a:cs typeface="Calibri"/>
              </a:rPr>
              <a:t> </a:t>
            </a:r>
            <a:r>
              <a:rPr sz="2400" i="1" u="sng" dirty="0">
                <a:uFill>
                  <a:solidFill>
                    <a:srgbClr val="000000"/>
                  </a:solidFill>
                </a:uFill>
                <a:latin typeface="Calibri"/>
                <a:cs typeface="Calibri"/>
              </a:rPr>
              <a:t>Of</a:t>
            </a:r>
            <a:r>
              <a:rPr sz="2400" i="1" u="sng" spc="-70" dirty="0">
                <a:uFill>
                  <a:solidFill>
                    <a:srgbClr val="000000"/>
                  </a:solidFill>
                </a:uFill>
                <a:latin typeface="Calibri"/>
                <a:cs typeface="Calibri"/>
              </a:rPr>
              <a:t> </a:t>
            </a:r>
            <a:r>
              <a:rPr sz="2400" i="1" u="sng" spc="-10" dirty="0">
                <a:uFill>
                  <a:solidFill>
                    <a:srgbClr val="000000"/>
                  </a:solidFill>
                </a:uFill>
                <a:latin typeface="Calibri"/>
                <a:cs typeface="Calibri"/>
              </a:rPr>
              <a:t>Rapamycin</a:t>
            </a:r>
            <a:endParaRPr sz="2400">
              <a:latin typeface="Calibri"/>
              <a:cs typeface="Calibri"/>
            </a:endParaRPr>
          </a:p>
          <a:p>
            <a:pPr marL="300355" indent="-287655">
              <a:lnSpc>
                <a:spcPct val="100000"/>
              </a:lnSpc>
              <a:spcBef>
                <a:spcPts val="2885"/>
              </a:spcBef>
              <a:buFont typeface="Wingdings"/>
              <a:buChar char=""/>
              <a:tabLst>
                <a:tab pos="300355" algn="l"/>
              </a:tabLst>
            </a:pPr>
            <a:r>
              <a:rPr sz="2400" dirty="0">
                <a:latin typeface="Calibri"/>
                <a:cs typeface="Calibri"/>
              </a:rPr>
              <a:t>High</a:t>
            </a:r>
            <a:r>
              <a:rPr sz="2400" spc="-80" dirty="0">
                <a:latin typeface="Calibri"/>
                <a:cs typeface="Calibri"/>
              </a:rPr>
              <a:t> </a:t>
            </a:r>
            <a:r>
              <a:rPr sz="2400" spc="-10" dirty="0">
                <a:latin typeface="Calibri"/>
                <a:cs typeface="Calibri"/>
              </a:rPr>
              <a:t>conserved</a:t>
            </a:r>
            <a:endParaRPr sz="2400">
              <a:latin typeface="Calibri"/>
              <a:cs typeface="Calibri"/>
            </a:endParaRPr>
          </a:p>
          <a:p>
            <a:pPr marL="300355" indent="-287655">
              <a:lnSpc>
                <a:spcPct val="100000"/>
              </a:lnSpc>
              <a:spcBef>
                <a:spcPts val="2885"/>
              </a:spcBef>
              <a:buFont typeface="Wingdings"/>
              <a:buChar char=""/>
              <a:tabLst>
                <a:tab pos="300355" algn="l"/>
              </a:tabLst>
            </a:pPr>
            <a:r>
              <a:rPr sz="2400" spc="-10" dirty="0">
                <a:latin typeface="Calibri"/>
                <a:cs typeface="Calibri"/>
              </a:rPr>
              <a:t>Serine/threonine</a:t>
            </a:r>
            <a:r>
              <a:rPr sz="2400" spc="-60" dirty="0">
                <a:latin typeface="Calibri"/>
                <a:cs typeface="Calibri"/>
              </a:rPr>
              <a:t> </a:t>
            </a:r>
            <a:r>
              <a:rPr sz="2400" dirty="0">
                <a:latin typeface="Calibri"/>
                <a:cs typeface="Calibri"/>
              </a:rPr>
              <a:t>kinase</a:t>
            </a:r>
            <a:r>
              <a:rPr sz="2400" spc="-55" dirty="0">
                <a:latin typeface="Calibri"/>
                <a:cs typeface="Calibri"/>
              </a:rPr>
              <a:t> </a:t>
            </a:r>
            <a:r>
              <a:rPr sz="2400" dirty="0">
                <a:latin typeface="Calibri"/>
                <a:cs typeface="Calibri"/>
              </a:rPr>
              <a:t>protein</a:t>
            </a:r>
            <a:r>
              <a:rPr sz="2400" spc="-20" dirty="0">
                <a:latin typeface="Calibri"/>
                <a:cs typeface="Calibri"/>
              </a:rPr>
              <a:t> </a:t>
            </a:r>
            <a:r>
              <a:rPr sz="2400" dirty="0">
                <a:latin typeface="Calibri"/>
                <a:cs typeface="Calibri"/>
              </a:rPr>
              <a:t>(289</a:t>
            </a:r>
            <a:r>
              <a:rPr sz="2400" spc="-85" dirty="0">
                <a:latin typeface="Calibri"/>
                <a:cs typeface="Calibri"/>
              </a:rPr>
              <a:t> </a:t>
            </a:r>
            <a:r>
              <a:rPr sz="2400" spc="-20" dirty="0">
                <a:latin typeface="Calibri"/>
                <a:cs typeface="Calibri"/>
              </a:rPr>
              <a:t>kDa)</a:t>
            </a:r>
            <a:endParaRPr sz="2400">
              <a:latin typeface="Calibri"/>
              <a:cs typeface="Calibri"/>
            </a:endParaRPr>
          </a:p>
          <a:p>
            <a:pPr marL="300990" indent="-288290">
              <a:lnSpc>
                <a:spcPct val="100000"/>
              </a:lnSpc>
              <a:spcBef>
                <a:spcPts val="2885"/>
              </a:spcBef>
              <a:buFont typeface="Wingdings"/>
              <a:buChar char=""/>
              <a:tabLst>
                <a:tab pos="300990" algn="l"/>
              </a:tabLst>
            </a:pPr>
            <a:r>
              <a:rPr sz="2400" dirty="0">
                <a:latin typeface="Calibri"/>
                <a:cs typeface="Calibri"/>
              </a:rPr>
              <a:t>Belonging</a:t>
            </a:r>
            <a:r>
              <a:rPr sz="2400" spc="-100" dirty="0">
                <a:latin typeface="Calibri"/>
                <a:cs typeface="Calibri"/>
              </a:rPr>
              <a:t> </a:t>
            </a:r>
            <a:r>
              <a:rPr sz="2400" dirty="0">
                <a:latin typeface="Calibri"/>
                <a:cs typeface="Calibri"/>
              </a:rPr>
              <a:t>to</a:t>
            </a:r>
            <a:r>
              <a:rPr sz="2400" spc="-75" dirty="0">
                <a:latin typeface="Calibri"/>
                <a:cs typeface="Calibri"/>
              </a:rPr>
              <a:t> </a:t>
            </a:r>
            <a:r>
              <a:rPr sz="2400" dirty="0">
                <a:latin typeface="Calibri"/>
                <a:cs typeface="Calibri"/>
              </a:rPr>
              <a:t>PIKK</a:t>
            </a:r>
            <a:r>
              <a:rPr sz="2400" spc="-90" dirty="0">
                <a:latin typeface="Calibri"/>
                <a:cs typeface="Calibri"/>
              </a:rPr>
              <a:t> </a:t>
            </a:r>
            <a:r>
              <a:rPr sz="2400" spc="-10" dirty="0">
                <a:latin typeface="Calibri"/>
                <a:cs typeface="Calibri"/>
              </a:rPr>
              <a:t>(phosphatidylinositol</a:t>
            </a:r>
            <a:r>
              <a:rPr sz="2400" spc="20" dirty="0">
                <a:latin typeface="Calibri"/>
                <a:cs typeface="Calibri"/>
              </a:rPr>
              <a:t> </a:t>
            </a:r>
            <a:r>
              <a:rPr sz="2400" dirty="0">
                <a:latin typeface="Calibri"/>
                <a:cs typeface="Calibri"/>
              </a:rPr>
              <a:t>3-</a:t>
            </a:r>
            <a:r>
              <a:rPr sz="2400" spc="-10" dirty="0">
                <a:latin typeface="Calibri"/>
                <a:cs typeface="Calibri"/>
              </a:rPr>
              <a:t>kinase-related</a:t>
            </a:r>
            <a:r>
              <a:rPr sz="2400" spc="-5" dirty="0">
                <a:latin typeface="Calibri"/>
                <a:cs typeface="Calibri"/>
              </a:rPr>
              <a:t> </a:t>
            </a:r>
            <a:r>
              <a:rPr sz="2400" spc="-10" dirty="0">
                <a:latin typeface="Calibri"/>
                <a:cs typeface="Calibri"/>
              </a:rPr>
              <a:t>kinase)</a:t>
            </a:r>
            <a:endParaRPr sz="2400">
              <a:latin typeface="Calibri"/>
              <a:cs typeface="Calibri"/>
            </a:endParaRPr>
          </a:p>
          <a:p>
            <a:pPr marL="300355" indent="-287655">
              <a:lnSpc>
                <a:spcPct val="100000"/>
              </a:lnSpc>
              <a:spcBef>
                <a:spcPts val="2920"/>
              </a:spcBef>
              <a:buFont typeface="Wingdings"/>
              <a:buChar char=""/>
              <a:tabLst>
                <a:tab pos="300355" algn="l"/>
                <a:tab pos="2811780" algn="l"/>
              </a:tabLst>
            </a:pPr>
            <a:r>
              <a:rPr sz="2400" dirty="0">
                <a:latin typeface="Calibri"/>
                <a:cs typeface="Calibri"/>
              </a:rPr>
              <a:t>In</a:t>
            </a:r>
            <a:r>
              <a:rPr sz="2400" spc="-10" dirty="0">
                <a:latin typeface="Calibri"/>
                <a:cs typeface="Calibri"/>
              </a:rPr>
              <a:t> mammalian</a:t>
            </a:r>
            <a:r>
              <a:rPr sz="2400" spc="-90" dirty="0">
                <a:latin typeface="Calibri"/>
                <a:cs typeface="Calibri"/>
              </a:rPr>
              <a:t> </a:t>
            </a:r>
            <a:r>
              <a:rPr sz="2400" spc="-20" dirty="0">
                <a:latin typeface="Calibri"/>
                <a:cs typeface="Calibri"/>
              </a:rPr>
              <a:t>cells</a:t>
            </a:r>
            <a:r>
              <a:rPr sz="2400" dirty="0">
                <a:latin typeface="Calibri"/>
                <a:cs typeface="Calibri"/>
              </a:rPr>
              <a:t>	</a:t>
            </a:r>
            <a:r>
              <a:rPr sz="2400" dirty="0">
                <a:latin typeface="Wingdings"/>
                <a:cs typeface="Wingdings"/>
              </a:rPr>
              <a:t></a:t>
            </a:r>
            <a:r>
              <a:rPr sz="2400" spc="-90" dirty="0">
                <a:latin typeface="Times New Roman"/>
                <a:cs typeface="Times New Roman"/>
              </a:rPr>
              <a:t> </a:t>
            </a:r>
            <a:r>
              <a:rPr sz="2400" dirty="0">
                <a:latin typeface="Calibri"/>
                <a:cs typeface="Calibri"/>
              </a:rPr>
              <a:t>2</a:t>
            </a:r>
            <a:r>
              <a:rPr sz="2400" spc="-75" dirty="0">
                <a:latin typeface="Calibri"/>
                <a:cs typeface="Calibri"/>
              </a:rPr>
              <a:t> </a:t>
            </a:r>
            <a:r>
              <a:rPr sz="2400" dirty="0">
                <a:latin typeface="Calibri"/>
                <a:cs typeface="Calibri"/>
              </a:rPr>
              <a:t>distinct</a:t>
            </a:r>
            <a:r>
              <a:rPr sz="2400" spc="5" dirty="0">
                <a:latin typeface="Calibri"/>
                <a:cs typeface="Calibri"/>
              </a:rPr>
              <a:t> </a:t>
            </a:r>
            <a:r>
              <a:rPr sz="2400" spc="-10" dirty="0">
                <a:latin typeface="Calibri"/>
                <a:cs typeface="Calibri"/>
              </a:rPr>
              <a:t>complexes</a:t>
            </a:r>
            <a:endParaRPr sz="24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813560">
              <a:lnSpc>
                <a:spcPct val="100000"/>
              </a:lnSpc>
              <a:spcBef>
                <a:spcPts val="115"/>
              </a:spcBef>
            </a:pPr>
            <a:r>
              <a:rPr spc="-10" dirty="0"/>
              <a:t>mTOR</a:t>
            </a:r>
            <a:r>
              <a:rPr spc="-85" dirty="0"/>
              <a:t> </a:t>
            </a:r>
            <a:r>
              <a:rPr dirty="0"/>
              <a:t>and</a:t>
            </a:r>
            <a:r>
              <a:rPr spc="-65" dirty="0"/>
              <a:t> </a:t>
            </a:r>
            <a:r>
              <a:rPr spc="-10" dirty="0"/>
              <a:t>melanoma</a:t>
            </a:r>
          </a:p>
        </p:txBody>
      </p:sp>
      <p:sp>
        <p:nvSpPr>
          <p:cNvPr id="3" name="object 3"/>
          <p:cNvSpPr txBox="1"/>
          <p:nvPr/>
        </p:nvSpPr>
        <p:spPr>
          <a:xfrm>
            <a:off x="2167508" y="712419"/>
            <a:ext cx="4528820" cy="1398270"/>
          </a:xfrm>
          <a:prstGeom prst="rect">
            <a:avLst/>
          </a:prstGeom>
        </p:spPr>
        <p:txBody>
          <a:bodyPr vert="horz" wrap="square" lIns="0" tIns="12700" rIns="0" bIns="0" rtlCol="0">
            <a:spAutoFit/>
          </a:bodyPr>
          <a:lstStyle/>
          <a:p>
            <a:pPr marL="300990" indent="-288290">
              <a:lnSpc>
                <a:spcPct val="100000"/>
              </a:lnSpc>
              <a:spcBef>
                <a:spcPts val="100"/>
              </a:spcBef>
              <a:buFont typeface="Wingdings"/>
              <a:buChar char=""/>
              <a:tabLst>
                <a:tab pos="300990" algn="l"/>
              </a:tabLst>
            </a:pPr>
            <a:r>
              <a:rPr sz="1800" dirty="0">
                <a:latin typeface="Calibri"/>
                <a:cs typeface="Calibri"/>
              </a:rPr>
              <a:t>Loss</a:t>
            </a:r>
            <a:r>
              <a:rPr sz="1800" spc="-6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PTEN</a:t>
            </a:r>
            <a:r>
              <a:rPr sz="1800" spc="-15" dirty="0">
                <a:latin typeface="Calibri"/>
                <a:cs typeface="Calibri"/>
              </a:rPr>
              <a:t> </a:t>
            </a:r>
            <a:r>
              <a:rPr sz="1800" dirty="0">
                <a:latin typeface="Calibri"/>
                <a:cs typeface="Calibri"/>
              </a:rPr>
              <a:t>in</a:t>
            </a:r>
            <a:r>
              <a:rPr sz="1800" spc="-10" dirty="0">
                <a:latin typeface="Calibri"/>
                <a:cs typeface="Calibri"/>
              </a:rPr>
              <a:t> 30-</a:t>
            </a:r>
            <a:r>
              <a:rPr sz="1800" dirty="0">
                <a:latin typeface="Calibri"/>
                <a:cs typeface="Calibri"/>
              </a:rPr>
              <a:t>50%</a:t>
            </a:r>
            <a:r>
              <a:rPr sz="1800" spc="35" dirty="0">
                <a:latin typeface="Calibri"/>
                <a:cs typeface="Calibri"/>
              </a:rPr>
              <a:t> </a:t>
            </a:r>
            <a:r>
              <a:rPr sz="1800" dirty="0">
                <a:latin typeface="Calibri"/>
                <a:cs typeface="Calibri"/>
              </a:rPr>
              <a:t>of</a:t>
            </a:r>
            <a:r>
              <a:rPr sz="1800" spc="-5" dirty="0">
                <a:latin typeface="Calibri"/>
                <a:cs typeface="Calibri"/>
              </a:rPr>
              <a:t> </a:t>
            </a:r>
            <a:r>
              <a:rPr sz="1800" spc="-10" dirty="0">
                <a:latin typeface="Calibri"/>
                <a:cs typeface="Calibri"/>
              </a:rPr>
              <a:t>melanomas</a:t>
            </a:r>
            <a:endParaRPr sz="1800">
              <a:latin typeface="Calibri"/>
              <a:cs typeface="Calibri"/>
            </a:endParaRPr>
          </a:p>
          <a:p>
            <a:pPr marL="300990" indent="-288290">
              <a:lnSpc>
                <a:spcPct val="100000"/>
              </a:lnSpc>
              <a:spcBef>
                <a:spcPts val="2165"/>
              </a:spcBef>
              <a:buFont typeface="Wingdings"/>
              <a:buChar char=""/>
              <a:tabLst>
                <a:tab pos="300990" algn="l"/>
              </a:tabLst>
            </a:pPr>
            <a:r>
              <a:rPr sz="1800" dirty="0">
                <a:latin typeface="Calibri"/>
                <a:cs typeface="Calibri"/>
              </a:rPr>
              <a:t>Akt</a:t>
            </a:r>
            <a:r>
              <a:rPr sz="1800" spc="-105" dirty="0">
                <a:latin typeface="Calibri"/>
                <a:cs typeface="Calibri"/>
              </a:rPr>
              <a:t> </a:t>
            </a:r>
            <a:r>
              <a:rPr sz="1800" dirty="0">
                <a:latin typeface="Calibri"/>
                <a:cs typeface="Calibri"/>
              </a:rPr>
              <a:t>amplification</a:t>
            </a:r>
            <a:r>
              <a:rPr sz="1800" spc="-5" dirty="0">
                <a:latin typeface="Calibri"/>
                <a:cs typeface="Calibri"/>
              </a:rPr>
              <a:t> </a:t>
            </a:r>
            <a:r>
              <a:rPr sz="1800" dirty="0">
                <a:latin typeface="Calibri"/>
                <a:cs typeface="Calibri"/>
              </a:rPr>
              <a:t>in</a:t>
            </a:r>
            <a:r>
              <a:rPr sz="1800" spc="-50" dirty="0">
                <a:latin typeface="Calibri"/>
                <a:cs typeface="Calibri"/>
              </a:rPr>
              <a:t> </a:t>
            </a:r>
            <a:r>
              <a:rPr sz="1800" spc="-25" dirty="0">
                <a:latin typeface="Calibri"/>
                <a:cs typeface="Calibri"/>
              </a:rPr>
              <a:t>60%</a:t>
            </a:r>
            <a:endParaRPr sz="1800">
              <a:latin typeface="Calibri"/>
              <a:cs typeface="Calibri"/>
            </a:endParaRPr>
          </a:p>
          <a:p>
            <a:pPr marL="300355" indent="-287655">
              <a:lnSpc>
                <a:spcPct val="100000"/>
              </a:lnSpc>
              <a:spcBef>
                <a:spcPts val="2160"/>
              </a:spcBef>
              <a:buFont typeface="Wingdings"/>
              <a:buChar char=""/>
              <a:tabLst>
                <a:tab pos="300355" algn="l"/>
              </a:tabLst>
            </a:pPr>
            <a:r>
              <a:rPr sz="1800" dirty="0">
                <a:latin typeface="Calibri"/>
                <a:cs typeface="Calibri"/>
              </a:rPr>
              <a:t>In</a:t>
            </a:r>
            <a:r>
              <a:rPr sz="1800" spc="-95" dirty="0">
                <a:latin typeface="Calibri"/>
                <a:cs typeface="Calibri"/>
              </a:rPr>
              <a:t> </a:t>
            </a:r>
            <a:r>
              <a:rPr sz="1800" dirty="0">
                <a:latin typeface="Calibri"/>
                <a:cs typeface="Calibri"/>
              </a:rPr>
              <a:t>association</a:t>
            </a:r>
            <a:r>
              <a:rPr sz="1800" spc="-25"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BRAF</a:t>
            </a:r>
            <a:r>
              <a:rPr sz="1800" spc="-5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NRAS</a:t>
            </a:r>
            <a:r>
              <a:rPr sz="1800" spc="-20" dirty="0">
                <a:latin typeface="Calibri"/>
                <a:cs typeface="Calibri"/>
              </a:rPr>
              <a:t> </a:t>
            </a:r>
            <a:r>
              <a:rPr sz="1800" spc="-10" dirty="0">
                <a:latin typeface="Calibri"/>
                <a:cs typeface="Calibri"/>
              </a:rPr>
              <a:t>mutations</a:t>
            </a:r>
            <a:endParaRPr sz="1800">
              <a:latin typeface="Calibri"/>
              <a:cs typeface="Calibri"/>
            </a:endParaRPr>
          </a:p>
        </p:txBody>
      </p:sp>
      <p:pic>
        <p:nvPicPr>
          <p:cNvPr id="4" name="object 4"/>
          <p:cNvPicPr/>
          <p:nvPr/>
        </p:nvPicPr>
        <p:blipFill>
          <a:blip r:embed="rId2" cstate="print"/>
          <a:stretch>
            <a:fillRect/>
          </a:stretch>
        </p:blipFill>
        <p:spPr>
          <a:xfrm>
            <a:off x="372732" y="2464076"/>
            <a:ext cx="3360015" cy="2396089"/>
          </a:xfrm>
          <a:prstGeom prst="rect">
            <a:avLst/>
          </a:prstGeom>
        </p:spPr>
      </p:pic>
      <p:sp>
        <p:nvSpPr>
          <p:cNvPr id="5" name="object 5"/>
          <p:cNvSpPr txBox="1"/>
          <p:nvPr/>
        </p:nvSpPr>
        <p:spPr>
          <a:xfrm>
            <a:off x="4139946" y="2434793"/>
            <a:ext cx="4032885" cy="1200785"/>
          </a:xfrm>
          <a:prstGeom prst="rect">
            <a:avLst/>
          </a:prstGeom>
          <a:ln w="9525">
            <a:solidFill>
              <a:srgbClr val="FF0000"/>
            </a:solidFill>
          </a:ln>
        </p:spPr>
        <p:txBody>
          <a:bodyPr vert="horz" wrap="square" lIns="0" tIns="33655" rIns="0" bIns="0" rtlCol="0">
            <a:spAutoFit/>
          </a:bodyPr>
          <a:lstStyle/>
          <a:p>
            <a:pPr marL="93345" marR="608330">
              <a:lnSpc>
                <a:spcPct val="100000"/>
              </a:lnSpc>
              <a:spcBef>
                <a:spcPts val="265"/>
              </a:spcBef>
            </a:pPr>
            <a:r>
              <a:rPr sz="1800" spc="-10" dirty="0">
                <a:latin typeface="Calibri"/>
                <a:cs typeface="Calibri"/>
              </a:rPr>
              <a:t>Increased</a:t>
            </a:r>
            <a:r>
              <a:rPr sz="1800" spc="-45" dirty="0">
                <a:latin typeface="Calibri"/>
                <a:cs typeface="Calibri"/>
              </a:rPr>
              <a:t> </a:t>
            </a:r>
            <a:r>
              <a:rPr sz="1800" spc="-40" dirty="0">
                <a:latin typeface="Calibri"/>
                <a:cs typeface="Calibri"/>
              </a:rPr>
              <a:t>pAKT,</a:t>
            </a:r>
            <a:r>
              <a:rPr sz="1800" spc="-20" dirty="0">
                <a:latin typeface="Calibri"/>
                <a:cs typeface="Calibri"/>
              </a:rPr>
              <a:t> </a:t>
            </a:r>
            <a:r>
              <a:rPr sz="1800" dirty="0">
                <a:latin typeface="Calibri"/>
                <a:cs typeface="Calibri"/>
              </a:rPr>
              <a:t>loss</a:t>
            </a:r>
            <a:r>
              <a:rPr sz="1800" spc="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PTEN,</a:t>
            </a:r>
            <a:r>
              <a:rPr sz="1800" spc="-20" dirty="0">
                <a:latin typeface="Calibri"/>
                <a:cs typeface="Calibri"/>
              </a:rPr>
              <a:t> MAPK </a:t>
            </a:r>
            <a:r>
              <a:rPr sz="1800" spc="-10" dirty="0">
                <a:latin typeface="Calibri"/>
                <a:cs typeface="Calibri"/>
              </a:rPr>
              <a:t>mutations</a:t>
            </a:r>
            <a:r>
              <a:rPr sz="1800" spc="-55" dirty="0">
                <a:latin typeface="Calibri"/>
                <a:cs typeface="Calibri"/>
              </a:rPr>
              <a:t> </a:t>
            </a:r>
            <a:r>
              <a:rPr sz="1800" spc="-10" dirty="0">
                <a:latin typeface="Calibri"/>
                <a:cs typeface="Calibri"/>
              </a:rPr>
              <a:t>correlates</a:t>
            </a:r>
            <a:r>
              <a:rPr sz="1800" spc="-15" dirty="0">
                <a:latin typeface="Calibri"/>
                <a:cs typeface="Calibri"/>
              </a:rPr>
              <a:t> </a:t>
            </a:r>
            <a:r>
              <a:rPr sz="1800" dirty="0">
                <a:latin typeface="Calibri"/>
                <a:cs typeface="Calibri"/>
              </a:rPr>
              <a:t>with</a:t>
            </a:r>
            <a:r>
              <a:rPr sz="1800" spc="-25" dirty="0">
                <a:latin typeface="Calibri"/>
                <a:cs typeface="Calibri"/>
              </a:rPr>
              <a:t> </a:t>
            </a:r>
            <a:r>
              <a:rPr sz="1800" b="1" spc="-10" dirty="0">
                <a:latin typeface="Calibri"/>
                <a:cs typeface="Calibri"/>
              </a:rPr>
              <a:t>tumour progression</a:t>
            </a:r>
            <a:r>
              <a:rPr sz="1800" b="1" spc="-45" dirty="0">
                <a:latin typeface="Calibri"/>
                <a:cs typeface="Calibri"/>
              </a:rPr>
              <a:t> </a:t>
            </a:r>
            <a:r>
              <a:rPr sz="1800" dirty="0">
                <a:latin typeface="Calibri"/>
                <a:cs typeface="Calibri"/>
              </a:rPr>
              <a:t>,</a:t>
            </a:r>
            <a:r>
              <a:rPr sz="1800" spc="30" dirty="0">
                <a:latin typeface="Calibri"/>
                <a:cs typeface="Calibri"/>
              </a:rPr>
              <a:t> </a:t>
            </a:r>
            <a:r>
              <a:rPr sz="1800" b="1" spc="-10" dirty="0">
                <a:latin typeface="Calibri"/>
                <a:cs typeface="Calibri"/>
              </a:rPr>
              <a:t>chemoresistance</a:t>
            </a:r>
            <a:r>
              <a:rPr sz="1800" b="1" spc="-15" dirty="0">
                <a:latin typeface="Calibri"/>
                <a:cs typeface="Calibri"/>
              </a:rPr>
              <a:t> </a:t>
            </a:r>
            <a:r>
              <a:rPr sz="1800" spc="-25" dirty="0">
                <a:latin typeface="Calibri"/>
                <a:cs typeface="Calibri"/>
              </a:rPr>
              <a:t>and </a:t>
            </a:r>
            <a:r>
              <a:rPr sz="1800" b="1" dirty="0">
                <a:latin typeface="Calibri"/>
                <a:cs typeface="Calibri"/>
              </a:rPr>
              <a:t>shorter</a:t>
            </a:r>
            <a:r>
              <a:rPr sz="1800" b="1" spc="-105" dirty="0">
                <a:latin typeface="Calibri"/>
                <a:cs typeface="Calibri"/>
              </a:rPr>
              <a:t> </a:t>
            </a:r>
            <a:r>
              <a:rPr sz="1800" b="1" spc="-10" dirty="0">
                <a:latin typeface="Calibri"/>
                <a:cs typeface="Calibri"/>
              </a:rPr>
              <a:t>survival</a:t>
            </a:r>
            <a:endParaRPr sz="1800">
              <a:latin typeface="Calibri"/>
              <a:cs typeface="Calibri"/>
            </a:endParaRPr>
          </a:p>
        </p:txBody>
      </p:sp>
      <p:sp>
        <p:nvSpPr>
          <p:cNvPr id="6" name="object 6"/>
          <p:cNvSpPr txBox="1"/>
          <p:nvPr/>
        </p:nvSpPr>
        <p:spPr>
          <a:xfrm>
            <a:off x="451815" y="5214873"/>
            <a:ext cx="7524115" cy="848994"/>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dirty="0">
                <a:latin typeface="Calibri"/>
                <a:cs typeface="Calibri"/>
              </a:rPr>
              <a:t>Use</a:t>
            </a:r>
            <a:r>
              <a:rPr sz="1800" spc="-85"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rapamycin</a:t>
            </a:r>
            <a:r>
              <a:rPr sz="1800" spc="-5" dirty="0">
                <a:latin typeface="Calibri"/>
                <a:cs typeface="Calibri"/>
              </a:rPr>
              <a:t> </a:t>
            </a:r>
            <a:r>
              <a:rPr sz="1800" dirty="0">
                <a:latin typeface="Calibri"/>
                <a:cs typeface="Calibri"/>
              </a:rPr>
              <a:t>increases</a:t>
            </a:r>
            <a:r>
              <a:rPr sz="1800" spc="-15" dirty="0">
                <a:latin typeface="Calibri"/>
                <a:cs typeface="Calibri"/>
              </a:rPr>
              <a:t> </a:t>
            </a:r>
            <a:r>
              <a:rPr sz="1800" spc="-10" dirty="0">
                <a:latin typeface="Calibri"/>
                <a:cs typeface="Calibri"/>
              </a:rPr>
              <a:t>apoptosis</a:t>
            </a:r>
            <a:r>
              <a:rPr sz="1800" spc="-4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chemosensitivity</a:t>
            </a:r>
            <a:r>
              <a:rPr sz="1800" spc="-2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melanoma</a:t>
            </a:r>
            <a:r>
              <a:rPr sz="1800" spc="5" dirty="0">
                <a:latin typeface="Calibri"/>
                <a:cs typeface="Calibri"/>
              </a:rPr>
              <a:t> </a:t>
            </a:r>
            <a:r>
              <a:rPr sz="1800" spc="-10" dirty="0">
                <a:latin typeface="Calibri"/>
                <a:cs typeface="Calibri"/>
              </a:rPr>
              <a:t>cells</a:t>
            </a:r>
            <a:endParaRPr sz="1800">
              <a:latin typeface="Calibri"/>
              <a:cs typeface="Calibri"/>
            </a:endParaRPr>
          </a:p>
          <a:p>
            <a:pPr marL="299720" indent="-287020">
              <a:lnSpc>
                <a:spcPct val="100000"/>
              </a:lnSpc>
              <a:spcBef>
                <a:spcPts val="2160"/>
              </a:spcBef>
              <a:buFont typeface="Wingdings"/>
              <a:buChar char=""/>
              <a:tabLst>
                <a:tab pos="299720" algn="l"/>
              </a:tabLst>
            </a:pPr>
            <a:r>
              <a:rPr sz="1800" spc="-20" dirty="0">
                <a:latin typeface="Calibri"/>
                <a:cs typeface="Calibri"/>
              </a:rPr>
              <a:t>anti-</a:t>
            </a:r>
            <a:r>
              <a:rPr sz="1800" dirty="0">
                <a:latin typeface="Calibri"/>
                <a:cs typeface="Calibri"/>
              </a:rPr>
              <a:t>tumour</a:t>
            </a:r>
            <a:r>
              <a:rPr sz="1800" spc="-40" dirty="0">
                <a:latin typeface="Calibri"/>
                <a:cs typeface="Calibri"/>
              </a:rPr>
              <a:t> </a:t>
            </a:r>
            <a:r>
              <a:rPr sz="1800" spc="-10" dirty="0">
                <a:latin typeface="Calibri"/>
                <a:cs typeface="Calibri"/>
              </a:rPr>
              <a:t>effects</a:t>
            </a:r>
            <a:r>
              <a:rPr sz="1800" spc="-75" dirty="0">
                <a:latin typeface="Calibri"/>
                <a:cs typeface="Calibri"/>
              </a:rPr>
              <a:t> </a:t>
            </a:r>
            <a:r>
              <a:rPr sz="1800" dirty="0">
                <a:latin typeface="Calibri"/>
                <a:cs typeface="Calibri"/>
              </a:rPr>
              <a:t>enhanced in</a:t>
            </a:r>
            <a:r>
              <a:rPr sz="1800" spc="-35" dirty="0">
                <a:latin typeface="Calibri"/>
                <a:cs typeface="Calibri"/>
              </a:rPr>
              <a:t> </a:t>
            </a:r>
            <a:r>
              <a:rPr sz="1800" dirty="0">
                <a:latin typeface="Calibri"/>
                <a:cs typeface="Calibri"/>
              </a:rPr>
              <a:t>association</a:t>
            </a:r>
            <a:r>
              <a:rPr sz="1800" spc="-40" dirty="0">
                <a:latin typeface="Calibri"/>
                <a:cs typeface="Calibri"/>
              </a:rPr>
              <a:t> </a:t>
            </a:r>
            <a:r>
              <a:rPr sz="1800" dirty="0">
                <a:latin typeface="Calibri"/>
                <a:cs typeface="Calibri"/>
              </a:rPr>
              <a:t>with</a:t>
            </a:r>
            <a:r>
              <a:rPr sz="1800" spc="-35" dirty="0">
                <a:latin typeface="Calibri"/>
                <a:cs typeface="Calibri"/>
              </a:rPr>
              <a:t> </a:t>
            </a:r>
            <a:r>
              <a:rPr sz="1800" dirty="0">
                <a:latin typeface="Calibri"/>
                <a:cs typeface="Calibri"/>
              </a:rPr>
              <a:t>MAPK</a:t>
            </a:r>
            <a:r>
              <a:rPr sz="1800" spc="-5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PI3K</a:t>
            </a:r>
            <a:r>
              <a:rPr sz="1800" spc="-55" dirty="0">
                <a:latin typeface="Calibri"/>
                <a:cs typeface="Calibri"/>
              </a:rPr>
              <a:t> </a:t>
            </a:r>
            <a:r>
              <a:rPr sz="1800" spc="-10" dirty="0">
                <a:latin typeface="Calibri"/>
                <a:cs typeface="Calibri"/>
              </a:rPr>
              <a:t>inhibitor</a:t>
            </a:r>
            <a:endParaRPr sz="1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813560">
              <a:lnSpc>
                <a:spcPct val="100000"/>
              </a:lnSpc>
              <a:spcBef>
                <a:spcPts val="115"/>
              </a:spcBef>
            </a:pPr>
            <a:r>
              <a:rPr spc="-10" dirty="0"/>
              <a:t>mTOR</a:t>
            </a:r>
            <a:r>
              <a:rPr spc="-85" dirty="0"/>
              <a:t> </a:t>
            </a:r>
            <a:r>
              <a:rPr dirty="0"/>
              <a:t>and</a:t>
            </a:r>
            <a:r>
              <a:rPr spc="-65" dirty="0"/>
              <a:t> </a:t>
            </a:r>
            <a:r>
              <a:rPr spc="-25" dirty="0"/>
              <a:t>RCC</a:t>
            </a:r>
          </a:p>
        </p:txBody>
      </p:sp>
      <p:sp>
        <p:nvSpPr>
          <p:cNvPr id="3" name="object 3"/>
          <p:cNvSpPr txBox="1"/>
          <p:nvPr/>
        </p:nvSpPr>
        <p:spPr>
          <a:xfrm>
            <a:off x="2167508" y="712419"/>
            <a:ext cx="4792980" cy="277050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Iperactivation</a:t>
            </a:r>
            <a:r>
              <a:rPr sz="1800" spc="-4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mTOR</a:t>
            </a:r>
            <a:r>
              <a:rPr sz="1800" spc="-15" dirty="0">
                <a:latin typeface="Calibri"/>
                <a:cs typeface="Calibri"/>
              </a:rPr>
              <a:t> </a:t>
            </a:r>
            <a:r>
              <a:rPr sz="1800" spc="-10" dirty="0">
                <a:latin typeface="Calibri"/>
                <a:cs typeface="Calibri"/>
              </a:rPr>
              <a:t>pathway:</a:t>
            </a:r>
            <a:endParaRPr sz="1800">
              <a:latin typeface="Calibri"/>
              <a:cs typeface="Calibri"/>
            </a:endParaRPr>
          </a:p>
          <a:p>
            <a:pPr marL="300990" indent="-288290">
              <a:lnSpc>
                <a:spcPct val="100000"/>
              </a:lnSpc>
              <a:spcBef>
                <a:spcPts val="2165"/>
              </a:spcBef>
              <a:buFont typeface="Wingdings"/>
              <a:buChar char=""/>
              <a:tabLst>
                <a:tab pos="300990" algn="l"/>
              </a:tabLst>
            </a:pPr>
            <a:r>
              <a:rPr sz="1800" spc="-10" dirty="0">
                <a:latin typeface="Calibri"/>
                <a:cs typeface="Calibri"/>
              </a:rPr>
              <a:t>overexpression</a:t>
            </a:r>
            <a:r>
              <a:rPr sz="1800" spc="-75" dirty="0">
                <a:latin typeface="Calibri"/>
                <a:cs typeface="Calibri"/>
              </a:rPr>
              <a:t> </a:t>
            </a:r>
            <a:r>
              <a:rPr sz="1800" dirty="0">
                <a:latin typeface="Calibri"/>
                <a:cs typeface="Calibri"/>
              </a:rPr>
              <a:t>or</a:t>
            </a:r>
            <a:r>
              <a:rPr sz="1800" spc="-10" dirty="0">
                <a:latin typeface="Calibri"/>
                <a:cs typeface="Calibri"/>
              </a:rPr>
              <a:t> </a:t>
            </a:r>
            <a:r>
              <a:rPr sz="1800" dirty="0">
                <a:latin typeface="Calibri"/>
                <a:cs typeface="Calibri"/>
              </a:rPr>
              <a:t>activation</a:t>
            </a:r>
            <a:r>
              <a:rPr sz="1800" spc="-4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growth</a:t>
            </a:r>
            <a:r>
              <a:rPr sz="1800" spc="-75" dirty="0">
                <a:latin typeface="Calibri"/>
                <a:cs typeface="Calibri"/>
              </a:rPr>
              <a:t> </a:t>
            </a:r>
            <a:r>
              <a:rPr sz="1800" spc="-10" dirty="0">
                <a:latin typeface="Calibri"/>
                <a:cs typeface="Calibri"/>
              </a:rPr>
              <a:t>factor</a:t>
            </a:r>
            <a:endParaRPr sz="1800">
              <a:latin typeface="Calibri"/>
              <a:cs typeface="Calibri"/>
            </a:endParaRPr>
          </a:p>
          <a:p>
            <a:pPr marL="300990">
              <a:lnSpc>
                <a:spcPct val="100000"/>
              </a:lnSpc>
            </a:pPr>
            <a:r>
              <a:rPr sz="1800" spc="-10" dirty="0">
                <a:latin typeface="Calibri"/>
                <a:cs typeface="Calibri"/>
              </a:rPr>
              <a:t>receptors</a:t>
            </a:r>
            <a:endParaRPr sz="1800">
              <a:latin typeface="Calibri"/>
              <a:cs typeface="Calibri"/>
            </a:endParaRPr>
          </a:p>
          <a:p>
            <a:pPr marL="300990" indent="-288290">
              <a:lnSpc>
                <a:spcPct val="100000"/>
              </a:lnSpc>
              <a:spcBef>
                <a:spcPts val="2165"/>
              </a:spcBef>
              <a:buFont typeface="Wingdings"/>
              <a:buChar char=""/>
              <a:tabLst>
                <a:tab pos="300990" algn="l"/>
              </a:tabLst>
            </a:pPr>
            <a:r>
              <a:rPr sz="1800" spc="-10" dirty="0">
                <a:latin typeface="Calibri"/>
                <a:cs typeface="Calibri"/>
              </a:rPr>
              <a:t>activation</a:t>
            </a:r>
            <a:r>
              <a:rPr sz="1800" spc="-6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mutations</a:t>
            </a:r>
            <a:r>
              <a:rPr sz="1800" spc="-10" dirty="0">
                <a:latin typeface="Calibri"/>
                <a:cs typeface="Calibri"/>
              </a:rPr>
              <a:t> </a:t>
            </a:r>
            <a:r>
              <a:rPr sz="1800" dirty="0">
                <a:latin typeface="Calibri"/>
                <a:cs typeface="Calibri"/>
              </a:rPr>
              <a:t>in</a:t>
            </a:r>
            <a:r>
              <a:rPr sz="1800" spc="-30" dirty="0">
                <a:latin typeface="Calibri"/>
                <a:cs typeface="Calibri"/>
              </a:rPr>
              <a:t> </a:t>
            </a:r>
            <a:r>
              <a:rPr sz="1800" spc="-10" dirty="0">
                <a:latin typeface="Calibri"/>
                <a:cs typeface="Calibri"/>
              </a:rPr>
              <a:t>PI3K/AKT</a:t>
            </a:r>
            <a:endParaRPr sz="1800">
              <a:latin typeface="Calibri"/>
              <a:cs typeface="Calibri"/>
            </a:endParaRPr>
          </a:p>
          <a:p>
            <a:pPr marL="300990" marR="5080" indent="-288925">
              <a:lnSpc>
                <a:spcPct val="100000"/>
              </a:lnSpc>
              <a:spcBef>
                <a:spcPts val="2160"/>
              </a:spcBef>
              <a:buFont typeface="Wingdings"/>
              <a:buChar char=""/>
              <a:tabLst>
                <a:tab pos="300990" algn="l"/>
              </a:tabLst>
            </a:pPr>
            <a:r>
              <a:rPr sz="1800" dirty="0">
                <a:latin typeface="Calibri"/>
                <a:cs typeface="Calibri"/>
              </a:rPr>
              <a:t>decresed</a:t>
            </a:r>
            <a:r>
              <a:rPr sz="1800" spc="-75" dirty="0">
                <a:latin typeface="Calibri"/>
                <a:cs typeface="Calibri"/>
              </a:rPr>
              <a:t> </a:t>
            </a:r>
            <a:r>
              <a:rPr sz="1800" spc="-10" dirty="0">
                <a:latin typeface="Calibri"/>
                <a:cs typeface="Calibri"/>
              </a:rPr>
              <a:t>expression</a:t>
            </a:r>
            <a:r>
              <a:rPr sz="1800" spc="-70" dirty="0">
                <a:latin typeface="Calibri"/>
                <a:cs typeface="Calibri"/>
              </a:rPr>
              <a:t> </a:t>
            </a:r>
            <a:r>
              <a:rPr sz="1800" dirty="0">
                <a:latin typeface="Calibri"/>
                <a:cs typeface="Calibri"/>
              </a:rPr>
              <a:t>of</a:t>
            </a:r>
            <a:r>
              <a:rPr sz="1800" spc="-70" dirty="0">
                <a:latin typeface="Calibri"/>
                <a:cs typeface="Calibri"/>
              </a:rPr>
              <a:t> </a:t>
            </a:r>
            <a:r>
              <a:rPr sz="1800" dirty="0">
                <a:latin typeface="Calibri"/>
                <a:cs typeface="Calibri"/>
              </a:rPr>
              <a:t>tuberous</a:t>
            </a:r>
            <a:r>
              <a:rPr sz="1800" spc="-20" dirty="0">
                <a:latin typeface="Calibri"/>
                <a:cs typeface="Calibri"/>
              </a:rPr>
              <a:t> </a:t>
            </a:r>
            <a:r>
              <a:rPr sz="1800" dirty="0">
                <a:latin typeface="Calibri"/>
                <a:cs typeface="Calibri"/>
              </a:rPr>
              <a:t>sclerosis</a:t>
            </a:r>
            <a:r>
              <a:rPr sz="1800" spc="-45" dirty="0">
                <a:latin typeface="Calibri"/>
                <a:cs typeface="Calibri"/>
              </a:rPr>
              <a:t> </a:t>
            </a:r>
            <a:r>
              <a:rPr sz="1800" spc="-10" dirty="0">
                <a:latin typeface="Calibri"/>
                <a:cs typeface="Calibri"/>
              </a:rPr>
              <a:t>tumor suppressor</a:t>
            </a:r>
            <a:r>
              <a:rPr sz="1800" spc="-75" dirty="0">
                <a:latin typeface="Calibri"/>
                <a:cs typeface="Calibri"/>
              </a:rPr>
              <a:t> </a:t>
            </a:r>
            <a:r>
              <a:rPr sz="1800" dirty="0">
                <a:latin typeface="Calibri"/>
                <a:cs typeface="Calibri"/>
              </a:rPr>
              <a:t>genes</a:t>
            </a:r>
            <a:r>
              <a:rPr sz="1800" spc="-40" dirty="0">
                <a:latin typeface="Calibri"/>
                <a:cs typeface="Calibri"/>
              </a:rPr>
              <a:t> </a:t>
            </a:r>
            <a:r>
              <a:rPr sz="1800" dirty="0">
                <a:latin typeface="Calibri"/>
                <a:cs typeface="Calibri"/>
              </a:rPr>
              <a:t>TCS1/2</a:t>
            </a:r>
            <a:r>
              <a:rPr sz="1800" spc="-35" dirty="0">
                <a:latin typeface="Calibri"/>
                <a:cs typeface="Calibri"/>
              </a:rPr>
              <a:t> </a:t>
            </a:r>
            <a:r>
              <a:rPr sz="1800" dirty="0">
                <a:latin typeface="Calibri"/>
                <a:cs typeface="Calibri"/>
              </a:rPr>
              <a:t>or</a:t>
            </a:r>
            <a:r>
              <a:rPr sz="1800" spc="-5" dirty="0">
                <a:latin typeface="Calibri"/>
                <a:cs typeface="Calibri"/>
              </a:rPr>
              <a:t> </a:t>
            </a:r>
            <a:r>
              <a:rPr sz="1800" spc="-20" dirty="0">
                <a:latin typeface="Calibri"/>
                <a:cs typeface="Calibri"/>
              </a:rPr>
              <a:t>Von</a:t>
            </a:r>
            <a:r>
              <a:rPr sz="1800" spc="-35" dirty="0">
                <a:latin typeface="Calibri"/>
                <a:cs typeface="Calibri"/>
              </a:rPr>
              <a:t> </a:t>
            </a:r>
            <a:r>
              <a:rPr sz="1800" spc="-20" dirty="0">
                <a:latin typeface="Calibri"/>
                <a:cs typeface="Calibri"/>
              </a:rPr>
              <a:t>Hippel-</a:t>
            </a:r>
            <a:r>
              <a:rPr sz="1800" spc="-10" dirty="0">
                <a:latin typeface="Calibri"/>
                <a:cs typeface="Calibri"/>
              </a:rPr>
              <a:t>Lindau </a:t>
            </a:r>
            <a:r>
              <a:rPr sz="1800" dirty="0">
                <a:latin typeface="Calibri"/>
                <a:cs typeface="Calibri"/>
              </a:rPr>
              <a:t>(VHL)</a:t>
            </a:r>
            <a:r>
              <a:rPr sz="1800" spc="-55" dirty="0">
                <a:latin typeface="Calibri"/>
                <a:cs typeface="Calibri"/>
              </a:rPr>
              <a:t> </a:t>
            </a:r>
            <a:r>
              <a:rPr sz="1800" dirty="0">
                <a:latin typeface="Calibri"/>
                <a:cs typeface="Calibri"/>
              </a:rPr>
              <a:t>tumor</a:t>
            </a:r>
            <a:r>
              <a:rPr sz="1800" spc="-55" dirty="0">
                <a:latin typeface="Calibri"/>
                <a:cs typeface="Calibri"/>
              </a:rPr>
              <a:t> </a:t>
            </a:r>
            <a:r>
              <a:rPr sz="1800" spc="-10" dirty="0">
                <a:latin typeface="Calibri"/>
                <a:cs typeface="Calibri"/>
              </a:rPr>
              <a:t>suppressore</a:t>
            </a:r>
            <a:r>
              <a:rPr sz="1800" spc="-5" dirty="0">
                <a:latin typeface="Calibri"/>
                <a:cs typeface="Calibri"/>
              </a:rPr>
              <a:t> </a:t>
            </a:r>
            <a:r>
              <a:rPr sz="1800" spc="-20" dirty="0">
                <a:latin typeface="Calibri"/>
                <a:cs typeface="Calibri"/>
              </a:rPr>
              <a:t>gene</a:t>
            </a:r>
            <a:endParaRPr sz="1800">
              <a:latin typeface="Calibri"/>
              <a:cs typeface="Calibri"/>
            </a:endParaRPr>
          </a:p>
        </p:txBody>
      </p:sp>
      <p:pic>
        <p:nvPicPr>
          <p:cNvPr id="4" name="object 4"/>
          <p:cNvPicPr/>
          <p:nvPr/>
        </p:nvPicPr>
        <p:blipFill>
          <a:blip r:embed="rId2" cstate="print"/>
          <a:stretch>
            <a:fillRect/>
          </a:stretch>
        </p:blipFill>
        <p:spPr>
          <a:xfrm>
            <a:off x="2219832" y="3723300"/>
            <a:ext cx="4576179" cy="236544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633220">
              <a:lnSpc>
                <a:spcPct val="100000"/>
              </a:lnSpc>
              <a:spcBef>
                <a:spcPts val="115"/>
              </a:spcBef>
            </a:pPr>
            <a:r>
              <a:rPr spc="-10" dirty="0"/>
              <a:t>mTOR</a:t>
            </a:r>
            <a:r>
              <a:rPr spc="-105" dirty="0"/>
              <a:t> </a:t>
            </a:r>
            <a:r>
              <a:rPr dirty="0"/>
              <a:t>and</a:t>
            </a:r>
            <a:r>
              <a:rPr spc="-85" dirty="0"/>
              <a:t> </a:t>
            </a:r>
            <a:r>
              <a:rPr dirty="0"/>
              <a:t>breast</a:t>
            </a:r>
            <a:r>
              <a:rPr spc="-50" dirty="0"/>
              <a:t> </a:t>
            </a:r>
            <a:r>
              <a:rPr spc="-10" dirty="0"/>
              <a:t>cancer</a:t>
            </a:r>
          </a:p>
        </p:txBody>
      </p:sp>
      <p:sp>
        <p:nvSpPr>
          <p:cNvPr id="3" name="object 3"/>
          <p:cNvSpPr txBox="1"/>
          <p:nvPr/>
        </p:nvSpPr>
        <p:spPr>
          <a:xfrm>
            <a:off x="330504" y="712419"/>
            <a:ext cx="8385175" cy="194691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spc="-10" dirty="0">
                <a:latin typeface="Calibri"/>
                <a:cs typeface="Calibri"/>
              </a:rPr>
              <a:t>Associated</a:t>
            </a:r>
            <a:r>
              <a:rPr sz="1800" spc="-85" dirty="0">
                <a:latin typeface="Calibri"/>
                <a:cs typeface="Calibri"/>
              </a:rPr>
              <a:t> </a:t>
            </a:r>
            <a:r>
              <a:rPr sz="1800" dirty="0">
                <a:latin typeface="Calibri"/>
                <a:cs typeface="Calibri"/>
              </a:rPr>
              <a:t>with</a:t>
            </a:r>
            <a:r>
              <a:rPr sz="1800" spc="-20" dirty="0">
                <a:latin typeface="Calibri"/>
                <a:cs typeface="Calibri"/>
              </a:rPr>
              <a:t> </a:t>
            </a:r>
            <a:r>
              <a:rPr sz="1800" spc="-10" dirty="0">
                <a:latin typeface="Calibri"/>
                <a:cs typeface="Calibri"/>
              </a:rPr>
              <a:t>overexpression</a:t>
            </a:r>
            <a:r>
              <a:rPr sz="1800" spc="-25" dirty="0">
                <a:latin typeface="Calibri"/>
                <a:cs typeface="Calibri"/>
              </a:rPr>
              <a:t> </a:t>
            </a:r>
            <a:r>
              <a:rPr sz="1800" dirty="0">
                <a:latin typeface="Calibri"/>
                <a:cs typeface="Calibri"/>
              </a:rPr>
              <a:t>or</a:t>
            </a:r>
            <a:r>
              <a:rPr sz="1800" spc="10" dirty="0">
                <a:latin typeface="Calibri"/>
                <a:cs typeface="Calibri"/>
              </a:rPr>
              <a:t> </a:t>
            </a:r>
            <a:r>
              <a:rPr sz="1800" dirty="0">
                <a:latin typeface="Calibri"/>
                <a:cs typeface="Calibri"/>
              </a:rPr>
              <a:t>activation</a:t>
            </a:r>
            <a:r>
              <a:rPr sz="1800" spc="-25" dirty="0">
                <a:latin typeface="Calibri"/>
                <a:cs typeface="Calibri"/>
              </a:rPr>
              <a:t> </a:t>
            </a:r>
            <a:r>
              <a:rPr sz="1800" dirty="0">
                <a:latin typeface="Calibri"/>
                <a:cs typeface="Calibri"/>
              </a:rPr>
              <a:t>of</a:t>
            </a:r>
            <a:r>
              <a:rPr sz="1800" spc="-20" dirty="0">
                <a:latin typeface="Calibri"/>
                <a:cs typeface="Calibri"/>
              </a:rPr>
              <a:t> HER2</a:t>
            </a:r>
            <a:endParaRPr sz="1800">
              <a:latin typeface="Calibri"/>
              <a:cs typeface="Calibri"/>
            </a:endParaRPr>
          </a:p>
          <a:p>
            <a:pPr marL="300355" indent="-287655">
              <a:lnSpc>
                <a:spcPct val="100000"/>
              </a:lnSpc>
              <a:spcBef>
                <a:spcPts val="2165"/>
              </a:spcBef>
              <a:buFont typeface="Wingdings"/>
              <a:buChar char=""/>
              <a:tabLst>
                <a:tab pos="300355" algn="l"/>
              </a:tabLst>
            </a:pPr>
            <a:r>
              <a:rPr sz="1800" spc="-10" dirty="0">
                <a:latin typeface="Calibri"/>
                <a:cs typeface="Calibri"/>
              </a:rPr>
              <a:t>Involved</a:t>
            </a:r>
            <a:r>
              <a:rPr sz="1800" spc="-95" dirty="0">
                <a:latin typeface="Calibri"/>
                <a:cs typeface="Calibri"/>
              </a:rPr>
              <a:t> </a:t>
            </a:r>
            <a:r>
              <a:rPr sz="1800" dirty="0">
                <a:latin typeface="Calibri"/>
                <a:cs typeface="Calibri"/>
              </a:rPr>
              <a:t>in</a:t>
            </a:r>
            <a:r>
              <a:rPr sz="1800" spc="-60" dirty="0">
                <a:latin typeface="Calibri"/>
                <a:cs typeface="Calibri"/>
              </a:rPr>
              <a:t> </a:t>
            </a:r>
            <a:r>
              <a:rPr sz="1800" spc="-10" dirty="0">
                <a:latin typeface="Calibri"/>
                <a:cs typeface="Calibri"/>
              </a:rPr>
              <a:t>resistance</a:t>
            </a:r>
            <a:r>
              <a:rPr sz="1800" spc="-5" dirty="0">
                <a:latin typeface="Calibri"/>
                <a:cs typeface="Calibri"/>
              </a:rPr>
              <a:t> </a:t>
            </a:r>
            <a:r>
              <a:rPr sz="1800" dirty="0">
                <a:latin typeface="Calibri"/>
                <a:cs typeface="Calibri"/>
              </a:rPr>
              <a:t>to</a:t>
            </a:r>
            <a:r>
              <a:rPr sz="1800" spc="-85" dirty="0">
                <a:latin typeface="Calibri"/>
                <a:cs typeface="Calibri"/>
              </a:rPr>
              <a:t> </a:t>
            </a:r>
            <a:r>
              <a:rPr sz="1800" dirty="0">
                <a:latin typeface="Calibri"/>
                <a:cs typeface="Calibri"/>
              </a:rPr>
              <a:t>endocrine</a:t>
            </a:r>
            <a:r>
              <a:rPr sz="1800" spc="25" dirty="0">
                <a:latin typeface="Calibri"/>
                <a:cs typeface="Calibri"/>
              </a:rPr>
              <a:t> </a:t>
            </a:r>
            <a:r>
              <a:rPr sz="1800" spc="-25" dirty="0">
                <a:latin typeface="Calibri"/>
                <a:cs typeface="Calibri"/>
              </a:rPr>
              <a:t>therapy,</a:t>
            </a:r>
            <a:r>
              <a:rPr sz="1800" spc="-55" dirty="0">
                <a:latin typeface="Calibri"/>
                <a:cs typeface="Calibri"/>
              </a:rPr>
              <a:t> </a:t>
            </a:r>
            <a:r>
              <a:rPr sz="1800" dirty="0">
                <a:latin typeface="Calibri"/>
                <a:cs typeface="Calibri"/>
              </a:rPr>
              <a:t>human</a:t>
            </a:r>
            <a:r>
              <a:rPr sz="1800" spc="-15" dirty="0">
                <a:latin typeface="Calibri"/>
                <a:cs typeface="Calibri"/>
              </a:rPr>
              <a:t> </a:t>
            </a:r>
            <a:r>
              <a:rPr sz="1800" dirty="0">
                <a:latin typeface="Calibri"/>
                <a:cs typeface="Calibri"/>
              </a:rPr>
              <a:t>epidermal</a:t>
            </a:r>
            <a:r>
              <a:rPr sz="1800" spc="-20" dirty="0">
                <a:latin typeface="Calibri"/>
                <a:cs typeface="Calibri"/>
              </a:rPr>
              <a:t> </a:t>
            </a:r>
            <a:r>
              <a:rPr sz="1800" dirty="0">
                <a:latin typeface="Calibri"/>
                <a:cs typeface="Calibri"/>
              </a:rPr>
              <a:t>growth</a:t>
            </a:r>
            <a:r>
              <a:rPr sz="1800" spc="-50" dirty="0">
                <a:latin typeface="Calibri"/>
                <a:cs typeface="Calibri"/>
              </a:rPr>
              <a:t> </a:t>
            </a:r>
            <a:r>
              <a:rPr sz="1800" dirty="0">
                <a:latin typeface="Calibri"/>
                <a:cs typeface="Calibri"/>
              </a:rPr>
              <a:t>factor</a:t>
            </a:r>
            <a:r>
              <a:rPr sz="1800" spc="-55" dirty="0">
                <a:latin typeface="Calibri"/>
                <a:cs typeface="Calibri"/>
              </a:rPr>
              <a:t> </a:t>
            </a:r>
            <a:r>
              <a:rPr sz="1800" spc="-10" dirty="0">
                <a:latin typeface="Calibri"/>
                <a:cs typeface="Calibri"/>
              </a:rPr>
              <a:t>receptor</a:t>
            </a:r>
            <a:r>
              <a:rPr sz="1800" spc="-50" dirty="0">
                <a:latin typeface="Calibri"/>
                <a:cs typeface="Calibri"/>
              </a:rPr>
              <a:t> 2</a:t>
            </a:r>
            <a:endParaRPr sz="1800">
              <a:latin typeface="Calibri"/>
              <a:cs typeface="Calibri"/>
            </a:endParaRPr>
          </a:p>
          <a:p>
            <a:pPr marL="300355">
              <a:lnSpc>
                <a:spcPct val="100000"/>
              </a:lnSpc>
            </a:pPr>
            <a:r>
              <a:rPr sz="1800" spc="-20" dirty="0">
                <a:latin typeface="Calibri"/>
                <a:cs typeface="Calibri"/>
              </a:rPr>
              <a:t>(HER2)-</a:t>
            </a:r>
            <a:r>
              <a:rPr sz="1800" dirty="0">
                <a:latin typeface="Calibri"/>
                <a:cs typeface="Calibri"/>
              </a:rPr>
              <a:t>directed</a:t>
            </a:r>
            <a:r>
              <a:rPr sz="1800" spc="60" dirty="0">
                <a:latin typeface="Calibri"/>
                <a:cs typeface="Calibri"/>
              </a:rPr>
              <a:t> </a:t>
            </a:r>
            <a:r>
              <a:rPr sz="1800" spc="-10" dirty="0">
                <a:latin typeface="Calibri"/>
                <a:cs typeface="Calibri"/>
              </a:rPr>
              <a:t>therapy</a:t>
            </a:r>
            <a:r>
              <a:rPr sz="1800" spc="-45" dirty="0">
                <a:latin typeface="Calibri"/>
                <a:cs typeface="Calibri"/>
              </a:rPr>
              <a:t> </a:t>
            </a:r>
            <a:r>
              <a:rPr sz="1800" spc="-10" dirty="0">
                <a:latin typeface="Calibri"/>
                <a:cs typeface="Calibri"/>
              </a:rPr>
              <a:t>(trastuzumab)</a:t>
            </a:r>
            <a:r>
              <a:rPr sz="1800" spc="-35"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cytotoxic</a:t>
            </a:r>
            <a:r>
              <a:rPr sz="1800" spc="-65" dirty="0">
                <a:latin typeface="Calibri"/>
                <a:cs typeface="Calibri"/>
              </a:rPr>
              <a:t> </a:t>
            </a:r>
            <a:r>
              <a:rPr sz="1800" spc="-10" dirty="0">
                <a:latin typeface="Calibri"/>
                <a:cs typeface="Calibri"/>
              </a:rPr>
              <a:t>therapy</a:t>
            </a:r>
            <a:endParaRPr sz="1800">
              <a:latin typeface="Calibri"/>
              <a:cs typeface="Calibri"/>
            </a:endParaRPr>
          </a:p>
          <a:p>
            <a:pPr marL="300355" indent="-287655">
              <a:lnSpc>
                <a:spcPct val="100000"/>
              </a:lnSpc>
              <a:spcBef>
                <a:spcPts val="2165"/>
              </a:spcBef>
              <a:buFont typeface="Wingdings"/>
              <a:buChar char=""/>
              <a:tabLst>
                <a:tab pos="300355" algn="l"/>
              </a:tabLst>
            </a:pPr>
            <a:r>
              <a:rPr sz="1800" spc="-10" dirty="0">
                <a:latin typeface="Calibri"/>
                <a:cs typeface="Calibri"/>
              </a:rPr>
              <a:t>Preclinical </a:t>
            </a:r>
            <a:r>
              <a:rPr sz="1800" dirty="0">
                <a:latin typeface="Calibri"/>
                <a:cs typeface="Calibri"/>
              </a:rPr>
              <a:t>studies</a:t>
            </a:r>
            <a:r>
              <a:rPr sz="1800" spc="-15" dirty="0">
                <a:latin typeface="Calibri"/>
                <a:cs typeface="Calibri"/>
              </a:rPr>
              <a:t> </a:t>
            </a:r>
            <a:r>
              <a:rPr sz="1800" spc="-10" dirty="0">
                <a:latin typeface="Calibri"/>
                <a:cs typeface="Calibri"/>
              </a:rPr>
              <a:t>indicate</a:t>
            </a:r>
            <a:r>
              <a:rPr sz="1800" spc="-25" dirty="0">
                <a:latin typeface="Calibri"/>
                <a:cs typeface="Calibri"/>
              </a:rPr>
              <a:t> </a:t>
            </a:r>
            <a:r>
              <a:rPr sz="1800" dirty="0">
                <a:latin typeface="Calibri"/>
                <a:cs typeface="Calibri"/>
              </a:rPr>
              <a:t>that</a:t>
            </a:r>
            <a:r>
              <a:rPr sz="1800" spc="-50" dirty="0">
                <a:latin typeface="Calibri"/>
                <a:cs typeface="Calibri"/>
              </a:rPr>
              <a:t> </a:t>
            </a:r>
            <a:r>
              <a:rPr sz="1800" spc="-10" dirty="0">
                <a:latin typeface="Calibri"/>
                <a:cs typeface="Calibri"/>
              </a:rPr>
              <a:t>inhibitors</a:t>
            </a:r>
            <a:r>
              <a:rPr sz="1800" spc="15" dirty="0">
                <a:latin typeface="Calibri"/>
                <a:cs typeface="Calibri"/>
              </a:rPr>
              <a:t> </a:t>
            </a:r>
            <a:r>
              <a:rPr sz="1800" dirty="0">
                <a:latin typeface="Calibri"/>
                <a:cs typeface="Calibri"/>
              </a:rPr>
              <a:t>of the</a:t>
            </a:r>
            <a:r>
              <a:rPr sz="1800" spc="-55" dirty="0">
                <a:latin typeface="Calibri"/>
                <a:cs typeface="Calibri"/>
              </a:rPr>
              <a:t> </a:t>
            </a:r>
            <a:r>
              <a:rPr sz="1800" spc="-10" dirty="0">
                <a:latin typeface="Calibri"/>
                <a:cs typeface="Calibri"/>
              </a:rPr>
              <a:t>pathway</a:t>
            </a:r>
            <a:r>
              <a:rPr sz="1800" spc="-50" dirty="0">
                <a:latin typeface="Calibri"/>
                <a:cs typeface="Calibri"/>
              </a:rPr>
              <a:t> </a:t>
            </a:r>
            <a:r>
              <a:rPr sz="1800" dirty="0">
                <a:latin typeface="Calibri"/>
                <a:cs typeface="Calibri"/>
              </a:rPr>
              <a:t>can</a:t>
            </a:r>
            <a:r>
              <a:rPr sz="1800" spc="-65" dirty="0">
                <a:latin typeface="Calibri"/>
                <a:cs typeface="Calibri"/>
              </a:rPr>
              <a:t> </a:t>
            </a:r>
            <a:r>
              <a:rPr sz="1800" dirty="0">
                <a:latin typeface="Calibri"/>
                <a:cs typeface="Calibri"/>
              </a:rPr>
              <a:t>act</a:t>
            </a:r>
            <a:r>
              <a:rPr sz="1800" spc="25" dirty="0">
                <a:latin typeface="Calibri"/>
                <a:cs typeface="Calibri"/>
              </a:rPr>
              <a:t> </a:t>
            </a:r>
            <a:r>
              <a:rPr sz="1800" spc="-10" dirty="0">
                <a:latin typeface="Calibri"/>
                <a:cs typeface="Calibri"/>
              </a:rPr>
              <a:t>synergically</a:t>
            </a:r>
            <a:r>
              <a:rPr sz="1800" spc="-5" dirty="0">
                <a:latin typeface="Calibri"/>
                <a:cs typeface="Calibri"/>
              </a:rPr>
              <a:t> </a:t>
            </a:r>
            <a:r>
              <a:rPr sz="1800" spc="-20" dirty="0">
                <a:latin typeface="Calibri"/>
                <a:cs typeface="Calibri"/>
              </a:rPr>
              <a:t>with</a:t>
            </a:r>
            <a:endParaRPr sz="1800">
              <a:latin typeface="Calibri"/>
              <a:cs typeface="Calibri"/>
            </a:endParaRPr>
          </a:p>
          <a:p>
            <a:pPr marL="300355">
              <a:lnSpc>
                <a:spcPct val="100000"/>
              </a:lnSpc>
            </a:pPr>
            <a:r>
              <a:rPr sz="1800" spc="-10" dirty="0">
                <a:latin typeface="Calibri"/>
                <a:cs typeface="Calibri"/>
              </a:rPr>
              <a:t>trastuzumab</a:t>
            </a:r>
            <a:r>
              <a:rPr sz="1800" spc="-65" dirty="0">
                <a:latin typeface="Calibri"/>
                <a:cs typeface="Calibri"/>
              </a:rPr>
              <a:t> </a:t>
            </a:r>
            <a:r>
              <a:rPr sz="1800" dirty="0">
                <a:latin typeface="Calibri"/>
                <a:cs typeface="Calibri"/>
              </a:rPr>
              <a:t>in</a:t>
            </a:r>
            <a:r>
              <a:rPr sz="1800" spc="-45" dirty="0">
                <a:latin typeface="Calibri"/>
                <a:cs typeface="Calibri"/>
              </a:rPr>
              <a:t> </a:t>
            </a:r>
            <a:r>
              <a:rPr sz="1800" spc="-10" dirty="0">
                <a:latin typeface="Calibri"/>
                <a:cs typeface="Calibri"/>
              </a:rPr>
              <a:t>resistance</a:t>
            </a:r>
            <a:r>
              <a:rPr sz="1800" spc="-30" dirty="0">
                <a:latin typeface="Calibri"/>
                <a:cs typeface="Calibri"/>
              </a:rPr>
              <a:t> </a:t>
            </a:r>
            <a:r>
              <a:rPr sz="1800" spc="-20" dirty="0">
                <a:latin typeface="Calibri"/>
                <a:cs typeface="Calibri"/>
              </a:rPr>
              <a:t>cells</a:t>
            </a:r>
            <a:endParaRPr sz="1800">
              <a:latin typeface="Calibri"/>
              <a:cs typeface="Calibri"/>
            </a:endParaRPr>
          </a:p>
        </p:txBody>
      </p:sp>
      <p:pic>
        <p:nvPicPr>
          <p:cNvPr id="4" name="object 4"/>
          <p:cNvPicPr/>
          <p:nvPr/>
        </p:nvPicPr>
        <p:blipFill>
          <a:blip r:embed="rId3" cstate="print"/>
          <a:stretch>
            <a:fillRect/>
          </a:stretch>
        </p:blipFill>
        <p:spPr>
          <a:xfrm>
            <a:off x="683564" y="2996945"/>
            <a:ext cx="3333750" cy="2905125"/>
          </a:xfrm>
          <a:prstGeom prst="rect">
            <a:avLst/>
          </a:prstGeom>
        </p:spPr>
      </p:pic>
      <p:sp>
        <p:nvSpPr>
          <p:cNvPr id="5" name="object 5"/>
          <p:cNvSpPr txBox="1"/>
          <p:nvPr/>
        </p:nvSpPr>
        <p:spPr>
          <a:xfrm>
            <a:off x="4689094" y="3509009"/>
            <a:ext cx="3654425" cy="1672589"/>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Everolimus</a:t>
            </a:r>
            <a:r>
              <a:rPr sz="1800" b="1" spc="-95" dirty="0">
                <a:latin typeface="Calibri"/>
                <a:cs typeface="Calibri"/>
              </a:rPr>
              <a:t> </a:t>
            </a:r>
            <a:r>
              <a:rPr sz="1800" spc="-10" dirty="0">
                <a:latin typeface="Calibri"/>
                <a:cs typeface="Calibri"/>
              </a:rPr>
              <a:t>(rapamycin</a:t>
            </a:r>
            <a:r>
              <a:rPr sz="1800" spc="-55" dirty="0">
                <a:latin typeface="Calibri"/>
                <a:cs typeface="Calibri"/>
              </a:rPr>
              <a:t> </a:t>
            </a:r>
            <a:r>
              <a:rPr sz="1800" dirty="0">
                <a:latin typeface="Calibri"/>
                <a:cs typeface="Calibri"/>
              </a:rPr>
              <a:t>analog)</a:t>
            </a:r>
            <a:r>
              <a:rPr sz="1800" spc="-20" dirty="0">
                <a:latin typeface="Calibri"/>
                <a:cs typeface="Calibri"/>
              </a:rPr>
              <a:t> </a:t>
            </a:r>
            <a:r>
              <a:rPr sz="1800" spc="-25" dirty="0">
                <a:latin typeface="Calibri"/>
                <a:cs typeface="Calibri"/>
              </a:rPr>
              <a:t>is </a:t>
            </a:r>
            <a:r>
              <a:rPr sz="1800" spc="-10" dirty="0">
                <a:latin typeface="Calibri"/>
                <a:cs typeface="Calibri"/>
              </a:rPr>
              <a:t>currently</a:t>
            </a:r>
            <a:r>
              <a:rPr sz="1800" spc="-50" dirty="0">
                <a:latin typeface="Calibri"/>
                <a:cs typeface="Calibri"/>
              </a:rPr>
              <a:t> </a:t>
            </a:r>
            <a:r>
              <a:rPr sz="1800" dirty="0">
                <a:latin typeface="Calibri"/>
                <a:cs typeface="Calibri"/>
              </a:rPr>
              <a:t>the</a:t>
            </a:r>
            <a:r>
              <a:rPr sz="1800" spc="-80" dirty="0">
                <a:latin typeface="Calibri"/>
                <a:cs typeface="Calibri"/>
              </a:rPr>
              <a:t> </a:t>
            </a:r>
            <a:r>
              <a:rPr sz="1800" dirty="0">
                <a:latin typeface="Calibri"/>
                <a:cs typeface="Calibri"/>
              </a:rPr>
              <a:t>only</a:t>
            </a:r>
            <a:r>
              <a:rPr sz="1800" spc="-50" dirty="0">
                <a:latin typeface="Calibri"/>
                <a:cs typeface="Calibri"/>
              </a:rPr>
              <a:t> </a:t>
            </a:r>
            <a:r>
              <a:rPr sz="1800" dirty="0">
                <a:latin typeface="Calibri"/>
                <a:cs typeface="Calibri"/>
              </a:rPr>
              <a:t>compound </a:t>
            </a:r>
            <a:r>
              <a:rPr sz="1800" spc="-10" dirty="0">
                <a:latin typeface="Calibri"/>
                <a:cs typeface="Calibri"/>
              </a:rPr>
              <a:t>approved </a:t>
            </a:r>
            <a:r>
              <a:rPr sz="1800" dirty="0">
                <a:latin typeface="Calibri"/>
                <a:cs typeface="Calibri"/>
              </a:rPr>
              <a:t>for</a:t>
            </a:r>
            <a:r>
              <a:rPr sz="1800" spc="-75"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treatment</a:t>
            </a:r>
            <a:r>
              <a:rPr sz="1800" spc="-80" dirty="0">
                <a:latin typeface="Calibri"/>
                <a:cs typeface="Calibri"/>
              </a:rPr>
              <a:t> </a:t>
            </a:r>
            <a:r>
              <a:rPr sz="1800" dirty="0">
                <a:latin typeface="Calibri"/>
                <a:cs typeface="Calibri"/>
              </a:rPr>
              <a:t>of hormone</a:t>
            </a:r>
            <a:r>
              <a:rPr sz="1800" spc="10" dirty="0">
                <a:latin typeface="Calibri"/>
                <a:cs typeface="Calibri"/>
              </a:rPr>
              <a:t> </a:t>
            </a:r>
            <a:r>
              <a:rPr sz="1800" spc="-10" dirty="0">
                <a:latin typeface="Calibri"/>
                <a:cs typeface="Calibri"/>
              </a:rPr>
              <a:t>receptor </a:t>
            </a:r>
            <a:r>
              <a:rPr sz="1800" spc="-25" dirty="0">
                <a:latin typeface="Calibri"/>
                <a:cs typeface="Calibri"/>
              </a:rPr>
              <a:t>(HR)-</a:t>
            </a:r>
            <a:r>
              <a:rPr sz="1800" dirty="0">
                <a:latin typeface="Calibri"/>
                <a:cs typeface="Calibri"/>
              </a:rPr>
              <a:t>positive,</a:t>
            </a:r>
            <a:r>
              <a:rPr sz="1800" spc="10" dirty="0">
                <a:latin typeface="Calibri"/>
                <a:cs typeface="Calibri"/>
              </a:rPr>
              <a:t> </a:t>
            </a:r>
            <a:r>
              <a:rPr sz="1800" spc="-20" dirty="0">
                <a:latin typeface="Calibri"/>
                <a:cs typeface="Calibri"/>
              </a:rPr>
              <a:t>HER2-</a:t>
            </a:r>
            <a:r>
              <a:rPr sz="1800" spc="-10" dirty="0">
                <a:latin typeface="Calibri"/>
                <a:cs typeface="Calibri"/>
              </a:rPr>
              <a:t>negative metastatic</a:t>
            </a:r>
            <a:r>
              <a:rPr sz="1800" spc="-9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locally</a:t>
            </a:r>
            <a:r>
              <a:rPr sz="1800" spc="20" dirty="0">
                <a:latin typeface="Calibri"/>
                <a:cs typeface="Calibri"/>
              </a:rPr>
              <a:t> </a:t>
            </a:r>
            <a:r>
              <a:rPr sz="1800" spc="-10" dirty="0">
                <a:latin typeface="Calibri"/>
                <a:cs typeface="Calibri"/>
              </a:rPr>
              <a:t>advanced</a:t>
            </a:r>
            <a:r>
              <a:rPr sz="1800" spc="-30" dirty="0">
                <a:latin typeface="Calibri"/>
                <a:cs typeface="Calibri"/>
              </a:rPr>
              <a:t> </a:t>
            </a:r>
            <a:r>
              <a:rPr sz="1800" spc="-10" dirty="0">
                <a:latin typeface="Calibri"/>
                <a:cs typeface="Calibri"/>
              </a:rPr>
              <a:t>breast cancer</a:t>
            </a:r>
            <a:endParaRPr sz="1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42490">
              <a:lnSpc>
                <a:spcPct val="100000"/>
              </a:lnSpc>
              <a:spcBef>
                <a:spcPts val="115"/>
              </a:spcBef>
            </a:pPr>
            <a:r>
              <a:rPr spc="-10" dirty="0"/>
              <a:t>mTOR</a:t>
            </a:r>
            <a:r>
              <a:rPr spc="-110" dirty="0"/>
              <a:t> </a:t>
            </a:r>
            <a:r>
              <a:rPr spc="-10" dirty="0"/>
              <a:t>inhibitors</a:t>
            </a:r>
          </a:p>
        </p:txBody>
      </p:sp>
      <p:pic>
        <p:nvPicPr>
          <p:cNvPr id="3" name="object 3"/>
          <p:cNvPicPr/>
          <p:nvPr/>
        </p:nvPicPr>
        <p:blipFill>
          <a:blip r:embed="rId2" cstate="print"/>
          <a:stretch>
            <a:fillRect/>
          </a:stretch>
        </p:blipFill>
        <p:spPr>
          <a:xfrm>
            <a:off x="0" y="1844763"/>
            <a:ext cx="1206710" cy="716692"/>
          </a:xfrm>
          <a:prstGeom prst="rect">
            <a:avLst/>
          </a:prstGeom>
        </p:spPr>
      </p:pic>
      <p:grpSp>
        <p:nvGrpSpPr>
          <p:cNvPr id="4" name="object 4"/>
          <p:cNvGrpSpPr/>
          <p:nvPr/>
        </p:nvGrpSpPr>
        <p:grpSpPr>
          <a:xfrm>
            <a:off x="623976" y="2765742"/>
            <a:ext cx="3317240" cy="1616710"/>
            <a:chOff x="623976" y="2765742"/>
            <a:chExt cx="3317240" cy="1616710"/>
          </a:xfrm>
        </p:grpSpPr>
        <p:sp>
          <p:nvSpPr>
            <p:cNvPr id="5" name="object 5"/>
            <p:cNvSpPr/>
            <p:nvPr/>
          </p:nvSpPr>
          <p:spPr>
            <a:xfrm>
              <a:off x="638263" y="2780029"/>
              <a:ext cx="404495" cy="680720"/>
            </a:xfrm>
            <a:custGeom>
              <a:avLst/>
              <a:gdLst/>
              <a:ahLst/>
              <a:cxnLst/>
              <a:rect l="l" t="t" r="r" b="b"/>
              <a:pathLst>
                <a:path w="404494" h="680720">
                  <a:moveTo>
                    <a:pt x="0" y="0"/>
                  </a:moveTo>
                  <a:lnTo>
                    <a:pt x="404025" y="680720"/>
                  </a:lnTo>
                </a:path>
              </a:pathLst>
            </a:custGeom>
            <a:ln w="28575">
              <a:solidFill>
                <a:srgbClr val="7E7E7E"/>
              </a:solidFill>
            </a:ln>
          </p:spPr>
          <p:txBody>
            <a:bodyPr wrap="square" lIns="0" tIns="0" rIns="0" bIns="0" rtlCol="0"/>
            <a:lstStyle/>
            <a:p>
              <a:endParaRPr/>
            </a:p>
          </p:txBody>
        </p:sp>
        <p:pic>
          <p:nvPicPr>
            <p:cNvPr id="6" name="object 6"/>
            <p:cNvPicPr/>
            <p:nvPr/>
          </p:nvPicPr>
          <p:blipFill>
            <a:blip r:embed="rId3" cstate="print"/>
            <a:stretch>
              <a:fillRect/>
            </a:stretch>
          </p:blipFill>
          <p:spPr>
            <a:xfrm>
              <a:off x="918972" y="3378707"/>
              <a:ext cx="242315" cy="178308"/>
            </a:xfrm>
            <a:prstGeom prst="rect">
              <a:avLst/>
            </a:prstGeom>
          </p:spPr>
        </p:pic>
        <p:pic>
          <p:nvPicPr>
            <p:cNvPr id="7" name="object 7"/>
            <p:cNvPicPr/>
            <p:nvPr/>
          </p:nvPicPr>
          <p:blipFill>
            <a:blip r:embed="rId4" cstate="print"/>
            <a:stretch>
              <a:fillRect/>
            </a:stretch>
          </p:blipFill>
          <p:spPr>
            <a:xfrm>
              <a:off x="1701673" y="2793999"/>
              <a:ext cx="1929256" cy="1488058"/>
            </a:xfrm>
            <a:prstGeom prst="rect">
              <a:avLst/>
            </a:prstGeom>
          </p:spPr>
        </p:pic>
        <p:pic>
          <p:nvPicPr>
            <p:cNvPr id="8" name="object 8"/>
            <p:cNvPicPr/>
            <p:nvPr/>
          </p:nvPicPr>
          <p:blipFill>
            <a:blip r:embed="rId5" cstate="print"/>
            <a:stretch>
              <a:fillRect/>
            </a:stretch>
          </p:blipFill>
          <p:spPr>
            <a:xfrm>
              <a:off x="949007" y="3580409"/>
              <a:ext cx="1505331" cy="757783"/>
            </a:xfrm>
            <a:prstGeom prst="rect">
              <a:avLst/>
            </a:prstGeom>
          </p:spPr>
        </p:pic>
        <p:pic>
          <p:nvPicPr>
            <p:cNvPr id="9" name="object 9"/>
            <p:cNvPicPr/>
            <p:nvPr/>
          </p:nvPicPr>
          <p:blipFill>
            <a:blip r:embed="rId6" cstate="print"/>
            <a:stretch>
              <a:fillRect/>
            </a:stretch>
          </p:blipFill>
          <p:spPr>
            <a:xfrm>
              <a:off x="3119374" y="3584206"/>
              <a:ext cx="821245" cy="797801"/>
            </a:xfrm>
            <a:prstGeom prst="rect">
              <a:avLst/>
            </a:prstGeom>
          </p:spPr>
        </p:pic>
      </p:grpSp>
      <p:pic>
        <p:nvPicPr>
          <p:cNvPr id="10" name="object 10"/>
          <p:cNvPicPr/>
          <p:nvPr/>
        </p:nvPicPr>
        <p:blipFill>
          <a:blip r:embed="rId7" cstate="print"/>
          <a:stretch>
            <a:fillRect/>
          </a:stretch>
        </p:blipFill>
        <p:spPr>
          <a:xfrm>
            <a:off x="4580436" y="3248393"/>
            <a:ext cx="1212051" cy="720948"/>
          </a:xfrm>
          <a:prstGeom prst="rect">
            <a:avLst/>
          </a:prstGeom>
        </p:spPr>
      </p:pic>
      <p:grpSp>
        <p:nvGrpSpPr>
          <p:cNvPr id="11" name="object 11"/>
          <p:cNvGrpSpPr/>
          <p:nvPr/>
        </p:nvGrpSpPr>
        <p:grpSpPr>
          <a:xfrm>
            <a:off x="4044251" y="3453828"/>
            <a:ext cx="464184" cy="221615"/>
            <a:chOff x="4044251" y="3453828"/>
            <a:chExt cx="464184" cy="221615"/>
          </a:xfrm>
        </p:grpSpPr>
        <p:pic>
          <p:nvPicPr>
            <p:cNvPr id="12" name="object 12"/>
            <p:cNvPicPr/>
            <p:nvPr/>
          </p:nvPicPr>
          <p:blipFill>
            <a:blip r:embed="rId8" cstate="print"/>
            <a:stretch>
              <a:fillRect/>
            </a:stretch>
          </p:blipFill>
          <p:spPr>
            <a:xfrm>
              <a:off x="4055364" y="3538727"/>
              <a:ext cx="452627" cy="36575"/>
            </a:xfrm>
            <a:prstGeom prst="rect">
              <a:avLst/>
            </a:prstGeom>
          </p:spPr>
        </p:pic>
        <p:sp>
          <p:nvSpPr>
            <p:cNvPr id="13" name="object 13"/>
            <p:cNvSpPr/>
            <p:nvPr/>
          </p:nvSpPr>
          <p:spPr>
            <a:xfrm>
              <a:off x="4058539" y="3468115"/>
              <a:ext cx="8255" cy="193040"/>
            </a:xfrm>
            <a:custGeom>
              <a:avLst/>
              <a:gdLst/>
              <a:ahLst/>
              <a:cxnLst/>
              <a:rect l="l" t="t" r="r" b="b"/>
              <a:pathLst>
                <a:path w="8254" h="193039">
                  <a:moveTo>
                    <a:pt x="8255" y="193040"/>
                  </a:moveTo>
                  <a:lnTo>
                    <a:pt x="0" y="0"/>
                  </a:lnTo>
                </a:path>
              </a:pathLst>
            </a:custGeom>
            <a:ln w="28575">
              <a:solidFill>
                <a:srgbClr val="7E7E7E"/>
              </a:solidFill>
            </a:ln>
          </p:spPr>
          <p:txBody>
            <a:bodyPr wrap="square" lIns="0" tIns="0" rIns="0" bIns="0" rtlCol="0"/>
            <a:lstStyle/>
            <a:p>
              <a:endParaRPr/>
            </a:p>
          </p:txBody>
        </p:sp>
      </p:grpSp>
      <p:sp>
        <p:nvSpPr>
          <p:cNvPr id="14" name="object 14"/>
          <p:cNvSpPr txBox="1"/>
          <p:nvPr/>
        </p:nvSpPr>
        <p:spPr>
          <a:xfrm>
            <a:off x="2198370" y="2210561"/>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grpSp>
        <p:nvGrpSpPr>
          <p:cNvPr id="15" name="object 15"/>
          <p:cNvGrpSpPr/>
          <p:nvPr/>
        </p:nvGrpSpPr>
        <p:grpSpPr>
          <a:xfrm>
            <a:off x="5948171" y="2544686"/>
            <a:ext cx="3168650" cy="1892935"/>
            <a:chOff x="5948171" y="2544686"/>
            <a:chExt cx="3168650" cy="1892935"/>
          </a:xfrm>
        </p:grpSpPr>
        <p:pic>
          <p:nvPicPr>
            <p:cNvPr id="16" name="object 16"/>
            <p:cNvPicPr/>
            <p:nvPr/>
          </p:nvPicPr>
          <p:blipFill>
            <a:blip r:embed="rId4" cstate="print"/>
            <a:stretch>
              <a:fillRect/>
            </a:stretch>
          </p:blipFill>
          <p:spPr>
            <a:xfrm>
              <a:off x="6797801" y="2794000"/>
              <a:ext cx="1929256" cy="1488058"/>
            </a:xfrm>
            <a:prstGeom prst="rect">
              <a:avLst/>
            </a:prstGeom>
          </p:spPr>
        </p:pic>
        <p:pic>
          <p:nvPicPr>
            <p:cNvPr id="17" name="object 17"/>
            <p:cNvPicPr/>
            <p:nvPr/>
          </p:nvPicPr>
          <p:blipFill>
            <a:blip r:embed="rId9" cstate="print"/>
            <a:stretch>
              <a:fillRect/>
            </a:stretch>
          </p:blipFill>
          <p:spPr>
            <a:xfrm>
              <a:off x="6370192" y="3679342"/>
              <a:ext cx="1532001" cy="757783"/>
            </a:xfrm>
            <a:prstGeom prst="rect">
              <a:avLst/>
            </a:prstGeom>
          </p:spPr>
        </p:pic>
        <p:pic>
          <p:nvPicPr>
            <p:cNvPr id="18" name="object 18"/>
            <p:cNvPicPr/>
            <p:nvPr/>
          </p:nvPicPr>
          <p:blipFill>
            <a:blip r:embed="rId6" cstate="print"/>
            <a:stretch>
              <a:fillRect/>
            </a:stretch>
          </p:blipFill>
          <p:spPr>
            <a:xfrm>
              <a:off x="8295258" y="3604272"/>
              <a:ext cx="821245" cy="797801"/>
            </a:xfrm>
            <a:prstGeom prst="rect">
              <a:avLst/>
            </a:prstGeom>
          </p:spPr>
        </p:pic>
        <p:pic>
          <p:nvPicPr>
            <p:cNvPr id="19" name="object 19"/>
            <p:cNvPicPr/>
            <p:nvPr/>
          </p:nvPicPr>
          <p:blipFill>
            <a:blip r:embed="rId10" cstate="print"/>
            <a:stretch>
              <a:fillRect/>
            </a:stretch>
          </p:blipFill>
          <p:spPr>
            <a:xfrm>
              <a:off x="6370192" y="2544686"/>
              <a:ext cx="814120" cy="787793"/>
            </a:xfrm>
            <a:prstGeom prst="rect">
              <a:avLst/>
            </a:prstGeom>
          </p:spPr>
        </p:pic>
        <p:pic>
          <p:nvPicPr>
            <p:cNvPr id="20" name="object 20"/>
            <p:cNvPicPr/>
            <p:nvPr/>
          </p:nvPicPr>
          <p:blipFill>
            <a:blip r:embed="rId11" cstate="print"/>
            <a:stretch>
              <a:fillRect/>
            </a:stretch>
          </p:blipFill>
          <p:spPr>
            <a:xfrm>
              <a:off x="5948171" y="3538728"/>
              <a:ext cx="452627" cy="36575"/>
            </a:xfrm>
            <a:prstGeom prst="rect">
              <a:avLst/>
            </a:prstGeom>
          </p:spPr>
        </p:pic>
        <p:sp>
          <p:nvSpPr>
            <p:cNvPr id="21" name="object 21"/>
            <p:cNvSpPr/>
            <p:nvPr/>
          </p:nvSpPr>
          <p:spPr>
            <a:xfrm>
              <a:off x="6394703" y="3467100"/>
              <a:ext cx="8255" cy="193040"/>
            </a:xfrm>
            <a:custGeom>
              <a:avLst/>
              <a:gdLst/>
              <a:ahLst/>
              <a:cxnLst/>
              <a:rect l="l" t="t" r="r" b="b"/>
              <a:pathLst>
                <a:path w="8254" h="193039">
                  <a:moveTo>
                    <a:pt x="0" y="193039"/>
                  </a:moveTo>
                  <a:lnTo>
                    <a:pt x="8255" y="0"/>
                  </a:lnTo>
                </a:path>
              </a:pathLst>
            </a:custGeom>
            <a:ln w="28575">
              <a:solidFill>
                <a:srgbClr val="7E7E7E"/>
              </a:solidFill>
            </a:ln>
          </p:spPr>
          <p:txBody>
            <a:bodyPr wrap="square" lIns="0" tIns="0" rIns="0" bIns="0" rtlCol="0"/>
            <a:lstStyle/>
            <a:p>
              <a:endParaRPr/>
            </a:p>
          </p:txBody>
        </p:sp>
      </p:grpSp>
      <p:sp>
        <p:nvSpPr>
          <p:cNvPr id="22" name="object 22"/>
          <p:cNvSpPr txBox="1"/>
          <p:nvPr/>
        </p:nvSpPr>
        <p:spPr>
          <a:xfrm>
            <a:off x="7303389" y="2210561"/>
            <a:ext cx="8286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77415">
              <a:lnSpc>
                <a:spcPct val="100000"/>
              </a:lnSpc>
              <a:spcBef>
                <a:spcPts val="115"/>
              </a:spcBef>
            </a:pPr>
            <a:r>
              <a:rPr spc="-10" dirty="0"/>
              <a:t>mTOR</a:t>
            </a:r>
            <a:r>
              <a:rPr spc="-110" dirty="0"/>
              <a:t> </a:t>
            </a:r>
            <a:r>
              <a:rPr spc="-10" dirty="0"/>
              <a:t>inhibitors</a:t>
            </a:r>
          </a:p>
        </p:txBody>
      </p:sp>
      <p:pic>
        <p:nvPicPr>
          <p:cNvPr id="3" name="object 3"/>
          <p:cNvPicPr/>
          <p:nvPr/>
        </p:nvPicPr>
        <p:blipFill>
          <a:blip r:embed="rId2" cstate="print"/>
          <a:stretch>
            <a:fillRect/>
          </a:stretch>
        </p:blipFill>
        <p:spPr>
          <a:xfrm>
            <a:off x="1068751" y="1568053"/>
            <a:ext cx="7268226" cy="401776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77415">
              <a:lnSpc>
                <a:spcPct val="100000"/>
              </a:lnSpc>
              <a:spcBef>
                <a:spcPts val="115"/>
              </a:spcBef>
            </a:pPr>
            <a:r>
              <a:rPr spc="-10" dirty="0"/>
              <a:t>mTOR</a:t>
            </a:r>
            <a:r>
              <a:rPr spc="-110" dirty="0"/>
              <a:t> </a:t>
            </a:r>
            <a:r>
              <a:rPr spc="-10" dirty="0"/>
              <a:t>inhibitors</a:t>
            </a:r>
          </a:p>
        </p:txBody>
      </p:sp>
      <p:grpSp>
        <p:nvGrpSpPr>
          <p:cNvPr id="3" name="object 3"/>
          <p:cNvGrpSpPr/>
          <p:nvPr/>
        </p:nvGrpSpPr>
        <p:grpSpPr>
          <a:xfrm>
            <a:off x="1011808" y="1568611"/>
            <a:ext cx="7325359" cy="4017645"/>
            <a:chOff x="1011808" y="1568611"/>
            <a:chExt cx="7325359" cy="4017645"/>
          </a:xfrm>
        </p:grpSpPr>
        <p:pic>
          <p:nvPicPr>
            <p:cNvPr id="4" name="object 4"/>
            <p:cNvPicPr/>
            <p:nvPr/>
          </p:nvPicPr>
          <p:blipFill>
            <a:blip r:embed="rId2" cstate="print"/>
            <a:stretch>
              <a:fillRect/>
            </a:stretch>
          </p:blipFill>
          <p:spPr>
            <a:xfrm>
              <a:off x="1068751" y="1568611"/>
              <a:ext cx="7268226" cy="4017218"/>
            </a:xfrm>
            <a:prstGeom prst="rect">
              <a:avLst/>
            </a:prstGeom>
          </p:spPr>
        </p:pic>
        <p:sp>
          <p:nvSpPr>
            <p:cNvPr id="5" name="object 5"/>
            <p:cNvSpPr/>
            <p:nvPr/>
          </p:nvSpPr>
          <p:spPr>
            <a:xfrm>
              <a:off x="1024508" y="1772793"/>
              <a:ext cx="7148195" cy="576580"/>
            </a:xfrm>
            <a:custGeom>
              <a:avLst/>
              <a:gdLst/>
              <a:ahLst/>
              <a:cxnLst/>
              <a:rect l="l" t="t" r="r" b="b"/>
              <a:pathLst>
                <a:path w="7148195" h="576580">
                  <a:moveTo>
                    <a:pt x="0" y="96012"/>
                  </a:moveTo>
                  <a:lnTo>
                    <a:pt x="7545" y="58668"/>
                  </a:lnTo>
                  <a:lnTo>
                    <a:pt x="28122" y="28146"/>
                  </a:lnTo>
                  <a:lnTo>
                    <a:pt x="58641" y="7554"/>
                  </a:lnTo>
                  <a:lnTo>
                    <a:pt x="96012" y="0"/>
                  </a:lnTo>
                  <a:lnTo>
                    <a:pt x="7051929" y="0"/>
                  </a:lnTo>
                  <a:lnTo>
                    <a:pt x="7089272" y="7554"/>
                  </a:lnTo>
                  <a:lnTo>
                    <a:pt x="7119794" y="28146"/>
                  </a:lnTo>
                  <a:lnTo>
                    <a:pt x="7140386" y="58668"/>
                  </a:lnTo>
                  <a:lnTo>
                    <a:pt x="7147941" y="96012"/>
                  </a:lnTo>
                  <a:lnTo>
                    <a:pt x="7147941" y="480060"/>
                  </a:lnTo>
                  <a:lnTo>
                    <a:pt x="7140386" y="517457"/>
                  </a:lnTo>
                  <a:lnTo>
                    <a:pt x="7119794" y="547973"/>
                  </a:lnTo>
                  <a:lnTo>
                    <a:pt x="7089272" y="568535"/>
                  </a:lnTo>
                  <a:lnTo>
                    <a:pt x="7051929" y="576072"/>
                  </a:lnTo>
                  <a:lnTo>
                    <a:pt x="96012" y="576072"/>
                  </a:lnTo>
                  <a:lnTo>
                    <a:pt x="58641" y="568535"/>
                  </a:lnTo>
                  <a:lnTo>
                    <a:pt x="28122" y="547973"/>
                  </a:lnTo>
                  <a:lnTo>
                    <a:pt x="7545" y="517457"/>
                  </a:lnTo>
                  <a:lnTo>
                    <a:pt x="0" y="480060"/>
                  </a:lnTo>
                  <a:lnTo>
                    <a:pt x="0" y="96012"/>
                  </a:lnTo>
                  <a:close/>
                </a:path>
              </a:pathLst>
            </a:custGeom>
            <a:ln w="25400">
              <a:solidFill>
                <a:srgbClr val="FF0000"/>
              </a:solidFill>
            </a:ln>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77415">
              <a:lnSpc>
                <a:spcPct val="100000"/>
              </a:lnSpc>
              <a:spcBef>
                <a:spcPts val="115"/>
              </a:spcBef>
            </a:pPr>
            <a:r>
              <a:rPr spc="-10" dirty="0"/>
              <a:t>mTOR</a:t>
            </a:r>
            <a:r>
              <a:rPr spc="-110" dirty="0"/>
              <a:t> </a:t>
            </a:r>
            <a:r>
              <a:rPr spc="-10" dirty="0"/>
              <a:t>inhibitors</a:t>
            </a:r>
          </a:p>
        </p:txBody>
      </p:sp>
      <p:grpSp>
        <p:nvGrpSpPr>
          <p:cNvPr id="3" name="object 3"/>
          <p:cNvGrpSpPr/>
          <p:nvPr/>
        </p:nvGrpSpPr>
        <p:grpSpPr>
          <a:xfrm>
            <a:off x="886891" y="1573171"/>
            <a:ext cx="7586345" cy="4013200"/>
            <a:chOff x="886891" y="1573171"/>
            <a:chExt cx="7586345" cy="4013200"/>
          </a:xfrm>
        </p:grpSpPr>
        <p:pic>
          <p:nvPicPr>
            <p:cNvPr id="4" name="object 4"/>
            <p:cNvPicPr/>
            <p:nvPr/>
          </p:nvPicPr>
          <p:blipFill>
            <a:blip r:embed="rId2" cstate="print"/>
            <a:stretch>
              <a:fillRect/>
            </a:stretch>
          </p:blipFill>
          <p:spPr>
            <a:xfrm>
              <a:off x="1068751" y="1573171"/>
              <a:ext cx="7268226" cy="4012759"/>
            </a:xfrm>
            <a:prstGeom prst="rect">
              <a:avLst/>
            </a:prstGeom>
          </p:spPr>
        </p:pic>
        <p:sp>
          <p:nvSpPr>
            <p:cNvPr id="5" name="object 5"/>
            <p:cNvSpPr/>
            <p:nvPr/>
          </p:nvSpPr>
          <p:spPr>
            <a:xfrm>
              <a:off x="1024509" y="1772793"/>
              <a:ext cx="7148195" cy="576580"/>
            </a:xfrm>
            <a:custGeom>
              <a:avLst/>
              <a:gdLst/>
              <a:ahLst/>
              <a:cxnLst/>
              <a:rect l="l" t="t" r="r" b="b"/>
              <a:pathLst>
                <a:path w="7148195" h="576580">
                  <a:moveTo>
                    <a:pt x="0" y="96012"/>
                  </a:moveTo>
                  <a:lnTo>
                    <a:pt x="7545" y="58668"/>
                  </a:lnTo>
                  <a:lnTo>
                    <a:pt x="28122" y="28146"/>
                  </a:lnTo>
                  <a:lnTo>
                    <a:pt x="58641" y="7554"/>
                  </a:lnTo>
                  <a:lnTo>
                    <a:pt x="96012" y="0"/>
                  </a:lnTo>
                  <a:lnTo>
                    <a:pt x="7051929" y="0"/>
                  </a:lnTo>
                  <a:lnTo>
                    <a:pt x="7089272" y="7554"/>
                  </a:lnTo>
                  <a:lnTo>
                    <a:pt x="7119794" y="28146"/>
                  </a:lnTo>
                  <a:lnTo>
                    <a:pt x="7140386" y="58668"/>
                  </a:lnTo>
                  <a:lnTo>
                    <a:pt x="7147941" y="96012"/>
                  </a:lnTo>
                  <a:lnTo>
                    <a:pt x="7147941" y="480060"/>
                  </a:lnTo>
                  <a:lnTo>
                    <a:pt x="7140386" y="517457"/>
                  </a:lnTo>
                  <a:lnTo>
                    <a:pt x="7119794" y="547973"/>
                  </a:lnTo>
                  <a:lnTo>
                    <a:pt x="7089272" y="568535"/>
                  </a:lnTo>
                  <a:lnTo>
                    <a:pt x="7051929" y="576072"/>
                  </a:lnTo>
                  <a:lnTo>
                    <a:pt x="96012" y="576072"/>
                  </a:lnTo>
                  <a:lnTo>
                    <a:pt x="58641" y="568535"/>
                  </a:lnTo>
                  <a:lnTo>
                    <a:pt x="28122" y="547973"/>
                  </a:lnTo>
                  <a:lnTo>
                    <a:pt x="7545" y="517457"/>
                  </a:lnTo>
                  <a:lnTo>
                    <a:pt x="0" y="480060"/>
                  </a:lnTo>
                  <a:lnTo>
                    <a:pt x="0" y="96012"/>
                  </a:lnTo>
                  <a:close/>
                </a:path>
              </a:pathLst>
            </a:custGeom>
            <a:ln w="25400">
              <a:solidFill>
                <a:srgbClr val="FF0000"/>
              </a:solidFill>
            </a:ln>
          </p:spPr>
          <p:txBody>
            <a:bodyPr wrap="square" lIns="0" tIns="0" rIns="0" bIns="0" rtlCol="0"/>
            <a:lstStyle/>
            <a:p>
              <a:endParaRPr/>
            </a:p>
          </p:txBody>
        </p:sp>
        <p:sp>
          <p:nvSpPr>
            <p:cNvPr id="6" name="object 6"/>
            <p:cNvSpPr/>
            <p:nvPr/>
          </p:nvSpPr>
          <p:spPr>
            <a:xfrm>
              <a:off x="899591" y="2402966"/>
              <a:ext cx="7560945" cy="2106295"/>
            </a:xfrm>
            <a:custGeom>
              <a:avLst/>
              <a:gdLst/>
              <a:ahLst/>
              <a:cxnLst/>
              <a:rect l="l" t="t" r="r" b="b"/>
              <a:pathLst>
                <a:path w="7560945" h="2106295">
                  <a:moveTo>
                    <a:pt x="0" y="351028"/>
                  </a:moveTo>
                  <a:lnTo>
                    <a:pt x="3204" y="303409"/>
                  </a:lnTo>
                  <a:lnTo>
                    <a:pt x="12539" y="257733"/>
                  </a:lnTo>
                  <a:lnTo>
                    <a:pt x="27585" y="214419"/>
                  </a:lnTo>
                  <a:lnTo>
                    <a:pt x="47926" y="173886"/>
                  </a:lnTo>
                  <a:lnTo>
                    <a:pt x="73141" y="136553"/>
                  </a:lnTo>
                  <a:lnTo>
                    <a:pt x="102814" y="102838"/>
                  </a:lnTo>
                  <a:lnTo>
                    <a:pt x="136526" y="73160"/>
                  </a:lnTo>
                  <a:lnTo>
                    <a:pt x="173858" y="47940"/>
                  </a:lnTo>
                  <a:lnTo>
                    <a:pt x="214392" y="27594"/>
                  </a:lnTo>
                  <a:lnTo>
                    <a:pt x="257711" y="12543"/>
                  </a:lnTo>
                  <a:lnTo>
                    <a:pt x="303395" y="3205"/>
                  </a:lnTo>
                  <a:lnTo>
                    <a:pt x="351028" y="0"/>
                  </a:lnTo>
                  <a:lnTo>
                    <a:pt x="7209866" y="0"/>
                  </a:lnTo>
                  <a:lnTo>
                    <a:pt x="7257484" y="3205"/>
                  </a:lnTo>
                  <a:lnTo>
                    <a:pt x="7303160" y="12543"/>
                  </a:lnTo>
                  <a:lnTo>
                    <a:pt x="7346474" y="27594"/>
                  </a:lnTo>
                  <a:lnTo>
                    <a:pt x="7387007" y="47940"/>
                  </a:lnTo>
                  <a:lnTo>
                    <a:pt x="7424341" y="73160"/>
                  </a:lnTo>
                  <a:lnTo>
                    <a:pt x="7458055" y="102838"/>
                  </a:lnTo>
                  <a:lnTo>
                    <a:pt x="7487733" y="136553"/>
                  </a:lnTo>
                  <a:lnTo>
                    <a:pt x="7512954" y="173886"/>
                  </a:lnTo>
                  <a:lnTo>
                    <a:pt x="7533299" y="214419"/>
                  </a:lnTo>
                  <a:lnTo>
                    <a:pt x="7548350" y="257733"/>
                  </a:lnTo>
                  <a:lnTo>
                    <a:pt x="7557688" y="303409"/>
                  </a:lnTo>
                  <a:lnTo>
                    <a:pt x="7560894" y="351028"/>
                  </a:lnTo>
                  <a:lnTo>
                    <a:pt x="7560894" y="1755140"/>
                  </a:lnTo>
                  <a:lnTo>
                    <a:pt x="7557688" y="1802758"/>
                  </a:lnTo>
                  <a:lnTo>
                    <a:pt x="7548350" y="1848434"/>
                  </a:lnTo>
                  <a:lnTo>
                    <a:pt x="7533299" y="1891748"/>
                  </a:lnTo>
                  <a:lnTo>
                    <a:pt x="7512954" y="1932281"/>
                  </a:lnTo>
                  <a:lnTo>
                    <a:pt x="7487733" y="1969614"/>
                  </a:lnTo>
                  <a:lnTo>
                    <a:pt x="7458055" y="2003329"/>
                  </a:lnTo>
                  <a:lnTo>
                    <a:pt x="7424341" y="2033007"/>
                  </a:lnTo>
                  <a:lnTo>
                    <a:pt x="7387007" y="2058227"/>
                  </a:lnTo>
                  <a:lnTo>
                    <a:pt x="7346474" y="2078573"/>
                  </a:lnTo>
                  <a:lnTo>
                    <a:pt x="7303160" y="2093624"/>
                  </a:lnTo>
                  <a:lnTo>
                    <a:pt x="7257484" y="2102962"/>
                  </a:lnTo>
                  <a:lnTo>
                    <a:pt x="7209866" y="2106168"/>
                  </a:lnTo>
                  <a:lnTo>
                    <a:pt x="351028" y="2106168"/>
                  </a:lnTo>
                  <a:lnTo>
                    <a:pt x="303395" y="2102962"/>
                  </a:lnTo>
                  <a:lnTo>
                    <a:pt x="257711" y="2093624"/>
                  </a:lnTo>
                  <a:lnTo>
                    <a:pt x="214392" y="2078573"/>
                  </a:lnTo>
                  <a:lnTo>
                    <a:pt x="173858" y="2058227"/>
                  </a:lnTo>
                  <a:lnTo>
                    <a:pt x="136526" y="2033007"/>
                  </a:lnTo>
                  <a:lnTo>
                    <a:pt x="102814" y="2003329"/>
                  </a:lnTo>
                  <a:lnTo>
                    <a:pt x="73141" y="1969614"/>
                  </a:lnTo>
                  <a:lnTo>
                    <a:pt x="47926" y="1932281"/>
                  </a:lnTo>
                  <a:lnTo>
                    <a:pt x="27585" y="1891748"/>
                  </a:lnTo>
                  <a:lnTo>
                    <a:pt x="12539" y="1848434"/>
                  </a:lnTo>
                  <a:lnTo>
                    <a:pt x="3204" y="1802758"/>
                  </a:lnTo>
                  <a:lnTo>
                    <a:pt x="0" y="1755140"/>
                  </a:lnTo>
                  <a:lnTo>
                    <a:pt x="0" y="351028"/>
                  </a:lnTo>
                  <a:close/>
                </a:path>
              </a:pathLst>
            </a:custGeom>
            <a:ln w="25400">
              <a:solidFill>
                <a:srgbClr val="006FC0"/>
              </a:solidFill>
            </a:ln>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77415">
              <a:lnSpc>
                <a:spcPct val="100000"/>
              </a:lnSpc>
              <a:spcBef>
                <a:spcPts val="115"/>
              </a:spcBef>
            </a:pPr>
            <a:r>
              <a:rPr spc="-10" dirty="0"/>
              <a:t>mTOR</a:t>
            </a:r>
            <a:r>
              <a:rPr spc="-110" dirty="0"/>
              <a:t> </a:t>
            </a:r>
            <a:r>
              <a:rPr spc="-10" dirty="0"/>
              <a:t>inhibitors</a:t>
            </a:r>
          </a:p>
        </p:txBody>
      </p:sp>
      <p:grpSp>
        <p:nvGrpSpPr>
          <p:cNvPr id="3" name="object 3"/>
          <p:cNvGrpSpPr/>
          <p:nvPr/>
        </p:nvGrpSpPr>
        <p:grpSpPr>
          <a:xfrm>
            <a:off x="886891" y="1575377"/>
            <a:ext cx="7586345" cy="4218305"/>
            <a:chOff x="886891" y="1575377"/>
            <a:chExt cx="7586345" cy="4218305"/>
          </a:xfrm>
        </p:grpSpPr>
        <p:pic>
          <p:nvPicPr>
            <p:cNvPr id="4" name="object 4"/>
            <p:cNvPicPr/>
            <p:nvPr/>
          </p:nvPicPr>
          <p:blipFill>
            <a:blip r:embed="rId2" cstate="print"/>
            <a:stretch>
              <a:fillRect/>
            </a:stretch>
          </p:blipFill>
          <p:spPr>
            <a:xfrm>
              <a:off x="1068751" y="1575377"/>
              <a:ext cx="7268226" cy="4010602"/>
            </a:xfrm>
            <a:prstGeom prst="rect">
              <a:avLst/>
            </a:prstGeom>
          </p:spPr>
        </p:pic>
        <p:sp>
          <p:nvSpPr>
            <p:cNvPr id="5" name="object 5"/>
            <p:cNvSpPr/>
            <p:nvPr/>
          </p:nvSpPr>
          <p:spPr>
            <a:xfrm>
              <a:off x="1024509" y="1772793"/>
              <a:ext cx="7148195" cy="576580"/>
            </a:xfrm>
            <a:custGeom>
              <a:avLst/>
              <a:gdLst/>
              <a:ahLst/>
              <a:cxnLst/>
              <a:rect l="l" t="t" r="r" b="b"/>
              <a:pathLst>
                <a:path w="7148195" h="576580">
                  <a:moveTo>
                    <a:pt x="0" y="96012"/>
                  </a:moveTo>
                  <a:lnTo>
                    <a:pt x="7545" y="58668"/>
                  </a:lnTo>
                  <a:lnTo>
                    <a:pt x="28122" y="28146"/>
                  </a:lnTo>
                  <a:lnTo>
                    <a:pt x="58641" y="7554"/>
                  </a:lnTo>
                  <a:lnTo>
                    <a:pt x="96012" y="0"/>
                  </a:lnTo>
                  <a:lnTo>
                    <a:pt x="7051929" y="0"/>
                  </a:lnTo>
                  <a:lnTo>
                    <a:pt x="7089272" y="7554"/>
                  </a:lnTo>
                  <a:lnTo>
                    <a:pt x="7119794" y="28146"/>
                  </a:lnTo>
                  <a:lnTo>
                    <a:pt x="7140386" y="58668"/>
                  </a:lnTo>
                  <a:lnTo>
                    <a:pt x="7147941" y="96012"/>
                  </a:lnTo>
                  <a:lnTo>
                    <a:pt x="7147941" y="480060"/>
                  </a:lnTo>
                  <a:lnTo>
                    <a:pt x="7140386" y="517457"/>
                  </a:lnTo>
                  <a:lnTo>
                    <a:pt x="7119794" y="547973"/>
                  </a:lnTo>
                  <a:lnTo>
                    <a:pt x="7089272" y="568535"/>
                  </a:lnTo>
                  <a:lnTo>
                    <a:pt x="7051929" y="576072"/>
                  </a:lnTo>
                  <a:lnTo>
                    <a:pt x="96012" y="576072"/>
                  </a:lnTo>
                  <a:lnTo>
                    <a:pt x="58641" y="568535"/>
                  </a:lnTo>
                  <a:lnTo>
                    <a:pt x="28122" y="547973"/>
                  </a:lnTo>
                  <a:lnTo>
                    <a:pt x="7545" y="517457"/>
                  </a:lnTo>
                  <a:lnTo>
                    <a:pt x="0" y="480060"/>
                  </a:lnTo>
                  <a:lnTo>
                    <a:pt x="0" y="96012"/>
                  </a:lnTo>
                  <a:close/>
                </a:path>
              </a:pathLst>
            </a:custGeom>
            <a:ln w="25400">
              <a:solidFill>
                <a:srgbClr val="FF0000"/>
              </a:solidFill>
            </a:ln>
          </p:spPr>
          <p:txBody>
            <a:bodyPr wrap="square" lIns="0" tIns="0" rIns="0" bIns="0" rtlCol="0"/>
            <a:lstStyle/>
            <a:p>
              <a:endParaRPr/>
            </a:p>
          </p:txBody>
        </p:sp>
        <p:sp>
          <p:nvSpPr>
            <p:cNvPr id="6" name="object 6"/>
            <p:cNvSpPr/>
            <p:nvPr/>
          </p:nvSpPr>
          <p:spPr>
            <a:xfrm>
              <a:off x="899591" y="2402966"/>
              <a:ext cx="7560945" cy="2106295"/>
            </a:xfrm>
            <a:custGeom>
              <a:avLst/>
              <a:gdLst/>
              <a:ahLst/>
              <a:cxnLst/>
              <a:rect l="l" t="t" r="r" b="b"/>
              <a:pathLst>
                <a:path w="7560945" h="2106295">
                  <a:moveTo>
                    <a:pt x="0" y="351028"/>
                  </a:moveTo>
                  <a:lnTo>
                    <a:pt x="3204" y="303409"/>
                  </a:lnTo>
                  <a:lnTo>
                    <a:pt x="12539" y="257733"/>
                  </a:lnTo>
                  <a:lnTo>
                    <a:pt x="27585" y="214419"/>
                  </a:lnTo>
                  <a:lnTo>
                    <a:pt x="47926" y="173886"/>
                  </a:lnTo>
                  <a:lnTo>
                    <a:pt x="73141" y="136553"/>
                  </a:lnTo>
                  <a:lnTo>
                    <a:pt x="102814" y="102838"/>
                  </a:lnTo>
                  <a:lnTo>
                    <a:pt x="136526" y="73160"/>
                  </a:lnTo>
                  <a:lnTo>
                    <a:pt x="173858" y="47940"/>
                  </a:lnTo>
                  <a:lnTo>
                    <a:pt x="214392" y="27594"/>
                  </a:lnTo>
                  <a:lnTo>
                    <a:pt x="257711" y="12543"/>
                  </a:lnTo>
                  <a:lnTo>
                    <a:pt x="303395" y="3205"/>
                  </a:lnTo>
                  <a:lnTo>
                    <a:pt x="351028" y="0"/>
                  </a:lnTo>
                  <a:lnTo>
                    <a:pt x="7209866" y="0"/>
                  </a:lnTo>
                  <a:lnTo>
                    <a:pt x="7257484" y="3205"/>
                  </a:lnTo>
                  <a:lnTo>
                    <a:pt x="7303160" y="12543"/>
                  </a:lnTo>
                  <a:lnTo>
                    <a:pt x="7346474" y="27594"/>
                  </a:lnTo>
                  <a:lnTo>
                    <a:pt x="7387007" y="47940"/>
                  </a:lnTo>
                  <a:lnTo>
                    <a:pt x="7424341" y="73160"/>
                  </a:lnTo>
                  <a:lnTo>
                    <a:pt x="7458055" y="102838"/>
                  </a:lnTo>
                  <a:lnTo>
                    <a:pt x="7487733" y="136553"/>
                  </a:lnTo>
                  <a:lnTo>
                    <a:pt x="7512954" y="173886"/>
                  </a:lnTo>
                  <a:lnTo>
                    <a:pt x="7533299" y="214419"/>
                  </a:lnTo>
                  <a:lnTo>
                    <a:pt x="7548350" y="257733"/>
                  </a:lnTo>
                  <a:lnTo>
                    <a:pt x="7557688" y="303409"/>
                  </a:lnTo>
                  <a:lnTo>
                    <a:pt x="7560894" y="351028"/>
                  </a:lnTo>
                  <a:lnTo>
                    <a:pt x="7560894" y="1755140"/>
                  </a:lnTo>
                  <a:lnTo>
                    <a:pt x="7557688" y="1802758"/>
                  </a:lnTo>
                  <a:lnTo>
                    <a:pt x="7548350" y="1848434"/>
                  </a:lnTo>
                  <a:lnTo>
                    <a:pt x="7533299" y="1891748"/>
                  </a:lnTo>
                  <a:lnTo>
                    <a:pt x="7512954" y="1932281"/>
                  </a:lnTo>
                  <a:lnTo>
                    <a:pt x="7487733" y="1969614"/>
                  </a:lnTo>
                  <a:lnTo>
                    <a:pt x="7458055" y="2003329"/>
                  </a:lnTo>
                  <a:lnTo>
                    <a:pt x="7424341" y="2033007"/>
                  </a:lnTo>
                  <a:lnTo>
                    <a:pt x="7387007" y="2058227"/>
                  </a:lnTo>
                  <a:lnTo>
                    <a:pt x="7346474" y="2078573"/>
                  </a:lnTo>
                  <a:lnTo>
                    <a:pt x="7303160" y="2093624"/>
                  </a:lnTo>
                  <a:lnTo>
                    <a:pt x="7257484" y="2102962"/>
                  </a:lnTo>
                  <a:lnTo>
                    <a:pt x="7209866" y="2106168"/>
                  </a:lnTo>
                  <a:lnTo>
                    <a:pt x="351028" y="2106168"/>
                  </a:lnTo>
                  <a:lnTo>
                    <a:pt x="303395" y="2102962"/>
                  </a:lnTo>
                  <a:lnTo>
                    <a:pt x="257711" y="2093624"/>
                  </a:lnTo>
                  <a:lnTo>
                    <a:pt x="214392" y="2078573"/>
                  </a:lnTo>
                  <a:lnTo>
                    <a:pt x="173858" y="2058227"/>
                  </a:lnTo>
                  <a:lnTo>
                    <a:pt x="136526" y="2033007"/>
                  </a:lnTo>
                  <a:lnTo>
                    <a:pt x="102814" y="2003329"/>
                  </a:lnTo>
                  <a:lnTo>
                    <a:pt x="73141" y="1969614"/>
                  </a:lnTo>
                  <a:lnTo>
                    <a:pt x="47926" y="1932281"/>
                  </a:lnTo>
                  <a:lnTo>
                    <a:pt x="27585" y="1891748"/>
                  </a:lnTo>
                  <a:lnTo>
                    <a:pt x="12539" y="1848434"/>
                  </a:lnTo>
                  <a:lnTo>
                    <a:pt x="3204" y="1802758"/>
                  </a:lnTo>
                  <a:lnTo>
                    <a:pt x="0" y="1755140"/>
                  </a:lnTo>
                  <a:lnTo>
                    <a:pt x="0" y="351028"/>
                  </a:lnTo>
                  <a:close/>
                </a:path>
              </a:pathLst>
            </a:custGeom>
            <a:ln w="25400">
              <a:solidFill>
                <a:srgbClr val="006FC0"/>
              </a:solidFill>
            </a:ln>
          </p:spPr>
          <p:txBody>
            <a:bodyPr wrap="square" lIns="0" tIns="0" rIns="0" bIns="0" rtlCol="0"/>
            <a:lstStyle/>
            <a:p>
              <a:endParaRPr/>
            </a:p>
          </p:txBody>
        </p:sp>
        <p:sp>
          <p:nvSpPr>
            <p:cNvPr id="7" name="object 7"/>
            <p:cNvSpPr/>
            <p:nvPr/>
          </p:nvSpPr>
          <p:spPr>
            <a:xfrm>
              <a:off x="962024" y="4556760"/>
              <a:ext cx="7292340" cy="1224280"/>
            </a:xfrm>
            <a:custGeom>
              <a:avLst/>
              <a:gdLst/>
              <a:ahLst/>
              <a:cxnLst/>
              <a:rect l="l" t="t" r="r" b="b"/>
              <a:pathLst>
                <a:path w="7292340" h="1224279">
                  <a:moveTo>
                    <a:pt x="0" y="203962"/>
                  </a:moveTo>
                  <a:lnTo>
                    <a:pt x="5388" y="157194"/>
                  </a:lnTo>
                  <a:lnTo>
                    <a:pt x="20738" y="114262"/>
                  </a:lnTo>
                  <a:lnTo>
                    <a:pt x="44823" y="76392"/>
                  </a:lnTo>
                  <a:lnTo>
                    <a:pt x="76420" y="44806"/>
                  </a:lnTo>
                  <a:lnTo>
                    <a:pt x="114302" y="20730"/>
                  </a:lnTo>
                  <a:lnTo>
                    <a:pt x="157246" y="5386"/>
                  </a:lnTo>
                  <a:lnTo>
                    <a:pt x="204025" y="0"/>
                  </a:lnTo>
                  <a:lnTo>
                    <a:pt x="7087870" y="0"/>
                  </a:lnTo>
                  <a:lnTo>
                    <a:pt x="7134644" y="5386"/>
                  </a:lnTo>
                  <a:lnTo>
                    <a:pt x="7177594" y="20730"/>
                  </a:lnTo>
                  <a:lnTo>
                    <a:pt x="7215489" y="44806"/>
                  </a:lnTo>
                  <a:lnTo>
                    <a:pt x="7247102" y="76392"/>
                  </a:lnTo>
                  <a:lnTo>
                    <a:pt x="7271203" y="114262"/>
                  </a:lnTo>
                  <a:lnTo>
                    <a:pt x="7286565" y="157194"/>
                  </a:lnTo>
                  <a:lnTo>
                    <a:pt x="7291958" y="203962"/>
                  </a:lnTo>
                  <a:lnTo>
                    <a:pt x="7291958" y="1020063"/>
                  </a:lnTo>
                  <a:lnTo>
                    <a:pt x="7286565" y="1066856"/>
                  </a:lnTo>
                  <a:lnTo>
                    <a:pt x="7271203" y="1109808"/>
                  </a:lnTo>
                  <a:lnTo>
                    <a:pt x="7247102" y="1147695"/>
                  </a:lnTo>
                  <a:lnTo>
                    <a:pt x="7215489" y="1179292"/>
                  </a:lnTo>
                  <a:lnTo>
                    <a:pt x="7177594" y="1203378"/>
                  </a:lnTo>
                  <a:lnTo>
                    <a:pt x="7134644" y="1218726"/>
                  </a:lnTo>
                  <a:lnTo>
                    <a:pt x="7087870" y="1224114"/>
                  </a:lnTo>
                  <a:lnTo>
                    <a:pt x="204025" y="1224114"/>
                  </a:lnTo>
                  <a:lnTo>
                    <a:pt x="157246" y="1218726"/>
                  </a:lnTo>
                  <a:lnTo>
                    <a:pt x="114302" y="1203378"/>
                  </a:lnTo>
                  <a:lnTo>
                    <a:pt x="76420" y="1179292"/>
                  </a:lnTo>
                  <a:lnTo>
                    <a:pt x="44823" y="1147695"/>
                  </a:lnTo>
                  <a:lnTo>
                    <a:pt x="20738" y="1109808"/>
                  </a:lnTo>
                  <a:lnTo>
                    <a:pt x="5388" y="1066856"/>
                  </a:lnTo>
                  <a:lnTo>
                    <a:pt x="0" y="1020063"/>
                  </a:lnTo>
                  <a:lnTo>
                    <a:pt x="0" y="203962"/>
                  </a:lnTo>
                  <a:close/>
                </a:path>
              </a:pathLst>
            </a:custGeom>
            <a:ln w="25399">
              <a:solidFill>
                <a:srgbClr val="00AF50"/>
              </a:solidFill>
            </a:ln>
          </p:spPr>
          <p:txBody>
            <a:bodyPr wrap="square" lIns="0" tIns="0" rIns="0" bIns="0" rtlCol="0"/>
            <a:lstStyle/>
            <a:p>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77415">
              <a:lnSpc>
                <a:spcPct val="100000"/>
              </a:lnSpc>
              <a:spcBef>
                <a:spcPts val="115"/>
              </a:spcBef>
            </a:pPr>
            <a:r>
              <a:rPr spc="-10" dirty="0"/>
              <a:t>mTOR</a:t>
            </a:r>
            <a:r>
              <a:rPr spc="-110" dirty="0"/>
              <a:t> </a:t>
            </a:r>
            <a:r>
              <a:rPr spc="-10" dirty="0"/>
              <a:t>inhibitors</a:t>
            </a:r>
          </a:p>
        </p:txBody>
      </p:sp>
      <p:grpSp>
        <p:nvGrpSpPr>
          <p:cNvPr id="3" name="object 3"/>
          <p:cNvGrpSpPr/>
          <p:nvPr/>
        </p:nvGrpSpPr>
        <p:grpSpPr>
          <a:xfrm>
            <a:off x="94804" y="1575377"/>
            <a:ext cx="8378825" cy="4218305"/>
            <a:chOff x="94804" y="1575377"/>
            <a:chExt cx="8378825" cy="4218305"/>
          </a:xfrm>
        </p:grpSpPr>
        <p:pic>
          <p:nvPicPr>
            <p:cNvPr id="4" name="object 4"/>
            <p:cNvPicPr/>
            <p:nvPr/>
          </p:nvPicPr>
          <p:blipFill>
            <a:blip r:embed="rId2" cstate="print"/>
            <a:stretch>
              <a:fillRect/>
            </a:stretch>
          </p:blipFill>
          <p:spPr>
            <a:xfrm>
              <a:off x="1068751" y="1575377"/>
              <a:ext cx="7268226" cy="4010602"/>
            </a:xfrm>
            <a:prstGeom prst="rect">
              <a:avLst/>
            </a:prstGeom>
          </p:spPr>
        </p:pic>
        <p:sp>
          <p:nvSpPr>
            <p:cNvPr id="5" name="object 5"/>
            <p:cNvSpPr/>
            <p:nvPr/>
          </p:nvSpPr>
          <p:spPr>
            <a:xfrm>
              <a:off x="1024509" y="1772793"/>
              <a:ext cx="7148195" cy="576580"/>
            </a:xfrm>
            <a:custGeom>
              <a:avLst/>
              <a:gdLst/>
              <a:ahLst/>
              <a:cxnLst/>
              <a:rect l="l" t="t" r="r" b="b"/>
              <a:pathLst>
                <a:path w="7148195" h="576580">
                  <a:moveTo>
                    <a:pt x="0" y="96012"/>
                  </a:moveTo>
                  <a:lnTo>
                    <a:pt x="7545" y="58668"/>
                  </a:lnTo>
                  <a:lnTo>
                    <a:pt x="28122" y="28146"/>
                  </a:lnTo>
                  <a:lnTo>
                    <a:pt x="58641" y="7554"/>
                  </a:lnTo>
                  <a:lnTo>
                    <a:pt x="96012" y="0"/>
                  </a:lnTo>
                  <a:lnTo>
                    <a:pt x="7051929" y="0"/>
                  </a:lnTo>
                  <a:lnTo>
                    <a:pt x="7089272" y="7554"/>
                  </a:lnTo>
                  <a:lnTo>
                    <a:pt x="7119794" y="28146"/>
                  </a:lnTo>
                  <a:lnTo>
                    <a:pt x="7140386" y="58668"/>
                  </a:lnTo>
                  <a:lnTo>
                    <a:pt x="7147941" y="96012"/>
                  </a:lnTo>
                  <a:lnTo>
                    <a:pt x="7147941" y="480060"/>
                  </a:lnTo>
                  <a:lnTo>
                    <a:pt x="7140386" y="517457"/>
                  </a:lnTo>
                  <a:lnTo>
                    <a:pt x="7119794" y="547973"/>
                  </a:lnTo>
                  <a:lnTo>
                    <a:pt x="7089272" y="568535"/>
                  </a:lnTo>
                  <a:lnTo>
                    <a:pt x="7051929" y="576072"/>
                  </a:lnTo>
                  <a:lnTo>
                    <a:pt x="96012" y="576072"/>
                  </a:lnTo>
                  <a:lnTo>
                    <a:pt x="58641" y="568535"/>
                  </a:lnTo>
                  <a:lnTo>
                    <a:pt x="28122" y="547973"/>
                  </a:lnTo>
                  <a:lnTo>
                    <a:pt x="7545" y="517457"/>
                  </a:lnTo>
                  <a:lnTo>
                    <a:pt x="0" y="480060"/>
                  </a:lnTo>
                  <a:lnTo>
                    <a:pt x="0" y="96012"/>
                  </a:lnTo>
                  <a:close/>
                </a:path>
              </a:pathLst>
            </a:custGeom>
            <a:ln w="25400">
              <a:solidFill>
                <a:srgbClr val="FF0000"/>
              </a:solidFill>
            </a:ln>
          </p:spPr>
          <p:txBody>
            <a:bodyPr wrap="square" lIns="0" tIns="0" rIns="0" bIns="0" rtlCol="0"/>
            <a:lstStyle/>
            <a:p>
              <a:endParaRPr/>
            </a:p>
          </p:txBody>
        </p:sp>
        <p:sp>
          <p:nvSpPr>
            <p:cNvPr id="6" name="object 6"/>
            <p:cNvSpPr/>
            <p:nvPr/>
          </p:nvSpPr>
          <p:spPr>
            <a:xfrm>
              <a:off x="899591" y="2402966"/>
              <a:ext cx="7560945" cy="2106295"/>
            </a:xfrm>
            <a:custGeom>
              <a:avLst/>
              <a:gdLst/>
              <a:ahLst/>
              <a:cxnLst/>
              <a:rect l="l" t="t" r="r" b="b"/>
              <a:pathLst>
                <a:path w="7560945" h="2106295">
                  <a:moveTo>
                    <a:pt x="0" y="351028"/>
                  </a:moveTo>
                  <a:lnTo>
                    <a:pt x="3204" y="303409"/>
                  </a:lnTo>
                  <a:lnTo>
                    <a:pt x="12539" y="257733"/>
                  </a:lnTo>
                  <a:lnTo>
                    <a:pt x="27585" y="214419"/>
                  </a:lnTo>
                  <a:lnTo>
                    <a:pt x="47926" y="173886"/>
                  </a:lnTo>
                  <a:lnTo>
                    <a:pt x="73141" y="136553"/>
                  </a:lnTo>
                  <a:lnTo>
                    <a:pt x="102814" y="102838"/>
                  </a:lnTo>
                  <a:lnTo>
                    <a:pt x="136526" y="73160"/>
                  </a:lnTo>
                  <a:lnTo>
                    <a:pt x="173858" y="47940"/>
                  </a:lnTo>
                  <a:lnTo>
                    <a:pt x="214392" y="27594"/>
                  </a:lnTo>
                  <a:lnTo>
                    <a:pt x="257711" y="12543"/>
                  </a:lnTo>
                  <a:lnTo>
                    <a:pt x="303395" y="3205"/>
                  </a:lnTo>
                  <a:lnTo>
                    <a:pt x="351028" y="0"/>
                  </a:lnTo>
                  <a:lnTo>
                    <a:pt x="7209866" y="0"/>
                  </a:lnTo>
                  <a:lnTo>
                    <a:pt x="7257484" y="3205"/>
                  </a:lnTo>
                  <a:lnTo>
                    <a:pt x="7303160" y="12543"/>
                  </a:lnTo>
                  <a:lnTo>
                    <a:pt x="7346474" y="27594"/>
                  </a:lnTo>
                  <a:lnTo>
                    <a:pt x="7387007" y="47940"/>
                  </a:lnTo>
                  <a:lnTo>
                    <a:pt x="7424341" y="73160"/>
                  </a:lnTo>
                  <a:lnTo>
                    <a:pt x="7458055" y="102838"/>
                  </a:lnTo>
                  <a:lnTo>
                    <a:pt x="7487733" y="136553"/>
                  </a:lnTo>
                  <a:lnTo>
                    <a:pt x="7512954" y="173886"/>
                  </a:lnTo>
                  <a:lnTo>
                    <a:pt x="7533299" y="214419"/>
                  </a:lnTo>
                  <a:lnTo>
                    <a:pt x="7548350" y="257733"/>
                  </a:lnTo>
                  <a:lnTo>
                    <a:pt x="7557688" y="303409"/>
                  </a:lnTo>
                  <a:lnTo>
                    <a:pt x="7560894" y="351028"/>
                  </a:lnTo>
                  <a:lnTo>
                    <a:pt x="7560894" y="1755140"/>
                  </a:lnTo>
                  <a:lnTo>
                    <a:pt x="7557688" y="1802758"/>
                  </a:lnTo>
                  <a:lnTo>
                    <a:pt x="7548350" y="1848434"/>
                  </a:lnTo>
                  <a:lnTo>
                    <a:pt x="7533299" y="1891748"/>
                  </a:lnTo>
                  <a:lnTo>
                    <a:pt x="7512954" y="1932281"/>
                  </a:lnTo>
                  <a:lnTo>
                    <a:pt x="7487733" y="1969614"/>
                  </a:lnTo>
                  <a:lnTo>
                    <a:pt x="7458055" y="2003329"/>
                  </a:lnTo>
                  <a:lnTo>
                    <a:pt x="7424341" y="2033007"/>
                  </a:lnTo>
                  <a:lnTo>
                    <a:pt x="7387007" y="2058227"/>
                  </a:lnTo>
                  <a:lnTo>
                    <a:pt x="7346474" y="2078573"/>
                  </a:lnTo>
                  <a:lnTo>
                    <a:pt x="7303160" y="2093624"/>
                  </a:lnTo>
                  <a:lnTo>
                    <a:pt x="7257484" y="2102962"/>
                  </a:lnTo>
                  <a:lnTo>
                    <a:pt x="7209866" y="2106168"/>
                  </a:lnTo>
                  <a:lnTo>
                    <a:pt x="351028" y="2106168"/>
                  </a:lnTo>
                  <a:lnTo>
                    <a:pt x="303395" y="2102962"/>
                  </a:lnTo>
                  <a:lnTo>
                    <a:pt x="257711" y="2093624"/>
                  </a:lnTo>
                  <a:lnTo>
                    <a:pt x="214392" y="2078573"/>
                  </a:lnTo>
                  <a:lnTo>
                    <a:pt x="173858" y="2058227"/>
                  </a:lnTo>
                  <a:lnTo>
                    <a:pt x="136526" y="2033007"/>
                  </a:lnTo>
                  <a:lnTo>
                    <a:pt x="102814" y="2003329"/>
                  </a:lnTo>
                  <a:lnTo>
                    <a:pt x="73141" y="1969614"/>
                  </a:lnTo>
                  <a:lnTo>
                    <a:pt x="47926" y="1932281"/>
                  </a:lnTo>
                  <a:lnTo>
                    <a:pt x="27585" y="1891748"/>
                  </a:lnTo>
                  <a:lnTo>
                    <a:pt x="12539" y="1848434"/>
                  </a:lnTo>
                  <a:lnTo>
                    <a:pt x="3204" y="1802758"/>
                  </a:lnTo>
                  <a:lnTo>
                    <a:pt x="0" y="1755140"/>
                  </a:lnTo>
                  <a:lnTo>
                    <a:pt x="0" y="351028"/>
                  </a:lnTo>
                  <a:close/>
                </a:path>
              </a:pathLst>
            </a:custGeom>
            <a:ln w="25400">
              <a:solidFill>
                <a:srgbClr val="006FC0"/>
              </a:solidFill>
            </a:ln>
          </p:spPr>
          <p:txBody>
            <a:bodyPr wrap="square" lIns="0" tIns="0" rIns="0" bIns="0" rtlCol="0"/>
            <a:lstStyle/>
            <a:p>
              <a:endParaRPr/>
            </a:p>
          </p:txBody>
        </p:sp>
        <p:sp>
          <p:nvSpPr>
            <p:cNvPr id="7" name="object 7"/>
            <p:cNvSpPr/>
            <p:nvPr/>
          </p:nvSpPr>
          <p:spPr>
            <a:xfrm>
              <a:off x="962025" y="4556760"/>
              <a:ext cx="7292340" cy="1224280"/>
            </a:xfrm>
            <a:custGeom>
              <a:avLst/>
              <a:gdLst/>
              <a:ahLst/>
              <a:cxnLst/>
              <a:rect l="l" t="t" r="r" b="b"/>
              <a:pathLst>
                <a:path w="7292340" h="1224279">
                  <a:moveTo>
                    <a:pt x="0" y="203962"/>
                  </a:moveTo>
                  <a:lnTo>
                    <a:pt x="5388" y="157194"/>
                  </a:lnTo>
                  <a:lnTo>
                    <a:pt x="20738" y="114262"/>
                  </a:lnTo>
                  <a:lnTo>
                    <a:pt x="44823" y="76392"/>
                  </a:lnTo>
                  <a:lnTo>
                    <a:pt x="76420" y="44806"/>
                  </a:lnTo>
                  <a:lnTo>
                    <a:pt x="114302" y="20730"/>
                  </a:lnTo>
                  <a:lnTo>
                    <a:pt x="157246" y="5386"/>
                  </a:lnTo>
                  <a:lnTo>
                    <a:pt x="204025" y="0"/>
                  </a:lnTo>
                  <a:lnTo>
                    <a:pt x="7087870" y="0"/>
                  </a:lnTo>
                  <a:lnTo>
                    <a:pt x="7134644" y="5386"/>
                  </a:lnTo>
                  <a:lnTo>
                    <a:pt x="7177594" y="20730"/>
                  </a:lnTo>
                  <a:lnTo>
                    <a:pt x="7215489" y="44806"/>
                  </a:lnTo>
                  <a:lnTo>
                    <a:pt x="7247102" y="76392"/>
                  </a:lnTo>
                  <a:lnTo>
                    <a:pt x="7271203" y="114262"/>
                  </a:lnTo>
                  <a:lnTo>
                    <a:pt x="7286565" y="157194"/>
                  </a:lnTo>
                  <a:lnTo>
                    <a:pt x="7291958" y="203962"/>
                  </a:lnTo>
                  <a:lnTo>
                    <a:pt x="7291958" y="1020063"/>
                  </a:lnTo>
                  <a:lnTo>
                    <a:pt x="7286565" y="1066856"/>
                  </a:lnTo>
                  <a:lnTo>
                    <a:pt x="7271203" y="1109808"/>
                  </a:lnTo>
                  <a:lnTo>
                    <a:pt x="7247102" y="1147695"/>
                  </a:lnTo>
                  <a:lnTo>
                    <a:pt x="7215489" y="1179292"/>
                  </a:lnTo>
                  <a:lnTo>
                    <a:pt x="7177594" y="1203378"/>
                  </a:lnTo>
                  <a:lnTo>
                    <a:pt x="7134644" y="1218726"/>
                  </a:lnTo>
                  <a:lnTo>
                    <a:pt x="7087870" y="1224114"/>
                  </a:lnTo>
                  <a:lnTo>
                    <a:pt x="204025" y="1224114"/>
                  </a:lnTo>
                  <a:lnTo>
                    <a:pt x="157246" y="1218726"/>
                  </a:lnTo>
                  <a:lnTo>
                    <a:pt x="114302" y="1203378"/>
                  </a:lnTo>
                  <a:lnTo>
                    <a:pt x="76420" y="1179292"/>
                  </a:lnTo>
                  <a:lnTo>
                    <a:pt x="44823" y="1147695"/>
                  </a:lnTo>
                  <a:lnTo>
                    <a:pt x="20738" y="1109808"/>
                  </a:lnTo>
                  <a:lnTo>
                    <a:pt x="5388" y="1066856"/>
                  </a:lnTo>
                  <a:lnTo>
                    <a:pt x="0" y="1020063"/>
                  </a:lnTo>
                  <a:lnTo>
                    <a:pt x="0" y="203962"/>
                  </a:lnTo>
                  <a:close/>
                </a:path>
              </a:pathLst>
            </a:custGeom>
            <a:ln w="25399">
              <a:solidFill>
                <a:srgbClr val="00AF50"/>
              </a:solidFill>
            </a:ln>
          </p:spPr>
          <p:txBody>
            <a:bodyPr wrap="square" lIns="0" tIns="0" rIns="0" bIns="0" rtlCol="0"/>
            <a:lstStyle/>
            <a:p>
              <a:endParaRPr/>
            </a:p>
          </p:txBody>
        </p:sp>
        <p:sp>
          <p:nvSpPr>
            <p:cNvPr id="8" name="object 8"/>
            <p:cNvSpPr/>
            <p:nvPr/>
          </p:nvSpPr>
          <p:spPr>
            <a:xfrm>
              <a:off x="107504" y="1844802"/>
              <a:ext cx="845185" cy="504190"/>
            </a:xfrm>
            <a:custGeom>
              <a:avLst/>
              <a:gdLst/>
              <a:ahLst/>
              <a:cxnLst/>
              <a:rect l="l" t="t" r="r" b="b"/>
              <a:pathLst>
                <a:path w="845185" h="504189">
                  <a:moveTo>
                    <a:pt x="592964" y="0"/>
                  </a:moveTo>
                  <a:lnTo>
                    <a:pt x="592964" y="125984"/>
                  </a:lnTo>
                  <a:lnTo>
                    <a:pt x="0" y="125984"/>
                  </a:lnTo>
                  <a:lnTo>
                    <a:pt x="0" y="378078"/>
                  </a:lnTo>
                  <a:lnTo>
                    <a:pt x="592964" y="378078"/>
                  </a:lnTo>
                  <a:lnTo>
                    <a:pt x="592964" y="504063"/>
                  </a:lnTo>
                  <a:lnTo>
                    <a:pt x="844995" y="252095"/>
                  </a:lnTo>
                  <a:lnTo>
                    <a:pt x="592964" y="0"/>
                  </a:lnTo>
                  <a:close/>
                </a:path>
              </a:pathLst>
            </a:custGeom>
            <a:solidFill>
              <a:srgbClr val="FF0000"/>
            </a:solidFill>
          </p:spPr>
          <p:txBody>
            <a:bodyPr wrap="square" lIns="0" tIns="0" rIns="0" bIns="0" rtlCol="0"/>
            <a:lstStyle/>
            <a:p>
              <a:endParaRPr/>
            </a:p>
          </p:txBody>
        </p:sp>
        <p:sp>
          <p:nvSpPr>
            <p:cNvPr id="9" name="object 9"/>
            <p:cNvSpPr/>
            <p:nvPr/>
          </p:nvSpPr>
          <p:spPr>
            <a:xfrm>
              <a:off x="107504" y="1844802"/>
              <a:ext cx="845185" cy="504190"/>
            </a:xfrm>
            <a:custGeom>
              <a:avLst/>
              <a:gdLst/>
              <a:ahLst/>
              <a:cxnLst/>
              <a:rect l="l" t="t" r="r" b="b"/>
              <a:pathLst>
                <a:path w="845185" h="504189">
                  <a:moveTo>
                    <a:pt x="0" y="125984"/>
                  </a:moveTo>
                  <a:lnTo>
                    <a:pt x="592964" y="125984"/>
                  </a:lnTo>
                  <a:lnTo>
                    <a:pt x="592964" y="0"/>
                  </a:lnTo>
                  <a:lnTo>
                    <a:pt x="844995" y="252095"/>
                  </a:lnTo>
                  <a:lnTo>
                    <a:pt x="592964" y="504063"/>
                  </a:lnTo>
                  <a:lnTo>
                    <a:pt x="592964" y="378078"/>
                  </a:lnTo>
                  <a:lnTo>
                    <a:pt x="0" y="378078"/>
                  </a:lnTo>
                  <a:lnTo>
                    <a:pt x="0" y="125984"/>
                  </a:lnTo>
                  <a:close/>
                </a:path>
              </a:pathLst>
            </a:custGeom>
            <a:ln w="25400">
              <a:solidFill>
                <a:srgbClr val="FF0000"/>
              </a:solidFill>
            </a:ln>
          </p:spPr>
          <p:txBody>
            <a:bodyPr wrap="square" lIns="0" tIns="0" rIns="0" bIns="0" rtlCol="0"/>
            <a:lstStyle/>
            <a:p>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77415">
              <a:lnSpc>
                <a:spcPct val="100000"/>
              </a:lnSpc>
              <a:spcBef>
                <a:spcPts val="115"/>
              </a:spcBef>
            </a:pPr>
            <a:r>
              <a:rPr spc="-10" dirty="0"/>
              <a:t>mTOR</a:t>
            </a:r>
            <a:r>
              <a:rPr spc="-110" dirty="0"/>
              <a:t> </a:t>
            </a:r>
            <a:r>
              <a:rPr spc="-10" dirty="0"/>
              <a:t>inhibitors</a:t>
            </a:r>
          </a:p>
        </p:txBody>
      </p:sp>
      <p:grpSp>
        <p:nvGrpSpPr>
          <p:cNvPr id="3" name="object 3"/>
          <p:cNvGrpSpPr/>
          <p:nvPr/>
        </p:nvGrpSpPr>
        <p:grpSpPr>
          <a:xfrm>
            <a:off x="94804" y="1575377"/>
            <a:ext cx="8378825" cy="4218305"/>
            <a:chOff x="94804" y="1575377"/>
            <a:chExt cx="8378825" cy="4218305"/>
          </a:xfrm>
        </p:grpSpPr>
        <p:pic>
          <p:nvPicPr>
            <p:cNvPr id="4" name="object 4"/>
            <p:cNvPicPr/>
            <p:nvPr/>
          </p:nvPicPr>
          <p:blipFill>
            <a:blip r:embed="rId2" cstate="print"/>
            <a:stretch>
              <a:fillRect/>
            </a:stretch>
          </p:blipFill>
          <p:spPr>
            <a:xfrm>
              <a:off x="1068751" y="1575377"/>
              <a:ext cx="7268226" cy="4010602"/>
            </a:xfrm>
            <a:prstGeom prst="rect">
              <a:avLst/>
            </a:prstGeom>
          </p:spPr>
        </p:pic>
        <p:sp>
          <p:nvSpPr>
            <p:cNvPr id="5" name="object 5"/>
            <p:cNvSpPr/>
            <p:nvPr/>
          </p:nvSpPr>
          <p:spPr>
            <a:xfrm>
              <a:off x="1024509" y="1772793"/>
              <a:ext cx="7148195" cy="576580"/>
            </a:xfrm>
            <a:custGeom>
              <a:avLst/>
              <a:gdLst/>
              <a:ahLst/>
              <a:cxnLst/>
              <a:rect l="l" t="t" r="r" b="b"/>
              <a:pathLst>
                <a:path w="7148195" h="576580">
                  <a:moveTo>
                    <a:pt x="0" y="96012"/>
                  </a:moveTo>
                  <a:lnTo>
                    <a:pt x="7545" y="58668"/>
                  </a:lnTo>
                  <a:lnTo>
                    <a:pt x="28122" y="28146"/>
                  </a:lnTo>
                  <a:lnTo>
                    <a:pt x="58641" y="7554"/>
                  </a:lnTo>
                  <a:lnTo>
                    <a:pt x="96012" y="0"/>
                  </a:lnTo>
                  <a:lnTo>
                    <a:pt x="7051929" y="0"/>
                  </a:lnTo>
                  <a:lnTo>
                    <a:pt x="7089272" y="7554"/>
                  </a:lnTo>
                  <a:lnTo>
                    <a:pt x="7119794" y="28146"/>
                  </a:lnTo>
                  <a:lnTo>
                    <a:pt x="7140386" y="58668"/>
                  </a:lnTo>
                  <a:lnTo>
                    <a:pt x="7147941" y="96012"/>
                  </a:lnTo>
                  <a:lnTo>
                    <a:pt x="7147941" y="480060"/>
                  </a:lnTo>
                  <a:lnTo>
                    <a:pt x="7140386" y="517457"/>
                  </a:lnTo>
                  <a:lnTo>
                    <a:pt x="7119794" y="547973"/>
                  </a:lnTo>
                  <a:lnTo>
                    <a:pt x="7089272" y="568535"/>
                  </a:lnTo>
                  <a:lnTo>
                    <a:pt x="7051929" y="576072"/>
                  </a:lnTo>
                  <a:lnTo>
                    <a:pt x="96012" y="576072"/>
                  </a:lnTo>
                  <a:lnTo>
                    <a:pt x="58641" y="568535"/>
                  </a:lnTo>
                  <a:lnTo>
                    <a:pt x="28122" y="547973"/>
                  </a:lnTo>
                  <a:lnTo>
                    <a:pt x="7545" y="517457"/>
                  </a:lnTo>
                  <a:lnTo>
                    <a:pt x="0" y="480060"/>
                  </a:lnTo>
                  <a:lnTo>
                    <a:pt x="0" y="96012"/>
                  </a:lnTo>
                  <a:close/>
                </a:path>
              </a:pathLst>
            </a:custGeom>
            <a:ln w="25400">
              <a:solidFill>
                <a:srgbClr val="FF0000"/>
              </a:solidFill>
            </a:ln>
          </p:spPr>
          <p:txBody>
            <a:bodyPr wrap="square" lIns="0" tIns="0" rIns="0" bIns="0" rtlCol="0"/>
            <a:lstStyle/>
            <a:p>
              <a:endParaRPr/>
            </a:p>
          </p:txBody>
        </p:sp>
        <p:sp>
          <p:nvSpPr>
            <p:cNvPr id="6" name="object 6"/>
            <p:cNvSpPr/>
            <p:nvPr/>
          </p:nvSpPr>
          <p:spPr>
            <a:xfrm>
              <a:off x="899591" y="2402966"/>
              <a:ext cx="7560945" cy="2106295"/>
            </a:xfrm>
            <a:custGeom>
              <a:avLst/>
              <a:gdLst/>
              <a:ahLst/>
              <a:cxnLst/>
              <a:rect l="l" t="t" r="r" b="b"/>
              <a:pathLst>
                <a:path w="7560945" h="2106295">
                  <a:moveTo>
                    <a:pt x="0" y="351028"/>
                  </a:moveTo>
                  <a:lnTo>
                    <a:pt x="3204" y="303409"/>
                  </a:lnTo>
                  <a:lnTo>
                    <a:pt x="12539" y="257733"/>
                  </a:lnTo>
                  <a:lnTo>
                    <a:pt x="27585" y="214419"/>
                  </a:lnTo>
                  <a:lnTo>
                    <a:pt x="47926" y="173886"/>
                  </a:lnTo>
                  <a:lnTo>
                    <a:pt x="73141" y="136553"/>
                  </a:lnTo>
                  <a:lnTo>
                    <a:pt x="102814" y="102838"/>
                  </a:lnTo>
                  <a:lnTo>
                    <a:pt x="136526" y="73160"/>
                  </a:lnTo>
                  <a:lnTo>
                    <a:pt x="173858" y="47940"/>
                  </a:lnTo>
                  <a:lnTo>
                    <a:pt x="214392" y="27594"/>
                  </a:lnTo>
                  <a:lnTo>
                    <a:pt x="257711" y="12543"/>
                  </a:lnTo>
                  <a:lnTo>
                    <a:pt x="303395" y="3205"/>
                  </a:lnTo>
                  <a:lnTo>
                    <a:pt x="351028" y="0"/>
                  </a:lnTo>
                  <a:lnTo>
                    <a:pt x="7209866" y="0"/>
                  </a:lnTo>
                  <a:lnTo>
                    <a:pt x="7257484" y="3205"/>
                  </a:lnTo>
                  <a:lnTo>
                    <a:pt x="7303160" y="12543"/>
                  </a:lnTo>
                  <a:lnTo>
                    <a:pt x="7346474" y="27594"/>
                  </a:lnTo>
                  <a:lnTo>
                    <a:pt x="7387007" y="47940"/>
                  </a:lnTo>
                  <a:lnTo>
                    <a:pt x="7424341" y="73160"/>
                  </a:lnTo>
                  <a:lnTo>
                    <a:pt x="7458055" y="102838"/>
                  </a:lnTo>
                  <a:lnTo>
                    <a:pt x="7487733" y="136553"/>
                  </a:lnTo>
                  <a:lnTo>
                    <a:pt x="7512954" y="173886"/>
                  </a:lnTo>
                  <a:lnTo>
                    <a:pt x="7533299" y="214419"/>
                  </a:lnTo>
                  <a:lnTo>
                    <a:pt x="7548350" y="257733"/>
                  </a:lnTo>
                  <a:lnTo>
                    <a:pt x="7557688" y="303409"/>
                  </a:lnTo>
                  <a:lnTo>
                    <a:pt x="7560894" y="351028"/>
                  </a:lnTo>
                  <a:lnTo>
                    <a:pt x="7560894" y="1755140"/>
                  </a:lnTo>
                  <a:lnTo>
                    <a:pt x="7557688" y="1802758"/>
                  </a:lnTo>
                  <a:lnTo>
                    <a:pt x="7548350" y="1848434"/>
                  </a:lnTo>
                  <a:lnTo>
                    <a:pt x="7533299" y="1891748"/>
                  </a:lnTo>
                  <a:lnTo>
                    <a:pt x="7512954" y="1932281"/>
                  </a:lnTo>
                  <a:lnTo>
                    <a:pt x="7487733" y="1969614"/>
                  </a:lnTo>
                  <a:lnTo>
                    <a:pt x="7458055" y="2003329"/>
                  </a:lnTo>
                  <a:lnTo>
                    <a:pt x="7424341" y="2033007"/>
                  </a:lnTo>
                  <a:lnTo>
                    <a:pt x="7387007" y="2058227"/>
                  </a:lnTo>
                  <a:lnTo>
                    <a:pt x="7346474" y="2078573"/>
                  </a:lnTo>
                  <a:lnTo>
                    <a:pt x="7303160" y="2093624"/>
                  </a:lnTo>
                  <a:lnTo>
                    <a:pt x="7257484" y="2102962"/>
                  </a:lnTo>
                  <a:lnTo>
                    <a:pt x="7209866" y="2106168"/>
                  </a:lnTo>
                  <a:lnTo>
                    <a:pt x="351028" y="2106168"/>
                  </a:lnTo>
                  <a:lnTo>
                    <a:pt x="303395" y="2102962"/>
                  </a:lnTo>
                  <a:lnTo>
                    <a:pt x="257711" y="2093624"/>
                  </a:lnTo>
                  <a:lnTo>
                    <a:pt x="214392" y="2078573"/>
                  </a:lnTo>
                  <a:lnTo>
                    <a:pt x="173858" y="2058227"/>
                  </a:lnTo>
                  <a:lnTo>
                    <a:pt x="136526" y="2033007"/>
                  </a:lnTo>
                  <a:lnTo>
                    <a:pt x="102814" y="2003329"/>
                  </a:lnTo>
                  <a:lnTo>
                    <a:pt x="73141" y="1969614"/>
                  </a:lnTo>
                  <a:lnTo>
                    <a:pt x="47926" y="1932281"/>
                  </a:lnTo>
                  <a:lnTo>
                    <a:pt x="27585" y="1891748"/>
                  </a:lnTo>
                  <a:lnTo>
                    <a:pt x="12539" y="1848434"/>
                  </a:lnTo>
                  <a:lnTo>
                    <a:pt x="3204" y="1802758"/>
                  </a:lnTo>
                  <a:lnTo>
                    <a:pt x="0" y="1755140"/>
                  </a:lnTo>
                  <a:lnTo>
                    <a:pt x="0" y="351028"/>
                  </a:lnTo>
                  <a:close/>
                </a:path>
              </a:pathLst>
            </a:custGeom>
            <a:ln w="25400">
              <a:solidFill>
                <a:srgbClr val="006FC0"/>
              </a:solidFill>
            </a:ln>
          </p:spPr>
          <p:txBody>
            <a:bodyPr wrap="square" lIns="0" tIns="0" rIns="0" bIns="0" rtlCol="0"/>
            <a:lstStyle/>
            <a:p>
              <a:endParaRPr/>
            </a:p>
          </p:txBody>
        </p:sp>
        <p:sp>
          <p:nvSpPr>
            <p:cNvPr id="7" name="object 7"/>
            <p:cNvSpPr/>
            <p:nvPr/>
          </p:nvSpPr>
          <p:spPr>
            <a:xfrm>
              <a:off x="962025" y="4556760"/>
              <a:ext cx="7292340" cy="1224280"/>
            </a:xfrm>
            <a:custGeom>
              <a:avLst/>
              <a:gdLst/>
              <a:ahLst/>
              <a:cxnLst/>
              <a:rect l="l" t="t" r="r" b="b"/>
              <a:pathLst>
                <a:path w="7292340" h="1224279">
                  <a:moveTo>
                    <a:pt x="0" y="203962"/>
                  </a:moveTo>
                  <a:lnTo>
                    <a:pt x="5388" y="157194"/>
                  </a:lnTo>
                  <a:lnTo>
                    <a:pt x="20738" y="114262"/>
                  </a:lnTo>
                  <a:lnTo>
                    <a:pt x="44823" y="76392"/>
                  </a:lnTo>
                  <a:lnTo>
                    <a:pt x="76420" y="44806"/>
                  </a:lnTo>
                  <a:lnTo>
                    <a:pt x="114302" y="20730"/>
                  </a:lnTo>
                  <a:lnTo>
                    <a:pt x="157246" y="5386"/>
                  </a:lnTo>
                  <a:lnTo>
                    <a:pt x="204025" y="0"/>
                  </a:lnTo>
                  <a:lnTo>
                    <a:pt x="7087870" y="0"/>
                  </a:lnTo>
                  <a:lnTo>
                    <a:pt x="7134644" y="5386"/>
                  </a:lnTo>
                  <a:lnTo>
                    <a:pt x="7177594" y="20730"/>
                  </a:lnTo>
                  <a:lnTo>
                    <a:pt x="7215489" y="44806"/>
                  </a:lnTo>
                  <a:lnTo>
                    <a:pt x="7247102" y="76392"/>
                  </a:lnTo>
                  <a:lnTo>
                    <a:pt x="7271203" y="114262"/>
                  </a:lnTo>
                  <a:lnTo>
                    <a:pt x="7286565" y="157194"/>
                  </a:lnTo>
                  <a:lnTo>
                    <a:pt x="7291958" y="203962"/>
                  </a:lnTo>
                  <a:lnTo>
                    <a:pt x="7291958" y="1020063"/>
                  </a:lnTo>
                  <a:lnTo>
                    <a:pt x="7286565" y="1066856"/>
                  </a:lnTo>
                  <a:lnTo>
                    <a:pt x="7271203" y="1109808"/>
                  </a:lnTo>
                  <a:lnTo>
                    <a:pt x="7247102" y="1147695"/>
                  </a:lnTo>
                  <a:lnTo>
                    <a:pt x="7215489" y="1179292"/>
                  </a:lnTo>
                  <a:lnTo>
                    <a:pt x="7177594" y="1203378"/>
                  </a:lnTo>
                  <a:lnTo>
                    <a:pt x="7134644" y="1218726"/>
                  </a:lnTo>
                  <a:lnTo>
                    <a:pt x="7087870" y="1224114"/>
                  </a:lnTo>
                  <a:lnTo>
                    <a:pt x="204025" y="1224114"/>
                  </a:lnTo>
                  <a:lnTo>
                    <a:pt x="157246" y="1218726"/>
                  </a:lnTo>
                  <a:lnTo>
                    <a:pt x="114302" y="1203378"/>
                  </a:lnTo>
                  <a:lnTo>
                    <a:pt x="76420" y="1179292"/>
                  </a:lnTo>
                  <a:lnTo>
                    <a:pt x="44823" y="1147695"/>
                  </a:lnTo>
                  <a:lnTo>
                    <a:pt x="20738" y="1109808"/>
                  </a:lnTo>
                  <a:lnTo>
                    <a:pt x="5388" y="1066856"/>
                  </a:lnTo>
                  <a:lnTo>
                    <a:pt x="0" y="1020063"/>
                  </a:lnTo>
                  <a:lnTo>
                    <a:pt x="0" y="203962"/>
                  </a:lnTo>
                  <a:close/>
                </a:path>
              </a:pathLst>
            </a:custGeom>
            <a:ln w="25399">
              <a:solidFill>
                <a:srgbClr val="00AF50"/>
              </a:solidFill>
            </a:ln>
          </p:spPr>
          <p:txBody>
            <a:bodyPr wrap="square" lIns="0" tIns="0" rIns="0" bIns="0" rtlCol="0"/>
            <a:lstStyle/>
            <a:p>
              <a:endParaRPr/>
            </a:p>
          </p:txBody>
        </p:sp>
        <p:sp>
          <p:nvSpPr>
            <p:cNvPr id="8" name="object 8"/>
            <p:cNvSpPr/>
            <p:nvPr/>
          </p:nvSpPr>
          <p:spPr>
            <a:xfrm>
              <a:off x="107504" y="1844802"/>
              <a:ext cx="845185" cy="504190"/>
            </a:xfrm>
            <a:custGeom>
              <a:avLst/>
              <a:gdLst/>
              <a:ahLst/>
              <a:cxnLst/>
              <a:rect l="l" t="t" r="r" b="b"/>
              <a:pathLst>
                <a:path w="845185" h="504189">
                  <a:moveTo>
                    <a:pt x="592964" y="0"/>
                  </a:moveTo>
                  <a:lnTo>
                    <a:pt x="592964" y="125984"/>
                  </a:lnTo>
                  <a:lnTo>
                    <a:pt x="0" y="125984"/>
                  </a:lnTo>
                  <a:lnTo>
                    <a:pt x="0" y="378078"/>
                  </a:lnTo>
                  <a:lnTo>
                    <a:pt x="592964" y="378078"/>
                  </a:lnTo>
                  <a:lnTo>
                    <a:pt x="592964" y="504063"/>
                  </a:lnTo>
                  <a:lnTo>
                    <a:pt x="844995" y="252095"/>
                  </a:lnTo>
                  <a:lnTo>
                    <a:pt x="592964" y="0"/>
                  </a:lnTo>
                  <a:close/>
                </a:path>
              </a:pathLst>
            </a:custGeom>
            <a:solidFill>
              <a:srgbClr val="FF0000"/>
            </a:solidFill>
          </p:spPr>
          <p:txBody>
            <a:bodyPr wrap="square" lIns="0" tIns="0" rIns="0" bIns="0" rtlCol="0"/>
            <a:lstStyle/>
            <a:p>
              <a:endParaRPr/>
            </a:p>
          </p:txBody>
        </p:sp>
        <p:sp>
          <p:nvSpPr>
            <p:cNvPr id="9" name="object 9"/>
            <p:cNvSpPr/>
            <p:nvPr/>
          </p:nvSpPr>
          <p:spPr>
            <a:xfrm>
              <a:off x="107504" y="1844802"/>
              <a:ext cx="845185" cy="504190"/>
            </a:xfrm>
            <a:custGeom>
              <a:avLst/>
              <a:gdLst/>
              <a:ahLst/>
              <a:cxnLst/>
              <a:rect l="l" t="t" r="r" b="b"/>
              <a:pathLst>
                <a:path w="845185" h="504189">
                  <a:moveTo>
                    <a:pt x="0" y="125984"/>
                  </a:moveTo>
                  <a:lnTo>
                    <a:pt x="592964" y="125984"/>
                  </a:lnTo>
                  <a:lnTo>
                    <a:pt x="592964" y="0"/>
                  </a:lnTo>
                  <a:lnTo>
                    <a:pt x="844995" y="252095"/>
                  </a:lnTo>
                  <a:lnTo>
                    <a:pt x="592964" y="504063"/>
                  </a:lnTo>
                  <a:lnTo>
                    <a:pt x="592964" y="378078"/>
                  </a:lnTo>
                  <a:lnTo>
                    <a:pt x="0" y="378078"/>
                  </a:lnTo>
                  <a:lnTo>
                    <a:pt x="0" y="125984"/>
                  </a:lnTo>
                  <a:close/>
                </a:path>
              </a:pathLst>
            </a:custGeom>
            <a:ln w="25400">
              <a:solidFill>
                <a:srgbClr val="FF0000"/>
              </a:solidFill>
            </a:ln>
          </p:spPr>
          <p:txBody>
            <a:bodyPr wrap="square" lIns="0" tIns="0" rIns="0" bIns="0" rtlCol="0"/>
            <a:lstStyle/>
            <a:p>
              <a:endParaRPr/>
            </a:p>
          </p:txBody>
        </p:sp>
        <p:sp>
          <p:nvSpPr>
            <p:cNvPr id="10" name="object 10"/>
            <p:cNvSpPr/>
            <p:nvPr/>
          </p:nvSpPr>
          <p:spPr>
            <a:xfrm>
              <a:off x="3131820" y="2996946"/>
              <a:ext cx="864235" cy="459105"/>
            </a:xfrm>
            <a:custGeom>
              <a:avLst/>
              <a:gdLst/>
              <a:ahLst/>
              <a:cxnLst/>
              <a:rect l="l" t="t" r="r" b="b"/>
              <a:pathLst>
                <a:path w="864235" h="459104">
                  <a:moveTo>
                    <a:pt x="634619" y="0"/>
                  </a:moveTo>
                  <a:lnTo>
                    <a:pt x="634619" y="114807"/>
                  </a:lnTo>
                  <a:lnTo>
                    <a:pt x="0" y="114807"/>
                  </a:lnTo>
                  <a:lnTo>
                    <a:pt x="0" y="344296"/>
                  </a:lnTo>
                  <a:lnTo>
                    <a:pt x="634619" y="344296"/>
                  </a:lnTo>
                  <a:lnTo>
                    <a:pt x="634619" y="459104"/>
                  </a:lnTo>
                  <a:lnTo>
                    <a:pt x="864107" y="229615"/>
                  </a:lnTo>
                  <a:lnTo>
                    <a:pt x="634619" y="0"/>
                  </a:lnTo>
                  <a:close/>
                </a:path>
              </a:pathLst>
            </a:custGeom>
            <a:solidFill>
              <a:srgbClr val="375F92"/>
            </a:solidFill>
          </p:spPr>
          <p:txBody>
            <a:bodyPr wrap="square" lIns="0" tIns="0" rIns="0" bIns="0" rtlCol="0"/>
            <a:lstStyle/>
            <a:p>
              <a:endParaRPr/>
            </a:p>
          </p:txBody>
        </p:sp>
        <p:sp>
          <p:nvSpPr>
            <p:cNvPr id="11" name="object 11"/>
            <p:cNvSpPr/>
            <p:nvPr/>
          </p:nvSpPr>
          <p:spPr>
            <a:xfrm>
              <a:off x="3131820" y="2996946"/>
              <a:ext cx="864235" cy="459105"/>
            </a:xfrm>
            <a:custGeom>
              <a:avLst/>
              <a:gdLst/>
              <a:ahLst/>
              <a:cxnLst/>
              <a:rect l="l" t="t" r="r" b="b"/>
              <a:pathLst>
                <a:path w="864235" h="459104">
                  <a:moveTo>
                    <a:pt x="0" y="114807"/>
                  </a:moveTo>
                  <a:lnTo>
                    <a:pt x="634619" y="114807"/>
                  </a:lnTo>
                  <a:lnTo>
                    <a:pt x="634619" y="0"/>
                  </a:lnTo>
                  <a:lnTo>
                    <a:pt x="864107" y="229615"/>
                  </a:lnTo>
                  <a:lnTo>
                    <a:pt x="634619" y="459104"/>
                  </a:lnTo>
                  <a:lnTo>
                    <a:pt x="634619" y="344296"/>
                  </a:lnTo>
                  <a:lnTo>
                    <a:pt x="0" y="344296"/>
                  </a:lnTo>
                  <a:lnTo>
                    <a:pt x="0" y="114807"/>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84F28F33-9DD9-02FF-A0C3-E0922FCD359B}"/>
              </a:ext>
            </a:extLst>
          </p:cNvPr>
          <p:cNvSpPr txBox="1">
            <a:spLocks noChangeArrowheads="1"/>
          </p:cNvSpPr>
          <p:nvPr/>
        </p:nvSpPr>
        <p:spPr bwMode="auto">
          <a:xfrm>
            <a:off x="325440" y="152400"/>
            <a:ext cx="8493120"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The mechanistic target of rapamycin (mTOR) </a:t>
            </a:r>
            <a:r>
              <a:rPr lang="en-GB" altLang="en-IT" sz="2000" b="1" dirty="0" err="1">
                <a:latin typeface="Arial" panose="020B0604020202020204" pitchFamily="34" charset="0"/>
              </a:rPr>
              <a:t>signaling</a:t>
            </a:r>
            <a:r>
              <a:rPr lang="en-GB" altLang="en-IT" sz="2000" b="1" dirty="0">
                <a:latin typeface="Arial" panose="020B0604020202020204" pitchFamily="34" charset="0"/>
              </a:rPr>
              <a:t> pathway controls metabolism and cell survival. </a:t>
            </a:r>
          </a:p>
        </p:txBody>
      </p:sp>
      <p:pic>
        <p:nvPicPr>
          <p:cNvPr id="3074" name="Picture 2">
            <a:extLst>
              <a:ext uri="{FF2B5EF4-FFF2-40B4-BE49-F238E27FC236}">
                <a16:creationId xmlns:a16="http://schemas.microsoft.com/office/drawing/2014/main" id="{B1C1C669-AD2A-3582-1B58-BBB227259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54"/>
          <a:stretch/>
        </p:blipFill>
        <p:spPr bwMode="auto">
          <a:xfrm>
            <a:off x="2289601" y="979560"/>
            <a:ext cx="5030608" cy="58784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3616098-54BF-39EB-9880-91303EAAA7CB}"/>
              </a:ext>
            </a:extLst>
          </p:cNvPr>
          <p:cNvSpPr txBox="1"/>
          <p:nvPr/>
        </p:nvSpPr>
        <p:spPr>
          <a:xfrm>
            <a:off x="325440" y="945305"/>
            <a:ext cx="1676400" cy="5760295"/>
          </a:xfrm>
          <a:prstGeom prst="rect">
            <a:avLst/>
          </a:prstGeom>
          <a:noFill/>
        </p:spPr>
        <p:txBody>
          <a:bodyPr wrap="square">
            <a:spAutoFit/>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mTORC1 stimulates multiple anabolic metabolic pathways (lipid and protein synthesis) in the presence of nutrients and growth factors. Conversely, limiting nutrient or growth factor availability promotes catabolic pathways (autophagy). </a:t>
            </a:r>
          </a:p>
        </p:txBody>
      </p:sp>
      <p:sp>
        <p:nvSpPr>
          <p:cNvPr id="5" name="TextBox 4">
            <a:extLst>
              <a:ext uri="{FF2B5EF4-FFF2-40B4-BE49-F238E27FC236}">
                <a16:creationId xmlns:a16="http://schemas.microsoft.com/office/drawing/2014/main" id="{D723BBE6-4179-0E4D-AF55-FCD405CBEDFC}"/>
              </a:ext>
            </a:extLst>
          </p:cNvPr>
          <p:cNvSpPr txBox="1"/>
          <p:nvPr/>
        </p:nvSpPr>
        <p:spPr>
          <a:xfrm>
            <a:off x="7543800" y="979560"/>
            <a:ext cx="1600200" cy="1638141"/>
          </a:xfrm>
          <a:prstGeom prst="rect">
            <a:avLst/>
          </a:prstGeom>
          <a:noFill/>
        </p:spPr>
        <p:txBody>
          <a:bodyPr wrap="square">
            <a:spAutoFit/>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IT" dirty="0">
                <a:latin typeface="Arial" panose="020B0604020202020204" pitchFamily="34" charset="0"/>
                <a:ea typeface="msgothic" charset="0"/>
                <a:cs typeface="msgothic" charset="0"/>
              </a:rPr>
              <a:t>mTORC2 promotes cell survival through activation of AKT.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200910">
              <a:lnSpc>
                <a:spcPct val="100000"/>
              </a:lnSpc>
              <a:spcBef>
                <a:spcPts val="115"/>
              </a:spcBef>
            </a:pPr>
            <a:r>
              <a:rPr spc="-10" dirty="0"/>
              <a:t>mTOR</a:t>
            </a:r>
            <a:r>
              <a:rPr spc="-110" dirty="0"/>
              <a:t> </a:t>
            </a:r>
            <a:r>
              <a:rPr spc="-10" dirty="0"/>
              <a:t>inhibitors</a:t>
            </a:r>
          </a:p>
        </p:txBody>
      </p:sp>
      <p:pic>
        <p:nvPicPr>
          <p:cNvPr id="3" name="object 3"/>
          <p:cNvPicPr/>
          <p:nvPr/>
        </p:nvPicPr>
        <p:blipFill>
          <a:blip r:embed="rId2" cstate="print"/>
          <a:stretch>
            <a:fillRect/>
          </a:stretch>
        </p:blipFill>
        <p:spPr>
          <a:xfrm>
            <a:off x="1688972" y="573414"/>
            <a:ext cx="5798312" cy="628458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568450">
              <a:lnSpc>
                <a:spcPct val="100000"/>
              </a:lnSpc>
              <a:spcBef>
                <a:spcPts val="110"/>
              </a:spcBef>
            </a:pPr>
            <a:r>
              <a:rPr spc="-10" dirty="0"/>
              <a:t>Rapamycin</a:t>
            </a:r>
            <a:r>
              <a:rPr spc="-120" dirty="0"/>
              <a:t> </a:t>
            </a:r>
            <a:r>
              <a:rPr dirty="0"/>
              <a:t>and</a:t>
            </a:r>
            <a:r>
              <a:rPr spc="-30" dirty="0"/>
              <a:t> </a:t>
            </a:r>
            <a:r>
              <a:rPr dirty="0"/>
              <a:t>Rapalos</a:t>
            </a:r>
            <a:r>
              <a:rPr spc="-40" dirty="0"/>
              <a:t> </a:t>
            </a:r>
            <a:r>
              <a:rPr spc="-25" dirty="0"/>
              <a:t>(I)</a:t>
            </a:r>
          </a:p>
        </p:txBody>
      </p:sp>
      <p:grpSp>
        <p:nvGrpSpPr>
          <p:cNvPr id="3" name="object 3"/>
          <p:cNvGrpSpPr/>
          <p:nvPr/>
        </p:nvGrpSpPr>
        <p:grpSpPr>
          <a:xfrm>
            <a:off x="15354" y="1691473"/>
            <a:ext cx="4953635" cy="3442335"/>
            <a:chOff x="15354" y="1691473"/>
            <a:chExt cx="4953635" cy="3442335"/>
          </a:xfrm>
        </p:grpSpPr>
        <p:pic>
          <p:nvPicPr>
            <p:cNvPr id="4" name="object 4"/>
            <p:cNvPicPr/>
            <p:nvPr/>
          </p:nvPicPr>
          <p:blipFill>
            <a:blip r:embed="rId2" cstate="print"/>
            <a:stretch>
              <a:fillRect/>
            </a:stretch>
          </p:blipFill>
          <p:spPr>
            <a:xfrm>
              <a:off x="381110" y="1691473"/>
              <a:ext cx="4268282" cy="3441799"/>
            </a:xfrm>
            <a:prstGeom prst="rect">
              <a:avLst/>
            </a:prstGeom>
          </p:spPr>
        </p:pic>
        <p:pic>
          <p:nvPicPr>
            <p:cNvPr id="5" name="object 5"/>
            <p:cNvPicPr/>
            <p:nvPr/>
          </p:nvPicPr>
          <p:blipFill>
            <a:blip r:embed="rId3" cstate="print"/>
            <a:stretch>
              <a:fillRect/>
            </a:stretch>
          </p:blipFill>
          <p:spPr>
            <a:xfrm>
              <a:off x="15354" y="2156586"/>
              <a:ext cx="1135049" cy="1430527"/>
            </a:xfrm>
            <a:prstGeom prst="rect">
              <a:avLst/>
            </a:prstGeom>
          </p:spPr>
        </p:pic>
        <p:pic>
          <p:nvPicPr>
            <p:cNvPr id="6" name="object 6"/>
            <p:cNvPicPr/>
            <p:nvPr/>
          </p:nvPicPr>
          <p:blipFill>
            <a:blip r:embed="rId4" cstate="print"/>
            <a:stretch>
              <a:fillRect/>
            </a:stretch>
          </p:blipFill>
          <p:spPr>
            <a:xfrm>
              <a:off x="3724656" y="1903348"/>
              <a:ext cx="1243838" cy="1409827"/>
            </a:xfrm>
            <a:prstGeom prst="rect">
              <a:avLst/>
            </a:prstGeom>
          </p:spPr>
        </p:pic>
      </p:gr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25" dirty="0"/>
              <a:t>RAPAMYCIN</a:t>
            </a:r>
            <a:r>
              <a:rPr spc="-35" dirty="0"/>
              <a:t> </a:t>
            </a:r>
            <a:r>
              <a:rPr dirty="0"/>
              <a:t>or</a:t>
            </a:r>
            <a:r>
              <a:rPr spc="-25" dirty="0"/>
              <a:t> </a:t>
            </a:r>
            <a:r>
              <a:rPr spc="-10" dirty="0"/>
              <a:t>Sirolimus</a:t>
            </a:r>
          </a:p>
          <a:p>
            <a:pPr marL="300355" marR="422909" indent="-288290">
              <a:lnSpc>
                <a:spcPct val="100000"/>
              </a:lnSpc>
              <a:spcBef>
                <a:spcPts val="2165"/>
              </a:spcBef>
              <a:buFont typeface="Wingdings"/>
              <a:buChar char=""/>
              <a:tabLst>
                <a:tab pos="300355" algn="l"/>
              </a:tabLst>
            </a:pPr>
            <a:r>
              <a:rPr b="0" u="none" spc="-10" dirty="0">
                <a:solidFill>
                  <a:srgbClr val="000000"/>
                </a:solidFill>
                <a:latin typeface="Calibri"/>
                <a:cs typeface="Calibri"/>
              </a:rPr>
              <a:t>natural</a:t>
            </a:r>
            <a:r>
              <a:rPr b="0" u="none" spc="-85" dirty="0">
                <a:solidFill>
                  <a:srgbClr val="000000"/>
                </a:solidFill>
                <a:latin typeface="Calibri"/>
                <a:cs typeface="Calibri"/>
              </a:rPr>
              <a:t> </a:t>
            </a:r>
            <a:r>
              <a:rPr b="0" u="none" spc="-10" dirty="0">
                <a:solidFill>
                  <a:srgbClr val="000000"/>
                </a:solidFill>
                <a:latin typeface="Calibri"/>
                <a:cs typeface="Calibri"/>
              </a:rPr>
              <a:t>macrocyclic</a:t>
            </a:r>
            <a:r>
              <a:rPr b="0" u="none" spc="20" dirty="0">
                <a:solidFill>
                  <a:srgbClr val="000000"/>
                </a:solidFill>
                <a:latin typeface="Calibri"/>
                <a:cs typeface="Calibri"/>
              </a:rPr>
              <a:t> </a:t>
            </a:r>
            <a:r>
              <a:rPr b="0" u="none" dirty="0">
                <a:solidFill>
                  <a:srgbClr val="000000"/>
                </a:solidFill>
                <a:latin typeface="Calibri"/>
                <a:cs typeface="Calibri"/>
              </a:rPr>
              <a:t>lactone</a:t>
            </a:r>
            <a:r>
              <a:rPr b="0" u="none" spc="-25" dirty="0">
                <a:solidFill>
                  <a:srgbClr val="000000"/>
                </a:solidFill>
                <a:latin typeface="Calibri"/>
                <a:cs typeface="Calibri"/>
              </a:rPr>
              <a:t> </a:t>
            </a:r>
            <a:r>
              <a:rPr b="0" u="none" spc="-10" dirty="0">
                <a:solidFill>
                  <a:srgbClr val="000000"/>
                </a:solidFill>
                <a:latin typeface="Calibri"/>
                <a:cs typeface="Calibri"/>
              </a:rPr>
              <a:t>antibiotic produced</a:t>
            </a:r>
            <a:r>
              <a:rPr b="0" u="none" spc="5" dirty="0">
                <a:solidFill>
                  <a:srgbClr val="000000"/>
                </a:solidFill>
                <a:latin typeface="Calibri"/>
                <a:cs typeface="Calibri"/>
              </a:rPr>
              <a:t> </a:t>
            </a:r>
            <a:r>
              <a:rPr b="0" u="none" dirty="0">
                <a:solidFill>
                  <a:srgbClr val="000000"/>
                </a:solidFill>
                <a:latin typeface="Calibri"/>
                <a:cs typeface="Calibri"/>
              </a:rPr>
              <a:t>by</a:t>
            </a:r>
            <a:r>
              <a:rPr b="0" u="none" spc="-30" dirty="0">
                <a:solidFill>
                  <a:srgbClr val="000000"/>
                </a:solidFill>
                <a:latin typeface="Calibri"/>
                <a:cs typeface="Calibri"/>
              </a:rPr>
              <a:t> </a:t>
            </a:r>
            <a:r>
              <a:rPr b="0" i="1" u="none" dirty="0">
                <a:solidFill>
                  <a:srgbClr val="000000"/>
                </a:solidFill>
                <a:latin typeface="Calibri"/>
                <a:cs typeface="Calibri"/>
              </a:rPr>
              <a:t>S.</a:t>
            </a:r>
            <a:r>
              <a:rPr b="0" i="1" u="none" spc="-35" dirty="0">
                <a:solidFill>
                  <a:srgbClr val="000000"/>
                </a:solidFill>
                <a:latin typeface="Calibri"/>
                <a:cs typeface="Calibri"/>
              </a:rPr>
              <a:t> </a:t>
            </a:r>
            <a:r>
              <a:rPr b="0" i="1" u="none" spc="-10" dirty="0">
                <a:solidFill>
                  <a:srgbClr val="000000"/>
                </a:solidFill>
                <a:latin typeface="Calibri"/>
                <a:cs typeface="Calibri"/>
              </a:rPr>
              <a:t>hygroscopicus</a:t>
            </a:r>
          </a:p>
          <a:p>
            <a:pPr marL="300355" indent="-287655">
              <a:lnSpc>
                <a:spcPct val="100000"/>
              </a:lnSpc>
              <a:spcBef>
                <a:spcPts val="2165"/>
              </a:spcBef>
              <a:buFont typeface="Wingdings"/>
              <a:buChar char=""/>
              <a:tabLst>
                <a:tab pos="300355" algn="l"/>
              </a:tabLst>
            </a:pPr>
            <a:r>
              <a:rPr b="0" u="none" spc="-10" dirty="0">
                <a:solidFill>
                  <a:srgbClr val="000000"/>
                </a:solidFill>
                <a:latin typeface="Calibri"/>
                <a:cs typeface="Calibri"/>
              </a:rPr>
              <a:t>Discover</a:t>
            </a:r>
            <a:r>
              <a:rPr b="0" u="none" spc="-95" dirty="0">
                <a:solidFill>
                  <a:srgbClr val="000000"/>
                </a:solidFill>
                <a:latin typeface="Calibri"/>
                <a:cs typeface="Calibri"/>
              </a:rPr>
              <a:t> </a:t>
            </a:r>
            <a:r>
              <a:rPr b="0" u="none" dirty="0">
                <a:solidFill>
                  <a:srgbClr val="000000"/>
                </a:solidFill>
                <a:latin typeface="Calibri"/>
                <a:cs typeface="Calibri"/>
              </a:rPr>
              <a:t>in</a:t>
            </a:r>
            <a:r>
              <a:rPr b="0" u="none" spc="-35" dirty="0">
                <a:solidFill>
                  <a:srgbClr val="000000"/>
                </a:solidFill>
                <a:latin typeface="Calibri"/>
                <a:cs typeface="Calibri"/>
              </a:rPr>
              <a:t> </a:t>
            </a:r>
            <a:r>
              <a:rPr b="0" u="none" dirty="0">
                <a:solidFill>
                  <a:srgbClr val="000000"/>
                </a:solidFill>
                <a:latin typeface="Calibri"/>
                <a:cs typeface="Calibri"/>
              </a:rPr>
              <a:t>1970s</a:t>
            </a:r>
            <a:r>
              <a:rPr b="0" u="none" spc="-10" dirty="0">
                <a:solidFill>
                  <a:srgbClr val="000000"/>
                </a:solidFill>
                <a:latin typeface="Calibri"/>
                <a:cs typeface="Calibri"/>
              </a:rPr>
              <a:t> </a:t>
            </a:r>
            <a:r>
              <a:rPr b="0" u="none" dirty="0">
                <a:solidFill>
                  <a:srgbClr val="000000"/>
                </a:solidFill>
                <a:latin typeface="Calibri"/>
                <a:cs typeface="Calibri"/>
              </a:rPr>
              <a:t>Easter</a:t>
            </a:r>
            <a:r>
              <a:rPr b="0" u="none" spc="-10" dirty="0">
                <a:solidFill>
                  <a:srgbClr val="000000"/>
                </a:solidFill>
                <a:latin typeface="Calibri"/>
                <a:cs typeface="Calibri"/>
              </a:rPr>
              <a:t> </a:t>
            </a:r>
            <a:r>
              <a:rPr b="0" u="none" dirty="0">
                <a:solidFill>
                  <a:srgbClr val="000000"/>
                </a:solidFill>
                <a:latin typeface="Calibri"/>
                <a:cs typeface="Calibri"/>
              </a:rPr>
              <a:t>Island</a:t>
            </a:r>
            <a:r>
              <a:rPr b="0" u="none" spc="-30" dirty="0">
                <a:solidFill>
                  <a:srgbClr val="000000"/>
                </a:solidFill>
                <a:latin typeface="Calibri"/>
                <a:cs typeface="Calibri"/>
              </a:rPr>
              <a:t> </a:t>
            </a:r>
            <a:r>
              <a:rPr b="0" u="none" dirty="0">
                <a:solidFill>
                  <a:srgbClr val="000000"/>
                </a:solidFill>
                <a:latin typeface="Calibri"/>
                <a:cs typeface="Calibri"/>
              </a:rPr>
              <a:t>Rapa</a:t>
            </a:r>
            <a:r>
              <a:rPr b="0" u="none" spc="-20" dirty="0">
                <a:solidFill>
                  <a:srgbClr val="000000"/>
                </a:solidFill>
                <a:latin typeface="Calibri"/>
                <a:cs typeface="Calibri"/>
              </a:rPr>
              <a:t> </a:t>
            </a:r>
            <a:r>
              <a:rPr b="0" u="none" spc="-25" dirty="0">
                <a:solidFill>
                  <a:srgbClr val="000000"/>
                </a:solidFill>
                <a:latin typeface="Calibri"/>
                <a:cs typeface="Calibri"/>
              </a:rPr>
              <a:t>Nui</a:t>
            </a:r>
          </a:p>
          <a:p>
            <a:pPr marL="300355">
              <a:lnSpc>
                <a:spcPct val="100000"/>
              </a:lnSpc>
            </a:pPr>
            <a:r>
              <a:rPr b="0" u="none" spc="-20" dirty="0">
                <a:solidFill>
                  <a:srgbClr val="000000"/>
                </a:solidFill>
                <a:latin typeface="Calibri"/>
                <a:cs typeface="Calibri"/>
              </a:rPr>
              <a:t>soil</a:t>
            </a:r>
          </a:p>
          <a:p>
            <a:pPr marL="299085" marR="5080" indent="-287020" algn="just">
              <a:lnSpc>
                <a:spcPct val="100000"/>
              </a:lnSpc>
              <a:spcBef>
                <a:spcPts val="2160"/>
              </a:spcBef>
              <a:buFont typeface="Wingdings"/>
              <a:buChar char=""/>
              <a:tabLst>
                <a:tab pos="300355" algn="l"/>
              </a:tabLst>
            </a:pPr>
            <a:r>
              <a:rPr b="0" u="none" spc="-20" dirty="0">
                <a:solidFill>
                  <a:srgbClr val="000000"/>
                </a:solidFill>
                <a:latin typeface="Calibri"/>
                <a:cs typeface="Calibri"/>
              </a:rPr>
              <a:t>anti-</a:t>
            </a:r>
            <a:r>
              <a:rPr b="0" u="none" dirty="0">
                <a:solidFill>
                  <a:srgbClr val="000000"/>
                </a:solidFill>
                <a:latin typeface="Calibri"/>
                <a:cs typeface="Calibri"/>
              </a:rPr>
              <a:t>fungal</a:t>
            </a:r>
            <a:r>
              <a:rPr b="0" u="none" spc="-45" dirty="0">
                <a:solidFill>
                  <a:srgbClr val="000000"/>
                </a:solidFill>
                <a:latin typeface="Calibri"/>
                <a:cs typeface="Calibri"/>
              </a:rPr>
              <a:t> </a:t>
            </a:r>
            <a:r>
              <a:rPr b="0" u="none" dirty="0">
                <a:solidFill>
                  <a:srgbClr val="000000"/>
                </a:solidFill>
                <a:latin typeface="Calibri"/>
                <a:cs typeface="Calibri"/>
              </a:rPr>
              <a:t>drug</a:t>
            </a:r>
            <a:r>
              <a:rPr b="0" u="none" spc="-20" dirty="0">
                <a:solidFill>
                  <a:srgbClr val="000000"/>
                </a:solidFill>
                <a:latin typeface="Calibri"/>
                <a:cs typeface="Calibri"/>
              </a:rPr>
              <a:t> </a:t>
            </a:r>
            <a:r>
              <a:rPr b="0" u="none" dirty="0">
                <a:solidFill>
                  <a:srgbClr val="000000"/>
                </a:solidFill>
                <a:latin typeface="Calibri"/>
                <a:cs typeface="Calibri"/>
              </a:rPr>
              <a:t>against</a:t>
            </a:r>
            <a:r>
              <a:rPr b="0" u="none" spc="-15" dirty="0">
                <a:solidFill>
                  <a:srgbClr val="000000"/>
                </a:solidFill>
                <a:latin typeface="Calibri"/>
                <a:cs typeface="Calibri"/>
              </a:rPr>
              <a:t> </a:t>
            </a:r>
            <a:r>
              <a:rPr b="0" i="1" u="none" dirty="0">
                <a:solidFill>
                  <a:srgbClr val="000000"/>
                </a:solidFill>
                <a:latin typeface="Calibri"/>
                <a:cs typeface="Calibri"/>
              </a:rPr>
              <a:t>Candida</a:t>
            </a:r>
            <a:r>
              <a:rPr b="0" i="1" u="none" spc="-75" dirty="0">
                <a:solidFill>
                  <a:srgbClr val="000000"/>
                </a:solidFill>
                <a:latin typeface="Calibri"/>
                <a:cs typeface="Calibri"/>
              </a:rPr>
              <a:t> </a:t>
            </a:r>
            <a:r>
              <a:rPr b="0" i="1" u="none" spc="-10" dirty="0">
                <a:solidFill>
                  <a:srgbClr val="000000"/>
                </a:solidFill>
                <a:latin typeface="Calibri"/>
                <a:cs typeface="Calibri"/>
              </a:rPr>
              <a:t>albicans, 	Cryptococcus</a:t>
            </a:r>
            <a:r>
              <a:rPr b="0" i="1" u="none" spc="-95" dirty="0">
                <a:solidFill>
                  <a:srgbClr val="000000"/>
                </a:solidFill>
                <a:latin typeface="Calibri"/>
                <a:cs typeface="Calibri"/>
              </a:rPr>
              <a:t> </a:t>
            </a:r>
            <a:r>
              <a:rPr b="0" i="1" u="none" dirty="0">
                <a:solidFill>
                  <a:srgbClr val="000000"/>
                </a:solidFill>
                <a:latin typeface="Calibri"/>
                <a:cs typeface="Calibri"/>
              </a:rPr>
              <a:t>neoformans</a:t>
            </a:r>
            <a:r>
              <a:rPr b="0" i="1" u="none" spc="-55" dirty="0">
                <a:solidFill>
                  <a:srgbClr val="000000"/>
                </a:solidFill>
                <a:latin typeface="Calibri"/>
                <a:cs typeface="Calibri"/>
              </a:rPr>
              <a:t> </a:t>
            </a:r>
            <a:r>
              <a:rPr b="0" u="none" dirty="0">
                <a:solidFill>
                  <a:srgbClr val="000000"/>
                </a:solidFill>
                <a:latin typeface="Calibri"/>
                <a:cs typeface="Calibri"/>
              </a:rPr>
              <a:t>and</a:t>
            </a:r>
            <a:r>
              <a:rPr b="0" u="none" spc="5" dirty="0">
                <a:solidFill>
                  <a:srgbClr val="000000"/>
                </a:solidFill>
                <a:latin typeface="Calibri"/>
                <a:cs typeface="Calibri"/>
              </a:rPr>
              <a:t> </a:t>
            </a:r>
            <a:r>
              <a:rPr b="0" i="1" u="none" spc="-10" dirty="0">
                <a:solidFill>
                  <a:srgbClr val="000000"/>
                </a:solidFill>
                <a:latin typeface="Calibri"/>
                <a:cs typeface="Calibri"/>
              </a:rPr>
              <a:t>Aspergillus 	fumigatus</a:t>
            </a:r>
          </a:p>
          <a:p>
            <a:pPr marL="300355" indent="-287655">
              <a:lnSpc>
                <a:spcPct val="100000"/>
              </a:lnSpc>
              <a:spcBef>
                <a:spcPts val="2170"/>
              </a:spcBef>
              <a:buFont typeface="Wingdings"/>
              <a:buChar char=""/>
              <a:tabLst>
                <a:tab pos="300355" algn="l"/>
              </a:tabLst>
            </a:pPr>
            <a:r>
              <a:rPr b="0" u="none" dirty="0">
                <a:solidFill>
                  <a:srgbClr val="000000"/>
                </a:solidFill>
                <a:latin typeface="Calibri"/>
                <a:cs typeface="Calibri"/>
              </a:rPr>
              <a:t>initially</a:t>
            </a:r>
            <a:r>
              <a:rPr b="0" u="none" spc="-10" dirty="0">
                <a:solidFill>
                  <a:srgbClr val="000000"/>
                </a:solidFill>
                <a:latin typeface="Calibri"/>
                <a:cs typeface="Calibri"/>
              </a:rPr>
              <a:t> </a:t>
            </a:r>
            <a:r>
              <a:rPr b="0" u="none" dirty="0">
                <a:solidFill>
                  <a:srgbClr val="000000"/>
                </a:solidFill>
                <a:latin typeface="Calibri"/>
                <a:cs typeface="Calibri"/>
              </a:rPr>
              <a:t>used</a:t>
            </a:r>
            <a:r>
              <a:rPr b="0" u="none" spc="-35" dirty="0">
                <a:solidFill>
                  <a:srgbClr val="000000"/>
                </a:solidFill>
                <a:latin typeface="Calibri"/>
                <a:cs typeface="Calibri"/>
              </a:rPr>
              <a:t> </a:t>
            </a:r>
            <a:r>
              <a:rPr b="0" u="none" dirty="0">
                <a:solidFill>
                  <a:srgbClr val="000000"/>
                </a:solidFill>
                <a:latin typeface="Calibri"/>
                <a:cs typeface="Calibri"/>
              </a:rPr>
              <a:t>as</a:t>
            </a:r>
            <a:r>
              <a:rPr b="0" u="none" spc="-45" dirty="0">
                <a:solidFill>
                  <a:srgbClr val="000000"/>
                </a:solidFill>
                <a:latin typeface="Calibri"/>
                <a:cs typeface="Calibri"/>
              </a:rPr>
              <a:t> </a:t>
            </a:r>
            <a:r>
              <a:rPr b="0" u="none" spc="-10" dirty="0">
                <a:solidFill>
                  <a:srgbClr val="000000"/>
                </a:solidFill>
                <a:latin typeface="Calibri"/>
                <a:cs typeface="Calibri"/>
              </a:rPr>
              <a:t>immunosuppressive</a:t>
            </a:r>
            <a:r>
              <a:rPr b="0" u="none" spc="10" dirty="0">
                <a:solidFill>
                  <a:srgbClr val="000000"/>
                </a:solidFill>
                <a:latin typeface="Calibri"/>
                <a:cs typeface="Calibri"/>
              </a:rPr>
              <a:t> </a:t>
            </a:r>
            <a:r>
              <a:rPr b="0" u="none" spc="-20" dirty="0">
                <a:solidFill>
                  <a:srgbClr val="000000"/>
                </a:solidFill>
                <a:latin typeface="Calibri"/>
                <a:cs typeface="Calibri"/>
              </a:rPr>
              <a:t>drug</a:t>
            </a:r>
          </a:p>
          <a:p>
            <a:pPr marL="300355">
              <a:lnSpc>
                <a:spcPct val="100000"/>
              </a:lnSpc>
            </a:pPr>
            <a:r>
              <a:rPr b="0" u="none" spc="-20" dirty="0">
                <a:solidFill>
                  <a:srgbClr val="000000"/>
                </a:solidFill>
                <a:latin typeface="Calibri"/>
                <a:cs typeface="Calibri"/>
              </a:rPr>
              <a:t>(prevention</a:t>
            </a:r>
            <a:r>
              <a:rPr b="0" u="none" spc="-75" dirty="0">
                <a:solidFill>
                  <a:srgbClr val="000000"/>
                </a:solidFill>
                <a:latin typeface="Calibri"/>
                <a:cs typeface="Calibri"/>
              </a:rPr>
              <a:t> </a:t>
            </a:r>
            <a:r>
              <a:rPr b="0" u="none" dirty="0">
                <a:solidFill>
                  <a:srgbClr val="000000"/>
                </a:solidFill>
                <a:latin typeface="Calibri"/>
                <a:cs typeface="Calibri"/>
              </a:rPr>
              <a:t>of</a:t>
            </a:r>
            <a:r>
              <a:rPr b="0" u="none" spc="-15" dirty="0">
                <a:solidFill>
                  <a:srgbClr val="000000"/>
                </a:solidFill>
                <a:latin typeface="Calibri"/>
                <a:cs typeface="Calibri"/>
              </a:rPr>
              <a:t> </a:t>
            </a:r>
            <a:r>
              <a:rPr b="0" u="none" dirty="0">
                <a:solidFill>
                  <a:srgbClr val="000000"/>
                </a:solidFill>
                <a:latin typeface="Calibri"/>
                <a:cs typeface="Calibri"/>
              </a:rPr>
              <a:t>renal</a:t>
            </a:r>
            <a:r>
              <a:rPr b="0" u="none" spc="-20" dirty="0">
                <a:solidFill>
                  <a:srgbClr val="000000"/>
                </a:solidFill>
                <a:latin typeface="Calibri"/>
                <a:cs typeface="Calibri"/>
              </a:rPr>
              <a:t> </a:t>
            </a:r>
            <a:r>
              <a:rPr b="0" u="none" dirty="0">
                <a:solidFill>
                  <a:srgbClr val="000000"/>
                </a:solidFill>
                <a:latin typeface="Calibri"/>
                <a:cs typeface="Calibri"/>
              </a:rPr>
              <a:t>allograft</a:t>
            </a:r>
            <a:r>
              <a:rPr b="0" u="none" spc="-5" dirty="0">
                <a:solidFill>
                  <a:srgbClr val="000000"/>
                </a:solidFill>
                <a:latin typeface="Calibri"/>
                <a:cs typeface="Calibri"/>
              </a:rPr>
              <a:t> </a:t>
            </a:r>
            <a:r>
              <a:rPr b="0" u="none" spc="-10" dirty="0">
                <a:solidFill>
                  <a:srgbClr val="000000"/>
                </a:solidFill>
                <a:latin typeface="Calibri"/>
                <a:cs typeface="Calibri"/>
              </a:rPr>
              <a:t>reject)</a:t>
            </a:r>
          </a:p>
          <a:p>
            <a:pPr marL="300355" indent="-287655">
              <a:lnSpc>
                <a:spcPct val="100000"/>
              </a:lnSpc>
              <a:spcBef>
                <a:spcPts val="2160"/>
              </a:spcBef>
              <a:buFont typeface="Wingdings"/>
              <a:buChar char=""/>
              <a:tabLst>
                <a:tab pos="300355" algn="l"/>
              </a:tabLst>
            </a:pPr>
            <a:r>
              <a:rPr b="0" u="none" spc="-10" dirty="0">
                <a:solidFill>
                  <a:srgbClr val="000000"/>
                </a:solidFill>
                <a:latin typeface="Calibri"/>
                <a:cs typeface="Calibri"/>
              </a:rPr>
              <a:t>cytostatic</a:t>
            </a:r>
            <a:r>
              <a:rPr b="0" u="none" spc="-95" dirty="0">
                <a:solidFill>
                  <a:srgbClr val="000000"/>
                </a:solidFill>
                <a:latin typeface="Calibri"/>
                <a:cs typeface="Calibri"/>
              </a:rPr>
              <a:t> </a:t>
            </a:r>
            <a:r>
              <a:rPr b="0" u="none" dirty="0">
                <a:solidFill>
                  <a:srgbClr val="000000"/>
                </a:solidFill>
                <a:latin typeface="Calibri"/>
                <a:cs typeface="Calibri"/>
              </a:rPr>
              <a:t>agent,</a:t>
            </a:r>
            <a:r>
              <a:rPr b="0" u="none" spc="-105" dirty="0">
                <a:solidFill>
                  <a:srgbClr val="000000"/>
                </a:solidFill>
                <a:latin typeface="Calibri"/>
                <a:cs typeface="Calibri"/>
              </a:rPr>
              <a:t> </a:t>
            </a:r>
            <a:r>
              <a:rPr b="0" u="none" dirty="0">
                <a:solidFill>
                  <a:srgbClr val="000000"/>
                </a:solidFill>
                <a:latin typeface="Calibri"/>
                <a:cs typeface="Calibri"/>
              </a:rPr>
              <a:t>inhibits</a:t>
            </a:r>
            <a:r>
              <a:rPr b="0" u="none" spc="30" dirty="0">
                <a:solidFill>
                  <a:srgbClr val="000000"/>
                </a:solidFill>
                <a:latin typeface="Calibri"/>
                <a:cs typeface="Calibri"/>
              </a:rPr>
              <a:t> </a:t>
            </a:r>
            <a:r>
              <a:rPr b="0" u="none" dirty="0">
                <a:solidFill>
                  <a:srgbClr val="000000"/>
                </a:solidFill>
                <a:latin typeface="Calibri"/>
                <a:cs typeface="Calibri"/>
              </a:rPr>
              <a:t>cell</a:t>
            </a:r>
            <a:r>
              <a:rPr b="0" u="none" spc="-45" dirty="0">
                <a:solidFill>
                  <a:srgbClr val="000000"/>
                </a:solidFill>
                <a:latin typeface="Calibri"/>
                <a:cs typeface="Calibri"/>
              </a:rPr>
              <a:t> </a:t>
            </a:r>
            <a:r>
              <a:rPr b="0" u="none" spc="-10" dirty="0">
                <a:solidFill>
                  <a:srgbClr val="000000"/>
                </a:solidFill>
                <a:latin typeface="Calibri"/>
                <a:cs typeface="Calibri"/>
              </a:rPr>
              <a:t>proliferation,</a:t>
            </a:r>
          </a:p>
          <a:p>
            <a:pPr marL="300355">
              <a:lnSpc>
                <a:spcPct val="100000"/>
              </a:lnSpc>
            </a:pPr>
            <a:r>
              <a:rPr b="0" u="none" dirty="0">
                <a:solidFill>
                  <a:srgbClr val="000000"/>
                </a:solidFill>
                <a:latin typeface="Calibri"/>
                <a:cs typeface="Calibri"/>
              </a:rPr>
              <a:t>survival</a:t>
            </a:r>
            <a:r>
              <a:rPr b="0" u="none" spc="-80" dirty="0">
                <a:solidFill>
                  <a:srgbClr val="000000"/>
                </a:solidFill>
                <a:latin typeface="Calibri"/>
                <a:cs typeface="Calibri"/>
              </a:rPr>
              <a:t> </a:t>
            </a:r>
            <a:r>
              <a:rPr b="0" u="none" dirty="0">
                <a:solidFill>
                  <a:srgbClr val="000000"/>
                </a:solidFill>
                <a:latin typeface="Calibri"/>
                <a:cs typeface="Calibri"/>
              </a:rPr>
              <a:t>and</a:t>
            </a:r>
            <a:r>
              <a:rPr b="0" u="none" spc="-15" dirty="0">
                <a:solidFill>
                  <a:srgbClr val="000000"/>
                </a:solidFill>
                <a:latin typeface="Calibri"/>
                <a:cs typeface="Calibri"/>
              </a:rPr>
              <a:t> </a:t>
            </a:r>
            <a:r>
              <a:rPr b="0" u="none" spc="-10" dirty="0">
                <a:solidFill>
                  <a:srgbClr val="000000"/>
                </a:solidFill>
                <a:latin typeface="Calibri"/>
                <a:cs typeface="Calibri"/>
              </a:rPr>
              <a:t>angiogenesis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0176" y="16891"/>
            <a:ext cx="5960745" cy="393065"/>
          </a:xfrm>
          <a:prstGeom prst="rect">
            <a:avLst/>
          </a:prstGeom>
        </p:spPr>
        <p:txBody>
          <a:bodyPr vert="horz" wrap="square" lIns="0" tIns="13970" rIns="0" bIns="0" rtlCol="0">
            <a:spAutoFit/>
          </a:bodyPr>
          <a:lstStyle/>
          <a:p>
            <a:pPr marL="12700">
              <a:lnSpc>
                <a:spcPct val="100000"/>
              </a:lnSpc>
              <a:spcBef>
                <a:spcPts val="110"/>
              </a:spcBef>
            </a:pPr>
            <a:r>
              <a:rPr spc="-10" dirty="0"/>
              <a:t>Rapamycin</a:t>
            </a:r>
            <a:r>
              <a:rPr spc="-114" dirty="0"/>
              <a:t> </a:t>
            </a:r>
            <a:r>
              <a:rPr dirty="0"/>
              <a:t>and</a:t>
            </a:r>
            <a:r>
              <a:rPr spc="-40" dirty="0"/>
              <a:t> </a:t>
            </a:r>
            <a:r>
              <a:rPr dirty="0"/>
              <a:t>Rapalos</a:t>
            </a:r>
            <a:r>
              <a:rPr spc="-30" dirty="0"/>
              <a:t> </a:t>
            </a:r>
            <a:r>
              <a:rPr dirty="0"/>
              <a:t>–</a:t>
            </a:r>
            <a:r>
              <a:rPr spc="-25" dirty="0"/>
              <a:t> </a:t>
            </a:r>
            <a:r>
              <a:rPr dirty="0"/>
              <a:t>Mechanism</a:t>
            </a:r>
            <a:r>
              <a:rPr spc="-65" dirty="0"/>
              <a:t> </a:t>
            </a:r>
            <a:r>
              <a:rPr dirty="0"/>
              <a:t>of</a:t>
            </a:r>
            <a:r>
              <a:rPr spc="-15" dirty="0"/>
              <a:t> </a:t>
            </a:r>
            <a:r>
              <a:rPr spc="-10" dirty="0"/>
              <a:t>action</a:t>
            </a:r>
          </a:p>
        </p:txBody>
      </p:sp>
      <p:sp>
        <p:nvSpPr>
          <p:cNvPr id="3" name="object 3"/>
          <p:cNvSpPr txBox="1"/>
          <p:nvPr/>
        </p:nvSpPr>
        <p:spPr>
          <a:xfrm>
            <a:off x="42163" y="4793437"/>
            <a:ext cx="9008110" cy="1672589"/>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binds</a:t>
            </a:r>
            <a:r>
              <a:rPr sz="1800" spc="-30" dirty="0">
                <a:latin typeface="Calibri"/>
                <a:cs typeface="Calibri"/>
              </a:rPr>
              <a:t> </a:t>
            </a:r>
            <a:r>
              <a:rPr sz="1800" dirty="0">
                <a:latin typeface="Calibri"/>
                <a:cs typeface="Calibri"/>
              </a:rPr>
              <a:t>FKBP12</a:t>
            </a:r>
            <a:r>
              <a:rPr sz="1800" spc="-75" dirty="0">
                <a:latin typeface="Calibri"/>
                <a:cs typeface="Calibri"/>
              </a:rPr>
              <a:t> </a:t>
            </a:r>
            <a:r>
              <a:rPr sz="1800" dirty="0">
                <a:latin typeface="Calibri"/>
                <a:cs typeface="Calibri"/>
              </a:rPr>
              <a:t>(FK</a:t>
            </a:r>
            <a:r>
              <a:rPr sz="1800" spc="-35" dirty="0">
                <a:latin typeface="Calibri"/>
                <a:cs typeface="Calibri"/>
              </a:rPr>
              <a:t> </a:t>
            </a:r>
            <a:r>
              <a:rPr sz="1800" spc="-20" dirty="0">
                <a:latin typeface="Calibri"/>
                <a:cs typeface="Calibri"/>
              </a:rPr>
              <a:t>506-</a:t>
            </a:r>
            <a:r>
              <a:rPr sz="1800" dirty="0">
                <a:latin typeface="Calibri"/>
                <a:cs typeface="Calibri"/>
              </a:rPr>
              <a:t>binding</a:t>
            </a:r>
            <a:r>
              <a:rPr sz="1800" spc="70" dirty="0">
                <a:latin typeface="Calibri"/>
                <a:cs typeface="Calibri"/>
              </a:rPr>
              <a:t> </a:t>
            </a:r>
            <a:r>
              <a:rPr sz="1800" dirty="0">
                <a:latin typeface="Calibri"/>
                <a:cs typeface="Calibri"/>
              </a:rPr>
              <a:t>protein</a:t>
            </a:r>
            <a:r>
              <a:rPr sz="1800" spc="2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12</a:t>
            </a:r>
            <a:r>
              <a:rPr sz="1800" spc="-45" dirty="0">
                <a:latin typeface="Calibri"/>
                <a:cs typeface="Calibri"/>
              </a:rPr>
              <a:t> </a:t>
            </a:r>
            <a:r>
              <a:rPr sz="1800" spc="-20" dirty="0">
                <a:latin typeface="Calibri"/>
                <a:cs typeface="Calibri"/>
              </a:rPr>
              <a:t>kDa)</a:t>
            </a:r>
            <a:endParaRPr sz="1800">
              <a:latin typeface="Calibri"/>
              <a:cs typeface="Calibri"/>
            </a:endParaRPr>
          </a:p>
          <a:p>
            <a:pPr marL="300355" indent="-287655">
              <a:lnSpc>
                <a:spcPct val="100000"/>
              </a:lnSpc>
              <a:spcBef>
                <a:spcPts val="2165"/>
              </a:spcBef>
              <a:buFont typeface="Wingdings"/>
              <a:buChar char=""/>
              <a:tabLst>
                <a:tab pos="300355" algn="l"/>
              </a:tabLst>
            </a:pPr>
            <a:r>
              <a:rPr sz="1800" spc="-10" dirty="0">
                <a:latin typeface="Calibri"/>
                <a:cs typeface="Calibri"/>
              </a:rPr>
              <a:t>complex</a:t>
            </a:r>
            <a:r>
              <a:rPr sz="1800" spc="-65" dirty="0">
                <a:latin typeface="Calibri"/>
                <a:cs typeface="Calibri"/>
              </a:rPr>
              <a:t> </a:t>
            </a:r>
            <a:r>
              <a:rPr sz="1800" dirty="0">
                <a:latin typeface="Calibri"/>
                <a:cs typeface="Calibri"/>
              </a:rPr>
              <a:t>interacts</a:t>
            </a:r>
            <a:r>
              <a:rPr sz="1800" spc="-30" dirty="0">
                <a:latin typeface="Calibri"/>
                <a:cs typeface="Calibri"/>
              </a:rPr>
              <a:t> </a:t>
            </a:r>
            <a:r>
              <a:rPr sz="1800" dirty="0">
                <a:latin typeface="Calibri"/>
                <a:cs typeface="Calibri"/>
              </a:rPr>
              <a:t>with</a:t>
            </a:r>
            <a:r>
              <a:rPr sz="1800" spc="-7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FRB</a:t>
            </a:r>
            <a:r>
              <a:rPr sz="1800" spc="-45" dirty="0">
                <a:latin typeface="Calibri"/>
                <a:cs typeface="Calibri"/>
              </a:rPr>
              <a:t> </a:t>
            </a:r>
            <a:r>
              <a:rPr sz="1800" spc="-20" dirty="0">
                <a:latin typeface="Calibri"/>
                <a:cs typeface="Calibri"/>
              </a:rPr>
              <a:t>(FKBP12-</a:t>
            </a:r>
            <a:r>
              <a:rPr sz="1800" spc="-10" dirty="0">
                <a:latin typeface="Calibri"/>
                <a:cs typeface="Calibri"/>
              </a:rPr>
              <a:t>rapamycin</a:t>
            </a:r>
            <a:r>
              <a:rPr sz="1800" spc="20" dirty="0">
                <a:latin typeface="Calibri"/>
                <a:cs typeface="Calibri"/>
              </a:rPr>
              <a:t> </a:t>
            </a:r>
            <a:r>
              <a:rPr sz="1800" dirty="0">
                <a:latin typeface="Calibri"/>
                <a:cs typeface="Calibri"/>
              </a:rPr>
              <a:t>binding)</a:t>
            </a:r>
            <a:r>
              <a:rPr sz="1800" spc="-15" dirty="0">
                <a:latin typeface="Calibri"/>
                <a:cs typeface="Calibri"/>
              </a:rPr>
              <a:t> </a:t>
            </a:r>
            <a:r>
              <a:rPr sz="1800" dirty="0">
                <a:latin typeface="Calibri"/>
                <a:cs typeface="Calibri"/>
              </a:rPr>
              <a:t>domain</a:t>
            </a:r>
            <a:r>
              <a:rPr sz="1800" spc="-15" dirty="0">
                <a:latin typeface="Calibri"/>
                <a:cs typeface="Calibri"/>
              </a:rPr>
              <a:t> </a:t>
            </a:r>
            <a:r>
              <a:rPr sz="1800" dirty="0">
                <a:latin typeface="Calibri"/>
                <a:cs typeface="Calibri"/>
              </a:rPr>
              <a:t>located</a:t>
            </a:r>
            <a:r>
              <a:rPr sz="1800" spc="-4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65" dirty="0">
                <a:latin typeface="Calibri"/>
                <a:cs typeface="Calibri"/>
              </a:rPr>
              <a:t> </a:t>
            </a:r>
            <a:r>
              <a:rPr sz="1800" spc="-10" dirty="0">
                <a:latin typeface="Calibri"/>
                <a:cs typeface="Calibri"/>
              </a:rPr>
              <a:t>C-terminus</a:t>
            </a:r>
            <a:endParaRPr sz="1800">
              <a:latin typeface="Calibri"/>
              <a:cs typeface="Calibri"/>
            </a:endParaRPr>
          </a:p>
          <a:p>
            <a:pPr marL="300990">
              <a:lnSpc>
                <a:spcPct val="100000"/>
              </a:lnSpc>
            </a:pPr>
            <a:r>
              <a:rPr sz="1800" dirty="0">
                <a:latin typeface="Calibri"/>
                <a:cs typeface="Calibri"/>
              </a:rPr>
              <a:t>of</a:t>
            </a:r>
            <a:r>
              <a:rPr sz="1800" spc="-45" dirty="0">
                <a:latin typeface="Calibri"/>
                <a:cs typeface="Calibri"/>
              </a:rPr>
              <a:t> </a:t>
            </a:r>
            <a:r>
              <a:rPr sz="1800" spc="-20" dirty="0">
                <a:latin typeface="Calibri"/>
                <a:cs typeface="Calibri"/>
              </a:rPr>
              <a:t>mTOR</a:t>
            </a:r>
            <a:endParaRPr sz="1800">
              <a:latin typeface="Calibri"/>
              <a:cs typeface="Calibri"/>
            </a:endParaRPr>
          </a:p>
          <a:p>
            <a:pPr marL="300355" indent="-287655">
              <a:lnSpc>
                <a:spcPct val="100000"/>
              </a:lnSpc>
              <a:spcBef>
                <a:spcPts val="2165"/>
              </a:spcBef>
              <a:buFont typeface="Wingdings"/>
              <a:buChar char=""/>
              <a:tabLst>
                <a:tab pos="300355" algn="l"/>
              </a:tabLst>
            </a:pPr>
            <a:r>
              <a:rPr sz="1800" dirty="0">
                <a:latin typeface="Calibri"/>
                <a:cs typeface="Calibri"/>
              </a:rPr>
              <a:t>inhibition</a:t>
            </a:r>
            <a:r>
              <a:rPr sz="1800" spc="-20" dirty="0">
                <a:latin typeface="Calibri"/>
                <a:cs typeface="Calibri"/>
              </a:rPr>
              <a:t> </a:t>
            </a:r>
            <a:r>
              <a:rPr sz="1800" dirty="0">
                <a:latin typeface="Calibri"/>
                <a:cs typeface="Calibri"/>
              </a:rPr>
              <a:t>of</a:t>
            </a:r>
            <a:r>
              <a:rPr sz="1800" spc="-70" dirty="0">
                <a:latin typeface="Calibri"/>
                <a:cs typeface="Calibri"/>
              </a:rPr>
              <a:t> </a:t>
            </a:r>
            <a:r>
              <a:rPr sz="1800" spc="-20" dirty="0">
                <a:latin typeface="Calibri"/>
                <a:cs typeface="Calibri"/>
              </a:rPr>
              <a:t>mTOR</a:t>
            </a:r>
            <a:endParaRPr sz="1800">
              <a:latin typeface="Calibri"/>
              <a:cs typeface="Calibri"/>
            </a:endParaRPr>
          </a:p>
        </p:txBody>
      </p:sp>
      <p:grpSp>
        <p:nvGrpSpPr>
          <p:cNvPr id="4" name="object 4"/>
          <p:cNvGrpSpPr/>
          <p:nvPr/>
        </p:nvGrpSpPr>
        <p:grpSpPr>
          <a:xfrm>
            <a:off x="78705" y="0"/>
            <a:ext cx="8093709" cy="4624705"/>
            <a:chOff x="78705" y="0"/>
            <a:chExt cx="8093709" cy="4624705"/>
          </a:xfrm>
        </p:grpSpPr>
        <p:pic>
          <p:nvPicPr>
            <p:cNvPr id="5" name="object 5"/>
            <p:cNvPicPr/>
            <p:nvPr/>
          </p:nvPicPr>
          <p:blipFill>
            <a:blip r:embed="rId2" cstate="print"/>
            <a:stretch>
              <a:fillRect/>
            </a:stretch>
          </p:blipFill>
          <p:spPr>
            <a:xfrm>
              <a:off x="78705" y="0"/>
              <a:ext cx="2227900" cy="1628775"/>
            </a:xfrm>
            <a:prstGeom prst="rect">
              <a:avLst/>
            </a:prstGeom>
          </p:spPr>
        </p:pic>
        <p:pic>
          <p:nvPicPr>
            <p:cNvPr id="6" name="object 6"/>
            <p:cNvPicPr/>
            <p:nvPr/>
          </p:nvPicPr>
          <p:blipFill>
            <a:blip r:embed="rId3" cstate="print"/>
            <a:stretch>
              <a:fillRect/>
            </a:stretch>
          </p:blipFill>
          <p:spPr>
            <a:xfrm>
              <a:off x="2195702" y="908685"/>
              <a:ext cx="5976620" cy="3716020"/>
            </a:xfrm>
            <a:prstGeom prst="rect">
              <a:avLst/>
            </a:prstGeom>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6748" y="1060635"/>
            <a:ext cx="2285812" cy="1955248"/>
          </a:xfrm>
          <a:prstGeom prst="rect">
            <a:avLst/>
          </a:prstGeom>
        </p:spPr>
      </p:pic>
      <p:pic>
        <p:nvPicPr>
          <p:cNvPr id="3" name="object 3"/>
          <p:cNvPicPr/>
          <p:nvPr/>
        </p:nvPicPr>
        <p:blipFill>
          <a:blip r:embed="rId3" cstate="print"/>
          <a:stretch>
            <a:fillRect/>
          </a:stretch>
        </p:blipFill>
        <p:spPr>
          <a:xfrm>
            <a:off x="3596821" y="741066"/>
            <a:ext cx="4856650" cy="2467588"/>
          </a:xfrm>
          <a:prstGeom prst="rect">
            <a:avLst/>
          </a:prstGeom>
        </p:spPr>
      </p:pic>
      <p:sp>
        <p:nvSpPr>
          <p:cNvPr id="4" name="object 4"/>
          <p:cNvSpPr txBox="1"/>
          <p:nvPr/>
        </p:nvSpPr>
        <p:spPr>
          <a:xfrm>
            <a:off x="1076350" y="3243452"/>
            <a:ext cx="981710" cy="207010"/>
          </a:xfrm>
          <a:prstGeom prst="rect">
            <a:avLst/>
          </a:prstGeom>
        </p:spPr>
        <p:txBody>
          <a:bodyPr vert="horz" wrap="square" lIns="0" tIns="17145" rIns="0" bIns="0" rtlCol="0">
            <a:spAutoFit/>
          </a:bodyPr>
          <a:lstStyle/>
          <a:p>
            <a:pPr marL="12700">
              <a:lnSpc>
                <a:spcPct val="100000"/>
              </a:lnSpc>
              <a:spcBef>
                <a:spcPts val="135"/>
              </a:spcBef>
            </a:pPr>
            <a:r>
              <a:rPr sz="1150" spc="-10" dirty="0">
                <a:latin typeface="Calibri"/>
                <a:cs typeface="Calibri"/>
              </a:rPr>
              <a:t>TEMSIROLIMUS</a:t>
            </a:r>
            <a:endParaRPr sz="1150">
              <a:latin typeface="Calibri"/>
              <a:cs typeface="Calibri"/>
            </a:endParaRPr>
          </a:p>
        </p:txBody>
      </p:sp>
      <p:sp>
        <p:nvSpPr>
          <p:cNvPr id="5" name="object 5"/>
          <p:cNvSpPr txBox="1"/>
          <p:nvPr/>
        </p:nvSpPr>
        <p:spPr>
          <a:xfrm>
            <a:off x="4018026" y="3234384"/>
            <a:ext cx="836930" cy="207010"/>
          </a:xfrm>
          <a:prstGeom prst="rect">
            <a:avLst/>
          </a:prstGeom>
        </p:spPr>
        <p:txBody>
          <a:bodyPr vert="horz" wrap="square" lIns="0" tIns="11430" rIns="0" bIns="0" rtlCol="0">
            <a:spAutoFit/>
          </a:bodyPr>
          <a:lstStyle/>
          <a:p>
            <a:pPr marL="12700">
              <a:lnSpc>
                <a:spcPct val="100000"/>
              </a:lnSpc>
              <a:spcBef>
                <a:spcPts val="90"/>
              </a:spcBef>
            </a:pPr>
            <a:r>
              <a:rPr sz="1200" spc="-10" dirty="0">
                <a:latin typeface="Calibri"/>
                <a:cs typeface="Calibri"/>
              </a:rPr>
              <a:t>EVEROLIMUS</a:t>
            </a:r>
            <a:endParaRPr sz="1200">
              <a:latin typeface="Calibri"/>
              <a:cs typeface="Calibri"/>
            </a:endParaRPr>
          </a:p>
        </p:txBody>
      </p:sp>
      <p:sp>
        <p:nvSpPr>
          <p:cNvPr id="6" name="object 6"/>
          <p:cNvSpPr txBox="1"/>
          <p:nvPr/>
        </p:nvSpPr>
        <p:spPr>
          <a:xfrm>
            <a:off x="6555740" y="3171570"/>
            <a:ext cx="935990" cy="207010"/>
          </a:xfrm>
          <a:prstGeom prst="rect">
            <a:avLst/>
          </a:prstGeom>
        </p:spPr>
        <p:txBody>
          <a:bodyPr vert="horz" wrap="square" lIns="0" tIns="17145" rIns="0" bIns="0" rtlCol="0">
            <a:spAutoFit/>
          </a:bodyPr>
          <a:lstStyle/>
          <a:p>
            <a:pPr marL="12700">
              <a:lnSpc>
                <a:spcPct val="100000"/>
              </a:lnSpc>
              <a:spcBef>
                <a:spcPts val="135"/>
              </a:spcBef>
            </a:pPr>
            <a:r>
              <a:rPr sz="1150" spc="-10" dirty="0">
                <a:latin typeface="Calibri"/>
                <a:cs typeface="Calibri"/>
              </a:rPr>
              <a:t>DEFOROLIMUS</a:t>
            </a:r>
            <a:endParaRPr sz="1150">
              <a:latin typeface="Calibri"/>
              <a:cs typeface="Calibri"/>
            </a:endParaRPr>
          </a:p>
        </p:txBody>
      </p:sp>
      <p:sp>
        <p:nvSpPr>
          <p:cNvPr id="7" name="object 7"/>
          <p:cNvSpPr txBox="1">
            <a:spLocks noGrp="1"/>
          </p:cNvSpPr>
          <p:nvPr>
            <p:ph type="title"/>
          </p:nvPr>
        </p:nvSpPr>
        <p:spPr>
          <a:prstGeom prst="rect">
            <a:avLst/>
          </a:prstGeom>
        </p:spPr>
        <p:txBody>
          <a:bodyPr vert="horz" wrap="square" lIns="0" tIns="13970" rIns="0" bIns="0" rtlCol="0">
            <a:spAutoFit/>
          </a:bodyPr>
          <a:lstStyle/>
          <a:p>
            <a:pPr marL="1527175">
              <a:lnSpc>
                <a:spcPct val="100000"/>
              </a:lnSpc>
              <a:spcBef>
                <a:spcPts val="110"/>
              </a:spcBef>
            </a:pPr>
            <a:r>
              <a:rPr spc="-10" dirty="0"/>
              <a:t>Rapamycin</a:t>
            </a:r>
            <a:r>
              <a:rPr spc="-110" dirty="0"/>
              <a:t> </a:t>
            </a:r>
            <a:r>
              <a:rPr dirty="0"/>
              <a:t>and</a:t>
            </a:r>
            <a:r>
              <a:rPr spc="-45" dirty="0"/>
              <a:t> </a:t>
            </a:r>
            <a:r>
              <a:rPr dirty="0"/>
              <a:t>Rapalos</a:t>
            </a:r>
            <a:r>
              <a:rPr spc="-25" dirty="0"/>
              <a:t> </a:t>
            </a:r>
            <a:r>
              <a:rPr spc="-20" dirty="0"/>
              <a:t>(II)</a:t>
            </a:r>
          </a:p>
        </p:txBody>
      </p:sp>
      <p:sp>
        <p:nvSpPr>
          <p:cNvPr id="8" name="object 8"/>
          <p:cNvSpPr txBox="1"/>
          <p:nvPr/>
        </p:nvSpPr>
        <p:spPr>
          <a:xfrm>
            <a:off x="186334" y="3594557"/>
            <a:ext cx="2980690" cy="3140710"/>
          </a:xfrm>
          <a:prstGeom prst="rect">
            <a:avLst/>
          </a:prstGeom>
        </p:spPr>
        <p:txBody>
          <a:bodyPr vert="horz" wrap="square" lIns="0" tIns="12700" rIns="0" bIns="0" rtlCol="0">
            <a:spAutoFit/>
          </a:bodyPr>
          <a:lstStyle/>
          <a:p>
            <a:pPr marL="31750" algn="ctr">
              <a:lnSpc>
                <a:spcPct val="100000"/>
              </a:lnSpc>
              <a:spcBef>
                <a:spcPts val="100"/>
              </a:spcBef>
            </a:pPr>
            <a:r>
              <a:rPr sz="1800" b="1" spc="-25" dirty="0">
                <a:solidFill>
                  <a:srgbClr val="FF0000"/>
                </a:solidFill>
                <a:latin typeface="Calibri"/>
                <a:cs typeface="Calibri"/>
              </a:rPr>
              <a:t>CCI-779</a:t>
            </a:r>
            <a:endParaRPr sz="1800">
              <a:latin typeface="Calibri"/>
              <a:cs typeface="Calibri"/>
            </a:endParaRPr>
          </a:p>
          <a:p>
            <a:pPr marL="300355" indent="-287655">
              <a:lnSpc>
                <a:spcPct val="100000"/>
              </a:lnSpc>
              <a:spcBef>
                <a:spcPts val="2170"/>
              </a:spcBef>
              <a:buFont typeface="Wingdings"/>
              <a:buChar char=""/>
              <a:tabLst>
                <a:tab pos="300355" algn="l"/>
              </a:tabLst>
            </a:pPr>
            <a:r>
              <a:rPr sz="1400" spc="-10" dirty="0">
                <a:latin typeface="Calibri"/>
                <a:cs typeface="Calibri"/>
              </a:rPr>
              <a:t>water-</a:t>
            </a:r>
            <a:r>
              <a:rPr sz="1400" spc="-20" dirty="0">
                <a:latin typeface="Calibri"/>
                <a:cs typeface="Calibri"/>
              </a:rPr>
              <a:t>soluble</a:t>
            </a:r>
            <a:r>
              <a:rPr sz="1400" spc="-60" dirty="0">
                <a:latin typeface="Calibri"/>
                <a:cs typeface="Calibri"/>
              </a:rPr>
              <a:t> </a:t>
            </a:r>
            <a:r>
              <a:rPr sz="1400" dirty="0">
                <a:latin typeface="Calibri"/>
                <a:cs typeface="Calibri"/>
              </a:rPr>
              <a:t>ester</a:t>
            </a:r>
            <a:r>
              <a:rPr sz="1400" spc="60" dirty="0">
                <a:latin typeface="Calibri"/>
                <a:cs typeface="Calibri"/>
              </a:rPr>
              <a:t> </a:t>
            </a:r>
            <a:r>
              <a:rPr sz="1400" spc="-10" dirty="0">
                <a:latin typeface="Calibri"/>
                <a:cs typeface="Calibri"/>
              </a:rPr>
              <a:t>derivatived</a:t>
            </a:r>
            <a:endParaRPr sz="1400">
              <a:latin typeface="Calibri"/>
              <a:cs typeface="Calibri"/>
            </a:endParaRPr>
          </a:p>
          <a:p>
            <a:pPr>
              <a:lnSpc>
                <a:spcPct val="100000"/>
              </a:lnSpc>
              <a:spcBef>
                <a:spcPts val="65"/>
              </a:spcBef>
              <a:buFont typeface="Wingdings"/>
              <a:buChar char=""/>
            </a:pPr>
            <a:endParaRPr sz="1400">
              <a:latin typeface="Calibri"/>
              <a:cs typeface="Calibri"/>
            </a:endParaRPr>
          </a:p>
          <a:p>
            <a:pPr marL="300990" marR="436245" indent="-288925">
              <a:lnSpc>
                <a:spcPts val="1660"/>
              </a:lnSpc>
              <a:buFont typeface="Wingdings"/>
              <a:buChar char=""/>
              <a:tabLst>
                <a:tab pos="300990" algn="l"/>
              </a:tabLst>
            </a:pPr>
            <a:r>
              <a:rPr sz="1400" spc="-10" dirty="0">
                <a:latin typeface="Calibri"/>
                <a:cs typeface="Calibri"/>
              </a:rPr>
              <a:t>identified</a:t>
            </a:r>
            <a:r>
              <a:rPr sz="1400" dirty="0">
                <a:latin typeface="Calibri"/>
                <a:cs typeface="Calibri"/>
              </a:rPr>
              <a:t> by</a:t>
            </a:r>
            <a:r>
              <a:rPr sz="1400" spc="-40" dirty="0">
                <a:latin typeface="Calibri"/>
                <a:cs typeface="Calibri"/>
              </a:rPr>
              <a:t> </a:t>
            </a:r>
            <a:r>
              <a:rPr sz="1400" spc="-10" dirty="0">
                <a:latin typeface="Calibri"/>
                <a:cs typeface="Calibri"/>
              </a:rPr>
              <a:t>Wyeth</a:t>
            </a:r>
            <a:r>
              <a:rPr sz="1400" spc="-35" dirty="0">
                <a:latin typeface="Calibri"/>
                <a:cs typeface="Calibri"/>
              </a:rPr>
              <a:t> </a:t>
            </a:r>
            <a:r>
              <a:rPr sz="1400" spc="-10" dirty="0">
                <a:latin typeface="Calibri"/>
                <a:cs typeface="Calibri"/>
              </a:rPr>
              <a:t>Ayerst</a:t>
            </a:r>
            <a:r>
              <a:rPr sz="1400" spc="-50" dirty="0">
                <a:latin typeface="Calibri"/>
                <a:cs typeface="Calibri"/>
              </a:rPr>
              <a:t> </a:t>
            </a:r>
            <a:r>
              <a:rPr sz="1400" dirty="0">
                <a:latin typeface="Calibri"/>
                <a:cs typeface="Calibri"/>
              </a:rPr>
              <a:t>as</a:t>
            </a:r>
            <a:r>
              <a:rPr sz="1400" spc="-25" dirty="0">
                <a:latin typeface="Calibri"/>
                <a:cs typeface="Calibri"/>
              </a:rPr>
              <a:t> </a:t>
            </a:r>
            <a:r>
              <a:rPr sz="1400" spc="-50" dirty="0">
                <a:latin typeface="Calibri"/>
                <a:cs typeface="Calibri"/>
              </a:rPr>
              <a:t>a </a:t>
            </a:r>
            <a:r>
              <a:rPr sz="1400" spc="-10" dirty="0">
                <a:latin typeface="Calibri"/>
                <a:cs typeface="Calibri"/>
              </a:rPr>
              <a:t>noncytotoxic</a:t>
            </a:r>
            <a:r>
              <a:rPr sz="1400" spc="-15" dirty="0">
                <a:latin typeface="Calibri"/>
                <a:cs typeface="Calibri"/>
              </a:rPr>
              <a:t> </a:t>
            </a:r>
            <a:r>
              <a:rPr sz="1400" spc="-20" dirty="0">
                <a:latin typeface="Calibri"/>
                <a:cs typeface="Calibri"/>
              </a:rPr>
              <a:t>agent</a:t>
            </a:r>
            <a:endParaRPr sz="1400">
              <a:latin typeface="Calibri"/>
              <a:cs typeface="Calibri"/>
            </a:endParaRPr>
          </a:p>
          <a:p>
            <a:pPr marL="300990" marR="5080" indent="-288925">
              <a:lnSpc>
                <a:spcPct val="100099"/>
              </a:lnSpc>
              <a:spcBef>
                <a:spcPts val="1650"/>
              </a:spcBef>
              <a:buFont typeface="Wingdings"/>
              <a:buChar char=""/>
              <a:tabLst>
                <a:tab pos="300990" algn="l"/>
              </a:tabLst>
            </a:pPr>
            <a:r>
              <a:rPr sz="1400" spc="-10" dirty="0">
                <a:latin typeface="Calibri"/>
                <a:cs typeface="Calibri"/>
              </a:rPr>
              <a:t>antitumour</a:t>
            </a:r>
            <a:r>
              <a:rPr sz="1400" spc="-30" dirty="0">
                <a:latin typeface="Calibri"/>
                <a:cs typeface="Calibri"/>
              </a:rPr>
              <a:t> </a:t>
            </a:r>
            <a:r>
              <a:rPr sz="1400" dirty="0">
                <a:latin typeface="Calibri"/>
                <a:cs typeface="Calibri"/>
              </a:rPr>
              <a:t>activity</a:t>
            </a:r>
            <a:r>
              <a:rPr sz="1400" spc="-15" dirty="0">
                <a:latin typeface="Calibri"/>
                <a:cs typeface="Calibri"/>
              </a:rPr>
              <a:t> </a:t>
            </a:r>
            <a:r>
              <a:rPr sz="1400" dirty="0">
                <a:latin typeface="Calibri"/>
                <a:cs typeface="Calibri"/>
              </a:rPr>
              <a:t>alone</a:t>
            </a:r>
            <a:r>
              <a:rPr sz="1400" spc="-15" dirty="0">
                <a:latin typeface="Calibri"/>
                <a:cs typeface="Calibri"/>
              </a:rPr>
              <a:t> </a:t>
            </a:r>
            <a:r>
              <a:rPr sz="1400" dirty="0">
                <a:latin typeface="Calibri"/>
                <a:cs typeface="Calibri"/>
              </a:rPr>
              <a:t>or</a:t>
            </a:r>
            <a:r>
              <a:rPr sz="1400" spc="-30" dirty="0">
                <a:latin typeface="Calibri"/>
                <a:cs typeface="Calibri"/>
              </a:rPr>
              <a:t> </a:t>
            </a:r>
            <a:r>
              <a:rPr sz="1400" spc="-25" dirty="0">
                <a:latin typeface="Calibri"/>
                <a:cs typeface="Calibri"/>
              </a:rPr>
              <a:t>in </a:t>
            </a:r>
            <a:r>
              <a:rPr sz="1400" spc="-10" dirty="0">
                <a:latin typeface="Calibri"/>
                <a:cs typeface="Calibri"/>
              </a:rPr>
              <a:t>combination</a:t>
            </a:r>
            <a:r>
              <a:rPr sz="1400" spc="-45" dirty="0">
                <a:latin typeface="Calibri"/>
                <a:cs typeface="Calibri"/>
              </a:rPr>
              <a:t> </a:t>
            </a:r>
            <a:r>
              <a:rPr sz="1400" dirty="0">
                <a:latin typeface="Calibri"/>
                <a:cs typeface="Calibri"/>
              </a:rPr>
              <a:t>with</a:t>
            </a:r>
            <a:r>
              <a:rPr sz="1400" spc="-5" dirty="0">
                <a:latin typeface="Calibri"/>
                <a:cs typeface="Calibri"/>
              </a:rPr>
              <a:t> </a:t>
            </a:r>
            <a:r>
              <a:rPr sz="1400" spc="-10" dirty="0">
                <a:latin typeface="Calibri"/>
                <a:cs typeface="Calibri"/>
              </a:rPr>
              <a:t>cytotoxic</a:t>
            </a:r>
            <a:r>
              <a:rPr sz="1400" spc="-40" dirty="0">
                <a:latin typeface="Calibri"/>
                <a:cs typeface="Calibri"/>
              </a:rPr>
              <a:t> </a:t>
            </a:r>
            <a:r>
              <a:rPr sz="1400" spc="-10" dirty="0">
                <a:latin typeface="Calibri"/>
                <a:cs typeface="Calibri"/>
              </a:rPr>
              <a:t>agents</a:t>
            </a:r>
            <a:r>
              <a:rPr sz="1400" dirty="0">
                <a:latin typeface="Calibri"/>
                <a:cs typeface="Calibri"/>
              </a:rPr>
              <a:t> </a:t>
            </a:r>
            <a:r>
              <a:rPr sz="1400" spc="-25" dirty="0">
                <a:latin typeface="Calibri"/>
                <a:cs typeface="Calibri"/>
              </a:rPr>
              <a:t>in </a:t>
            </a:r>
            <a:r>
              <a:rPr sz="1400" spc="-10" dirty="0">
                <a:latin typeface="Calibri"/>
                <a:cs typeface="Calibri"/>
              </a:rPr>
              <a:t>gliomas,</a:t>
            </a:r>
            <a:r>
              <a:rPr sz="1400" spc="-30" dirty="0">
                <a:latin typeface="Calibri"/>
                <a:cs typeface="Calibri"/>
              </a:rPr>
              <a:t> </a:t>
            </a:r>
            <a:r>
              <a:rPr sz="1400" spc="-10" dirty="0">
                <a:latin typeface="Calibri"/>
                <a:cs typeface="Calibri"/>
              </a:rPr>
              <a:t>rhabdomyosarcoma, primitive</a:t>
            </a:r>
            <a:r>
              <a:rPr sz="1400" spc="-30" dirty="0">
                <a:latin typeface="Calibri"/>
                <a:cs typeface="Calibri"/>
              </a:rPr>
              <a:t> </a:t>
            </a:r>
            <a:r>
              <a:rPr sz="1400" spc="-10" dirty="0">
                <a:latin typeface="Calibri"/>
                <a:cs typeface="Calibri"/>
              </a:rPr>
              <a:t>neuroectodermal</a:t>
            </a:r>
            <a:r>
              <a:rPr sz="1400" spc="20" dirty="0">
                <a:latin typeface="Calibri"/>
                <a:cs typeface="Calibri"/>
              </a:rPr>
              <a:t> </a:t>
            </a:r>
            <a:r>
              <a:rPr sz="1400" spc="-10" dirty="0">
                <a:latin typeface="Calibri"/>
                <a:cs typeface="Calibri"/>
              </a:rPr>
              <a:t>tumour </a:t>
            </a:r>
            <a:r>
              <a:rPr sz="1400" dirty="0">
                <a:latin typeface="Calibri"/>
                <a:cs typeface="Calibri"/>
              </a:rPr>
              <a:t>such</a:t>
            </a:r>
            <a:r>
              <a:rPr sz="1400" spc="-35" dirty="0">
                <a:latin typeface="Calibri"/>
                <a:cs typeface="Calibri"/>
              </a:rPr>
              <a:t> </a:t>
            </a:r>
            <a:r>
              <a:rPr sz="1400" dirty="0">
                <a:latin typeface="Calibri"/>
                <a:cs typeface="Calibri"/>
              </a:rPr>
              <a:t>as</a:t>
            </a:r>
            <a:r>
              <a:rPr sz="1400" spc="-20" dirty="0">
                <a:latin typeface="Calibri"/>
                <a:cs typeface="Calibri"/>
              </a:rPr>
              <a:t> </a:t>
            </a:r>
            <a:r>
              <a:rPr sz="1400" spc="-10" dirty="0">
                <a:latin typeface="Calibri"/>
                <a:cs typeface="Calibri"/>
              </a:rPr>
              <a:t>medulloblastoma,</a:t>
            </a:r>
            <a:r>
              <a:rPr sz="1400" spc="-40" dirty="0">
                <a:latin typeface="Calibri"/>
                <a:cs typeface="Calibri"/>
              </a:rPr>
              <a:t> </a:t>
            </a:r>
            <a:r>
              <a:rPr sz="1400" dirty="0">
                <a:latin typeface="Calibri"/>
                <a:cs typeface="Calibri"/>
              </a:rPr>
              <a:t>head</a:t>
            </a:r>
            <a:r>
              <a:rPr sz="1400" spc="15" dirty="0">
                <a:latin typeface="Calibri"/>
                <a:cs typeface="Calibri"/>
              </a:rPr>
              <a:t> </a:t>
            </a:r>
            <a:r>
              <a:rPr sz="1400" spc="-25" dirty="0">
                <a:latin typeface="Calibri"/>
                <a:cs typeface="Calibri"/>
              </a:rPr>
              <a:t>and </a:t>
            </a:r>
            <a:r>
              <a:rPr sz="1400" spc="-10" dirty="0">
                <a:latin typeface="Calibri"/>
                <a:cs typeface="Calibri"/>
              </a:rPr>
              <a:t>neck,</a:t>
            </a:r>
            <a:r>
              <a:rPr sz="1400" spc="-35" dirty="0">
                <a:latin typeface="Calibri"/>
                <a:cs typeface="Calibri"/>
              </a:rPr>
              <a:t> </a:t>
            </a:r>
            <a:r>
              <a:rPr sz="1400" spc="-10" dirty="0">
                <a:latin typeface="Calibri"/>
                <a:cs typeface="Calibri"/>
              </a:rPr>
              <a:t>prostate,</a:t>
            </a:r>
            <a:r>
              <a:rPr sz="1400" spc="-30" dirty="0">
                <a:latin typeface="Calibri"/>
                <a:cs typeface="Calibri"/>
              </a:rPr>
              <a:t> </a:t>
            </a:r>
            <a:r>
              <a:rPr sz="1400" spc="-10" dirty="0">
                <a:latin typeface="Calibri"/>
                <a:cs typeface="Calibri"/>
              </a:rPr>
              <a:t>pancreatic</a:t>
            </a:r>
            <a:r>
              <a:rPr sz="1400" spc="10" dirty="0">
                <a:latin typeface="Calibri"/>
                <a:cs typeface="Calibri"/>
              </a:rPr>
              <a:t> </a:t>
            </a:r>
            <a:r>
              <a:rPr sz="1400" dirty="0">
                <a:latin typeface="Calibri"/>
                <a:cs typeface="Calibri"/>
              </a:rPr>
              <a:t>and</a:t>
            </a:r>
            <a:r>
              <a:rPr sz="1400" spc="-5" dirty="0">
                <a:latin typeface="Calibri"/>
                <a:cs typeface="Calibri"/>
              </a:rPr>
              <a:t> </a:t>
            </a:r>
            <a:r>
              <a:rPr sz="1400" spc="-10" dirty="0">
                <a:latin typeface="Calibri"/>
                <a:cs typeface="Calibri"/>
              </a:rPr>
              <a:t>breast cancer</a:t>
            </a:r>
            <a:r>
              <a:rPr sz="1400" spc="-30" dirty="0">
                <a:latin typeface="Calibri"/>
                <a:cs typeface="Calibri"/>
              </a:rPr>
              <a:t> </a:t>
            </a:r>
            <a:r>
              <a:rPr sz="1400" spc="-10" dirty="0">
                <a:latin typeface="Calibri"/>
                <a:cs typeface="Calibri"/>
              </a:rPr>
              <a:t>cells</a:t>
            </a:r>
            <a:endParaRPr sz="14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6748" y="1060635"/>
            <a:ext cx="2285812" cy="1955248"/>
          </a:xfrm>
          <a:prstGeom prst="rect">
            <a:avLst/>
          </a:prstGeom>
        </p:spPr>
      </p:pic>
      <p:pic>
        <p:nvPicPr>
          <p:cNvPr id="3" name="object 3"/>
          <p:cNvPicPr/>
          <p:nvPr/>
        </p:nvPicPr>
        <p:blipFill>
          <a:blip r:embed="rId3" cstate="print"/>
          <a:stretch>
            <a:fillRect/>
          </a:stretch>
        </p:blipFill>
        <p:spPr>
          <a:xfrm>
            <a:off x="3596821" y="741066"/>
            <a:ext cx="4856650" cy="2467588"/>
          </a:xfrm>
          <a:prstGeom prst="rect">
            <a:avLst/>
          </a:prstGeom>
        </p:spPr>
      </p:pic>
      <p:sp>
        <p:nvSpPr>
          <p:cNvPr id="4" name="object 4"/>
          <p:cNvSpPr txBox="1"/>
          <p:nvPr/>
        </p:nvSpPr>
        <p:spPr>
          <a:xfrm>
            <a:off x="1076350" y="3243452"/>
            <a:ext cx="981710" cy="207010"/>
          </a:xfrm>
          <a:prstGeom prst="rect">
            <a:avLst/>
          </a:prstGeom>
        </p:spPr>
        <p:txBody>
          <a:bodyPr vert="horz" wrap="square" lIns="0" tIns="17145" rIns="0" bIns="0" rtlCol="0">
            <a:spAutoFit/>
          </a:bodyPr>
          <a:lstStyle/>
          <a:p>
            <a:pPr marL="12700">
              <a:lnSpc>
                <a:spcPct val="100000"/>
              </a:lnSpc>
              <a:spcBef>
                <a:spcPts val="135"/>
              </a:spcBef>
            </a:pPr>
            <a:r>
              <a:rPr sz="1150" spc="-10" dirty="0">
                <a:latin typeface="Calibri"/>
                <a:cs typeface="Calibri"/>
              </a:rPr>
              <a:t>TEMSIROLIMUS</a:t>
            </a:r>
            <a:endParaRPr sz="1150">
              <a:latin typeface="Calibri"/>
              <a:cs typeface="Calibri"/>
            </a:endParaRPr>
          </a:p>
        </p:txBody>
      </p:sp>
      <p:sp>
        <p:nvSpPr>
          <p:cNvPr id="5" name="object 5"/>
          <p:cNvSpPr txBox="1"/>
          <p:nvPr/>
        </p:nvSpPr>
        <p:spPr>
          <a:xfrm>
            <a:off x="4018026" y="3234384"/>
            <a:ext cx="836930" cy="207010"/>
          </a:xfrm>
          <a:prstGeom prst="rect">
            <a:avLst/>
          </a:prstGeom>
        </p:spPr>
        <p:txBody>
          <a:bodyPr vert="horz" wrap="square" lIns="0" tIns="11430" rIns="0" bIns="0" rtlCol="0">
            <a:spAutoFit/>
          </a:bodyPr>
          <a:lstStyle/>
          <a:p>
            <a:pPr marL="12700">
              <a:lnSpc>
                <a:spcPct val="100000"/>
              </a:lnSpc>
              <a:spcBef>
                <a:spcPts val="90"/>
              </a:spcBef>
            </a:pPr>
            <a:r>
              <a:rPr sz="1200" spc="-10" dirty="0">
                <a:latin typeface="Calibri"/>
                <a:cs typeface="Calibri"/>
              </a:rPr>
              <a:t>EVEROLIMUS</a:t>
            </a:r>
            <a:endParaRPr sz="1200">
              <a:latin typeface="Calibri"/>
              <a:cs typeface="Calibri"/>
            </a:endParaRPr>
          </a:p>
        </p:txBody>
      </p:sp>
      <p:sp>
        <p:nvSpPr>
          <p:cNvPr id="6" name="object 6"/>
          <p:cNvSpPr txBox="1"/>
          <p:nvPr/>
        </p:nvSpPr>
        <p:spPr>
          <a:xfrm>
            <a:off x="6555740" y="3171570"/>
            <a:ext cx="935990" cy="207010"/>
          </a:xfrm>
          <a:prstGeom prst="rect">
            <a:avLst/>
          </a:prstGeom>
        </p:spPr>
        <p:txBody>
          <a:bodyPr vert="horz" wrap="square" lIns="0" tIns="17145" rIns="0" bIns="0" rtlCol="0">
            <a:spAutoFit/>
          </a:bodyPr>
          <a:lstStyle/>
          <a:p>
            <a:pPr marL="12700">
              <a:lnSpc>
                <a:spcPct val="100000"/>
              </a:lnSpc>
              <a:spcBef>
                <a:spcPts val="135"/>
              </a:spcBef>
            </a:pPr>
            <a:r>
              <a:rPr sz="1150" spc="-10" dirty="0">
                <a:latin typeface="Calibri"/>
                <a:cs typeface="Calibri"/>
              </a:rPr>
              <a:t>DEFOROLIMUS</a:t>
            </a:r>
            <a:endParaRPr sz="1150">
              <a:latin typeface="Calibri"/>
              <a:cs typeface="Calibri"/>
            </a:endParaRPr>
          </a:p>
        </p:txBody>
      </p:sp>
      <p:sp>
        <p:nvSpPr>
          <p:cNvPr id="7" name="object 7"/>
          <p:cNvSpPr txBox="1">
            <a:spLocks noGrp="1"/>
          </p:cNvSpPr>
          <p:nvPr>
            <p:ph type="title"/>
          </p:nvPr>
        </p:nvSpPr>
        <p:spPr>
          <a:prstGeom prst="rect">
            <a:avLst/>
          </a:prstGeom>
        </p:spPr>
        <p:txBody>
          <a:bodyPr vert="horz" wrap="square" lIns="0" tIns="13970" rIns="0" bIns="0" rtlCol="0">
            <a:spAutoFit/>
          </a:bodyPr>
          <a:lstStyle/>
          <a:p>
            <a:pPr marL="1527175">
              <a:lnSpc>
                <a:spcPct val="100000"/>
              </a:lnSpc>
              <a:spcBef>
                <a:spcPts val="110"/>
              </a:spcBef>
            </a:pPr>
            <a:r>
              <a:rPr spc="-10" dirty="0"/>
              <a:t>Rapamycin</a:t>
            </a:r>
            <a:r>
              <a:rPr spc="-110" dirty="0"/>
              <a:t> </a:t>
            </a:r>
            <a:r>
              <a:rPr dirty="0"/>
              <a:t>and</a:t>
            </a:r>
            <a:r>
              <a:rPr spc="-45" dirty="0"/>
              <a:t> </a:t>
            </a:r>
            <a:r>
              <a:rPr dirty="0"/>
              <a:t>Rapalos</a:t>
            </a:r>
            <a:r>
              <a:rPr spc="-25" dirty="0"/>
              <a:t> </a:t>
            </a:r>
            <a:r>
              <a:rPr spc="-20" dirty="0"/>
              <a:t>(II)</a:t>
            </a:r>
          </a:p>
        </p:txBody>
      </p:sp>
      <p:sp>
        <p:nvSpPr>
          <p:cNvPr id="8" name="object 8"/>
          <p:cNvSpPr txBox="1"/>
          <p:nvPr/>
        </p:nvSpPr>
        <p:spPr>
          <a:xfrm>
            <a:off x="1325372" y="3594557"/>
            <a:ext cx="734695" cy="300355"/>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0000"/>
                </a:solidFill>
                <a:latin typeface="Calibri"/>
                <a:cs typeface="Calibri"/>
              </a:rPr>
              <a:t>CCI-779</a:t>
            </a:r>
            <a:endParaRPr sz="1800">
              <a:latin typeface="Calibri"/>
              <a:cs typeface="Calibri"/>
            </a:endParaRPr>
          </a:p>
        </p:txBody>
      </p:sp>
      <p:sp>
        <p:nvSpPr>
          <p:cNvPr id="9" name="object 9"/>
          <p:cNvSpPr txBox="1"/>
          <p:nvPr/>
        </p:nvSpPr>
        <p:spPr>
          <a:xfrm>
            <a:off x="186334" y="4143883"/>
            <a:ext cx="2560955" cy="239395"/>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400" spc="-10" dirty="0">
                <a:latin typeface="Calibri"/>
                <a:cs typeface="Calibri"/>
              </a:rPr>
              <a:t>water-</a:t>
            </a:r>
            <a:r>
              <a:rPr sz="1400" spc="-20" dirty="0">
                <a:latin typeface="Calibri"/>
                <a:cs typeface="Calibri"/>
              </a:rPr>
              <a:t>soluble</a:t>
            </a:r>
            <a:r>
              <a:rPr sz="1400" spc="-60" dirty="0">
                <a:latin typeface="Calibri"/>
                <a:cs typeface="Calibri"/>
              </a:rPr>
              <a:t> </a:t>
            </a:r>
            <a:r>
              <a:rPr sz="1400" dirty="0">
                <a:latin typeface="Calibri"/>
                <a:cs typeface="Calibri"/>
              </a:rPr>
              <a:t>ester</a:t>
            </a:r>
            <a:r>
              <a:rPr sz="1400" spc="60" dirty="0">
                <a:latin typeface="Calibri"/>
                <a:cs typeface="Calibri"/>
              </a:rPr>
              <a:t> </a:t>
            </a:r>
            <a:r>
              <a:rPr sz="1400" spc="-10" dirty="0">
                <a:latin typeface="Calibri"/>
                <a:cs typeface="Calibri"/>
              </a:rPr>
              <a:t>derivatived</a:t>
            </a:r>
            <a:endParaRPr sz="1400">
              <a:latin typeface="Calibri"/>
              <a:cs typeface="Calibri"/>
            </a:endParaRPr>
          </a:p>
        </p:txBody>
      </p:sp>
      <p:sp>
        <p:nvSpPr>
          <p:cNvPr id="10" name="object 10"/>
          <p:cNvSpPr txBox="1"/>
          <p:nvPr/>
        </p:nvSpPr>
        <p:spPr>
          <a:xfrm>
            <a:off x="186334" y="4573904"/>
            <a:ext cx="2548890" cy="450215"/>
          </a:xfrm>
          <a:prstGeom prst="rect">
            <a:avLst/>
          </a:prstGeom>
        </p:spPr>
        <p:txBody>
          <a:bodyPr vert="horz" wrap="square" lIns="0" tIns="22225" rIns="0" bIns="0" rtlCol="0">
            <a:spAutoFit/>
          </a:bodyPr>
          <a:lstStyle/>
          <a:p>
            <a:pPr marL="300990" marR="5080" indent="-288925">
              <a:lnSpc>
                <a:spcPts val="1660"/>
              </a:lnSpc>
              <a:spcBef>
                <a:spcPts val="175"/>
              </a:spcBef>
              <a:buFont typeface="Wingdings"/>
              <a:buChar char=""/>
              <a:tabLst>
                <a:tab pos="300990" algn="l"/>
              </a:tabLst>
            </a:pPr>
            <a:r>
              <a:rPr sz="1400" spc="-10" dirty="0">
                <a:latin typeface="Calibri"/>
                <a:cs typeface="Calibri"/>
              </a:rPr>
              <a:t>identified</a:t>
            </a:r>
            <a:r>
              <a:rPr sz="1400" dirty="0">
                <a:latin typeface="Calibri"/>
                <a:cs typeface="Calibri"/>
              </a:rPr>
              <a:t> by</a:t>
            </a:r>
            <a:r>
              <a:rPr sz="1400" spc="-40" dirty="0">
                <a:latin typeface="Calibri"/>
                <a:cs typeface="Calibri"/>
              </a:rPr>
              <a:t> </a:t>
            </a:r>
            <a:r>
              <a:rPr sz="1400" spc="-10" dirty="0">
                <a:latin typeface="Calibri"/>
                <a:cs typeface="Calibri"/>
              </a:rPr>
              <a:t>Wyeth</a:t>
            </a:r>
            <a:r>
              <a:rPr sz="1400" spc="-35" dirty="0">
                <a:latin typeface="Calibri"/>
                <a:cs typeface="Calibri"/>
              </a:rPr>
              <a:t> </a:t>
            </a:r>
            <a:r>
              <a:rPr sz="1400" spc="-10" dirty="0">
                <a:latin typeface="Calibri"/>
                <a:cs typeface="Calibri"/>
              </a:rPr>
              <a:t>Ayerst</a:t>
            </a:r>
            <a:r>
              <a:rPr sz="1400" spc="-50" dirty="0">
                <a:latin typeface="Calibri"/>
                <a:cs typeface="Calibri"/>
              </a:rPr>
              <a:t> </a:t>
            </a:r>
            <a:r>
              <a:rPr sz="1400" dirty="0">
                <a:latin typeface="Calibri"/>
                <a:cs typeface="Calibri"/>
              </a:rPr>
              <a:t>as</a:t>
            </a:r>
            <a:r>
              <a:rPr sz="1400" spc="-25" dirty="0">
                <a:latin typeface="Calibri"/>
                <a:cs typeface="Calibri"/>
              </a:rPr>
              <a:t> </a:t>
            </a:r>
            <a:r>
              <a:rPr sz="1400" spc="-50" dirty="0">
                <a:latin typeface="Calibri"/>
                <a:cs typeface="Calibri"/>
              </a:rPr>
              <a:t>a </a:t>
            </a:r>
            <a:r>
              <a:rPr sz="1400" spc="-10" dirty="0">
                <a:latin typeface="Calibri"/>
                <a:cs typeface="Calibri"/>
              </a:rPr>
              <a:t>noncytotoxic</a:t>
            </a:r>
            <a:r>
              <a:rPr sz="1400" spc="-15" dirty="0">
                <a:latin typeface="Calibri"/>
                <a:cs typeface="Calibri"/>
              </a:rPr>
              <a:t> </a:t>
            </a:r>
            <a:r>
              <a:rPr sz="1400" spc="-20" dirty="0">
                <a:latin typeface="Calibri"/>
                <a:cs typeface="Calibri"/>
              </a:rPr>
              <a:t>agent</a:t>
            </a:r>
            <a:endParaRPr sz="1400">
              <a:latin typeface="Calibri"/>
              <a:cs typeface="Calibri"/>
            </a:endParaRPr>
          </a:p>
        </p:txBody>
      </p:sp>
      <p:sp>
        <p:nvSpPr>
          <p:cNvPr id="11" name="object 11"/>
          <p:cNvSpPr txBox="1"/>
          <p:nvPr/>
        </p:nvSpPr>
        <p:spPr>
          <a:xfrm>
            <a:off x="186334" y="5214366"/>
            <a:ext cx="2980690" cy="1520825"/>
          </a:xfrm>
          <a:prstGeom prst="rect">
            <a:avLst/>
          </a:prstGeom>
        </p:spPr>
        <p:txBody>
          <a:bodyPr vert="horz" wrap="square" lIns="0" tIns="12700" rIns="0" bIns="0" rtlCol="0">
            <a:spAutoFit/>
          </a:bodyPr>
          <a:lstStyle/>
          <a:p>
            <a:pPr marL="300990" marR="5080" indent="-288925">
              <a:lnSpc>
                <a:spcPct val="100099"/>
              </a:lnSpc>
              <a:spcBef>
                <a:spcPts val="100"/>
              </a:spcBef>
              <a:buFont typeface="Wingdings"/>
              <a:buChar char=""/>
              <a:tabLst>
                <a:tab pos="300990" algn="l"/>
              </a:tabLst>
            </a:pPr>
            <a:r>
              <a:rPr sz="1400" spc="-10" dirty="0">
                <a:latin typeface="Calibri"/>
                <a:cs typeface="Calibri"/>
              </a:rPr>
              <a:t>antitumour</a:t>
            </a:r>
            <a:r>
              <a:rPr sz="1400" spc="-30" dirty="0">
                <a:latin typeface="Calibri"/>
                <a:cs typeface="Calibri"/>
              </a:rPr>
              <a:t> </a:t>
            </a:r>
            <a:r>
              <a:rPr sz="1400" dirty="0">
                <a:latin typeface="Calibri"/>
                <a:cs typeface="Calibri"/>
              </a:rPr>
              <a:t>activity</a:t>
            </a:r>
            <a:r>
              <a:rPr sz="1400" spc="-15" dirty="0">
                <a:latin typeface="Calibri"/>
                <a:cs typeface="Calibri"/>
              </a:rPr>
              <a:t> </a:t>
            </a:r>
            <a:r>
              <a:rPr sz="1400" dirty="0">
                <a:latin typeface="Calibri"/>
                <a:cs typeface="Calibri"/>
              </a:rPr>
              <a:t>alone</a:t>
            </a:r>
            <a:r>
              <a:rPr sz="1400" spc="-15" dirty="0">
                <a:latin typeface="Calibri"/>
                <a:cs typeface="Calibri"/>
              </a:rPr>
              <a:t> </a:t>
            </a:r>
            <a:r>
              <a:rPr sz="1400" dirty="0">
                <a:latin typeface="Calibri"/>
                <a:cs typeface="Calibri"/>
              </a:rPr>
              <a:t>or</a:t>
            </a:r>
            <a:r>
              <a:rPr sz="1400" spc="-30" dirty="0">
                <a:latin typeface="Calibri"/>
                <a:cs typeface="Calibri"/>
              </a:rPr>
              <a:t> </a:t>
            </a:r>
            <a:r>
              <a:rPr sz="1400" spc="-25" dirty="0">
                <a:latin typeface="Calibri"/>
                <a:cs typeface="Calibri"/>
              </a:rPr>
              <a:t>in </a:t>
            </a:r>
            <a:r>
              <a:rPr sz="1400" spc="-10" dirty="0">
                <a:latin typeface="Calibri"/>
                <a:cs typeface="Calibri"/>
              </a:rPr>
              <a:t>combination</a:t>
            </a:r>
            <a:r>
              <a:rPr sz="1400" spc="-45" dirty="0">
                <a:latin typeface="Calibri"/>
                <a:cs typeface="Calibri"/>
              </a:rPr>
              <a:t> </a:t>
            </a:r>
            <a:r>
              <a:rPr sz="1400" dirty="0">
                <a:latin typeface="Calibri"/>
                <a:cs typeface="Calibri"/>
              </a:rPr>
              <a:t>with</a:t>
            </a:r>
            <a:r>
              <a:rPr sz="1400" spc="-5" dirty="0">
                <a:latin typeface="Calibri"/>
                <a:cs typeface="Calibri"/>
              </a:rPr>
              <a:t> </a:t>
            </a:r>
            <a:r>
              <a:rPr sz="1400" spc="-10" dirty="0">
                <a:latin typeface="Calibri"/>
                <a:cs typeface="Calibri"/>
              </a:rPr>
              <a:t>cytotoxic</a:t>
            </a:r>
            <a:r>
              <a:rPr sz="1400" spc="-40" dirty="0">
                <a:latin typeface="Calibri"/>
                <a:cs typeface="Calibri"/>
              </a:rPr>
              <a:t> </a:t>
            </a:r>
            <a:r>
              <a:rPr sz="1400" spc="-10" dirty="0">
                <a:latin typeface="Calibri"/>
                <a:cs typeface="Calibri"/>
              </a:rPr>
              <a:t>agents</a:t>
            </a:r>
            <a:r>
              <a:rPr sz="1400" dirty="0">
                <a:latin typeface="Calibri"/>
                <a:cs typeface="Calibri"/>
              </a:rPr>
              <a:t> </a:t>
            </a:r>
            <a:r>
              <a:rPr sz="1400" spc="-25" dirty="0">
                <a:latin typeface="Calibri"/>
                <a:cs typeface="Calibri"/>
              </a:rPr>
              <a:t>in </a:t>
            </a:r>
            <a:r>
              <a:rPr sz="1400" spc="-10" dirty="0">
                <a:latin typeface="Calibri"/>
                <a:cs typeface="Calibri"/>
              </a:rPr>
              <a:t>gliomas,</a:t>
            </a:r>
            <a:r>
              <a:rPr sz="1400" spc="-30" dirty="0">
                <a:latin typeface="Calibri"/>
                <a:cs typeface="Calibri"/>
              </a:rPr>
              <a:t> </a:t>
            </a:r>
            <a:r>
              <a:rPr sz="1400" spc="-10" dirty="0">
                <a:latin typeface="Calibri"/>
                <a:cs typeface="Calibri"/>
              </a:rPr>
              <a:t>rhabdomyosarcoma, primitive</a:t>
            </a:r>
            <a:r>
              <a:rPr sz="1400" spc="-30" dirty="0">
                <a:latin typeface="Calibri"/>
                <a:cs typeface="Calibri"/>
              </a:rPr>
              <a:t> </a:t>
            </a:r>
            <a:r>
              <a:rPr sz="1400" spc="-10" dirty="0">
                <a:latin typeface="Calibri"/>
                <a:cs typeface="Calibri"/>
              </a:rPr>
              <a:t>neuroectodermal</a:t>
            </a:r>
            <a:r>
              <a:rPr sz="1400" spc="20" dirty="0">
                <a:latin typeface="Calibri"/>
                <a:cs typeface="Calibri"/>
              </a:rPr>
              <a:t> </a:t>
            </a:r>
            <a:r>
              <a:rPr sz="1400" spc="-10" dirty="0">
                <a:latin typeface="Calibri"/>
                <a:cs typeface="Calibri"/>
              </a:rPr>
              <a:t>tumour </a:t>
            </a:r>
            <a:r>
              <a:rPr sz="1400" dirty="0">
                <a:latin typeface="Calibri"/>
                <a:cs typeface="Calibri"/>
              </a:rPr>
              <a:t>such</a:t>
            </a:r>
            <a:r>
              <a:rPr sz="1400" spc="-35" dirty="0">
                <a:latin typeface="Calibri"/>
                <a:cs typeface="Calibri"/>
              </a:rPr>
              <a:t> </a:t>
            </a:r>
            <a:r>
              <a:rPr sz="1400" dirty="0">
                <a:latin typeface="Calibri"/>
                <a:cs typeface="Calibri"/>
              </a:rPr>
              <a:t>as</a:t>
            </a:r>
            <a:r>
              <a:rPr sz="1400" spc="-20" dirty="0">
                <a:latin typeface="Calibri"/>
                <a:cs typeface="Calibri"/>
              </a:rPr>
              <a:t> </a:t>
            </a:r>
            <a:r>
              <a:rPr sz="1400" spc="-10" dirty="0">
                <a:latin typeface="Calibri"/>
                <a:cs typeface="Calibri"/>
              </a:rPr>
              <a:t>medulloblastoma,</a:t>
            </a:r>
            <a:r>
              <a:rPr sz="1400" spc="-40" dirty="0">
                <a:latin typeface="Calibri"/>
                <a:cs typeface="Calibri"/>
              </a:rPr>
              <a:t> </a:t>
            </a:r>
            <a:r>
              <a:rPr sz="1400" dirty="0">
                <a:latin typeface="Calibri"/>
                <a:cs typeface="Calibri"/>
              </a:rPr>
              <a:t>head</a:t>
            </a:r>
            <a:r>
              <a:rPr sz="1400" spc="15" dirty="0">
                <a:latin typeface="Calibri"/>
                <a:cs typeface="Calibri"/>
              </a:rPr>
              <a:t> </a:t>
            </a:r>
            <a:r>
              <a:rPr sz="1400" spc="-25" dirty="0">
                <a:latin typeface="Calibri"/>
                <a:cs typeface="Calibri"/>
              </a:rPr>
              <a:t>and </a:t>
            </a:r>
            <a:r>
              <a:rPr sz="1400" spc="-10" dirty="0">
                <a:latin typeface="Calibri"/>
                <a:cs typeface="Calibri"/>
              </a:rPr>
              <a:t>neck,</a:t>
            </a:r>
            <a:r>
              <a:rPr sz="1400" spc="-35" dirty="0">
                <a:latin typeface="Calibri"/>
                <a:cs typeface="Calibri"/>
              </a:rPr>
              <a:t> </a:t>
            </a:r>
            <a:r>
              <a:rPr sz="1400" spc="-10" dirty="0">
                <a:latin typeface="Calibri"/>
                <a:cs typeface="Calibri"/>
              </a:rPr>
              <a:t>prostate,</a:t>
            </a:r>
            <a:r>
              <a:rPr sz="1400" spc="-30" dirty="0">
                <a:latin typeface="Calibri"/>
                <a:cs typeface="Calibri"/>
              </a:rPr>
              <a:t> </a:t>
            </a:r>
            <a:r>
              <a:rPr sz="1400" spc="-10" dirty="0">
                <a:latin typeface="Calibri"/>
                <a:cs typeface="Calibri"/>
              </a:rPr>
              <a:t>pancreatic</a:t>
            </a:r>
            <a:r>
              <a:rPr sz="1400" spc="10" dirty="0">
                <a:latin typeface="Calibri"/>
                <a:cs typeface="Calibri"/>
              </a:rPr>
              <a:t> </a:t>
            </a:r>
            <a:r>
              <a:rPr sz="1400" dirty="0">
                <a:latin typeface="Calibri"/>
                <a:cs typeface="Calibri"/>
              </a:rPr>
              <a:t>and</a:t>
            </a:r>
            <a:r>
              <a:rPr sz="1400" spc="-5" dirty="0">
                <a:latin typeface="Calibri"/>
                <a:cs typeface="Calibri"/>
              </a:rPr>
              <a:t> </a:t>
            </a:r>
            <a:r>
              <a:rPr sz="1400" spc="-10" dirty="0">
                <a:latin typeface="Calibri"/>
                <a:cs typeface="Calibri"/>
              </a:rPr>
              <a:t>breast cancer</a:t>
            </a:r>
            <a:r>
              <a:rPr sz="1400" spc="-30" dirty="0">
                <a:latin typeface="Calibri"/>
                <a:cs typeface="Calibri"/>
              </a:rPr>
              <a:t> </a:t>
            </a:r>
            <a:r>
              <a:rPr sz="1400" spc="-10" dirty="0">
                <a:latin typeface="Calibri"/>
                <a:cs typeface="Calibri"/>
              </a:rPr>
              <a:t>cells</a:t>
            </a:r>
            <a:endParaRPr sz="1400">
              <a:latin typeface="Calibri"/>
              <a:cs typeface="Calibri"/>
            </a:endParaRPr>
          </a:p>
        </p:txBody>
      </p:sp>
      <p:sp>
        <p:nvSpPr>
          <p:cNvPr id="12" name="object 12"/>
          <p:cNvSpPr txBox="1"/>
          <p:nvPr/>
        </p:nvSpPr>
        <p:spPr>
          <a:xfrm>
            <a:off x="4149344" y="3623309"/>
            <a:ext cx="7816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libri"/>
                <a:cs typeface="Calibri"/>
              </a:rPr>
              <a:t>RAD001</a:t>
            </a:r>
            <a:endParaRPr sz="1800">
              <a:latin typeface="Calibri"/>
              <a:cs typeface="Calibri"/>
            </a:endParaRPr>
          </a:p>
        </p:txBody>
      </p:sp>
      <p:sp>
        <p:nvSpPr>
          <p:cNvPr id="13" name="object 13"/>
          <p:cNvSpPr txBox="1"/>
          <p:nvPr/>
        </p:nvSpPr>
        <p:spPr>
          <a:xfrm>
            <a:off x="3326129" y="4172203"/>
            <a:ext cx="2327910" cy="454659"/>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400" spc="-10" dirty="0">
                <a:latin typeface="Calibri"/>
                <a:cs typeface="Calibri"/>
              </a:rPr>
              <a:t>immunosuppressive</a:t>
            </a:r>
            <a:r>
              <a:rPr sz="1400" spc="20" dirty="0">
                <a:latin typeface="Calibri"/>
                <a:cs typeface="Calibri"/>
              </a:rPr>
              <a:t> </a:t>
            </a:r>
            <a:r>
              <a:rPr sz="1400" spc="-10" dirty="0">
                <a:latin typeface="Calibri"/>
                <a:cs typeface="Calibri"/>
              </a:rPr>
              <a:t>activity</a:t>
            </a:r>
            <a:endParaRPr sz="1400">
              <a:latin typeface="Calibri"/>
              <a:cs typeface="Calibri"/>
            </a:endParaRPr>
          </a:p>
          <a:p>
            <a:pPr marL="300355">
              <a:lnSpc>
                <a:spcPct val="100000"/>
              </a:lnSpc>
              <a:spcBef>
                <a:spcPts val="15"/>
              </a:spcBef>
            </a:pPr>
            <a:r>
              <a:rPr sz="1400" i="1" dirty="0">
                <a:latin typeface="Calibri"/>
                <a:cs typeface="Calibri"/>
              </a:rPr>
              <a:t>in</a:t>
            </a:r>
            <a:r>
              <a:rPr sz="1400" i="1" spc="-55" dirty="0">
                <a:latin typeface="Calibri"/>
                <a:cs typeface="Calibri"/>
              </a:rPr>
              <a:t> </a:t>
            </a:r>
            <a:r>
              <a:rPr sz="1400" i="1" spc="-20" dirty="0">
                <a:latin typeface="Calibri"/>
                <a:cs typeface="Calibri"/>
              </a:rPr>
              <a:t>vitro</a:t>
            </a:r>
            <a:endParaRPr sz="1400">
              <a:latin typeface="Calibri"/>
              <a:cs typeface="Calibri"/>
            </a:endParaRPr>
          </a:p>
        </p:txBody>
      </p:sp>
      <p:sp>
        <p:nvSpPr>
          <p:cNvPr id="14" name="object 14"/>
          <p:cNvSpPr txBox="1"/>
          <p:nvPr/>
        </p:nvSpPr>
        <p:spPr>
          <a:xfrm>
            <a:off x="3326129" y="4817186"/>
            <a:ext cx="2404745" cy="450215"/>
          </a:xfrm>
          <a:prstGeom prst="rect">
            <a:avLst/>
          </a:prstGeom>
        </p:spPr>
        <p:txBody>
          <a:bodyPr vert="horz" wrap="square" lIns="0" tIns="13335" rIns="0" bIns="0" rtlCol="0">
            <a:spAutoFit/>
          </a:bodyPr>
          <a:lstStyle/>
          <a:p>
            <a:pPr marL="300355" indent="-287655">
              <a:lnSpc>
                <a:spcPts val="1670"/>
              </a:lnSpc>
              <a:spcBef>
                <a:spcPts val="105"/>
              </a:spcBef>
              <a:buFont typeface="Wingdings"/>
              <a:buChar char=""/>
              <a:tabLst>
                <a:tab pos="300355" algn="l"/>
              </a:tabLst>
            </a:pPr>
            <a:r>
              <a:rPr sz="1400" spc="-10" dirty="0">
                <a:latin typeface="Calibri"/>
                <a:cs typeface="Calibri"/>
              </a:rPr>
              <a:t>antiangiogenic</a:t>
            </a:r>
            <a:r>
              <a:rPr sz="1400" spc="-30" dirty="0">
                <a:latin typeface="Calibri"/>
                <a:cs typeface="Calibri"/>
              </a:rPr>
              <a:t> </a:t>
            </a:r>
            <a:r>
              <a:rPr sz="1400" dirty="0">
                <a:latin typeface="Calibri"/>
                <a:cs typeface="Calibri"/>
              </a:rPr>
              <a:t>activity</a:t>
            </a:r>
            <a:r>
              <a:rPr sz="1400" spc="10" dirty="0">
                <a:latin typeface="Calibri"/>
                <a:cs typeface="Calibri"/>
              </a:rPr>
              <a:t> </a:t>
            </a:r>
            <a:r>
              <a:rPr sz="1400" spc="-50" dirty="0">
                <a:latin typeface="Wingdings"/>
                <a:cs typeface="Wingdings"/>
              </a:rPr>
              <a:t></a:t>
            </a:r>
            <a:endParaRPr sz="1400">
              <a:latin typeface="Wingdings"/>
              <a:cs typeface="Wingdings"/>
            </a:endParaRPr>
          </a:p>
          <a:p>
            <a:pPr marL="300355">
              <a:lnSpc>
                <a:spcPts val="1670"/>
              </a:lnSpc>
            </a:pPr>
            <a:r>
              <a:rPr sz="1400" spc="-10" dirty="0">
                <a:latin typeface="Calibri"/>
                <a:cs typeface="Calibri"/>
              </a:rPr>
              <a:t>inhibits</a:t>
            </a:r>
            <a:r>
              <a:rPr sz="1400" spc="-25" dirty="0">
                <a:latin typeface="Calibri"/>
                <a:cs typeface="Calibri"/>
              </a:rPr>
              <a:t> </a:t>
            </a:r>
            <a:r>
              <a:rPr sz="1400" dirty="0">
                <a:latin typeface="Calibri"/>
                <a:cs typeface="Calibri"/>
              </a:rPr>
              <a:t>HUVECs</a:t>
            </a:r>
            <a:r>
              <a:rPr sz="1400" spc="-55" dirty="0">
                <a:latin typeface="Calibri"/>
                <a:cs typeface="Calibri"/>
              </a:rPr>
              <a:t> </a:t>
            </a:r>
            <a:r>
              <a:rPr sz="1400" spc="-10" dirty="0">
                <a:latin typeface="Calibri"/>
                <a:cs typeface="Calibri"/>
              </a:rPr>
              <a:t>proliferation</a:t>
            </a:r>
            <a:endParaRPr sz="1400">
              <a:latin typeface="Calibri"/>
              <a:cs typeface="Calibri"/>
            </a:endParaRPr>
          </a:p>
        </p:txBody>
      </p:sp>
      <p:sp>
        <p:nvSpPr>
          <p:cNvPr id="15" name="object 15"/>
          <p:cNvSpPr txBox="1"/>
          <p:nvPr/>
        </p:nvSpPr>
        <p:spPr>
          <a:xfrm>
            <a:off x="3326129" y="5453278"/>
            <a:ext cx="2386965" cy="454659"/>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400" spc="-10" dirty="0">
                <a:latin typeface="Calibri"/>
                <a:cs typeface="Calibri"/>
              </a:rPr>
              <a:t>increases</a:t>
            </a:r>
            <a:r>
              <a:rPr sz="1400" dirty="0">
                <a:latin typeface="Calibri"/>
                <a:cs typeface="Calibri"/>
              </a:rPr>
              <a:t> </a:t>
            </a:r>
            <a:r>
              <a:rPr sz="1400" spc="-10" dirty="0">
                <a:latin typeface="Calibri"/>
                <a:cs typeface="Calibri"/>
              </a:rPr>
              <a:t>progression</a:t>
            </a:r>
            <a:r>
              <a:rPr sz="1400" spc="-5" dirty="0">
                <a:latin typeface="Calibri"/>
                <a:cs typeface="Calibri"/>
              </a:rPr>
              <a:t> </a:t>
            </a:r>
            <a:r>
              <a:rPr sz="1400" spc="-20" dirty="0">
                <a:latin typeface="Calibri"/>
                <a:cs typeface="Calibri"/>
              </a:rPr>
              <a:t>G0/G1</a:t>
            </a:r>
            <a:endParaRPr sz="1400">
              <a:latin typeface="Calibri"/>
              <a:cs typeface="Calibri"/>
            </a:endParaRPr>
          </a:p>
          <a:p>
            <a:pPr marL="300355">
              <a:lnSpc>
                <a:spcPct val="100000"/>
              </a:lnSpc>
              <a:spcBef>
                <a:spcPts val="15"/>
              </a:spcBef>
            </a:pPr>
            <a:r>
              <a:rPr sz="1400" dirty="0">
                <a:latin typeface="Calibri"/>
                <a:cs typeface="Calibri"/>
              </a:rPr>
              <a:t>phase</a:t>
            </a:r>
            <a:r>
              <a:rPr sz="1400" spc="-45" dirty="0">
                <a:latin typeface="Calibri"/>
                <a:cs typeface="Calibri"/>
              </a:rPr>
              <a:t> </a:t>
            </a:r>
            <a:r>
              <a:rPr sz="1400" dirty="0">
                <a:latin typeface="Calibri"/>
                <a:cs typeface="Calibri"/>
              </a:rPr>
              <a:t>of</a:t>
            </a:r>
            <a:r>
              <a:rPr sz="1400" spc="-60"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cell</a:t>
            </a:r>
            <a:r>
              <a:rPr sz="1400" spc="-35" dirty="0">
                <a:latin typeface="Calibri"/>
                <a:cs typeface="Calibri"/>
              </a:rPr>
              <a:t> </a:t>
            </a:r>
            <a:r>
              <a:rPr sz="1400" spc="-10" dirty="0">
                <a:latin typeface="Calibri"/>
                <a:cs typeface="Calibri"/>
              </a:rPr>
              <a:t>cycle.</a:t>
            </a:r>
            <a:endParaRPr sz="14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6748" y="1060635"/>
            <a:ext cx="2285812" cy="1955248"/>
          </a:xfrm>
          <a:prstGeom prst="rect">
            <a:avLst/>
          </a:prstGeom>
        </p:spPr>
      </p:pic>
      <p:pic>
        <p:nvPicPr>
          <p:cNvPr id="3" name="object 3"/>
          <p:cNvPicPr/>
          <p:nvPr/>
        </p:nvPicPr>
        <p:blipFill>
          <a:blip r:embed="rId3" cstate="print"/>
          <a:stretch>
            <a:fillRect/>
          </a:stretch>
        </p:blipFill>
        <p:spPr>
          <a:xfrm>
            <a:off x="3596821" y="741066"/>
            <a:ext cx="4856650" cy="2467588"/>
          </a:xfrm>
          <a:prstGeom prst="rect">
            <a:avLst/>
          </a:prstGeom>
        </p:spPr>
      </p:pic>
      <p:sp>
        <p:nvSpPr>
          <p:cNvPr id="4" name="object 4"/>
          <p:cNvSpPr txBox="1"/>
          <p:nvPr/>
        </p:nvSpPr>
        <p:spPr>
          <a:xfrm>
            <a:off x="1076350" y="3243452"/>
            <a:ext cx="981710" cy="207010"/>
          </a:xfrm>
          <a:prstGeom prst="rect">
            <a:avLst/>
          </a:prstGeom>
        </p:spPr>
        <p:txBody>
          <a:bodyPr vert="horz" wrap="square" lIns="0" tIns="17145" rIns="0" bIns="0" rtlCol="0">
            <a:spAutoFit/>
          </a:bodyPr>
          <a:lstStyle/>
          <a:p>
            <a:pPr marL="12700">
              <a:lnSpc>
                <a:spcPct val="100000"/>
              </a:lnSpc>
              <a:spcBef>
                <a:spcPts val="135"/>
              </a:spcBef>
            </a:pPr>
            <a:r>
              <a:rPr sz="1150" spc="-10" dirty="0">
                <a:latin typeface="Calibri"/>
                <a:cs typeface="Calibri"/>
              </a:rPr>
              <a:t>TEMSIROLIMUS</a:t>
            </a:r>
            <a:endParaRPr sz="1150">
              <a:latin typeface="Calibri"/>
              <a:cs typeface="Calibri"/>
            </a:endParaRPr>
          </a:p>
        </p:txBody>
      </p:sp>
      <p:sp>
        <p:nvSpPr>
          <p:cNvPr id="5" name="object 5"/>
          <p:cNvSpPr txBox="1"/>
          <p:nvPr/>
        </p:nvSpPr>
        <p:spPr>
          <a:xfrm>
            <a:off x="4018026" y="3234384"/>
            <a:ext cx="836930" cy="207010"/>
          </a:xfrm>
          <a:prstGeom prst="rect">
            <a:avLst/>
          </a:prstGeom>
        </p:spPr>
        <p:txBody>
          <a:bodyPr vert="horz" wrap="square" lIns="0" tIns="11430" rIns="0" bIns="0" rtlCol="0">
            <a:spAutoFit/>
          </a:bodyPr>
          <a:lstStyle/>
          <a:p>
            <a:pPr marL="12700">
              <a:lnSpc>
                <a:spcPct val="100000"/>
              </a:lnSpc>
              <a:spcBef>
                <a:spcPts val="90"/>
              </a:spcBef>
            </a:pPr>
            <a:r>
              <a:rPr sz="1200" spc="-10" dirty="0">
                <a:latin typeface="Calibri"/>
                <a:cs typeface="Calibri"/>
              </a:rPr>
              <a:t>EVEROLIMUS</a:t>
            </a:r>
            <a:endParaRPr sz="1200">
              <a:latin typeface="Calibri"/>
              <a:cs typeface="Calibri"/>
            </a:endParaRPr>
          </a:p>
        </p:txBody>
      </p:sp>
      <p:sp>
        <p:nvSpPr>
          <p:cNvPr id="6" name="object 6"/>
          <p:cNvSpPr txBox="1"/>
          <p:nvPr/>
        </p:nvSpPr>
        <p:spPr>
          <a:xfrm>
            <a:off x="6555740" y="3171570"/>
            <a:ext cx="935990" cy="207010"/>
          </a:xfrm>
          <a:prstGeom prst="rect">
            <a:avLst/>
          </a:prstGeom>
        </p:spPr>
        <p:txBody>
          <a:bodyPr vert="horz" wrap="square" lIns="0" tIns="17145" rIns="0" bIns="0" rtlCol="0">
            <a:spAutoFit/>
          </a:bodyPr>
          <a:lstStyle/>
          <a:p>
            <a:pPr marL="12700">
              <a:lnSpc>
                <a:spcPct val="100000"/>
              </a:lnSpc>
              <a:spcBef>
                <a:spcPts val="135"/>
              </a:spcBef>
            </a:pPr>
            <a:r>
              <a:rPr sz="1150" spc="-10" dirty="0">
                <a:latin typeface="Calibri"/>
                <a:cs typeface="Calibri"/>
              </a:rPr>
              <a:t>DEFOROLIMUS</a:t>
            </a:r>
            <a:endParaRPr sz="1150">
              <a:latin typeface="Calibri"/>
              <a:cs typeface="Calibri"/>
            </a:endParaRPr>
          </a:p>
        </p:txBody>
      </p:sp>
      <p:sp>
        <p:nvSpPr>
          <p:cNvPr id="7" name="object 7"/>
          <p:cNvSpPr txBox="1">
            <a:spLocks noGrp="1"/>
          </p:cNvSpPr>
          <p:nvPr>
            <p:ph type="title"/>
          </p:nvPr>
        </p:nvSpPr>
        <p:spPr>
          <a:prstGeom prst="rect">
            <a:avLst/>
          </a:prstGeom>
        </p:spPr>
        <p:txBody>
          <a:bodyPr vert="horz" wrap="square" lIns="0" tIns="13970" rIns="0" bIns="0" rtlCol="0">
            <a:spAutoFit/>
          </a:bodyPr>
          <a:lstStyle/>
          <a:p>
            <a:pPr marL="1527175">
              <a:lnSpc>
                <a:spcPct val="100000"/>
              </a:lnSpc>
              <a:spcBef>
                <a:spcPts val="110"/>
              </a:spcBef>
            </a:pPr>
            <a:r>
              <a:rPr spc="-10" dirty="0"/>
              <a:t>Rapamycin</a:t>
            </a:r>
            <a:r>
              <a:rPr spc="-110" dirty="0"/>
              <a:t> </a:t>
            </a:r>
            <a:r>
              <a:rPr dirty="0"/>
              <a:t>and</a:t>
            </a:r>
            <a:r>
              <a:rPr spc="-45" dirty="0"/>
              <a:t> </a:t>
            </a:r>
            <a:r>
              <a:rPr dirty="0"/>
              <a:t>Rapalos</a:t>
            </a:r>
            <a:r>
              <a:rPr spc="-25" dirty="0"/>
              <a:t> </a:t>
            </a:r>
            <a:r>
              <a:rPr spc="-20" dirty="0"/>
              <a:t>(II)</a:t>
            </a:r>
          </a:p>
        </p:txBody>
      </p:sp>
      <p:sp>
        <p:nvSpPr>
          <p:cNvPr id="8" name="object 8"/>
          <p:cNvSpPr txBox="1"/>
          <p:nvPr/>
        </p:nvSpPr>
        <p:spPr>
          <a:xfrm>
            <a:off x="1325372" y="3594557"/>
            <a:ext cx="734695" cy="300355"/>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0000"/>
                </a:solidFill>
                <a:latin typeface="Calibri"/>
                <a:cs typeface="Calibri"/>
              </a:rPr>
              <a:t>CCI-779</a:t>
            </a:r>
            <a:endParaRPr sz="1800">
              <a:latin typeface="Calibri"/>
              <a:cs typeface="Calibri"/>
            </a:endParaRPr>
          </a:p>
        </p:txBody>
      </p:sp>
      <p:sp>
        <p:nvSpPr>
          <p:cNvPr id="9" name="object 9"/>
          <p:cNvSpPr txBox="1"/>
          <p:nvPr/>
        </p:nvSpPr>
        <p:spPr>
          <a:xfrm>
            <a:off x="186334" y="4143883"/>
            <a:ext cx="2560955" cy="239395"/>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400" spc="-10" dirty="0">
                <a:latin typeface="Calibri"/>
                <a:cs typeface="Calibri"/>
              </a:rPr>
              <a:t>water-</a:t>
            </a:r>
            <a:r>
              <a:rPr sz="1400" spc="-20" dirty="0">
                <a:latin typeface="Calibri"/>
                <a:cs typeface="Calibri"/>
              </a:rPr>
              <a:t>soluble</a:t>
            </a:r>
            <a:r>
              <a:rPr sz="1400" spc="-60" dirty="0">
                <a:latin typeface="Calibri"/>
                <a:cs typeface="Calibri"/>
              </a:rPr>
              <a:t> </a:t>
            </a:r>
            <a:r>
              <a:rPr sz="1400" dirty="0">
                <a:latin typeface="Calibri"/>
                <a:cs typeface="Calibri"/>
              </a:rPr>
              <a:t>ester</a:t>
            </a:r>
            <a:r>
              <a:rPr sz="1400" spc="60" dirty="0">
                <a:latin typeface="Calibri"/>
                <a:cs typeface="Calibri"/>
              </a:rPr>
              <a:t> </a:t>
            </a:r>
            <a:r>
              <a:rPr sz="1400" spc="-10" dirty="0">
                <a:latin typeface="Calibri"/>
                <a:cs typeface="Calibri"/>
              </a:rPr>
              <a:t>derivatived</a:t>
            </a:r>
            <a:endParaRPr sz="1400">
              <a:latin typeface="Calibri"/>
              <a:cs typeface="Calibri"/>
            </a:endParaRPr>
          </a:p>
        </p:txBody>
      </p:sp>
      <p:sp>
        <p:nvSpPr>
          <p:cNvPr id="10" name="object 10"/>
          <p:cNvSpPr txBox="1"/>
          <p:nvPr/>
        </p:nvSpPr>
        <p:spPr>
          <a:xfrm>
            <a:off x="186334" y="4573904"/>
            <a:ext cx="2548890" cy="450215"/>
          </a:xfrm>
          <a:prstGeom prst="rect">
            <a:avLst/>
          </a:prstGeom>
        </p:spPr>
        <p:txBody>
          <a:bodyPr vert="horz" wrap="square" lIns="0" tIns="22225" rIns="0" bIns="0" rtlCol="0">
            <a:spAutoFit/>
          </a:bodyPr>
          <a:lstStyle/>
          <a:p>
            <a:pPr marL="300990" marR="5080" indent="-288925">
              <a:lnSpc>
                <a:spcPts val="1660"/>
              </a:lnSpc>
              <a:spcBef>
                <a:spcPts val="175"/>
              </a:spcBef>
              <a:buFont typeface="Wingdings"/>
              <a:buChar char=""/>
              <a:tabLst>
                <a:tab pos="300990" algn="l"/>
              </a:tabLst>
            </a:pPr>
            <a:r>
              <a:rPr sz="1400" spc="-10" dirty="0">
                <a:latin typeface="Calibri"/>
                <a:cs typeface="Calibri"/>
              </a:rPr>
              <a:t>identified</a:t>
            </a:r>
            <a:r>
              <a:rPr sz="1400" dirty="0">
                <a:latin typeface="Calibri"/>
                <a:cs typeface="Calibri"/>
              </a:rPr>
              <a:t> by</a:t>
            </a:r>
            <a:r>
              <a:rPr sz="1400" spc="-40" dirty="0">
                <a:latin typeface="Calibri"/>
                <a:cs typeface="Calibri"/>
              </a:rPr>
              <a:t> </a:t>
            </a:r>
            <a:r>
              <a:rPr sz="1400" spc="-10" dirty="0">
                <a:latin typeface="Calibri"/>
                <a:cs typeface="Calibri"/>
              </a:rPr>
              <a:t>Wyeth</a:t>
            </a:r>
            <a:r>
              <a:rPr sz="1400" spc="-35" dirty="0">
                <a:latin typeface="Calibri"/>
                <a:cs typeface="Calibri"/>
              </a:rPr>
              <a:t> </a:t>
            </a:r>
            <a:r>
              <a:rPr sz="1400" spc="-10" dirty="0">
                <a:latin typeface="Calibri"/>
                <a:cs typeface="Calibri"/>
              </a:rPr>
              <a:t>Ayerst</a:t>
            </a:r>
            <a:r>
              <a:rPr sz="1400" spc="-50" dirty="0">
                <a:latin typeface="Calibri"/>
                <a:cs typeface="Calibri"/>
              </a:rPr>
              <a:t> </a:t>
            </a:r>
            <a:r>
              <a:rPr sz="1400" dirty="0">
                <a:latin typeface="Calibri"/>
                <a:cs typeface="Calibri"/>
              </a:rPr>
              <a:t>as</a:t>
            </a:r>
            <a:r>
              <a:rPr sz="1400" spc="-25" dirty="0">
                <a:latin typeface="Calibri"/>
                <a:cs typeface="Calibri"/>
              </a:rPr>
              <a:t> </a:t>
            </a:r>
            <a:r>
              <a:rPr sz="1400" spc="-50" dirty="0">
                <a:latin typeface="Calibri"/>
                <a:cs typeface="Calibri"/>
              </a:rPr>
              <a:t>a </a:t>
            </a:r>
            <a:r>
              <a:rPr sz="1400" spc="-10" dirty="0">
                <a:latin typeface="Calibri"/>
                <a:cs typeface="Calibri"/>
              </a:rPr>
              <a:t>noncytotoxic</a:t>
            </a:r>
            <a:r>
              <a:rPr sz="1400" spc="-15" dirty="0">
                <a:latin typeface="Calibri"/>
                <a:cs typeface="Calibri"/>
              </a:rPr>
              <a:t> </a:t>
            </a:r>
            <a:r>
              <a:rPr sz="1400" spc="-20" dirty="0">
                <a:latin typeface="Calibri"/>
                <a:cs typeface="Calibri"/>
              </a:rPr>
              <a:t>agent</a:t>
            </a:r>
            <a:endParaRPr sz="1400">
              <a:latin typeface="Calibri"/>
              <a:cs typeface="Calibri"/>
            </a:endParaRPr>
          </a:p>
        </p:txBody>
      </p:sp>
      <p:sp>
        <p:nvSpPr>
          <p:cNvPr id="11" name="object 11"/>
          <p:cNvSpPr txBox="1"/>
          <p:nvPr/>
        </p:nvSpPr>
        <p:spPr>
          <a:xfrm>
            <a:off x="186334" y="5214366"/>
            <a:ext cx="2980690" cy="1520825"/>
          </a:xfrm>
          <a:prstGeom prst="rect">
            <a:avLst/>
          </a:prstGeom>
        </p:spPr>
        <p:txBody>
          <a:bodyPr vert="horz" wrap="square" lIns="0" tIns="12700" rIns="0" bIns="0" rtlCol="0">
            <a:spAutoFit/>
          </a:bodyPr>
          <a:lstStyle/>
          <a:p>
            <a:pPr marL="300990" marR="5080" indent="-288925">
              <a:lnSpc>
                <a:spcPct val="100099"/>
              </a:lnSpc>
              <a:spcBef>
                <a:spcPts val="100"/>
              </a:spcBef>
              <a:buFont typeface="Wingdings"/>
              <a:buChar char=""/>
              <a:tabLst>
                <a:tab pos="300990" algn="l"/>
              </a:tabLst>
            </a:pPr>
            <a:r>
              <a:rPr sz="1400" spc="-10" dirty="0">
                <a:latin typeface="Calibri"/>
                <a:cs typeface="Calibri"/>
              </a:rPr>
              <a:t>antitumour</a:t>
            </a:r>
            <a:r>
              <a:rPr sz="1400" spc="-30" dirty="0">
                <a:latin typeface="Calibri"/>
                <a:cs typeface="Calibri"/>
              </a:rPr>
              <a:t> </a:t>
            </a:r>
            <a:r>
              <a:rPr sz="1400" dirty="0">
                <a:latin typeface="Calibri"/>
                <a:cs typeface="Calibri"/>
              </a:rPr>
              <a:t>activity</a:t>
            </a:r>
            <a:r>
              <a:rPr sz="1400" spc="-15" dirty="0">
                <a:latin typeface="Calibri"/>
                <a:cs typeface="Calibri"/>
              </a:rPr>
              <a:t> </a:t>
            </a:r>
            <a:r>
              <a:rPr sz="1400" dirty="0">
                <a:latin typeface="Calibri"/>
                <a:cs typeface="Calibri"/>
              </a:rPr>
              <a:t>alone</a:t>
            </a:r>
            <a:r>
              <a:rPr sz="1400" spc="-15" dirty="0">
                <a:latin typeface="Calibri"/>
                <a:cs typeface="Calibri"/>
              </a:rPr>
              <a:t> </a:t>
            </a:r>
            <a:r>
              <a:rPr sz="1400" dirty="0">
                <a:latin typeface="Calibri"/>
                <a:cs typeface="Calibri"/>
              </a:rPr>
              <a:t>or</a:t>
            </a:r>
            <a:r>
              <a:rPr sz="1400" spc="-30" dirty="0">
                <a:latin typeface="Calibri"/>
                <a:cs typeface="Calibri"/>
              </a:rPr>
              <a:t> </a:t>
            </a:r>
            <a:r>
              <a:rPr sz="1400" spc="-25" dirty="0">
                <a:latin typeface="Calibri"/>
                <a:cs typeface="Calibri"/>
              </a:rPr>
              <a:t>in </a:t>
            </a:r>
            <a:r>
              <a:rPr sz="1400" spc="-10" dirty="0">
                <a:latin typeface="Calibri"/>
                <a:cs typeface="Calibri"/>
              </a:rPr>
              <a:t>combination</a:t>
            </a:r>
            <a:r>
              <a:rPr sz="1400" spc="-45" dirty="0">
                <a:latin typeface="Calibri"/>
                <a:cs typeface="Calibri"/>
              </a:rPr>
              <a:t> </a:t>
            </a:r>
            <a:r>
              <a:rPr sz="1400" dirty="0">
                <a:latin typeface="Calibri"/>
                <a:cs typeface="Calibri"/>
              </a:rPr>
              <a:t>with</a:t>
            </a:r>
            <a:r>
              <a:rPr sz="1400" spc="-5" dirty="0">
                <a:latin typeface="Calibri"/>
                <a:cs typeface="Calibri"/>
              </a:rPr>
              <a:t> </a:t>
            </a:r>
            <a:r>
              <a:rPr sz="1400" spc="-10" dirty="0">
                <a:latin typeface="Calibri"/>
                <a:cs typeface="Calibri"/>
              </a:rPr>
              <a:t>cytotoxic</a:t>
            </a:r>
            <a:r>
              <a:rPr sz="1400" spc="-40" dirty="0">
                <a:latin typeface="Calibri"/>
                <a:cs typeface="Calibri"/>
              </a:rPr>
              <a:t> </a:t>
            </a:r>
            <a:r>
              <a:rPr sz="1400" spc="-10" dirty="0">
                <a:latin typeface="Calibri"/>
                <a:cs typeface="Calibri"/>
              </a:rPr>
              <a:t>agents</a:t>
            </a:r>
            <a:r>
              <a:rPr sz="1400" dirty="0">
                <a:latin typeface="Calibri"/>
                <a:cs typeface="Calibri"/>
              </a:rPr>
              <a:t> </a:t>
            </a:r>
            <a:r>
              <a:rPr sz="1400" spc="-25" dirty="0">
                <a:latin typeface="Calibri"/>
                <a:cs typeface="Calibri"/>
              </a:rPr>
              <a:t>in </a:t>
            </a:r>
            <a:r>
              <a:rPr sz="1400" spc="-10" dirty="0">
                <a:latin typeface="Calibri"/>
                <a:cs typeface="Calibri"/>
              </a:rPr>
              <a:t>gliomas,</a:t>
            </a:r>
            <a:r>
              <a:rPr sz="1400" spc="-30" dirty="0">
                <a:latin typeface="Calibri"/>
                <a:cs typeface="Calibri"/>
              </a:rPr>
              <a:t> </a:t>
            </a:r>
            <a:r>
              <a:rPr sz="1400" spc="-10" dirty="0">
                <a:latin typeface="Calibri"/>
                <a:cs typeface="Calibri"/>
              </a:rPr>
              <a:t>rhabdomyosarcoma, primitive</a:t>
            </a:r>
            <a:r>
              <a:rPr sz="1400" spc="-30" dirty="0">
                <a:latin typeface="Calibri"/>
                <a:cs typeface="Calibri"/>
              </a:rPr>
              <a:t> </a:t>
            </a:r>
            <a:r>
              <a:rPr sz="1400" spc="-10" dirty="0">
                <a:latin typeface="Calibri"/>
                <a:cs typeface="Calibri"/>
              </a:rPr>
              <a:t>neuroectodermal</a:t>
            </a:r>
            <a:r>
              <a:rPr sz="1400" spc="20" dirty="0">
                <a:latin typeface="Calibri"/>
                <a:cs typeface="Calibri"/>
              </a:rPr>
              <a:t> </a:t>
            </a:r>
            <a:r>
              <a:rPr sz="1400" spc="-10" dirty="0">
                <a:latin typeface="Calibri"/>
                <a:cs typeface="Calibri"/>
              </a:rPr>
              <a:t>tumour </a:t>
            </a:r>
            <a:r>
              <a:rPr sz="1400" dirty="0">
                <a:latin typeface="Calibri"/>
                <a:cs typeface="Calibri"/>
              </a:rPr>
              <a:t>such</a:t>
            </a:r>
            <a:r>
              <a:rPr sz="1400" spc="-35" dirty="0">
                <a:latin typeface="Calibri"/>
                <a:cs typeface="Calibri"/>
              </a:rPr>
              <a:t> </a:t>
            </a:r>
            <a:r>
              <a:rPr sz="1400" dirty="0">
                <a:latin typeface="Calibri"/>
                <a:cs typeface="Calibri"/>
              </a:rPr>
              <a:t>as</a:t>
            </a:r>
            <a:r>
              <a:rPr sz="1400" spc="-20" dirty="0">
                <a:latin typeface="Calibri"/>
                <a:cs typeface="Calibri"/>
              </a:rPr>
              <a:t> </a:t>
            </a:r>
            <a:r>
              <a:rPr sz="1400" spc="-10" dirty="0">
                <a:latin typeface="Calibri"/>
                <a:cs typeface="Calibri"/>
              </a:rPr>
              <a:t>medulloblastoma,</a:t>
            </a:r>
            <a:r>
              <a:rPr sz="1400" spc="-40" dirty="0">
                <a:latin typeface="Calibri"/>
                <a:cs typeface="Calibri"/>
              </a:rPr>
              <a:t> </a:t>
            </a:r>
            <a:r>
              <a:rPr sz="1400" dirty="0">
                <a:latin typeface="Calibri"/>
                <a:cs typeface="Calibri"/>
              </a:rPr>
              <a:t>head</a:t>
            </a:r>
            <a:r>
              <a:rPr sz="1400" spc="15" dirty="0">
                <a:latin typeface="Calibri"/>
                <a:cs typeface="Calibri"/>
              </a:rPr>
              <a:t> </a:t>
            </a:r>
            <a:r>
              <a:rPr sz="1400" spc="-25" dirty="0">
                <a:latin typeface="Calibri"/>
                <a:cs typeface="Calibri"/>
              </a:rPr>
              <a:t>and </a:t>
            </a:r>
            <a:r>
              <a:rPr sz="1400" spc="-10" dirty="0">
                <a:latin typeface="Calibri"/>
                <a:cs typeface="Calibri"/>
              </a:rPr>
              <a:t>neck,</a:t>
            </a:r>
            <a:r>
              <a:rPr sz="1400" spc="-35" dirty="0">
                <a:latin typeface="Calibri"/>
                <a:cs typeface="Calibri"/>
              </a:rPr>
              <a:t> </a:t>
            </a:r>
            <a:r>
              <a:rPr sz="1400" spc="-10" dirty="0">
                <a:latin typeface="Calibri"/>
                <a:cs typeface="Calibri"/>
              </a:rPr>
              <a:t>prostate,</a:t>
            </a:r>
            <a:r>
              <a:rPr sz="1400" spc="-30" dirty="0">
                <a:latin typeface="Calibri"/>
                <a:cs typeface="Calibri"/>
              </a:rPr>
              <a:t> </a:t>
            </a:r>
            <a:r>
              <a:rPr sz="1400" spc="-10" dirty="0">
                <a:latin typeface="Calibri"/>
                <a:cs typeface="Calibri"/>
              </a:rPr>
              <a:t>pancreatic</a:t>
            </a:r>
            <a:r>
              <a:rPr sz="1400" spc="10" dirty="0">
                <a:latin typeface="Calibri"/>
                <a:cs typeface="Calibri"/>
              </a:rPr>
              <a:t> </a:t>
            </a:r>
            <a:r>
              <a:rPr sz="1400" dirty="0">
                <a:latin typeface="Calibri"/>
                <a:cs typeface="Calibri"/>
              </a:rPr>
              <a:t>and</a:t>
            </a:r>
            <a:r>
              <a:rPr sz="1400" spc="-5" dirty="0">
                <a:latin typeface="Calibri"/>
                <a:cs typeface="Calibri"/>
              </a:rPr>
              <a:t> </a:t>
            </a:r>
            <a:r>
              <a:rPr sz="1400" spc="-10" dirty="0">
                <a:latin typeface="Calibri"/>
                <a:cs typeface="Calibri"/>
              </a:rPr>
              <a:t>breast cancer</a:t>
            </a:r>
            <a:r>
              <a:rPr sz="1400" spc="-30" dirty="0">
                <a:latin typeface="Calibri"/>
                <a:cs typeface="Calibri"/>
              </a:rPr>
              <a:t> </a:t>
            </a:r>
            <a:r>
              <a:rPr sz="1400" spc="-10" dirty="0">
                <a:latin typeface="Calibri"/>
                <a:cs typeface="Calibri"/>
              </a:rPr>
              <a:t>cells</a:t>
            </a:r>
            <a:endParaRPr sz="1400">
              <a:latin typeface="Calibri"/>
              <a:cs typeface="Calibri"/>
            </a:endParaRPr>
          </a:p>
        </p:txBody>
      </p:sp>
      <p:sp>
        <p:nvSpPr>
          <p:cNvPr id="12" name="object 12"/>
          <p:cNvSpPr txBox="1"/>
          <p:nvPr/>
        </p:nvSpPr>
        <p:spPr>
          <a:xfrm>
            <a:off x="4149344" y="3623309"/>
            <a:ext cx="7816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libri"/>
                <a:cs typeface="Calibri"/>
              </a:rPr>
              <a:t>RAD001</a:t>
            </a:r>
            <a:endParaRPr sz="1800">
              <a:latin typeface="Calibri"/>
              <a:cs typeface="Calibri"/>
            </a:endParaRPr>
          </a:p>
        </p:txBody>
      </p:sp>
      <p:sp>
        <p:nvSpPr>
          <p:cNvPr id="13" name="object 13"/>
          <p:cNvSpPr txBox="1"/>
          <p:nvPr/>
        </p:nvSpPr>
        <p:spPr>
          <a:xfrm>
            <a:off x="3326129" y="4172203"/>
            <a:ext cx="2327910" cy="454659"/>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400" spc="-10" dirty="0">
                <a:latin typeface="Calibri"/>
                <a:cs typeface="Calibri"/>
              </a:rPr>
              <a:t>immunosuppressive</a:t>
            </a:r>
            <a:r>
              <a:rPr sz="1400" spc="20" dirty="0">
                <a:latin typeface="Calibri"/>
                <a:cs typeface="Calibri"/>
              </a:rPr>
              <a:t> </a:t>
            </a:r>
            <a:r>
              <a:rPr sz="1400" spc="-10" dirty="0">
                <a:latin typeface="Calibri"/>
                <a:cs typeface="Calibri"/>
              </a:rPr>
              <a:t>activity</a:t>
            </a:r>
            <a:endParaRPr sz="1400">
              <a:latin typeface="Calibri"/>
              <a:cs typeface="Calibri"/>
            </a:endParaRPr>
          </a:p>
          <a:p>
            <a:pPr marL="300355">
              <a:lnSpc>
                <a:spcPct val="100000"/>
              </a:lnSpc>
              <a:spcBef>
                <a:spcPts val="15"/>
              </a:spcBef>
            </a:pPr>
            <a:r>
              <a:rPr sz="1400" i="1" dirty="0">
                <a:latin typeface="Calibri"/>
                <a:cs typeface="Calibri"/>
              </a:rPr>
              <a:t>in</a:t>
            </a:r>
            <a:r>
              <a:rPr sz="1400" i="1" spc="-55" dirty="0">
                <a:latin typeface="Calibri"/>
                <a:cs typeface="Calibri"/>
              </a:rPr>
              <a:t> </a:t>
            </a:r>
            <a:r>
              <a:rPr sz="1400" i="1" spc="-20" dirty="0">
                <a:latin typeface="Calibri"/>
                <a:cs typeface="Calibri"/>
              </a:rPr>
              <a:t>vitro</a:t>
            </a:r>
            <a:endParaRPr sz="1400">
              <a:latin typeface="Calibri"/>
              <a:cs typeface="Calibri"/>
            </a:endParaRPr>
          </a:p>
        </p:txBody>
      </p:sp>
      <p:sp>
        <p:nvSpPr>
          <p:cNvPr id="14" name="object 14"/>
          <p:cNvSpPr txBox="1"/>
          <p:nvPr/>
        </p:nvSpPr>
        <p:spPr>
          <a:xfrm>
            <a:off x="3326129" y="4817186"/>
            <a:ext cx="2404745" cy="450215"/>
          </a:xfrm>
          <a:prstGeom prst="rect">
            <a:avLst/>
          </a:prstGeom>
        </p:spPr>
        <p:txBody>
          <a:bodyPr vert="horz" wrap="square" lIns="0" tIns="13335" rIns="0" bIns="0" rtlCol="0">
            <a:spAutoFit/>
          </a:bodyPr>
          <a:lstStyle/>
          <a:p>
            <a:pPr marL="300355" indent="-287655">
              <a:lnSpc>
                <a:spcPts val="1670"/>
              </a:lnSpc>
              <a:spcBef>
                <a:spcPts val="105"/>
              </a:spcBef>
              <a:buFont typeface="Wingdings"/>
              <a:buChar char=""/>
              <a:tabLst>
                <a:tab pos="300355" algn="l"/>
              </a:tabLst>
            </a:pPr>
            <a:r>
              <a:rPr sz="1400" spc="-10" dirty="0">
                <a:latin typeface="Calibri"/>
                <a:cs typeface="Calibri"/>
              </a:rPr>
              <a:t>antiangiogenic</a:t>
            </a:r>
            <a:r>
              <a:rPr sz="1400" spc="-30" dirty="0">
                <a:latin typeface="Calibri"/>
                <a:cs typeface="Calibri"/>
              </a:rPr>
              <a:t> </a:t>
            </a:r>
            <a:r>
              <a:rPr sz="1400" dirty="0">
                <a:latin typeface="Calibri"/>
                <a:cs typeface="Calibri"/>
              </a:rPr>
              <a:t>activity</a:t>
            </a:r>
            <a:r>
              <a:rPr sz="1400" spc="10" dirty="0">
                <a:latin typeface="Calibri"/>
                <a:cs typeface="Calibri"/>
              </a:rPr>
              <a:t> </a:t>
            </a:r>
            <a:r>
              <a:rPr sz="1400" spc="-50" dirty="0">
                <a:latin typeface="Wingdings"/>
                <a:cs typeface="Wingdings"/>
              </a:rPr>
              <a:t></a:t>
            </a:r>
            <a:endParaRPr sz="1400">
              <a:latin typeface="Wingdings"/>
              <a:cs typeface="Wingdings"/>
            </a:endParaRPr>
          </a:p>
          <a:p>
            <a:pPr marL="300355">
              <a:lnSpc>
                <a:spcPts val="1670"/>
              </a:lnSpc>
            </a:pPr>
            <a:r>
              <a:rPr sz="1400" spc="-10" dirty="0">
                <a:latin typeface="Calibri"/>
                <a:cs typeface="Calibri"/>
              </a:rPr>
              <a:t>inhibits</a:t>
            </a:r>
            <a:r>
              <a:rPr sz="1400" spc="-25" dirty="0">
                <a:latin typeface="Calibri"/>
                <a:cs typeface="Calibri"/>
              </a:rPr>
              <a:t> </a:t>
            </a:r>
            <a:r>
              <a:rPr sz="1400" dirty="0">
                <a:latin typeface="Calibri"/>
                <a:cs typeface="Calibri"/>
              </a:rPr>
              <a:t>HUVECs</a:t>
            </a:r>
            <a:r>
              <a:rPr sz="1400" spc="-55" dirty="0">
                <a:latin typeface="Calibri"/>
                <a:cs typeface="Calibri"/>
              </a:rPr>
              <a:t> </a:t>
            </a:r>
            <a:r>
              <a:rPr sz="1400" spc="-10" dirty="0">
                <a:latin typeface="Calibri"/>
                <a:cs typeface="Calibri"/>
              </a:rPr>
              <a:t>proliferation</a:t>
            </a:r>
            <a:endParaRPr sz="1400">
              <a:latin typeface="Calibri"/>
              <a:cs typeface="Calibri"/>
            </a:endParaRPr>
          </a:p>
        </p:txBody>
      </p:sp>
      <p:sp>
        <p:nvSpPr>
          <p:cNvPr id="15" name="object 15"/>
          <p:cNvSpPr txBox="1"/>
          <p:nvPr/>
        </p:nvSpPr>
        <p:spPr>
          <a:xfrm>
            <a:off x="3326129" y="5453278"/>
            <a:ext cx="2386965" cy="454659"/>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400" spc="-10" dirty="0">
                <a:latin typeface="Calibri"/>
                <a:cs typeface="Calibri"/>
              </a:rPr>
              <a:t>increases</a:t>
            </a:r>
            <a:r>
              <a:rPr sz="1400" dirty="0">
                <a:latin typeface="Calibri"/>
                <a:cs typeface="Calibri"/>
              </a:rPr>
              <a:t> </a:t>
            </a:r>
            <a:r>
              <a:rPr sz="1400" spc="-10" dirty="0">
                <a:latin typeface="Calibri"/>
                <a:cs typeface="Calibri"/>
              </a:rPr>
              <a:t>progression</a:t>
            </a:r>
            <a:r>
              <a:rPr sz="1400" spc="-5" dirty="0">
                <a:latin typeface="Calibri"/>
                <a:cs typeface="Calibri"/>
              </a:rPr>
              <a:t> </a:t>
            </a:r>
            <a:r>
              <a:rPr sz="1400" spc="-20" dirty="0">
                <a:latin typeface="Calibri"/>
                <a:cs typeface="Calibri"/>
              </a:rPr>
              <a:t>G0/G1</a:t>
            </a:r>
            <a:endParaRPr sz="1400">
              <a:latin typeface="Calibri"/>
              <a:cs typeface="Calibri"/>
            </a:endParaRPr>
          </a:p>
          <a:p>
            <a:pPr marL="300355">
              <a:lnSpc>
                <a:spcPct val="100000"/>
              </a:lnSpc>
              <a:spcBef>
                <a:spcPts val="15"/>
              </a:spcBef>
            </a:pPr>
            <a:r>
              <a:rPr sz="1400" dirty="0">
                <a:latin typeface="Calibri"/>
                <a:cs typeface="Calibri"/>
              </a:rPr>
              <a:t>phase</a:t>
            </a:r>
            <a:r>
              <a:rPr sz="1400" spc="-45" dirty="0">
                <a:latin typeface="Calibri"/>
                <a:cs typeface="Calibri"/>
              </a:rPr>
              <a:t> </a:t>
            </a:r>
            <a:r>
              <a:rPr sz="1400" dirty="0">
                <a:latin typeface="Calibri"/>
                <a:cs typeface="Calibri"/>
              </a:rPr>
              <a:t>of</a:t>
            </a:r>
            <a:r>
              <a:rPr sz="1400" spc="-60"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cell</a:t>
            </a:r>
            <a:r>
              <a:rPr sz="1400" spc="-35" dirty="0">
                <a:latin typeface="Calibri"/>
                <a:cs typeface="Calibri"/>
              </a:rPr>
              <a:t> </a:t>
            </a:r>
            <a:r>
              <a:rPr sz="1400" spc="-10" dirty="0">
                <a:latin typeface="Calibri"/>
                <a:cs typeface="Calibri"/>
              </a:rPr>
              <a:t>cycle.</a:t>
            </a:r>
            <a:endParaRPr sz="1400">
              <a:latin typeface="Calibri"/>
              <a:cs typeface="Calibri"/>
            </a:endParaRPr>
          </a:p>
        </p:txBody>
      </p:sp>
      <p:sp>
        <p:nvSpPr>
          <p:cNvPr id="16" name="object 16"/>
          <p:cNvSpPr txBox="1"/>
          <p:nvPr/>
        </p:nvSpPr>
        <p:spPr>
          <a:xfrm>
            <a:off x="6773418" y="3601669"/>
            <a:ext cx="861694"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libri"/>
                <a:cs typeface="Calibri"/>
              </a:rPr>
              <a:t>AP23573</a:t>
            </a:r>
            <a:endParaRPr sz="1800">
              <a:latin typeface="Calibri"/>
              <a:cs typeface="Calibri"/>
            </a:endParaRPr>
          </a:p>
        </p:txBody>
      </p:sp>
      <p:sp>
        <p:nvSpPr>
          <p:cNvPr id="17" name="object 17"/>
          <p:cNvSpPr txBox="1"/>
          <p:nvPr/>
        </p:nvSpPr>
        <p:spPr>
          <a:xfrm>
            <a:off x="5949822" y="4150563"/>
            <a:ext cx="2493645" cy="1095375"/>
          </a:xfrm>
          <a:prstGeom prst="rect">
            <a:avLst/>
          </a:prstGeom>
        </p:spPr>
        <p:txBody>
          <a:bodyPr vert="horz" wrap="square" lIns="0" tIns="12700" rIns="0" bIns="0" rtlCol="0">
            <a:spAutoFit/>
          </a:bodyPr>
          <a:lstStyle/>
          <a:p>
            <a:pPr marL="300355" marR="5080" indent="-288290">
              <a:lnSpc>
                <a:spcPct val="100299"/>
              </a:lnSpc>
              <a:spcBef>
                <a:spcPts val="100"/>
              </a:spcBef>
              <a:buFont typeface="Wingdings"/>
              <a:buChar char=""/>
              <a:tabLst>
                <a:tab pos="300355" algn="l"/>
              </a:tabLst>
            </a:pPr>
            <a:r>
              <a:rPr sz="1400" spc="-10" dirty="0">
                <a:latin typeface="Calibri"/>
                <a:cs typeface="Calibri"/>
              </a:rPr>
              <a:t>stable</a:t>
            </a:r>
            <a:r>
              <a:rPr sz="1400" spc="-45" dirty="0">
                <a:latin typeface="Calibri"/>
                <a:cs typeface="Calibri"/>
              </a:rPr>
              <a:t> </a:t>
            </a:r>
            <a:r>
              <a:rPr sz="1400" dirty="0">
                <a:latin typeface="Calibri"/>
                <a:cs typeface="Calibri"/>
              </a:rPr>
              <a:t>in</a:t>
            </a:r>
            <a:r>
              <a:rPr sz="1400" spc="-10" dirty="0">
                <a:latin typeface="Calibri"/>
                <a:cs typeface="Calibri"/>
              </a:rPr>
              <a:t> organic</a:t>
            </a:r>
            <a:r>
              <a:rPr sz="1400" spc="-5" dirty="0">
                <a:latin typeface="Calibri"/>
                <a:cs typeface="Calibri"/>
              </a:rPr>
              <a:t> </a:t>
            </a:r>
            <a:r>
              <a:rPr sz="1400" spc="-10" dirty="0">
                <a:latin typeface="Calibri"/>
                <a:cs typeface="Calibri"/>
              </a:rPr>
              <a:t>solvents, </a:t>
            </a:r>
            <a:r>
              <a:rPr sz="1400" dirty="0">
                <a:latin typeface="Calibri"/>
                <a:cs typeface="Calibri"/>
              </a:rPr>
              <a:t>aqueous</a:t>
            </a:r>
            <a:r>
              <a:rPr sz="1400" spc="-40" dirty="0">
                <a:latin typeface="Calibri"/>
                <a:cs typeface="Calibri"/>
              </a:rPr>
              <a:t> </a:t>
            </a:r>
            <a:r>
              <a:rPr sz="1400" dirty="0">
                <a:latin typeface="Calibri"/>
                <a:cs typeface="Calibri"/>
              </a:rPr>
              <a:t>solutions at</a:t>
            </a:r>
            <a:r>
              <a:rPr sz="1400" spc="-80" dirty="0">
                <a:latin typeface="Calibri"/>
                <a:cs typeface="Calibri"/>
              </a:rPr>
              <a:t> </a:t>
            </a:r>
            <a:r>
              <a:rPr sz="1400" dirty="0">
                <a:latin typeface="Calibri"/>
                <a:cs typeface="Calibri"/>
              </a:rPr>
              <a:t>a</a:t>
            </a:r>
            <a:r>
              <a:rPr sz="1400" spc="-45" dirty="0">
                <a:latin typeface="Calibri"/>
                <a:cs typeface="Calibri"/>
              </a:rPr>
              <a:t> </a:t>
            </a:r>
            <a:r>
              <a:rPr sz="1400" spc="-10" dirty="0">
                <a:latin typeface="Calibri"/>
                <a:cs typeface="Calibri"/>
              </a:rPr>
              <a:t>variety </a:t>
            </a:r>
            <a:r>
              <a:rPr sz="1400" dirty="0">
                <a:latin typeface="Calibri"/>
                <a:cs typeface="Calibri"/>
              </a:rPr>
              <a:t>of</a:t>
            </a:r>
            <a:r>
              <a:rPr sz="1400" spc="-80" dirty="0">
                <a:latin typeface="Calibri"/>
                <a:cs typeface="Calibri"/>
              </a:rPr>
              <a:t> </a:t>
            </a:r>
            <a:r>
              <a:rPr sz="1400" dirty="0">
                <a:latin typeface="Calibri"/>
                <a:cs typeface="Calibri"/>
              </a:rPr>
              <a:t>pHs,</a:t>
            </a:r>
            <a:r>
              <a:rPr sz="1400" spc="-15" dirty="0">
                <a:latin typeface="Calibri"/>
                <a:cs typeface="Calibri"/>
              </a:rPr>
              <a:t> </a:t>
            </a:r>
            <a:r>
              <a:rPr sz="1400" dirty="0">
                <a:latin typeface="Calibri"/>
                <a:cs typeface="Calibri"/>
              </a:rPr>
              <a:t>and</a:t>
            </a:r>
            <a:r>
              <a:rPr sz="1400" spc="5" dirty="0">
                <a:latin typeface="Calibri"/>
                <a:cs typeface="Calibri"/>
              </a:rPr>
              <a:t> </a:t>
            </a:r>
            <a:r>
              <a:rPr sz="1400" dirty="0">
                <a:latin typeface="Calibri"/>
                <a:cs typeface="Calibri"/>
              </a:rPr>
              <a:t>in</a:t>
            </a:r>
            <a:r>
              <a:rPr sz="1400" spc="-30" dirty="0">
                <a:latin typeface="Calibri"/>
                <a:cs typeface="Calibri"/>
              </a:rPr>
              <a:t> </a:t>
            </a:r>
            <a:r>
              <a:rPr sz="1400" dirty="0">
                <a:latin typeface="Calibri"/>
                <a:cs typeface="Calibri"/>
              </a:rPr>
              <a:t>plasma</a:t>
            </a:r>
            <a:r>
              <a:rPr sz="1400" spc="-5" dirty="0">
                <a:latin typeface="Calibri"/>
                <a:cs typeface="Calibri"/>
              </a:rPr>
              <a:t> </a:t>
            </a:r>
            <a:r>
              <a:rPr sz="1400" spc="-25" dirty="0">
                <a:latin typeface="Calibri"/>
                <a:cs typeface="Calibri"/>
              </a:rPr>
              <a:t>and </a:t>
            </a:r>
            <a:r>
              <a:rPr sz="1400" dirty="0">
                <a:latin typeface="Calibri"/>
                <a:cs typeface="Calibri"/>
              </a:rPr>
              <a:t>whole</a:t>
            </a:r>
            <a:r>
              <a:rPr sz="1400" spc="-55" dirty="0">
                <a:latin typeface="Calibri"/>
                <a:cs typeface="Calibri"/>
              </a:rPr>
              <a:t> </a:t>
            </a:r>
            <a:r>
              <a:rPr sz="1400" dirty="0">
                <a:latin typeface="Calibri"/>
                <a:cs typeface="Calibri"/>
              </a:rPr>
              <a:t>blood,</a:t>
            </a:r>
            <a:r>
              <a:rPr sz="1400" spc="-30" dirty="0">
                <a:latin typeface="Calibri"/>
                <a:cs typeface="Calibri"/>
              </a:rPr>
              <a:t> </a:t>
            </a:r>
            <a:r>
              <a:rPr sz="1400" dirty="0">
                <a:latin typeface="Calibri"/>
                <a:cs typeface="Calibri"/>
              </a:rPr>
              <a:t>both</a:t>
            </a:r>
            <a:r>
              <a:rPr sz="1400" spc="-10" dirty="0">
                <a:latin typeface="Calibri"/>
                <a:cs typeface="Calibri"/>
              </a:rPr>
              <a:t> </a:t>
            </a:r>
            <a:r>
              <a:rPr sz="1400" i="1" dirty="0">
                <a:latin typeface="Calibri"/>
                <a:cs typeface="Calibri"/>
              </a:rPr>
              <a:t>in</a:t>
            </a:r>
            <a:r>
              <a:rPr sz="1400" i="1" spc="-45" dirty="0">
                <a:latin typeface="Calibri"/>
                <a:cs typeface="Calibri"/>
              </a:rPr>
              <a:t> </a:t>
            </a:r>
            <a:r>
              <a:rPr sz="1400" i="1" dirty="0">
                <a:latin typeface="Calibri"/>
                <a:cs typeface="Calibri"/>
              </a:rPr>
              <a:t>vitro</a:t>
            </a:r>
            <a:r>
              <a:rPr sz="1400" i="1" spc="15" dirty="0">
                <a:latin typeface="Calibri"/>
                <a:cs typeface="Calibri"/>
              </a:rPr>
              <a:t> </a:t>
            </a:r>
            <a:r>
              <a:rPr sz="1400" spc="-25" dirty="0">
                <a:latin typeface="Calibri"/>
                <a:cs typeface="Calibri"/>
              </a:rPr>
              <a:t>and </a:t>
            </a:r>
            <a:r>
              <a:rPr sz="1400" i="1" dirty="0">
                <a:latin typeface="Calibri"/>
                <a:cs typeface="Calibri"/>
              </a:rPr>
              <a:t>in</a:t>
            </a:r>
            <a:r>
              <a:rPr sz="1400" i="1" spc="-55" dirty="0">
                <a:latin typeface="Calibri"/>
                <a:cs typeface="Calibri"/>
              </a:rPr>
              <a:t> </a:t>
            </a:r>
            <a:r>
              <a:rPr sz="1400" i="1" spc="-20" dirty="0">
                <a:latin typeface="Calibri"/>
                <a:cs typeface="Calibri"/>
              </a:rPr>
              <a:t>vivo</a:t>
            </a:r>
            <a:endParaRPr sz="1400">
              <a:latin typeface="Calibri"/>
              <a:cs typeface="Calibri"/>
            </a:endParaRPr>
          </a:p>
        </p:txBody>
      </p:sp>
      <p:sp>
        <p:nvSpPr>
          <p:cNvPr id="18" name="object 18"/>
          <p:cNvSpPr txBox="1"/>
          <p:nvPr/>
        </p:nvSpPr>
        <p:spPr>
          <a:xfrm>
            <a:off x="5949822" y="5431637"/>
            <a:ext cx="2325370" cy="669925"/>
          </a:xfrm>
          <a:prstGeom prst="rect">
            <a:avLst/>
          </a:prstGeom>
        </p:spPr>
        <p:txBody>
          <a:bodyPr vert="horz" wrap="square" lIns="0" tIns="12065" rIns="0" bIns="0" rtlCol="0">
            <a:spAutoFit/>
          </a:bodyPr>
          <a:lstStyle/>
          <a:p>
            <a:pPr marL="300355" marR="5080" indent="-288290">
              <a:lnSpc>
                <a:spcPct val="100699"/>
              </a:lnSpc>
              <a:spcBef>
                <a:spcPts val="95"/>
              </a:spcBef>
              <a:buFont typeface="Wingdings"/>
              <a:buChar char=""/>
              <a:tabLst>
                <a:tab pos="300355" algn="l"/>
              </a:tabLst>
            </a:pPr>
            <a:r>
              <a:rPr sz="1400" spc="-10" dirty="0">
                <a:latin typeface="Calibri"/>
                <a:cs typeface="Calibri"/>
              </a:rPr>
              <a:t>preliminary</a:t>
            </a:r>
            <a:r>
              <a:rPr sz="1400" spc="-35" dirty="0">
                <a:latin typeface="Calibri"/>
                <a:cs typeface="Calibri"/>
              </a:rPr>
              <a:t> </a:t>
            </a:r>
            <a:r>
              <a:rPr sz="1400" spc="-10" dirty="0">
                <a:latin typeface="Calibri"/>
                <a:cs typeface="Calibri"/>
              </a:rPr>
              <a:t>antitumour </a:t>
            </a:r>
            <a:r>
              <a:rPr sz="1400" dirty="0">
                <a:latin typeface="Calibri"/>
                <a:cs typeface="Calibri"/>
              </a:rPr>
              <a:t>activity</a:t>
            </a:r>
            <a:r>
              <a:rPr sz="1400" spc="-35" dirty="0">
                <a:latin typeface="Calibri"/>
                <a:cs typeface="Calibri"/>
              </a:rPr>
              <a:t> </a:t>
            </a:r>
            <a:r>
              <a:rPr sz="1400" dirty="0">
                <a:latin typeface="Calibri"/>
                <a:cs typeface="Calibri"/>
              </a:rPr>
              <a:t>observed</a:t>
            </a:r>
            <a:r>
              <a:rPr sz="1400" spc="-50" dirty="0">
                <a:latin typeface="Calibri"/>
                <a:cs typeface="Calibri"/>
              </a:rPr>
              <a:t> </a:t>
            </a:r>
            <a:r>
              <a:rPr sz="1400" dirty="0">
                <a:latin typeface="Calibri"/>
                <a:cs typeface="Calibri"/>
              </a:rPr>
              <a:t>at</a:t>
            </a:r>
            <a:r>
              <a:rPr sz="1400" spc="-50" dirty="0">
                <a:latin typeface="Calibri"/>
                <a:cs typeface="Calibri"/>
              </a:rPr>
              <a:t> </a:t>
            </a:r>
            <a:r>
              <a:rPr sz="1400" dirty="0">
                <a:latin typeface="Calibri"/>
                <a:cs typeface="Calibri"/>
              </a:rPr>
              <a:t>all</a:t>
            </a:r>
            <a:r>
              <a:rPr sz="1400" spc="-10" dirty="0">
                <a:latin typeface="Calibri"/>
                <a:cs typeface="Calibri"/>
              </a:rPr>
              <a:t> </a:t>
            </a:r>
            <a:r>
              <a:rPr sz="1400" spc="-20" dirty="0">
                <a:latin typeface="Calibri"/>
                <a:cs typeface="Calibri"/>
              </a:rPr>
              <a:t>dose </a:t>
            </a:r>
            <a:r>
              <a:rPr sz="1400" spc="-10" dirty="0">
                <a:latin typeface="Calibri"/>
                <a:cs typeface="Calibri"/>
              </a:rPr>
              <a:t>levels</a:t>
            </a:r>
            <a:endParaRPr sz="14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886891" y="516348"/>
            <a:ext cx="7370445" cy="5882005"/>
            <a:chOff x="886891" y="516348"/>
            <a:chExt cx="7370445" cy="5882005"/>
          </a:xfrm>
        </p:grpSpPr>
        <p:pic>
          <p:nvPicPr>
            <p:cNvPr id="3" name="object 3"/>
            <p:cNvPicPr/>
            <p:nvPr/>
          </p:nvPicPr>
          <p:blipFill>
            <a:blip r:embed="rId2" cstate="print"/>
            <a:stretch>
              <a:fillRect/>
            </a:stretch>
          </p:blipFill>
          <p:spPr>
            <a:xfrm>
              <a:off x="957619" y="516348"/>
              <a:ext cx="7241049" cy="5881960"/>
            </a:xfrm>
            <a:prstGeom prst="rect">
              <a:avLst/>
            </a:prstGeom>
          </p:spPr>
        </p:pic>
        <p:sp>
          <p:nvSpPr>
            <p:cNvPr id="4" name="object 4"/>
            <p:cNvSpPr/>
            <p:nvPr/>
          </p:nvSpPr>
          <p:spPr>
            <a:xfrm>
              <a:off x="899591" y="980694"/>
              <a:ext cx="7345045" cy="504190"/>
            </a:xfrm>
            <a:custGeom>
              <a:avLst/>
              <a:gdLst/>
              <a:ahLst/>
              <a:cxnLst/>
              <a:rect l="l" t="t" r="r" b="b"/>
              <a:pathLst>
                <a:path w="7345045" h="504190">
                  <a:moveTo>
                    <a:pt x="0" y="84073"/>
                  </a:moveTo>
                  <a:lnTo>
                    <a:pt x="6602" y="51327"/>
                  </a:lnTo>
                  <a:lnTo>
                    <a:pt x="24607" y="24606"/>
                  </a:lnTo>
                  <a:lnTo>
                    <a:pt x="51311" y="6600"/>
                  </a:lnTo>
                  <a:lnTo>
                    <a:pt x="84010" y="0"/>
                  </a:lnTo>
                  <a:lnTo>
                    <a:pt x="7260793" y="0"/>
                  </a:lnTo>
                  <a:lnTo>
                    <a:pt x="7293485" y="6600"/>
                  </a:lnTo>
                  <a:lnTo>
                    <a:pt x="7320213" y="24606"/>
                  </a:lnTo>
                  <a:lnTo>
                    <a:pt x="7338249" y="51327"/>
                  </a:lnTo>
                  <a:lnTo>
                    <a:pt x="7344867" y="84073"/>
                  </a:lnTo>
                  <a:lnTo>
                    <a:pt x="7344867" y="420115"/>
                  </a:lnTo>
                  <a:lnTo>
                    <a:pt x="7338249" y="452788"/>
                  </a:lnTo>
                  <a:lnTo>
                    <a:pt x="7320213" y="479472"/>
                  </a:lnTo>
                  <a:lnTo>
                    <a:pt x="7293485" y="497464"/>
                  </a:lnTo>
                  <a:lnTo>
                    <a:pt x="7260793" y="504063"/>
                  </a:lnTo>
                  <a:lnTo>
                    <a:pt x="84010" y="504063"/>
                  </a:lnTo>
                  <a:lnTo>
                    <a:pt x="51311" y="497464"/>
                  </a:lnTo>
                  <a:lnTo>
                    <a:pt x="24607" y="479472"/>
                  </a:lnTo>
                  <a:lnTo>
                    <a:pt x="6602" y="452788"/>
                  </a:lnTo>
                  <a:lnTo>
                    <a:pt x="0" y="420115"/>
                  </a:lnTo>
                  <a:lnTo>
                    <a:pt x="0" y="84073"/>
                  </a:lnTo>
                  <a:close/>
                </a:path>
              </a:pathLst>
            </a:custGeom>
            <a:ln w="25400">
              <a:solidFill>
                <a:srgbClr val="00AF50"/>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3970" rIns="0" bIns="0" rtlCol="0">
            <a:spAutoFit/>
          </a:bodyPr>
          <a:lstStyle/>
          <a:p>
            <a:pPr marL="1550035">
              <a:lnSpc>
                <a:spcPct val="100000"/>
              </a:lnSpc>
              <a:spcBef>
                <a:spcPts val="110"/>
              </a:spcBef>
            </a:pPr>
            <a:r>
              <a:rPr spc="-10" dirty="0"/>
              <a:t>Rapamycin</a:t>
            </a:r>
            <a:r>
              <a:rPr spc="-130" dirty="0"/>
              <a:t> </a:t>
            </a:r>
            <a:r>
              <a:rPr dirty="0"/>
              <a:t>and</a:t>
            </a:r>
            <a:r>
              <a:rPr spc="-35" dirty="0"/>
              <a:t> </a:t>
            </a:r>
            <a:r>
              <a:rPr dirty="0"/>
              <a:t>Rapalos</a:t>
            </a:r>
            <a:r>
              <a:rPr spc="-40" dirty="0"/>
              <a:t> </a:t>
            </a:r>
            <a:r>
              <a:rPr spc="-10" dirty="0"/>
              <a:t>(III)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886891" y="516348"/>
            <a:ext cx="7370445" cy="5882005"/>
            <a:chOff x="886891" y="516348"/>
            <a:chExt cx="7370445" cy="5882005"/>
          </a:xfrm>
        </p:grpSpPr>
        <p:pic>
          <p:nvPicPr>
            <p:cNvPr id="3" name="object 3"/>
            <p:cNvPicPr/>
            <p:nvPr/>
          </p:nvPicPr>
          <p:blipFill>
            <a:blip r:embed="rId2" cstate="print"/>
            <a:stretch>
              <a:fillRect/>
            </a:stretch>
          </p:blipFill>
          <p:spPr>
            <a:xfrm>
              <a:off x="957619" y="516348"/>
              <a:ext cx="7241049" cy="5881960"/>
            </a:xfrm>
            <a:prstGeom prst="rect">
              <a:avLst/>
            </a:prstGeom>
          </p:spPr>
        </p:pic>
        <p:sp>
          <p:nvSpPr>
            <p:cNvPr id="4" name="object 4"/>
            <p:cNvSpPr/>
            <p:nvPr/>
          </p:nvSpPr>
          <p:spPr>
            <a:xfrm>
              <a:off x="899591" y="980694"/>
              <a:ext cx="7345045" cy="504190"/>
            </a:xfrm>
            <a:custGeom>
              <a:avLst/>
              <a:gdLst/>
              <a:ahLst/>
              <a:cxnLst/>
              <a:rect l="l" t="t" r="r" b="b"/>
              <a:pathLst>
                <a:path w="7345045" h="504190">
                  <a:moveTo>
                    <a:pt x="0" y="84073"/>
                  </a:moveTo>
                  <a:lnTo>
                    <a:pt x="6602" y="51327"/>
                  </a:lnTo>
                  <a:lnTo>
                    <a:pt x="24607" y="24606"/>
                  </a:lnTo>
                  <a:lnTo>
                    <a:pt x="51311" y="6600"/>
                  </a:lnTo>
                  <a:lnTo>
                    <a:pt x="84010" y="0"/>
                  </a:lnTo>
                  <a:lnTo>
                    <a:pt x="7260793" y="0"/>
                  </a:lnTo>
                  <a:lnTo>
                    <a:pt x="7293485" y="6600"/>
                  </a:lnTo>
                  <a:lnTo>
                    <a:pt x="7320213" y="24606"/>
                  </a:lnTo>
                  <a:lnTo>
                    <a:pt x="7338249" y="51327"/>
                  </a:lnTo>
                  <a:lnTo>
                    <a:pt x="7344867" y="84073"/>
                  </a:lnTo>
                  <a:lnTo>
                    <a:pt x="7344867" y="420115"/>
                  </a:lnTo>
                  <a:lnTo>
                    <a:pt x="7338249" y="452788"/>
                  </a:lnTo>
                  <a:lnTo>
                    <a:pt x="7320213" y="479472"/>
                  </a:lnTo>
                  <a:lnTo>
                    <a:pt x="7293485" y="497464"/>
                  </a:lnTo>
                  <a:lnTo>
                    <a:pt x="7260793" y="504063"/>
                  </a:lnTo>
                  <a:lnTo>
                    <a:pt x="84010" y="504063"/>
                  </a:lnTo>
                  <a:lnTo>
                    <a:pt x="51311" y="497464"/>
                  </a:lnTo>
                  <a:lnTo>
                    <a:pt x="24607" y="479472"/>
                  </a:lnTo>
                  <a:lnTo>
                    <a:pt x="6602" y="452788"/>
                  </a:lnTo>
                  <a:lnTo>
                    <a:pt x="0" y="420115"/>
                  </a:lnTo>
                  <a:lnTo>
                    <a:pt x="0" y="84073"/>
                  </a:lnTo>
                  <a:close/>
                </a:path>
              </a:pathLst>
            </a:custGeom>
            <a:ln w="25400">
              <a:solidFill>
                <a:srgbClr val="00AF50"/>
              </a:solidFill>
            </a:ln>
          </p:spPr>
          <p:txBody>
            <a:bodyPr wrap="square" lIns="0" tIns="0" rIns="0" bIns="0" rtlCol="0"/>
            <a:lstStyle/>
            <a:p>
              <a:endParaRPr/>
            </a:p>
          </p:txBody>
        </p:sp>
        <p:sp>
          <p:nvSpPr>
            <p:cNvPr id="5" name="object 5"/>
            <p:cNvSpPr/>
            <p:nvPr/>
          </p:nvSpPr>
          <p:spPr>
            <a:xfrm>
              <a:off x="899591" y="1538478"/>
              <a:ext cx="7345045" cy="594360"/>
            </a:xfrm>
            <a:custGeom>
              <a:avLst/>
              <a:gdLst/>
              <a:ahLst/>
              <a:cxnLst/>
              <a:rect l="l" t="t" r="r" b="b"/>
              <a:pathLst>
                <a:path w="7345045" h="594360">
                  <a:moveTo>
                    <a:pt x="0" y="99060"/>
                  </a:moveTo>
                  <a:lnTo>
                    <a:pt x="7784" y="60489"/>
                  </a:lnTo>
                  <a:lnTo>
                    <a:pt x="29013" y="29003"/>
                  </a:lnTo>
                  <a:lnTo>
                    <a:pt x="60500" y="7780"/>
                  </a:lnTo>
                  <a:lnTo>
                    <a:pt x="99059" y="0"/>
                  </a:lnTo>
                  <a:lnTo>
                    <a:pt x="7245807" y="0"/>
                  </a:lnTo>
                  <a:lnTo>
                    <a:pt x="7284323" y="7780"/>
                  </a:lnTo>
                  <a:lnTo>
                    <a:pt x="7315815" y="29003"/>
                  </a:lnTo>
                  <a:lnTo>
                    <a:pt x="7337068" y="60489"/>
                  </a:lnTo>
                  <a:lnTo>
                    <a:pt x="7344867" y="99060"/>
                  </a:lnTo>
                  <a:lnTo>
                    <a:pt x="7344867" y="495300"/>
                  </a:lnTo>
                  <a:lnTo>
                    <a:pt x="7337068" y="533870"/>
                  </a:lnTo>
                  <a:lnTo>
                    <a:pt x="7315815" y="565356"/>
                  </a:lnTo>
                  <a:lnTo>
                    <a:pt x="7284323" y="586579"/>
                  </a:lnTo>
                  <a:lnTo>
                    <a:pt x="7245807" y="594360"/>
                  </a:lnTo>
                  <a:lnTo>
                    <a:pt x="99059" y="594360"/>
                  </a:lnTo>
                  <a:lnTo>
                    <a:pt x="60500" y="586579"/>
                  </a:lnTo>
                  <a:lnTo>
                    <a:pt x="29013" y="565356"/>
                  </a:lnTo>
                  <a:lnTo>
                    <a:pt x="7784" y="533870"/>
                  </a:lnTo>
                  <a:lnTo>
                    <a:pt x="0" y="495300"/>
                  </a:lnTo>
                  <a:lnTo>
                    <a:pt x="0" y="99060"/>
                  </a:lnTo>
                  <a:close/>
                </a:path>
              </a:pathLst>
            </a:custGeom>
            <a:ln w="25400">
              <a:solidFill>
                <a:srgbClr val="FF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970" rIns="0" bIns="0" rtlCol="0">
            <a:spAutoFit/>
          </a:bodyPr>
          <a:lstStyle/>
          <a:p>
            <a:pPr marL="1550035">
              <a:lnSpc>
                <a:spcPct val="100000"/>
              </a:lnSpc>
              <a:spcBef>
                <a:spcPts val="110"/>
              </a:spcBef>
            </a:pPr>
            <a:r>
              <a:rPr spc="-10" dirty="0"/>
              <a:t>Rapamycin</a:t>
            </a:r>
            <a:r>
              <a:rPr spc="-130" dirty="0"/>
              <a:t> </a:t>
            </a:r>
            <a:r>
              <a:rPr dirty="0"/>
              <a:t>and</a:t>
            </a:r>
            <a:r>
              <a:rPr spc="-35" dirty="0"/>
              <a:t> </a:t>
            </a:r>
            <a:r>
              <a:rPr dirty="0"/>
              <a:t>Rapalos</a:t>
            </a:r>
            <a:r>
              <a:rPr spc="-40" dirty="0"/>
              <a:t> </a:t>
            </a:r>
            <a:r>
              <a:rPr spc="-10" dirty="0"/>
              <a:t>(III)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886891" y="516348"/>
            <a:ext cx="7370445" cy="5882005"/>
            <a:chOff x="886891" y="516348"/>
            <a:chExt cx="7370445" cy="5882005"/>
          </a:xfrm>
        </p:grpSpPr>
        <p:pic>
          <p:nvPicPr>
            <p:cNvPr id="3" name="object 3"/>
            <p:cNvPicPr/>
            <p:nvPr/>
          </p:nvPicPr>
          <p:blipFill>
            <a:blip r:embed="rId2" cstate="print"/>
            <a:stretch>
              <a:fillRect/>
            </a:stretch>
          </p:blipFill>
          <p:spPr>
            <a:xfrm>
              <a:off x="957619" y="516348"/>
              <a:ext cx="7241049" cy="5881960"/>
            </a:xfrm>
            <a:prstGeom prst="rect">
              <a:avLst/>
            </a:prstGeom>
          </p:spPr>
        </p:pic>
        <p:sp>
          <p:nvSpPr>
            <p:cNvPr id="4" name="object 4"/>
            <p:cNvSpPr/>
            <p:nvPr/>
          </p:nvSpPr>
          <p:spPr>
            <a:xfrm>
              <a:off x="899591" y="980694"/>
              <a:ext cx="7345045" cy="504190"/>
            </a:xfrm>
            <a:custGeom>
              <a:avLst/>
              <a:gdLst/>
              <a:ahLst/>
              <a:cxnLst/>
              <a:rect l="l" t="t" r="r" b="b"/>
              <a:pathLst>
                <a:path w="7345045" h="504190">
                  <a:moveTo>
                    <a:pt x="0" y="84073"/>
                  </a:moveTo>
                  <a:lnTo>
                    <a:pt x="6602" y="51327"/>
                  </a:lnTo>
                  <a:lnTo>
                    <a:pt x="24607" y="24606"/>
                  </a:lnTo>
                  <a:lnTo>
                    <a:pt x="51311" y="6600"/>
                  </a:lnTo>
                  <a:lnTo>
                    <a:pt x="84010" y="0"/>
                  </a:lnTo>
                  <a:lnTo>
                    <a:pt x="7260793" y="0"/>
                  </a:lnTo>
                  <a:lnTo>
                    <a:pt x="7293485" y="6600"/>
                  </a:lnTo>
                  <a:lnTo>
                    <a:pt x="7320213" y="24606"/>
                  </a:lnTo>
                  <a:lnTo>
                    <a:pt x="7338249" y="51327"/>
                  </a:lnTo>
                  <a:lnTo>
                    <a:pt x="7344867" y="84073"/>
                  </a:lnTo>
                  <a:lnTo>
                    <a:pt x="7344867" y="420115"/>
                  </a:lnTo>
                  <a:lnTo>
                    <a:pt x="7338249" y="452788"/>
                  </a:lnTo>
                  <a:lnTo>
                    <a:pt x="7320213" y="479472"/>
                  </a:lnTo>
                  <a:lnTo>
                    <a:pt x="7293485" y="497464"/>
                  </a:lnTo>
                  <a:lnTo>
                    <a:pt x="7260793" y="504063"/>
                  </a:lnTo>
                  <a:lnTo>
                    <a:pt x="84010" y="504063"/>
                  </a:lnTo>
                  <a:lnTo>
                    <a:pt x="51311" y="497464"/>
                  </a:lnTo>
                  <a:lnTo>
                    <a:pt x="24607" y="479472"/>
                  </a:lnTo>
                  <a:lnTo>
                    <a:pt x="6602" y="452788"/>
                  </a:lnTo>
                  <a:lnTo>
                    <a:pt x="0" y="420115"/>
                  </a:lnTo>
                  <a:lnTo>
                    <a:pt x="0" y="84073"/>
                  </a:lnTo>
                  <a:close/>
                </a:path>
              </a:pathLst>
            </a:custGeom>
            <a:ln w="25400">
              <a:solidFill>
                <a:srgbClr val="00AF50"/>
              </a:solidFill>
            </a:ln>
          </p:spPr>
          <p:txBody>
            <a:bodyPr wrap="square" lIns="0" tIns="0" rIns="0" bIns="0" rtlCol="0"/>
            <a:lstStyle/>
            <a:p>
              <a:endParaRPr/>
            </a:p>
          </p:txBody>
        </p:sp>
        <p:sp>
          <p:nvSpPr>
            <p:cNvPr id="5" name="object 5"/>
            <p:cNvSpPr/>
            <p:nvPr/>
          </p:nvSpPr>
          <p:spPr>
            <a:xfrm>
              <a:off x="899591" y="1538478"/>
              <a:ext cx="7345045" cy="594360"/>
            </a:xfrm>
            <a:custGeom>
              <a:avLst/>
              <a:gdLst/>
              <a:ahLst/>
              <a:cxnLst/>
              <a:rect l="l" t="t" r="r" b="b"/>
              <a:pathLst>
                <a:path w="7345045" h="594360">
                  <a:moveTo>
                    <a:pt x="0" y="99060"/>
                  </a:moveTo>
                  <a:lnTo>
                    <a:pt x="7784" y="60489"/>
                  </a:lnTo>
                  <a:lnTo>
                    <a:pt x="29013" y="29003"/>
                  </a:lnTo>
                  <a:lnTo>
                    <a:pt x="60500" y="7780"/>
                  </a:lnTo>
                  <a:lnTo>
                    <a:pt x="99059" y="0"/>
                  </a:lnTo>
                  <a:lnTo>
                    <a:pt x="7245807" y="0"/>
                  </a:lnTo>
                  <a:lnTo>
                    <a:pt x="7284323" y="7780"/>
                  </a:lnTo>
                  <a:lnTo>
                    <a:pt x="7315815" y="29003"/>
                  </a:lnTo>
                  <a:lnTo>
                    <a:pt x="7337068" y="60489"/>
                  </a:lnTo>
                  <a:lnTo>
                    <a:pt x="7344867" y="99060"/>
                  </a:lnTo>
                  <a:lnTo>
                    <a:pt x="7344867" y="495300"/>
                  </a:lnTo>
                  <a:lnTo>
                    <a:pt x="7337068" y="533870"/>
                  </a:lnTo>
                  <a:lnTo>
                    <a:pt x="7315815" y="565356"/>
                  </a:lnTo>
                  <a:lnTo>
                    <a:pt x="7284323" y="586579"/>
                  </a:lnTo>
                  <a:lnTo>
                    <a:pt x="7245807" y="594360"/>
                  </a:lnTo>
                  <a:lnTo>
                    <a:pt x="99059" y="594360"/>
                  </a:lnTo>
                  <a:lnTo>
                    <a:pt x="60500" y="586579"/>
                  </a:lnTo>
                  <a:lnTo>
                    <a:pt x="29013" y="565356"/>
                  </a:lnTo>
                  <a:lnTo>
                    <a:pt x="7784" y="533870"/>
                  </a:lnTo>
                  <a:lnTo>
                    <a:pt x="0" y="495300"/>
                  </a:lnTo>
                  <a:lnTo>
                    <a:pt x="0" y="99060"/>
                  </a:lnTo>
                  <a:close/>
                </a:path>
              </a:pathLst>
            </a:custGeom>
            <a:ln w="25400">
              <a:solidFill>
                <a:srgbClr val="FF0000"/>
              </a:solidFill>
            </a:ln>
          </p:spPr>
          <p:txBody>
            <a:bodyPr wrap="square" lIns="0" tIns="0" rIns="0" bIns="0" rtlCol="0"/>
            <a:lstStyle/>
            <a:p>
              <a:endParaRPr/>
            </a:p>
          </p:txBody>
        </p:sp>
        <p:sp>
          <p:nvSpPr>
            <p:cNvPr id="6" name="object 6"/>
            <p:cNvSpPr/>
            <p:nvPr/>
          </p:nvSpPr>
          <p:spPr>
            <a:xfrm>
              <a:off x="899591" y="2996945"/>
              <a:ext cx="7345045" cy="432434"/>
            </a:xfrm>
            <a:custGeom>
              <a:avLst/>
              <a:gdLst/>
              <a:ahLst/>
              <a:cxnLst/>
              <a:rect l="l" t="t" r="r" b="b"/>
              <a:pathLst>
                <a:path w="7345045" h="432435">
                  <a:moveTo>
                    <a:pt x="0" y="72008"/>
                  </a:moveTo>
                  <a:lnTo>
                    <a:pt x="5660" y="43987"/>
                  </a:lnTo>
                  <a:lnTo>
                    <a:pt x="21096" y="21097"/>
                  </a:lnTo>
                  <a:lnTo>
                    <a:pt x="43992" y="5661"/>
                  </a:lnTo>
                  <a:lnTo>
                    <a:pt x="72034" y="0"/>
                  </a:lnTo>
                  <a:lnTo>
                    <a:pt x="7272731" y="0"/>
                  </a:lnTo>
                  <a:lnTo>
                    <a:pt x="7300825" y="5661"/>
                  </a:lnTo>
                  <a:lnTo>
                    <a:pt x="7323753" y="21097"/>
                  </a:lnTo>
                  <a:lnTo>
                    <a:pt x="7339203" y="43987"/>
                  </a:lnTo>
                  <a:lnTo>
                    <a:pt x="7344867" y="72008"/>
                  </a:lnTo>
                  <a:lnTo>
                    <a:pt x="7344867" y="360171"/>
                  </a:lnTo>
                  <a:lnTo>
                    <a:pt x="7339203" y="388193"/>
                  </a:lnTo>
                  <a:lnTo>
                    <a:pt x="7323753" y="411083"/>
                  </a:lnTo>
                  <a:lnTo>
                    <a:pt x="7300825" y="426519"/>
                  </a:lnTo>
                  <a:lnTo>
                    <a:pt x="7272731" y="432180"/>
                  </a:lnTo>
                  <a:lnTo>
                    <a:pt x="72034" y="432180"/>
                  </a:lnTo>
                  <a:lnTo>
                    <a:pt x="43992" y="426519"/>
                  </a:lnTo>
                  <a:lnTo>
                    <a:pt x="21096" y="411083"/>
                  </a:lnTo>
                  <a:lnTo>
                    <a:pt x="5660" y="388193"/>
                  </a:lnTo>
                  <a:lnTo>
                    <a:pt x="0" y="360171"/>
                  </a:lnTo>
                  <a:lnTo>
                    <a:pt x="0" y="72008"/>
                  </a:lnTo>
                  <a:close/>
                </a:path>
              </a:pathLst>
            </a:custGeom>
            <a:ln w="25399">
              <a:solidFill>
                <a:srgbClr val="FFC000"/>
              </a:solidFill>
            </a:ln>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3970" rIns="0" bIns="0" rtlCol="0">
            <a:spAutoFit/>
          </a:bodyPr>
          <a:lstStyle/>
          <a:p>
            <a:pPr marL="1550035">
              <a:lnSpc>
                <a:spcPct val="100000"/>
              </a:lnSpc>
              <a:spcBef>
                <a:spcPts val="110"/>
              </a:spcBef>
            </a:pPr>
            <a:r>
              <a:rPr spc="-10" dirty="0"/>
              <a:t>Rapamycin</a:t>
            </a:r>
            <a:r>
              <a:rPr spc="-130" dirty="0"/>
              <a:t> </a:t>
            </a:r>
            <a:r>
              <a:rPr dirty="0"/>
              <a:t>and</a:t>
            </a:r>
            <a:r>
              <a:rPr spc="-35" dirty="0"/>
              <a:t> </a:t>
            </a:r>
            <a:r>
              <a:rPr dirty="0"/>
              <a:t>Rapalos</a:t>
            </a:r>
            <a:r>
              <a:rPr spc="-40" dirty="0"/>
              <a:t> </a:t>
            </a:r>
            <a:r>
              <a:rPr spc="-10" dirty="0"/>
              <a:t>(III)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886891" y="516348"/>
            <a:ext cx="7370445" cy="5882005"/>
            <a:chOff x="886891" y="516348"/>
            <a:chExt cx="7370445" cy="5882005"/>
          </a:xfrm>
        </p:grpSpPr>
        <p:pic>
          <p:nvPicPr>
            <p:cNvPr id="3" name="object 3"/>
            <p:cNvPicPr/>
            <p:nvPr/>
          </p:nvPicPr>
          <p:blipFill>
            <a:blip r:embed="rId2" cstate="print"/>
            <a:stretch>
              <a:fillRect/>
            </a:stretch>
          </p:blipFill>
          <p:spPr>
            <a:xfrm>
              <a:off x="957619" y="516348"/>
              <a:ext cx="7241049" cy="5881960"/>
            </a:xfrm>
            <a:prstGeom prst="rect">
              <a:avLst/>
            </a:prstGeom>
          </p:spPr>
        </p:pic>
        <p:sp>
          <p:nvSpPr>
            <p:cNvPr id="4" name="object 4"/>
            <p:cNvSpPr/>
            <p:nvPr/>
          </p:nvSpPr>
          <p:spPr>
            <a:xfrm>
              <a:off x="899591" y="980694"/>
              <a:ext cx="7345045" cy="504190"/>
            </a:xfrm>
            <a:custGeom>
              <a:avLst/>
              <a:gdLst/>
              <a:ahLst/>
              <a:cxnLst/>
              <a:rect l="l" t="t" r="r" b="b"/>
              <a:pathLst>
                <a:path w="7345045" h="504190">
                  <a:moveTo>
                    <a:pt x="0" y="84073"/>
                  </a:moveTo>
                  <a:lnTo>
                    <a:pt x="6602" y="51327"/>
                  </a:lnTo>
                  <a:lnTo>
                    <a:pt x="24607" y="24606"/>
                  </a:lnTo>
                  <a:lnTo>
                    <a:pt x="51311" y="6600"/>
                  </a:lnTo>
                  <a:lnTo>
                    <a:pt x="84010" y="0"/>
                  </a:lnTo>
                  <a:lnTo>
                    <a:pt x="7260793" y="0"/>
                  </a:lnTo>
                  <a:lnTo>
                    <a:pt x="7293485" y="6600"/>
                  </a:lnTo>
                  <a:lnTo>
                    <a:pt x="7320213" y="24606"/>
                  </a:lnTo>
                  <a:lnTo>
                    <a:pt x="7338249" y="51327"/>
                  </a:lnTo>
                  <a:lnTo>
                    <a:pt x="7344867" y="84073"/>
                  </a:lnTo>
                  <a:lnTo>
                    <a:pt x="7344867" y="420115"/>
                  </a:lnTo>
                  <a:lnTo>
                    <a:pt x="7338249" y="452788"/>
                  </a:lnTo>
                  <a:lnTo>
                    <a:pt x="7320213" y="479472"/>
                  </a:lnTo>
                  <a:lnTo>
                    <a:pt x="7293485" y="497464"/>
                  </a:lnTo>
                  <a:lnTo>
                    <a:pt x="7260793" y="504063"/>
                  </a:lnTo>
                  <a:lnTo>
                    <a:pt x="84010" y="504063"/>
                  </a:lnTo>
                  <a:lnTo>
                    <a:pt x="51311" y="497464"/>
                  </a:lnTo>
                  <a:lnTo>
                    <a:pt x="24607" y="479472"/>
                  </a:lnTo>
                  <a:lnTo>
                    <a:pt x="6602" y="452788"/>
                  </a:lnTo>
                  <a:lnTo>
                    <a:pt x="0" y="420115"/>
                  </a:lnTo>
                  <a:lnTo>
                    <a:pt x="0" y="84073"/>
                  </a:lnTo>
                  <a:close/>
                </a:path>
              </a:pathLst>
            </a:custGeom>
            <a:ln w="25400">
              <a:solidFill>
                <a:srgbClr val="00AF50"/>
              </a:solidFill>
            </a:ln>
          </p:spPr>
          <p:txBody>
            <a:bodyPr wrap="square" lIns="0" tIns="0" rIns="0" bIns="0" rtlCol="0"/>
            <a:lstStyle/>
            <a:p>
              <a:endParaRPr/>
            </a:p>
          </p:txBody>
        </p:sp>
        <p:sp>
          <p:nvSpPr>
            <p:cNvPr id="5" name="object 5"/>
            <p:cNvSpPr/>
            <p:nvPr/>
          </p:nvSpPr>
          <p:spPr>
            <a:xfrm>
              <a:off x="899591" y="1538478"/>
              <a:ext cx="7345045" cy="594360"/>
            </a:xfrm>
            <a:custGeom>
              <a:avLst/>
              <a:gdLst/>
              <a:ahLst/>
              <a:cxnLst/>
              <a:rect l="l" t="t" r="r" b="b"/>
              <a:pathLst>
                <a:path w="7345045" h="594360">
                  <a:moveTo>
                    <a:pt x="0" y="99060"/>
                  </a:moveTo>
                  <a:lnTo>
                    <a:pt x="7784" y="60489"/>
                  </a:lnTo>
                  <a:lnTo>
                    <a:pt x="29013" y="29003"/>
                  </a:lnTo>
                  <a:lnTo>
                    <a:pt x="60500" y="7780"/>
                  </a:lnTo>
                  <a:lnTo>
                    <a:pt x="99059" y="0"/>
                  </a:lnTo>
                  <a:lnTo>
                    <a:pt x="7245807" y="0"/>
                  </a:lnTo>
                  <a:lnTo>
                    <a:pt x="7284323" y="7780"/>
                  </a:lnTo>
                  <a:lnTo>
                    <a:pt x="7315815" y="29003"/>
                  </a:lnTo>
                  <a:lnTo>
                    <a:pt x="7337068" y="60489"/>
                  </a:lnTo>
                  <a:lnTo>
                    <a:pt x="7344867" y="99060"/>
                  </a:lnTo>
                  <a:lnTo>
                    <a:pt x="7344867" y="495300"/>
                  </a:lnTo>
                  <a:lnTo>
                    <a:pt x="7337068" y="533870"/>
                  </a:lnTo>
                  <a:lnTo>
                    <a:pt x="7315815" y="565356"/>
                  </a:lnTo>
                  <a:lnTo>
                    <a:pt x="7284323" y="586579"/>
                  </a:lnTo>
                  <a:lnTo>
                    <a:pt x="7245807" y="594360"/>
                  </a:lnTo>
                  <a:lnTo>
                    <a:pt x="99059" y="594360"/>
                  </a:lnTo>
                  <a:lnTo>
                    <a:pt x="60500" y="586579"/>
                  </a:lnTo>
                  <a:lnTo>
                    <a:pt x="29013" y="565356"/>
                  </a:lnTo>
                  <a:lnTo>
                    <a:pt x="7784" y="533870"/>
                  </a:lnTo>
                  <a:lnTo>
                    <a:pt x="0" y="495300"/>
                  </a:lnTo>
                  <a:lnTo>
                    <a:pt x="0" y="99060"/>
                  </a:lnTo>
                  <a:close/>
                </a:path>
              </a:pathLst>
            </a:custGeom>
            <a:ln w="25400">
              <a:solidFill>
                <a:srgbClr val="FF0000"/>
              </a:solidFill>
            </a:ln>
          </p:spPr>
          <p:txBody>
            <a:bodyPr wrap="square" lIns="0" tIns="0" rIns="0" bIns="0" rtlCol="0"/>
            <a:lstStyle/>
            <a:p>
              <a:endParaRPr/>
            </a:p>
          </p:txBody>
        </p:sp>
        <p:sp>
          <p:nvSpPr>
            <p:cNvPr id="6" name="object 6"/>
            <p:cNvSpPr/>
            <p:nvPr/>
          </p:nvSpPr>
          <p:spPr>
            <a:xfrm>
              <a:off x="899591" y="2996945"/>
              <a:ext cx="7345045" cy="432434"/>
            </a:xfrm>
            <a:custGeom>
              <a:avLst/>
              <a:gdLst/>
              <a:ahLst/>
              <a:cxnLst/>
              <a:rect l="l" t="t" r="r" b="b"/>
              <a:pathLst>
                <a:path w="7345045" h="432435">
                  <a:moveTo>
                    <a:pt x="0" y="72008"/>
                  </a:moveTo>
                  <a:lnTo>
                    <a:pt x="5660" y="43987"/>
                  </a:lnTo>
                  <a:lnTo>
                    <a:pt x="21096" y="21097"/>
                  </a:lnTo>
                  <a:lnTo>
                    <a:pt x="43992" y="5661"/>
                  </a:lnTo>
                  <a:lnTo>
                    <a:pt x="72034" y="0"/>
                  </a:lnTo>
                  <a:lnTo>
                    <a:pt x="7272731" y="0"/>
                  </a:lnTo>
                  <a:lnTo>
                    <a:pt x="7300825" y="5661"/>
                  </a:lnTo>
                  <a:lnTo>
                    <a:pt x="7323753" y="21097"/>
                  </a:lnTo>
                  <a:lnTo>
                    <a:pt x="7339203" y="43987"/>
                  </a:lnTo>
                  <a:lnTo>
                    <a:pt x="7344867" y="72008"/>
                  </a:lnTo>
                  <a:lnTo>
                    <a:pt x="7344867" y="360171"/>
                  </a:lnTo>
                  <a:lnTo>
                    <a:pt x="7339203" y="388193"/>
                  </a:lnTo>
                  <a:lnTo>
                    <a:pt x="7323753" y="411083"/>
                  </a:lnTo>
                  <a:lnTo>
                    <a:pt x="7300825" y="426519"/>
                  </a:lnTo>
                  <a:lnTo>
                    <a:pt x="7272731" y="432180"/>
                  </a:lnTo>
                  <a:lnTo>
                    <a:pt x="72034" y="432180"/>
                  </a:lnTo>
                  <a:lnTo>
                    <a:pt x="43992" y="426519"/>
                  </a:lnTo>
                  <a:lnTo>
                    <a:pt x="21096" y="411083"/>
                  </a:lnTo>
                  <a:lnTo>
                    <a:pt x="5660" y="388193"/>
                  </a:lnTo>
                  <a:lnTo>
                    <a:pt x="0" y="360171"/>
                  </a:lnTo>
                  <a:lnTo>
                    <a:pt x="0" y="72008"/>
                  </a:lnTo>
                  <a:close/>
                </a:path>
              </a:pathLst>
            </a:custGeom>
            <a:ln w="25399">
              <a:solidFill>
                <a:srgbClr val="FFC000"/>
              </a:solidFill>
            </a:ln>
          </p:spPr>
          <p:txBody>
            <a:bodyPr wrap="square" lIns="0" tIns="0" rIns="0" bIns="0" rtlCol="0"/>
            <a:lstStyle/>
            <a:p>
              <a:endParaRPr/>
            </a:p>
          </p:txBody>
        </p:sp>
        <p:sp>
          <p:nvSpPr>
            <p:cNvPr id="7" name="object 7"/>
            <p:cNvSpPr/>
            <p:nvPr/>
          </p:nvSpPr>
          <p:spPr>
            <a:xfrm>
              <a:off x="899591" y="3482720"/>
              <a:ext cx="7345045" cy="882650"/>
            </a:xfrm>
            <a:custGeom>
              <a:avLst/>
              <a:gdLst/>
              <a:ahLst/>
              <a:cxnLst/>
              <a:rect l="l" t="t" r="r" b="b"/>
              <a:pathLst>
                <a:path w="7345045" h="882650">
                  <a:moveTo>
                    <a:pt x="0" y="147065"/>
                  </a:moveTo>
                  <a:lnTo>
                    <a:pt x="7498" y="100559"/>
                  </a:lnTo>
                  <a:lnTo>
                    <a:pt x="28376" y="60185"/>
                  </a:lnTo>
                  <a:lnTo>
                    <a:pt x="60213" y="28358"/>
                  </a:lnTo>
                  <a:lnTo>
                    <a:pt x="100584" y="7491"/>
                  </a:lnTo>
                  <a:lnTo>
                    <a:pt x="147065" y="0"/>
                  </a:lnTo>
                  <a:lnTo>
                    <a:pt x="7197801" y="0"/>
                  </a:lnTo>
                  <a:lnTo>
                    <a:pt x="7244258" y="7491"/>
                  </a:lnTo>
                  <a:lnTo>
                    <a:pt x="7284626" y="28358"/>
                  </a:lnTo>
                  <a:lnTo>
                    <a:pt x="7316472" y="60185"/>
                  </a:lnTo>
                  <a:lnTo>
                    <a:pt x="7337363" y="100559"/>
                  </a:lnTo>
                  <a:lnTo>
                    <a:pt x="7344867" y="147065"/>
                  </a:lnTo>
                  <a:lnTo>
                    <a:pt x="7344867" y="735329"/>
                  </a:lnTo>
                  <a:lnTo>
                    <a:pt x="7337363" y="781787"/>
                  </a:lnTo>
                  <a:lnTo>
                    <a:pt x="7316472" y="822155"/>
                  </a:lnTo>
                  <a:lnTo>
                    <a:pt x="7284626" y="854000"/>
                  </a:lnTo>
                  <a:lnTo>
                    <a:pt x="7244258" y="874891"/>
                  </a:lnTo>
                  <a:lnTo>
                    <a:pt x="7197801" y="882395"/>
                  </a:lnTo>
                  <a:lnTo>
                    <a:pt x="147065" y="882395"/>
                  </a:lnTo>
                  <a:lnTo>
                    <a:pt x="100584" y="874891"/>
                  </a:lnTo>
                  <a:lnTo>
                    <a:pt x="60213" y="854000"/>
                  </a:lnTo>
                  <a:lnTo>
                    <a:pt x="28376" y="822155"/>
                  </a:lnTo>
                  <a:lnTo>
                    <a:pt x="7498" y="781787"/>
                  </a:lnTo>
                  <a:lnTo>
                    <a:pt x="0" y="735329"/>
                  </a:lnTo>
                  <a:lnTo>
                    <a:pt x="0" y="147065"/>
                  </a:lnTo>
                  <a:close/>
                </a:path>
              </a:pathLst>
            </a:custGeom>
            <a:ln w="25400">
              <a:solidFill>
                <a:srgbClr val="006FC0"/>
              </a:solidFill>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3970" rIns="0" bIns="0" rtlCol="0">
            <a:spAutoFit/>
          </a:bodyPr>
          <a:lstStyle/>
          <a:p>
            <a:pPr marL="1550035">
              <a:lnSpc>
                <a:spcPct val="100000"/>
              </a:lnSpc>
              <a:spcBef>
                <a:spcPts val="110"/>
              </a:spcBef>
            </a:pPr>
            <a:r>
              <a:rPr spc="-10" dirty="0"/>
              <a:t>Rapamycin</a:t>
            </a:r>
            <a:r>
              <a:rPr spc="-130" dirty="0"/>
              <a:t> </a:t>
            </a:r>
            <a:r>
              <a:rPr dirty="0"/>
              <a:t>and</a:t>
            </a:r>
            <a:r>
              <a:rPr spc="-35" dirty="0"/>
              <a:t> </a:t>
            </a:r>
            <a:r>
              <a:rPr dirty="0"/>
              <a:t>Rapalos</a:t>
            </a:r>
            <a:r>
              <a:rPr spc="-40" dirty="0"/>
              <a:t> </a:t>
            </a:r>
            <a:r>
              <a:rPr spc="-10" dirty="0"/>
              <a:t>(III)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6">
            <a:extLst>
              <a:ext uri="{FF2B5EF4-FFF2-40B4-BE49-F238E27FC236}">
                <a16:creationId xmlns:a16="http://schemas.microsoft.com/office/drawing/2014/main" id="{9E574F39-9245-CAA7-7297-90A9417BA97D}"/>
              </a:ext>
            </a:extLst>
          </p:cNvPr>
          <p:cNvSpPr txBox="1">
            <a:spLocks noChangeArrowheads="1"/>
          </p:cNvSpPr>
          <p:nvPr/>
        </p:nvSpPr>
        <p:spPr bwMode="auto">
          <a:xfrm>
            <a:off x="381000" y="1524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IT" sz="2000" b="1" dirty="0">
                <a:latin typeface="Arial" panose="020B0604020202020204" pitchFamily="34" charset="0"/>
                <a:cs typeface="Arial" panose="020B0604020202020204" pitchFamily="34" charset="0"/>
              </a:rPr>
              <a:t>mTORC1/2 pathway downstream effectors</a:t>
            </a:r>
          </a:p>
        </p:txBody>
      </p:sp>
      <p:pic>
        <p:nvPicPr>
          <p:cNvPr id="2052" name="Picture 5" descr="D:\kuloth\2015\12-Dec\18-12-2015\nrrheum_aop\slides_img\nrrheum.2015.172-f1.jpg">
            <a:extLst>
              <a:ext uri="{FF2B5EF4-FFF2-40B4-BE49-F238E27FC236}">
                <a16:creationId xmlns:a16="http://schemas.microsoft.com/office/drawing/2014/main" id="{8110FC6C-7833-BE9A-81FD-F2548F886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969963"/>
            <a:ext cx="58070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540510">
              <a:lnSpc>
                <a:spcPct val="100000"/>
              </a:lnSpc>
              <a:spcBef>
                <a:spcPts val="110"/>
              </a:spcBef>
            </a:pPr>
            <a:r>
              <a:rPr spc="-10" dirty="0"/>
              <a:t>Rapamycin</a:t>
            </a:r>
            <a:r>
              <a:rPr spc="-120" dirty="0"/>
              <a:t> </a:t>
            </a:r>
            <a:r>
              <a:rPr dirty="0"/>
              <a:t>and</a:t>
            </a:r>
            <a:r>
              <a:rPr spc="-35" dirty="0"/>
              <a:t> </a:t>
            </a:r>
            <a:r>
              <a:rPr dirty="0"/>
              <a:t>Rapalos</a:t>
            </a:r>
            <a:r>
              <a:rPr spc="-40" dirty="0"/>
              <a:t> </a:t>
            </a:r>
            <a:r>
              <a:rPr spc="-20" dirty="0"/>
              <a:t>(IV)</a:t>
            </a:r>
          </a:p>
        </p:txBody>
      </p:sp>
      <p:sp>
        <p:nvSpPr>
          <p:cNvPr id="3" name="object 3"/>
          <p:cNvSpPr txBox="1"/>
          <p:nvPr/>
        </p:nvSpPr>
        <p:spPr>
          <a:xfrm>
            <a:off x="384454" y="712419"/>
            <a:ext cx="8166100" cy="304546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spc="-10" dirty="0">
                <a:latin typeface="Calibri"/>
                <a:cs typeface="Calibri"/>
              </a:rPr>
              <a:t>Rapamycin</a:t>
            </a:r>
            <a:r>
              <a:rPr sz="1800" spc="-2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analogs</a:t>
            </a:r>
            <a:r>
              <a:rPr sz="1800" spc="-5" dirty="0">
                <a:latin typeface="Calibri"/>
                <a:cs typeface="Calibri"/>
              </a:rPr>
              <a:t> </a:t>
            </a:r>
            <a:r>
              <a:rPr sz="1800" dirty="0">
                <a:latin typeface="Calibri"/>
                <a:cs typeface="Calibri"/>
              </a:rPr>
              <a:t>act</a:t>
            </a:r>
            <a:r>
              <a:rPr sz="1800" spc="-40" dirty="0">
                <a:latin typeface="Calibri"/>
                <a:cs typeface="Calibri"/>
              </a:rPr>
              <a:t> </a:t>
            </a:r>
            <a:r>
              <a:rPr sz="1800" dirty="0">
                <a:latin typeface="Calibri"/>
                <a:cs typeface="Calibri"/>
              </a:rPr>
              <a:t>as</a:t>
            </a:r>
            <a:r>
              <a:rPr sz="1800" spc="-35" dirty="0">
                <a:latin typeface="Calibri"/>
                <a:cs typeface="Calibri"/>
              </a:rPr>
              <a:t> </a:t>
            </a:r>
            <a:r>
              <a:rPr sz="1800" spc="-10" dirty="0">
                <a:latin typeface="Calibri"/>
                <a:cs typeface="Calibri"/>
              </a:rPr>
              <a:t>cytostatic</a:t>
            </a:r>
            <a:r>
              <a:rPr sz="1800" spc="-55" dirty="0">
                <a:latin typeface="Calibri"/>
                <a:cs typeface="Calibri"/>
              </a:rPr>
              <a:t> </a:t>
            </a:r>
            <a:r>
              <a:rPr sz="1800" dirty="0">
                <a:latin typeface="Calibri"/>
                <a:cs typeface="Calibri"/>
              </a:rPr>
              <a:t>agents,</a:t>
            </a:r>
            <a:r>
              <a:rPr sz="1800" spc="-95" dirty="0">
                <a:latin typeface="Calibri"/>
                <a:cs typeface="Calibri"/>
              </a:rPr>
              <a:t> </a:t>
            </a:r>
            <a:r>
              <a:rPr sz="1800" dirty="0">
                <a:latin typeface="Calibri"/>
                <a:cs typeface="Calibri"/>
              </a:rPr>
              <a:t>slowing</a:t>
            </a:r>
            <a:r>
              <a:rPr sz="1800" spc="-5" dirty="0">
                <a:latin typeface="Calibri"/>
                <a:cs typeface="Calibri"/>
              </a:rPr>
              <a:t> </a:t>
            </a:r>
            <a:r>
              <a:rPr sz="1800" dirty="0">
                <a:latin typeface="Calibri"/>
                <a:cs typeface="Calibri"/>
              </a:rPr>
              <a:t>or</a:t>
            </a:r>
            <a:r>
              <a:rPr sz="1800" spc="-35" dirty="0">
                <a:latin typeface="Calibri"/>
                <a:cs typeface="Calibri"/>
              </a:rPr>
              <a:t> </a:t>
            </a:r>
            <a:r>
              <a:rPr sz="1800" spc="-10" dirty="0">
                <a:latin typeface="Calibri"/>
                <a:cs typeface="Calibri"/>
              </a:rPr>
              <a:t>arresting</a:t>
            </a:r>
            <a:r>
              <a:rPr sz="1800" spc="-5" dirty="0">
                <a:latin typeface="Calibri"/>
                <a:cs typeface="Calibri"/>
              </a:rPr>
              <a:t> </a:t>
            </a:r>
            <a:r>
              <a:rPr sz="1800" dirty="0">
                <a:latin typeface="Calibri"/>
                <a:cs typeface="Calibri"/>
              </a:rPr>
              <a:t>cell </a:t>
            </a:r>
            <a:r>
              <a:rPr sz="1800" spc="-10" dirty="0">
                <a:latin typeface="Calibri"/>
                <a:cs typeface="Calibri"/>
              </a:rPr>
              <a:t>growth</a:t>
            </a:r>
            <a:endParaRPr sz="1800">
              <a:latin typeface="Calibri"/>
              <a:cs typeface="Calibri"/>
            </a:endParaRPr>
          </a:p>
          <a:p>
            <a:pPr marL="300355" indent="-287655">
              <a:lnSpc>
                <a:spcPct val="100000"/>
              </a:lnSpc>
              <a:spcBef>
                <a:spcPts val="2165"/>
              </a:spcBef>
              <a:buFont typeface="Wingdings"/>
              <a:buChar char=""/>
              <a:tabLst>
                <a:tab pos="300355" algn="l"/>
              </a:tabLst>
            </a:pPr>
            <a:r>
              <a:rPr sz="1800" dirty="0">
                <a:latin typeface="Calibri"/>
                <a:cs typeface="Calibri"/>
              </a:rPr>
              <a:t>Inhibit</a:t>
            </a:r>
            <a:r>
              <a:rPr sz="1800" spc="-50" dirty="0">
                <a:latin typeface="Calibri"/>
                <a:cs typeface="Calibri"/>
              </a:rPr>
              <a:t> </a:t>
            </a:r>
            <a:r>
              <a:rPr sz="1800" dirty="0">
                <a:latin typeface="Calibri"/>
                <a:cs typeface="Calibri"/>
              </a:rPr>
              <a:t>cell</a:t>
            </a:r>
            <a:r>
              <a:rPr sz="1800" spc="-75" dirty="0">
                <a:latin typeface="Calibri"/>
                <a:cs typeface="Calibri"/>
              </a:rPr>
              <a:t> </a:t>
            </a:r>
            <a:r>
              <a:rPr sz="1800" spc="-10" dirty="0">
                <a:latin typeface="Calibri"/>
                <a:cs typeface="Calibri"/>
              </a:rPr>
              <a:t>proliferation,</a:t>
            </a:r>
            <a:r>
              <a:rPr sz="1800" spc="15" dirty="0">
                <a:latin typeface="Calibri"/>
                <a:cs typeface="Calibri"/>
              </a:rPr>
              <a:t> </a:t>
            </a:r>
            <a:r>
              <a:rPr sz="1800" dirty="0">
                <a:latin typeface="Calibri"/>
                <a:cs typeface="Calibri"/>
              </a:rPr>
              <a:t>survival</a:t>
            </a:r>
            <a:r>
              <a:rPr sz="1800" spc="-45" dirty="0">
                <a:latin typeface="Calibri"/>
                <a:cs typeface="Calibri"/>
              </a:rPr>
              <a:t> </a:t>
            </a:r>
            <a:r>
              <a:rPr sz="1800" dirty="0">
                <a:latin typeface="Calibri"/>
                <a:cs typeface="Calibri"/>
              </a:rPr>
              <a:t>and</a:t>
            </a:r>
            <a:r>
              <a:rPr sz="1800" spc="-65" dirty="0">
                <a:latin typeface="Calibri"/>
                <a:cs typeface="Calibri"/>
              </a:rPr>
              <a:t> </a:t>
            </a:r>
            <a:r>
              <a:rPr sz="1800" spc="-10" dirty="0">
                <a:latin typeface="Calibri"/>
                <a:cs typeface="Calibri"/>
              </a:rPr>
              <a:t>angiogenesis</a:t>
            </a:r>
            <a:endParaRPr sz="1800">
              <a:latin typeface="Calibri"/>
              <a:cs typeface="Calibri"/>
            </a:endParaRPr>
          </a:p>
          <a:p>
            <a:pPr marL="300355" indent="-287655">
              <a:lnSpc>
                <a:spcPct val="100000"/>
              </a:lnSpc>
              <a:spcBef>
                <a:spcPts val="2160"/>
              </a:spcBef>
              <a:buFont typeface="Wingdings"/>
              <a:buChar char=""/>
              <a:tabLst>
                <a:tab pos="300355" algn="l"/>
              </a:tabLst>
            </a:pPr>
            <a:r>
              <a:rPr sz="1800" dirty="0">
                <a:latin typeface="Calibri"/>
                <a:cs typeface="Calibri"/>
              </a:rPr>
              <a:t>Clinical</a:t>
            </a:r>
            <a:r>
              <a:rPr sz="1800" spc="-45" dirty="0">
                <a:latin typeface="Calibri"/>
                <a:cs typeface="Calibri"/>
              </a:rPr>
              <a:t> </a:t>
            </a:r>
            <a:r>
              <a:rPr sz="1800" dirty="0">
                <a:latin typeface="Calibri"/>
                <a:cs typeface="Calibri"/>
              </a:rPr>
              <a:t>trial</a:t>
            </a:r>
            <a:r>
              <a:rPr sz="1800" spc="-50" dirty="0">
                <a:latin typeface="Calibri"/>
                <a:cs typeface="Calibri"/>
              </a:rPr>
              <a:t> </a:t>
            </a:r>
            <a:r>
              <a:rPr sz="1800" dirty="0">
                <a:latin typeface="Calibri"/>
                <a:cs typeface="Calibri"/>
              </a:rPr>
              <a:t>to</a:t>
            </a:r>
            <a:r>
              <a:rPr sz="1800" spc="-45" dirty="0">
                <a:latin typeface="Calibri"/>
                <a:cs typeface="Calibri"/>
              </a:rPr>
              <a:t> </a:t>
            </a:r>
            <a:r>
              <a:rPr sz="1800" spc="-10" dirty="0">
                <a:latin typeface="Calibri"/>
                <a:cs typeface="Calibri"/>
              </a:rPr>
              <a:t>evaluate</a:t>
            </a:r>
            <a:r>
              <a:rPr sz="1800" spc="-6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efficacy</a:t>
            </a:r>
            <a:r>
              <a:rPr sz="1800" spc="-55" dirty="0">
                <a:latin typeface="Calibri"/>
                <a:cs typeface="Calibri"/>
              </a:rPr>
              <a:t> </a:t>
            </a:r>
            <a:r>
              <a:rPr sz="1800" dirty="0">
                <a:latin typeface="Calibri"/>
                <a:cs typeface="Calibri"/>
              </a:rPr>
              <a:t>of</a:t>
            </a:r>
            <a:r>
              <a:rPr sz="1800" spc="-45" dirty="0">
                <a:latin typeface="Calibri"/>
                <a:cs typeface="Calibri"/>
              </a:rPr>
              <a:t> </a:t>
            </a:r>
            <a:r>
              <a:rPr sz="1800" spc="-10" dirty="0">
                <a:latin typeface="Calibri"/>
                <a:cs typeface="Calibri"/>
              </a:rPr>
              <a:t>rapamycin</a:t>
            </a:r>
            <a:r>
              <a:rPr sz="1800" spc="-15"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analogues</a:t>
            </a:r>
            <a:r>
              <a:rPr sz="1800" spc="-15" dirty="0">
                <a:latin typeface="Calibri"/>
                <a:cs typeface="Calibri"/>
              </a:rPr>
              <a:t> </a:t>
            </a:r>
            <a:r>
              <a:rPr sz="1800" dirty="0">
                <a:latin typeface="Calibri"/>
                <a:cs typeface="Calibri"/>
              </a:rPr>
              <a:t>in</a:t>
            </a:r>
            <a:r>
              <a:rPr sz="1800" spc="-45" dirty="0">
                <a:latin typeface="Calibri"/>
                <a:cs typeface="Calibri"/>
              </a:rPr>
              <a:t> </a:t>
            </a:r>
            <a:r>
              <a:rPr sz="1800" spc="-10" dirty="0">
                <a:latin typeface="Calibri"/>
                <a:cs typeface="Calibri"/>
              </a:rPr>
              <a:t>combination</a:t>
            </a:r>
            <a:r>
              <a:rPr sz="1800" spc="-15" dirty="0">
                <a:latin typeface="Calibri"/>
                <a:cs typeface="Calibri"/>
              </a:rPr>
              <a:t> </a:t>
            </a:r>
            <a:r>
              <a:rPr sz="1800" spc="-20" dirty="0">
                <a:latin typeface="Calibri"/>
                <a:cs typeface="Calibri"/>
              </a:rPr>
              <a:t>with</a:t>
            </a:r>
            <a:endParaRPr sz="1800">
              <a:latin typeface="Calibri"/>
              <a:cs typeface="Calibri"/>
            </a:endParaRPr>
          </a:p>
          <a:p>
            <a:pPr marL="300990">
              <a:lnSpc>
                <a:spcPct val="100000"/>
              </a:lnSpc>
              <a:spcBef>
                <a:spcPts val="5"/>
              </a:spcBef>
            </a:pPr>
            <a:r>
              <a:rPr sz="1800" spc="-10" dirty="0">
                <a:latin typeface="Calibri"/>
                <a:cs typeface="Calibri"/>
              </a:rPr>
              <a:t>chemotherapeutic agents</a:t>
            </a:r>
            <a:r>
              <a:rPr sz="1800" spc="-95" dirty="0">
                <a:latin typeface="Calibri"/>
                <a:cs typeface="Calibri"/>
              </a:rPr>
              <a:t> </a:t>
            </a:r>
            <a:r>
              <a:rPr sz="1800" dirty="0">
                <a:latin typeface="Calibri"/>
                <a:cs typeface="Calibri"/>
              </a:rPr>
              <a:t>are</a:t>
            </a:r>
            <a:r>
              <a:rPr sz="1800" spc="15" dirty="0">
                <a:latin typeface="Calibri"/>
                <a:cs typeface="Calibri"/>
              </a:rPr>
              <a:t> </a:t>
            </a:r>
            <a:r>
              <a:rPr sz="1800" dirty="0">
                <a:latin typeface="Calibri"/>
                <a:cs typeface="Calibri"/>
              </a:rPr>
              <a:t>in</a:t>
            </a:r>
            <a:r>
              <a:rPr sz="1800" spc="-30" dirty="0">
                <a:latin typeface="Calibri"/>
                <a:cs typeface="Calibri"/>
              </a:rPr>
              <a:t> </a:t>
            </a:r>
            <a:r>
              <a:rPr sz="1800" spc="-10" dirty="0">
                <a:latin typeface="Calibri"/>
                <a:cs typeface="Calibri"/>
              </a:rPr>
              <a:t>progress</a:t>
            </a:r>
            <a:endParaRPr sz="1800">
              <a:latin typeface="Calibri"/>
              <a:cs typeface="Calibri"/>
            </a:endParaRPr>
          </a:p>
          <a:p>
            <a:pPr marL="300355" indent="-287655">
              <a:lnSpc>
                <a:spcPct val="100000"/>
              </a:lnSpc>
              <a:spcBef>
                <a:spcPts val="2160"/>
              </a:spcBef>
              <a:buFont typeface="Wingdings"/>
              <a:buChar char=""/>
              <a:tabLst>
                <a:tab pos="300355" algn="l"/>
              </a:tabLst>
            </a:pPr>
            <a:r>
              <a:rPr sz="1800" spc="-35" dirty="0">
                <a:latin typeface="Calibri"/>
                <a:cs typeface="Calibri"/>
              </a:rPr>
              <a:t>Tested</a:t>
            </a:r>
            <a:r>
              <a:rPr sz="1800" spc="-50" dirty="0">
                <a:latin typeface="Calibri"/>
                <a:cs typeface="Calibri"/>
              </a:rPr>
              <a:t> </a:t>
            </a:r>
            <a:r>
              <a:rPr sz="1800" dirty="0">
                <a:latin typeface="Calibri"/>
                <a:cs typeface="Calibri"/>
              </a:rPr>
              <a:t>in</a:t>
            </a:r>
            <a:r>
              <a:rPr sz="1800" spc="-25" dirty="0">
                <a:latin typeface="Calibri"/>
                <a:cs typeface="Calibri"/>
              </a:rPr>
              <a:t> </a:t>
            </a:r>
            <a:r>
              <a:rPr sz="1800" spc="-10" dirty="0">
                <a:latin typeface="Calibri"/>
                <a:cs typeface="Calibri"/>
              </a:rPr>
              <a:t>combination</a:t>
            </a:r>
            <a:r>
              <a:rPr sz="1800" spc="5" dirty="0">
                <a:latin typeface="Calibri"/>
                <a:cs typeface="Calibri"/>
              </a:rPr>
              <a:t> </a:t>
            </a:r>
            <a:r>
              <a:rPr sz="1800" dirty="0">
                <a:latin typeface="Calibri"/>
                <a:cs typeface="Calibri"/>
              </a:rPr>
              <a:t>with</a:t>
            </a:r>
            <a:r>
              <a:rPr sz="1800" spc="-25" dirty="0">
                <a:latin typeface="Calibri"/>
                <a:cs typeface="Calibri"/>
              </a:rPr>
              <a:t> </a:t>
            </a:r>
            <a:r>
              <a:rPr sz="1800" dirty="0">
                <a:latin typeface="Calibri"/>
                <a:cs typeface="Calibri"/>
              </a:rPr>
              <a:t>EGFR</a:t>
            </a:r>
            <a:r>
              <a:rPr sz="1800" spc="-20" dirty="0">
                <a:latin typeface="Calibri"/>
                <a:cs typeface="Calibri"/>
              </a:rPr>
              <a:t> </a:t>
            </a:r>
            <a:r>
              <a:rPr sz="1800" dirty="0">
                <a:latin typeface="Calibri"/>
                <a:cs typeface="Calibri"/>
              </a:rPr>
              <a:t>or</a:t>
            </a:r>
            <a:r>
              <a:rPr sz="1800" spc="-30" dirty="0">
                <a:latin typeface="Calibri"/>
                <a:cs typeface="Calibri"/>
              </a:rPr>
              <a:t> </a:t>
            </a:r>
            <a:r>
              <a:rPr sz="1800" spc="-10" dirty="0">
                <a:latin typeface="Calibri"/>
                <a:cs typeface="Calibri"/>
              </a:rPr>
              <a:t>HER-</a:t>
            </a:r>
            <a:r>
              <a:rPr sz="1800" dirty="0">
                <a:latin typeface="Calibri"/>
                <a:cs typeface="Calibri"/>
              </a:rPr>
              <a:t>2</a:t>
            </a:r>
            <a:r>
              <a:rPr sz="1800" spc="5" dirty="0">
                <a:latin typeface="Calibri"/>
                <a:cs typeface="Calibri"/>
              </a:rPr>
              <a:t> </a:t>
            </a:r>
            <a:r>
              <a:rPr sz="1800" spc="-10" dirty="0">
                <a:latin typeface="Calibri"/>
                <a:cs typeface="Calibri"/>
              </a:rPr>
              <a:t>inhibitors</a:t>
            </a:r>
            <a:r>
              <a:rPr sz="1800" spc="30" dirty="0">
                <a:latin typeface="Calibri"/>
                <a:cs typeface="Calibri"/>
              </a:rPr>
              <a:t> </a:t>
            </a:r>
            <a:r>
              <a:rPr sz="1800" spc="-10" dirty="0">
                <a:latin typeface="Calibri"/>
                <a:cs typeface="Calibri"/>
              </a:rPr>
              <a:t>(trastuzumab)</a:t>
            </a:r>
            <a:endParaRPr sz="1800">
              <a:latin typeface="Calibri"/>
              <a:cs typeface="Calibri"/>
            </a:endParaRPr>
          </a:p>
          <a:p>
            <a:pPr marL="300355" indent="-287655">
              <a:lnSpc>
                <a:spcPct val="100000"/>
              </a:lnSpc>
              <a:spcBef>
                <a:spcPts val="2165"/>
              </a:spcBef>
              <a:buFont typeface="Wingdings"/>
              <a:buChar char=""/>
              <a:tabLst>
                <a:tab pos="300355" algn="l"/>
              </a:tabLst>
            </a:pPr>
            <a:r>
              <a:rPr sz="1800" spc="-10" dirty="0">
                <a:latin typeface="Calibri"/>
                <a:cs typeface="Calibri"/>
              </a:rPr>
              <a:t>Synergistic</a:t>
            </a:r>
            <a:r>
              <a:rPr sz="1800" spc="-35" dirty="0">
                <a:latin typeface="Calibri"/>
                <a:cs typeface="Calibri"/>
              </a:rPr>
              <a:t> </a:t>
            </a:r>
            <a:r>
              <a:rPr sz="1800" spc="-10" dirty="0">
                <a:latin typeface="Calibri"/>
                <a:cs typeface="Calibri"/>
              </a:rPr>
              <a:t>effects</a:t>
            </a:r>
            <a:r>
              <a:rPr sz="1800" spc="-85" dirty="0">
                <a:latin typeface="Calibri"/>
                <a:cs typeface="Calibri"/>
              </a:rPr>
              <a:t> </a:t>
            </a:r>
            <a:r>
              <a:rPr sz="1800" dirty="0">
                <a:latin typeface="Calibri"/>
                <a:cs typeface="Calibri"/>
              </a:rPr>
              <a:t>with</a:t>
            </a:r>
            <a:r>
              <a:rPr sz="1800" spc="-45" dirty="0">
                <a:latin typeface="Calibri"/>
                <a:cs typeface="Calibri"/>
              </a:rPr>
              <a:t> </a:t>
            </a:r>
            <a:r>
              <a:rPr sz="1800" spc="-10" dirty="0">
                <a:latin typeface="Calibri"/>
                <a:cs typeface="Calibri"/>
              </a:rPr>
              <a:t>conventional</a:t>
            </a:r>
            <a:r>
              <a:rPr sz="1800" spc="-50" dirty="0">
                <a:latin typeface="Calibri"/>
                <a:cs typeface="Calibri"/>
              </a:rPr>
              <a:t> </a:t>
            </a:r>
            <a:r>
              <a:rPr sz="1800" spc="-10" dirty="0">
                <a:latin typeface="Calibri"/>
                <a:cs typeface="Calibri"/>
              </a:rPr>
              <a:t>chemotherapy</a:t>
            </a:r>
            <a:r>
              <a:rPr sz="1800" spc="-30" dirty="0">
                <a:latin typeface="Calibri"/>
                <a:cs typeface="Calibri"/>
              </a:rPr>
              <a:t> </a:t>
            </a:r>
            <a:r>
              <a:rPr sz="1800" dirty="0">
                <a:latin typeface="Calibri"/>
                <a:cs typeface="Calibri"/>
              </a:rPr>
              <a:t>agents</a:t>
            </a:r>
            <a:r>
              <a:rPr sz="1800" spc="-85" dirty="0">
                <a:latin typeface="Calibri"/>
                <a:cs typeface="Calibri"/>
              </a:rPr>
              <a:t> </a:t>
            </a:r>
            <a:r>
              <a:rPr sz="1800" spc="-10" dirty="0">
                <a:latin typeface="Calibri"/>
                <a:cs typeface="Calibri"/>
              </a:rPr>
              <a:t>(paclitaxel,</a:t>
            </a:r>
            <a:r>
              <a:rPr sz="1800" spc="-20" dirty="0">
                <a:latin typeface="Calibri"/>
                <a:cs typeface="Calibri"/>
              </a:rPr>
              <a:t> </a:t>
            </a:r>
            <a:r>
              <a:rPr sz="1800" spc="-10" dirty="0">
                <a:latin typeface="Calibri"/>
                <a:cs typeface="Calibri"/>
              </a:rPr>
              <a:t>carboplatin,</a:t>
            </a:r>
            <a:endParaRPr sz="1800">
              <a:latin typeface="Calibri"/>
              <a:cs typeface="Calibri"/>
            </a:endParaRPr>
          </a:p>
          <a:p>
            <a:pPr marL="300990">
              <a:lnSpc>
                <a:spcPct val="100000"/>
              </a:lnSpc>
            </a:pPr>
            <a:r>
              <a:rPr sz="1800" spc="-10" dirty="0">
                <a:latin typeface="Calibri"/>
                <a:cs typeface="Calibri"/>
              </a:rPr>
              <a:t>cisplatin,</a:t>
            </a:r>
            <a:r>
              <a:rPr sz="1800" spc="-15" dirty="0">
                <a:latin typeface="Calibri"/>
                <a:cs typeface="Calibri"/>
              </a:rPr>
              <a:t> </a:t>
            </a:r>
            <a:r>
              <a:rPr sz="1800" spc="-10" dirty="0">
                <a:latin typeface="Calibri"/>
                <a:cs typeface="Calibri"/>
              </a:rPr>
              <a:t>doxorubicin)</a:t>
            </a:r>
            <a:endParaRPr sz="1800">
              <a:latin typeface="Calibri"/>
              <a:cs typeface="Calibri"/>
            </a:endParaRPr>
          </a:p>
        </p:txBody>
      </p:sp>
      <p:sp>
        <p:nvSpPr>
          <p:cNvPr id="4" name="object 4"/>
          <p:cNvSpPr txBox="1"/>
          <p:nvPr/>
        </p:nvSpPr>
        <p:spPr>
          <a:xfrm>
            <a:off x="3037077" y="4891785"/>
            <a:ext cx="306832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Enhances</a:t>
            </a:r>
            <a:r>
              <a:rPr sz="1800" spc="180" dirty="0">
                <a:latin typeface="Calibri"/>
                <a:cs typeface="Calibri"/>
              </a:rPr>
              <a:t> </a:t>
            </a:r>
            <a:r>
              <a:rPr sz="1800" dirty="0">
                <a:latin typeface="Calibri"/>
                <a:cs typeface="Calibri"/>
              </a:rPr>
              <a:t>apoptosis</a:t>
            </a:r>
            <a:r>
              <a:rPr sz="1800" spc="190" dirty="0">
                <a:latin typeface="Calibri"/>
                <a:cs typeface="Calibri"/>
              </a:rPr>
              <a:t> </a:t>
            </a:r>
            <a:r>
              <a:rPr sz="1800" i="1" dirty="0">
                <a:latin typeface="Calibri"/>
                <a:cs typeface="Calibri"/>
              </a:rPr>
              <a:t>in</a:t>
            </a:r>
            <a:r>
              <a:rPr sz="1800" i="1" spc="170" dirty="0">
                <a:latin typeface="Calibri"/>
                <a:cs typeface="Calibri"/>
              </a:rPr>
              <a:t> </a:t>
            </a:r>
            <a:r>
              <a:rPr sz="1800" i="1" dirty="0">
                <a:latin typeface="Calibri"/>
                <a:cs typeface="Calibri"/>
              </a:rPr>
              <a:t>vitro</a:t>
            </a:r>
            <a:r>
              <a:rPr sz="1800" i="1" spc="175" dirty="0">
                <a:latin typeface="Calibri"/>
                <a:cs typeface="Calibri"/>
              </a:rPr>
              <a:t> </a:t>
            </a:r>
            <a:r>
              <a:rPr sz="1800" spc="-25" dirty="0">
                <a:latin typeface="Calibri"/>
                <a:cs typeface="Calibri"/>
              </a:rPr>
              <a:t>and</a:t>
            </a:r>
            <a:endParaRPr sz="1800">
              <a:latin typeface="Calibri"/>
              <a:cs typeface="Calibri"/>
            </a:endParaRPr>
          </a:p>
          <a:p>
            <a:pPr marL="12700">
              <a:lnSpc>
                <a:spcPct val="100000"/>
              </a:lnSpc>
            </a:pPr>
            <a:r>
              <a:rPr sz="1800" spc="-20" dirty="0">
                <a:latin typeface="Calibri"/>
                <a:cs typeface="Calibri"/>
              </a:rPr>
              <a:t>anti-</a:t>
            </a:r>
            <a:r>
              <a:rPr sz="1800" dirty="0">
                <a:latin typeface="Calibri"/>
                <a:cs typeface="Calibri"/>
              </a:rPr>
              <a:t>tumour</a:t>
            </a:r>
            <a:r>
              <a:rPr sz="1800" spc="-35" dirty="0">
                <a:latin typeface="Calibri"/>
                <a:cs typeface="Calibri"/>
              </a:rPr>
              <a:t> </a:t>
            </a:r>
            <a:r>
              <a:rPr sz="1800" dirty="0">
                <a:latin typeface="Calibri"/>
                <a:cs typeface="Calibri"/>
              </a:rPr>
              <a:t>efficacy</a:t>
            </a:r>
            <a:r>
              <a:rPr sz="1800" spc="-45" dirty="0">
                <a:latin typeface="Calibri"/>
                <a:cs typeface="Calibri"/>
              </a:rPr>
              <a:t> </a:t>
            </a:r>
            <a:r>
              <a:rPr sz="1800" i="1" dirty="0">
                <a:latin typeface="Calibri"/>
                <a:cs typeface="Calibri"/>
              </a:rPr>
              <a:t>in</a:t>
            </a:r>
            <a:r>
              <a:rPr sz="1800" i="1" spc="-45" dirty="0">
                <a:latin typeface="Calibri"/>
                <a:cs typeface="Calibri"/>
              </a:rPr>
              <a:t> </a:t>
            </a:r>
            <a:r>
              <a:rPr sz="1800" i="1" spc="-20" dirty="0">
                <a:latin typeface="Calibri"/>
                <a:cs typeface="Calibri"/>
              </a:rPr>
              <a:t>vivo</a:t>
            </a:r>
            <a:endParaRPr sz="1800">
              <a:latin typeface="Calibri"/>
              <a:cs typeface="Calibri"/>
            </a:endParaRPr>
          </a:p>
        </p:txBody>
      </p:sp>
      <p:grpSp>
        <p:nvGrpSpPr>
          <p:cNvPr id="5" name="object 5"/>
          <p:cNvGrpSpPr/>
          <p:nvPr/>
        </p:nvGrpSpPr>
        <p:grpSpPr>
          <a:xfrm>
            <a:off x="4109211" y="3819271"/>
            <a:ext cx="925830" cy="1062990"/>
            <a:chOff x="4109211" y="3819271"/>
            <a:chExt cx="925830" cy="1062990"/>
          </a:xfrm>
        </p:grpSpPr>
        <p:sp>
          <p:nvSpPr>
            <p:cNvPr id="6" name="object 6"/>
            <p:cNvSpPr/>
            <p:nvPr/>
          </p:nvSpPr>
          <p:spPr>
            <a:xfrm>
              <a:off x="4121911" y="3831971"/>
              <a:ext cx="900430" cy="1037590"/>
            </a:xfrm>
            <a:custGeom>
              <a:avLst/>
              <a:gdLst/>
              <a:ahLst/>
              <a:cxnLst/>
              <a:rect l="l" t="t" r="r" b="b"/>
              <a:pathLst>
                <a:path w="900429" h="1037589">
                  <a:moveTo>
                    <a:pt x="675132" y="0"/>
                  </a:moveTo>
                  <a:lnTo>
                    <a:pt x="225043" y="0"/>
                  </a:lnTo>
                  <a:lnTo>
                    <a:pt x="225043" y="587120"/>
                  </a:lnTo>
                  <a:lnTo>
                    <a:pt x="0" y="587120"/>
                  </a:lnTo>
                  <a:lnTo>
                    <a:pt x="450088" y="1037208"/>
                  </a:lnTo>
                  <a:lnTo>
                    <a:pt x="900176" y="587120"/>
                  </a:lnTo>
                  <a:lnTo>
                    <a:pt x="675132" y="587120"/>
                  </a:lnTo>
                  <a:lnTo>
                    <a:pt x="675132" y="0"/>
                  </a:lnTo>
                  <a:close/>
                </a:path>
              </a:pathLst>
            </a:custGeom>
            <a:solidFill>
              <a:srgbClr val="FF0000"/>
            </a:solidFill>
          </p:spPr>
          <p:txBody>
            <a:bodyPr wrap="square" lIns="0" tIns="0" rIns="0" bIns="0" rtlCol="0"/>
            <a:lstStyle/>
            <a:p>
              <a:endParaRPr/>
            </a:p>
          </p:txBody>
        </p:sp>
        <p:sp>
          <p:nvSpPr>
            <p:cNvPr id="7" name="object 7"/>
            <p:cNvSpPr/>
            <p:nvPr/>
          </p:nvSpPr>
          <p:spPr>
            <a:xfrm>
              <a:off x="4121911" y="3831971"/>
              <a:ext cx="900430" cy="1037590"/>
            </a:xfrm>
            <a:custGeom>
              <a:avLst/>
              <a:gdLst/>
              <a:ahLst/>
              <a:cxnLst/>
              <a:rect l="l" t="t" r="r" b="b"/>
              <a:pathLst>
                <a:path w="900429" h="1037589">
                  <a:moveTo>
                    <a:pt x="0" y="587120"/>
                  </a:moveTo>
                  <a:lnTo>
                    <a:pt x="225043" y="587120"/>
                  </a:lnTo>
                  <a:lnTo>
                    <a:pt x="225043" y="0"/>
                  </a:lnTo>
                  <a:lnTo>
                    <a:pt x="675132" y="0"/>
                  </a:lnTo>
                  <a:lnTo>
                    <a:pt x="675132" y="587120"/>
                  </a:lnTo>
                  <a:lnTo>
                    <a:pt x="900176" y="587120"/>
                  </a:lnTo>
                  <a:lnTo>
                    <a:pt x="450088" y="1037208"/>
                  </a:lnTo>
                  <a:lnTo>
                    <a:pt x="0" y="587120"/>
                  </a:lnTo>
                  <a:close/>
                </a:path>
              </a:pathLst>
            </a:custGeom>
            <a:ln w="25399">
              <a:solidFill>
                <a:srgbClr val="FF0000"/>
              </a:solidFill>
            </a:ln>
          </p:spPr>
          <p:txBody>
            <a:bodyPr wrap="square" lIns="0" tIns="0" rIns="0" bIns="0" rtlCol="0"/>
            <a:lstStyle/>
            <a:p>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984885">
              <a:lnSpc>
                <a:spcPct val="100000"/>
              </a:lnSpc>
              <a:spcBef>
                <a:spcPts val="115"/>
              </a:spcBef>
            </a:pPr>
            <a:r>
              <a:rPr dirty="0"/>
              <a:t>New</a:t>
            </a:r>
            <a:r>
              <a:rPr spc="-105" dirty="0"/>
              <a:t> </a:t>
            </a:r>
            <a:r>
              <a:rPr spc="-10" dirty="0"/>
              <a:t>generation</a:t>
            </a:r>
            <a:r>
              <a:rPr spc="-105" dirty="0"/>
              <a:t> </a:t>
            </a:r>
            <a:r>
              <a:rPr dirty="0"/>
              <a:t>of</a:t>
            </a:r>
            <a:r>
              <a:rPr spc="-50" dirty="0"/>
              <a:t> </a:t>
            </a:r>
            <a:r>
              <a:rPr dirty="0"/>
              <a:t>mTOR</a:t>
            </a:r>
            <a:r>
              <a:rPr spc="-60" dirty="0"/>
              <a:t> </a:t>
            </a:r>
            <a:r>
              <a:rPr spc="-10" dirty="0"/>
              <a:t>inhibitors</a:t>
            </a:r>
          </a:p>
        </p:txBody>
      </p:sp>
      <p:grpSp>
        <p:nvGrpSpPr>
          <p:cNvPr id="3" name="object 3"/>
          <p:cNvGrpSpPr/>
          <p:nvPr/>
        </p:nvGrpSpPr>
        <p:grpSpPr>
          <a:xfrm>
            <a:off x="179514" y="3757295"/>
            <a:ext cx="5997575" cy="1063625"/>
            <a:chOff x="179514" y="3757295"/>
            <a:chExt cx="5997575" cy="1063625"/>
          </a:xfrm>
        </p:grpSpPr>
        <p:sp>
          <p:nvSpPr>
            <p:cNvPr id="4" name="object 4"/>
            <p:cNvSpPr/>
            <p:nvPr/>
          </p:nvSpPr>
          <p:spPr>
            <a:xfrm>
              <a:off x="5461254" y="4153789"/>
              <a:ext cx="701040" cy="283845"/>
            </a:xfrm>
            <a:custGeom>
              <a:avLst/>
              <a:gdLst/>
              <a:ahLst/>
              <a:cxnLst/>
              <a:rect l="l" t="t" r="r" b="b"/>
              <a:pathLst>
                <a:path w="701039" h="283845">
                  <a:moveTo>
                    <a:pt x="0" y="141605"/>
                  </a:moveTo>
                  <a:lnTo>
                    <a:pt x="684911" y="138303"/>
                  </a:lnTo>
                </a:path>
                <a:path w="701039" h="283845">
                  <a:moveTo>
                    <a:pt x="701040" y="283463"/>
                  </a:moveTo>
                  <a:lnTo>
                    <a:pt x="701040" y="0"/>
                  </a:lnTo>
                </a:path>
              </a:pathLst>
            </a:custGeom>
            <a:ln w="28575">
              <a:solidFill>
                <a:srgbClr val="7E7E7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491865" y="3757295"/>
              <a:ext cx="2041398" cy="1042543"/>
            </a:xfrm>
            <a:prstGeom prst="rect">
              <a:avLst/>
            </a:prstGeom>
          </p:spPr>
        </p:pic>
        <p:pic>
          <p:nvPicPr>
            <p:cNvPr id="6" name="object 6"/>
            <p:cNvPicPr/>
            <p:nvPr/>
          </p:nvPicPr>
          <p:blipFill>
            <a:blip r:embed="rId3" cstate="print"/>
            <a:stretch>
              <a:fillRect/>
            </a:stretch>
          </p:blipFill>
          <p:spPr>
            <a:xfrm>
              <a:off x="850226" y="3812603"/>
              <a:ext cx="1719326" cy="944562"/>
            </a:xfrm>
            <a:prstGeom prst="rect">
              <a:avLst/>
            </a:prstGeom>
          </p:spPr>
        </p:pic>
        <p:pic>
          <p:nvPicPr>
            <p:cNvPr id="7" name="object 7"/>
            <p:cNvPicPr/>
            <p:nvPr/>
          </p:nvPicPr>
          <p:blipFill>
            <a:blip r:embed="rId4" cstate="print"/>
            <a:stretch>
              <a:fillRect/>
            </a:stretch>
          </p:blipFill>
          <p:spPr>
            <a:xfrm>
              <a:off x="179514" y="4311713"/>
              <a:ext cx="1341374" cy="481012"/>
            </a:xfrm>
            <a:prstGeom prst="rect">
              <a:avLst/>
            </a:prstGeom>
          </p:spPr>
        </p:pic>
        <p:pic>
          <p:nvPicPr>
            <p:cNvPr id="8" name="object 8"/>
            <p:cNvPicPr/>
            <p:nvPr/>
          </p:nvPicPr>
          <p:blipFill>
            <a:blip r:embed="rId5" cstate="print"/>
            <a:stretch>
              <a:fillRect/>
            </a:stretch>
          </p:blipFill>
          <p:spPr>
            <a:xfrm>
              <a:off x="2113534" y="4314126"/>
              <a:ext cx="731837" cy="506412"/>
            </a:xfrm>
            <a:prstGeom prst="rect">
              <a:avLst/>
            </a:prstGeom>
          </p:spPr>
        </p:pic>
        <p:sp>
          <p:nvSpPr>
            <p:cNvPr id="9" name="object 9"/>
            <p:cNvSpPr/>
            <p:nvPr/>
          </p:nvSpPr>
          <p:spPr>
            <a:xfrm>
              <a:off x="2837687" y="4156202"/>
              <a:ext cx="701040" cy="283845"/>
            </a:xfrm>
            <a:custGeom>
              <a:avLst/>
              <a:gdLst/>
              <a:ahLst/>
              <a:cxnLst/>
              <a:rect l="l" t="t" r="r" b="b"/>
              <a:pathLst>
                <a:path w="701039" h="283845">
                  <a:moveTo>
                    <a:pt x="701039" y="141605"/>
                  </a:moveTo>
                  <a:lnTo>
                    <a:pt x="16129" y="138175"/>
                  </a:lnTo>
                </a:path>
                <a:path w="701039" h="283845">
                  <a:moveTo>
                    <a:pt x="0" y="283464"/>
                  </a:moveTo>
                  <a:lnTo>
                    <a:pt x="0" y="0"/>
                  </a:lnTo>
                </a:path>
              </a:pathLst>
            </a:custGeom>
            <a:ln w="28575">
              <a:solidFill>
                <a:srgbClr val="7E7E7E"/>
              </a:solidFill>
            </a:ln>
          </p:spPr>
          <p:txBody>
            <a:bodyPr wrap="square" lIns="0" tIns="0" rIns="0" bIns="0" rtlCol="0"/>
            <a:lstStyle/>
            <a:p>
              <a:endParaRPr/>
            </a:p>
          </p:txBody>
        </p:sp>
      </p:grpSp>
      <p:sp>
        <p:nvSpPr>
          <p:cNvPr id="10" name="object 10"/>
          <p:cNvSpPr txBox="1"/>
          <p:nvPr/>
        </p:nvSpPr>
        <p:spPr>
          <a:xfrm>
            <a:off x="1300988" y="3450717"/>
            <a:ext cx="8286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grpSp>
        <p:nvGrpSpPr>
          <p:cNvPr id="11" name="object 11"/>
          <p:cNvGrpSpPr/>
          <p:nvPr/>
        </p:nvGrpSpPr>
        <p:grpSpPr>
          <a:xfrm>
            <a:off x="6228207" y="3654361"/>
            <a:ext cx="2447925" cy="1201420"/>
            <a:chOff x="6228207" y="3654361"/>
            <a:chExt cx="2447925" cy="1201420"/>
          </a:xfrm>
        </p:grpSpPr>
        <p:pic>
          <p:nvPicPr>
            <p:cNvPr id="12" name="object 12"/>
            <p:cNvPicPr/>
            <p:nvPr/>
          </p:nvPicPr>
          <p:blipFill>
            <a:blip r:embed="rId3" cstate="print"/>
            <a:stretch>
              <a:fillRect/>
            </a:stretch>
          </p:blipFill>
          <p:spPr>
            <a:xfrm>
              <a:off x="6609207" y="3812603"/>
              <a:ext cx="1719326" cy="944562"/>
            </a:xfrm>
            <a:prstGeom prst="rect">
              <a:avLst/>
            </a:prstGeom>
          </p:spPr>
        </p:pic>
        <p:pic>
          <p:nvPicPr>
            <p:cNvPr id="13" name="object 13"/>
            <p:cNvPicPr/>
            <p:nvPr/>
          </p:nvPicPr>
          <p:blipFill>
            <a:blip r:embed="rId6" cstate="print"/>
            <a:stretch>
              <a:fillRect/>
            </a:stretch>
          </p:blipFill>
          <p:spPr>
            <a:xfrm>
              <a:off x="6228207" y="4374578"/>
              <a:ext cx="1365250" cy="481012"/>
            </a:xfrm>
            <a:prstGeom prst="rect">
              <a:avLst/>
            </a:prstGeom>
          </p:spPr>
        </p:pic>
        <p:pic>
          <p:nvPicPr>
            <p:cNvPr id="14" name="object 14"/>
            <p:cNvPicPr/>
            <p:nvPr/>
          </p:nvPicPr>
          <p:blipFill>
            <a:blip r:embed="rId5" cstate="print"/>
            <a:stretch>
              <a:fillRect/>
            </a:stretch>
          </p:blipFill>
          <p:spPr>
            <a:xfrm>
              <a:off x="7943723" y="4326826"/>
              <a:ext cx="731837" cy="506412"/>
            </a:xfrm>
            <a:prstGeom prst="rect">
              <a:avLst/>
            </a:prstGeom>
          </p:spPr>
        </p:pic>
        <p:pic>
          <p:nvPicPr>
            <p:cNvPr id="15" name="object 15"/>
            <p:cNvPicPr/>
            <p:nvPr/>
          </p:nvPicPr>
          <p:blipFill>
            <a:blip r:embed="rId7" cstate="print"/>
            <a:stretch>
              <a:fillRect/>
            </a:stretch>
          </p:blipFill>
          <p:spPr>
            <a:xfrm>
              <a:off x="6228207" y="3654361"/>
              <a:ext cx="725487" cy="500062"/>
            </a:xfrm>
            <a:prstGeom prst="rect">
              <a:avLst/>
            </a:prstGeom>
          </p:spPr>
        </p:pic>
      </p:grpSp>
      <p:sp>
        <p:nvSpPr>
          <p:cNvPr id="16" name="object 16"/>
          <p:cNvSpPr txBox="1"/>
          <p:nvPr/>
        </p:nvSpPr>
        <p:spPr>
          <a:xfrm>
            <a:off x="7068693" y="3450717"/>
            <a:ext cx="82676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sp>
        <p:nvSpPr>
          <p:cNvPr id="17" name="object 17"/>
          <p:cNvSpPr txBox="1"/>
          <p:nvPr/>
        </p:nvSpPr>
        <p:spPr>
          <a:xfrm>
            <a:off x="902004" y="1262888"/>
            <a:ext cx="6783070" cy="1398270"/>
          </a:xfrm>
          <a:prstGeom prst="rect">
            <a:avLst/>
          </a:prstGeom>
        </p:spPr>
        <p:txBody>
          <a:bodyPr vert="horz" wrap="square" lIns="0" tIns="12700" rIns="0" bIns="0" rtlCol="0">
            <a:spAutoFit/>
          </a:bodyPr>
          <a:lstStyle/>
          <a:p>
            <a:pPr marL="299720" indent="-287020">
              <a:lnSpc>
                <a:spcPct val="100000"/>
              </a:lnSpc>
              <a:spcBef>
                <a:spcPts val="100"/>
              </a:spcBef>
              <a:buFont typeface="Wingdings"/>
              <a:buChar char=""/>
              <a:tabLst>
                <a:tab pos="299720" algn="l"/>
              </a:tabLst>
            </a:pPr>
            <a:r>
              <a:rPr sz="1800" dirty="0">
                <a:latin typeface="Calibri"/>
                <a:cs typeface="Calibri"/>
              </a:rPr>
              <a:t>Small</a:t>
            </a:r>
            <a:r>
              <a:rPr sz="1800" spc="-50" dirty="0">
                <a:latin typeface="Calibri"/>
                <a:cs typeface="Calibri"/>
              </a:rPr>
              <a:t> </a:t>
            </a:r>
            <a:r>
              <a:rPr sz="1800" spc="-10" dirty="0">
                <a:latin typeface="Calibri"/>
                <a:cs typeface="Calibri"/>
              </a:rPr>
              <a:t>molecules</a:t>
            </a:r>
            <a:endParaRPr sz="1800">
              <a:latin typeface="Calibri"/>
              <a:cs typeface="Calibri"/>
            </a:endParaRPr>
          </a:p>
          <a:p>
            <a:pPr marL="299720" indent="-287020">
              <a:lnSpc>
                <a:spcPct val="100000"/>
              </a:lnSpc>
              <a:spcBef>
                <a:spcPts val="2160"/>
              </a:spcBef>
              <a:buFont typeface="Wingdings"/>
              <a:buChar char=""/>
              <a:tabLst>
                <a:tab pos="299720" algn="l"/>
              </a:tabLst>
            </a:pPr>
            <a:r>
              <a:rPr sz="1800" spc="-50" dirty="0">
                <a:latin typeface="Calibri"/>
                <a:cs typeface="Calibri"/>
              </a:rPr>
              <a:t>ATP-</a:t>
            </a:r>
            <a:r>
              <a:rPr sz="1800" dirty="0">
                <a:latin typeface="Calibri"/>
                <a:cs typeface="Calibri"/>
              </a:rPr>
              <a:t>binding</a:t>
            </a:r>
            <a:r>
              <a:rPr sz="1800" spc="-10" dirty="0">
                <a:latin typeface="Calibri"/>
                <a:cs typeface="Calibri"/>
              </a:rPr>
              <a:t> </a:t>
            </a:r>
            <a:r>
              <a:rPr sz="1800" dirty="0">
                <a:latin typeface="Calibri"/>
                <a:cs typeface="Calibri"/>
              </a:rPr>
              <a:t>site</a:t>
            </a:r>
            <a:r>
              <a:rPr sz="1800" spc="-80" dirty="0">
                <a:latin typeface="Calibri"/>
                <a:cs typeface="Calibri"/>
              </a:rPr>
              <a:t> </a:t>
            </a:r>
            <a:r>
              <a:rPr sz="1800" spc="-10" dirty="0">
                <a:latin typeface="Calibri"/>
                <a:cs typeface="Calibri"/>
              </a:rPr>
              <a:t>competitors</a:t>
            </a:r>
            <a:endParaRPr sz="1800">
              <a:latin typeface="Calibri"/>
              <a:cs typeface="Calibri"/>
            </a:endParaRPr>
          </a:p>
          <a:p>
            <a:pPr marL="300355" indent="-287655">
              <a:lnSpc>
                <a:spcPct val="100000"/>
              </a:lnSpc>
              <a:spcBef>
                <a:spcPts val="2165"/>
              </a:spcBef>
              <a:buFont typeface="Wingdings"/>
              <a:buChar char=""/>
              <a:tabLst>
                <a:tab pos="300355" algn="l"/>
              </a:tabLst>
            </a:pPr>
            <a:r>
              <a:rPr sz="1800" spc="-10" dirty="0">
                <a:latin typeface="Calibri"/>
                <a:cs typeface="Calibri"/>
              </a:rPr>
              <a:t>catalytic</a:t>
            </a:r>
            <a:r>
              <a:rPr sz="1800" spc="-95" dirty="0">
                <a:latin typeface="Calibri"/>
                <a:cs typeface="Calibri"/>
              </a:rPr>
              <a:t> </a:t>
            </a:r>
            <a:r>
              <a:rPr sz="1800" dirty="0">
                <a:latin typeface="Calibri"/>
                <a:cs typeface="Calibri"/>
              </a:rPr>
              <a:t>domain</a:t>
            </a:r>
            <a:r>
              <a:rPr sz="1800" spc="5" dirty="0">
                <a:latin typeface="Calibri"/>
                <a:cs typeface="Calibri"/>
              </a:rPr>
              <a:t> </a:t>
            </a:r>
            <a:r>
              <a:rPr sz="1800" dirty="0">
                <a:latin typeface="Calibri"/>
                <a:cs typeface="Calibri"/>
              </a:rPr>
              <a:t>homologous</a:t>
            </a:r>
            <a:r>
              <a:rPr sz="1800" spc="35" dirty="0">
                <a:latin typeface="Calibri"/>
                <a:cs typeface="Calibri"/>
              </a:rPr>
              <a:t> </a:t>
            </a:r>
            <a:r>
              <a:rPr sz="1800" dirty="0">
                <a:latin typeface="Calibri"/>
                <a:cs typeface="Calibri"/>
              </a:rPr>
              <a:t>to</a:t>
            </a:r>
            <a:r>
              <a:rPr sz="1800" spc="-7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p110α</a:t>
            </a:r>
            <a:r>
              <a:rPr sz="1800" spc="-10" dirty="0">
                <a:latin typeface="Calibri"/>
                <a:cs typeface="Calibri"/>
              </a:rPr>
              <a:t> </a:t>
            </a:r>
            <a:r>
              <a:rPr sz="1800" dirty="0">
                <a:latin typeface="Calibri"/>
                <a:cs typeface="Calibri"/>
              </a:rPr>
              <a:t>subunit</a:t>
            </a:r>
            <a:r>
              <a:rPr sz="1800" spc="10"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PI3K</a:t>
            </a:r>
            <a:r>
              <a:rPr sz="1800" spc="-60" dirty="0">
                <a:latin typeface="Calibri"/>
                <a:cs typeface="Calibri"/>
              </a:rPr>
              <a:t> </a:t>
            </a:r>
            <a:r>
              <a:rPr sz="1800" dirty="0">
                <a:latin typeface="Calibri"/>
                <a:cs typeface="Calibri"/>
              </a:rPr>
              <a:t>and</a:t>
            </a:r>
            <a:r>
              <a:rPr sz="1800" spc="-30" dirty="0">
                <a:latin typeface="Calibri"/>
                <a:cs typeface="Calibri"/>
              </a:rPr>
              <a:t> </a:t>
            </a:r>
            <a:r>
              <a:rPr sz="1800" spc="-20" dirty="0">
                <a:latin typeface="Calibri"/>
                <a:cs typeface="Calibri"/>
              </a:rPr>
              <a:t>mTOR</a:t>
            </a:r>
            <a:endParaRPr sz="1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812" y="1695483"/>
            <a:ext cx="8702971" cy="3668977"/>
          </a:xfrm>
          <a:prstGeom prst="rect">
            <a:avLst/>
          </a:prstGeom>
        </p:spPr>
      </p:pic>
      <p:sp>
        <p:nvSpPr>
          <p:cNvPr id="3" name="object 3"/>
          <p:cNvSpPr txBox="1">
            <a:spLocks noGrp="1"/>
          </p:cNvSpPr>
          <p:nvPr>
            <p:ph type="title"/>
          </p:nvPr>
        </p:nvSpPr>
        <p:spPr>
          <a:prstGeom prst="rect">
            <a:avLst/>
          </a:prstGeom>
        </p:spPr>
        <p:txBody>
          <a:bodyPr vert="horz" wrap="square" lIns="0" tIns="14605" rIns="0" bIns="0" rtlCol="0">
            <a:spAutoFit/>
          </a:bodyPr>
          <a:lstStyle/>
          <a:p>
            <a:pPr marL="768985">
              <a:lnSpc>
                <a:spcPct val="100000"/>
              </a:lnSpc>
              <a:spcBef>
                <a:spcPts val="115"/>
              </a:spcBef>
            </a:pPr>
            <a:r>
              <a:rPr dirty="0"/>
              <a:t>New</a:t>
            </a:r>
            <a:r>
              <a:rPr spc="-110" dirty="0"/>
              <a:t> </a:t>
            </a:r>
            <a:r>
              <a:rPr spc="-10" dirty="0"/>
              <a:t>generation</a:t>
            </a:r>
            <a:r>
              <a:rPr spc="-105" dirty="0"/>
              <a:t> </a:t>
            </a:r>
            <a:r>
              <a:rPr dirty="0"/>
              <a:t>of</a:t>
            </a:r>
            <a:r>
              <a:rPr spc="-55" dirty="0"/>
              <a:t> </a:t>
            </a:r>
            <a:r>
              <a:rPr dirty="0"/>
              <a:t>mTOR</a:t>
            </a:r>
            <a:r>
              <a:rPr spc="-65" dirty="0"/>
              <a:t> </a:t>
            </a:r>
            <a:r>
              <a:rPr spc="-10" dirty="0"/>
              <a:t>inhibitors</a:t>
            </a:r>
            <a:r>
              <a:rPr spc="-35" dirty="0"/>
              <a:t> </a:t>
            </a:r>
            <a:r>
              <a:rPr spc="-25" dirty="0"/>
              <a:t>(I)</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768985">
              <a:lnSpc>
                <a:spcPct val="100000"/>
              </a:lnSpc>
              <a:spcBef>
                <a:spcPts val="115"/>
              </a:spcBef>
            </a:pPr>
            <a:r>
              <a:rPr dirty="0"/>
              <a:t>New</a:t>
            </a:r>
            <a:r>
              <a:rPr spc="-110" dirty="0"/>
              <a:t> </a:t>
            </a:r>
            <a:r>
              <a:rPr spc="-10" dirty="0"/>
              <a:t>generation</a:t>
            </a:r>
            <a:r>
              <a:rPr spc="-105" dirty="0"/>
              <a:t> </a:t>
            </a:r>
            <a:r>
              <a:rPr dirty="0"/>
              <a:t>of</a:t>
            </a:r>
            <a:r>
              <a:rPr spc="-55" dirty="0"/>
              <a:t> </a:t>
            </a:r>
            <a:r>
              <a:rPr dirty="0"/>
              <a:t>mTOR</a:t>
            </a:r>
            <a:r>
              <a:rPr spc="-65" dirty="0"/>
              <a:t> </a:t>
            </a:r>
            <a:r>
              <a:rPr spc="-10" dirty="0"/>
              <a:t>inhibitors</a:t>
            </a:r>
            <a:r>
              <a:rPr spc="-35" dirty="0"/>
              <a:t> </a:t>
            </a:r>
            <a:r>
              <a:rPr spc="-20" dirty="0"/>
              <a:t>(II)</a:t>
            </a:r>
          </a:p>
        </p:txBody>
      </p:sp>
      <p:sp>
        <p:nvSpPr>
          <p:cNvPr id="3" name="object 3"/>
          <p:cNvSpPr txBox="1"/>
          <p:nvPr/>
        </p:nvSpPr>
        <p:spPr>
          <a:xfrm>
            <a:off x="3176142" y="745693"/>
            <a:ext cx="2715895" cy="393700"/>
          </a:xfrm>
          <a:prstGeom prst="rect">
            <a:avLst/>
          </a:prstGeom>
        </p:spPr>
        <p:txBody>
          <a:bodyPr vert="horz" wrap="square" lIns="0" tIns="14605" rIns="0" bIns="0" rtlCol="0">
            <a:spAutoFit/>
          </a:bodyPr>
          <a:lstStyle/>
          <a:p>
            <a:pPr marL="12700">
              <a:lnSpc>
                <a:spcPct val="100000"/>
              </a:lnSpc>
              <a:spcBef>
                <a:spcPts val="115"/>
              </a:spcBef>
            </a:pPr>
            <a:r>
              <a:rPr sz="2400" b="1" dirty="0">
                <a:solidFill>
                  <a:srgbClr val="FF0000"/>
                </a:solidFill>
                <a:latin typeface="Calibri"/>
                <a:cs typeface="Calibri"/>
              </a:rPr>
              <a:t>Dual</a:t>
            </a:r>
            <a:r>
              <a:rPr sz="2400" b="1" spc="-105" dirty="0">
                <a:solidFill>
                  <a:srgbClr val="FF0000"/>
                </a:solidFill>
                <a:latin typeface="Calibri"/>
                <a:cs typeface="Calibri"/>
              </a:rPr>
              <a:t> </a:t>
            </a:r>
            <a:r>
              <a:rPr sz="2400" b="1" dirty="0">
                <a:solidFill>
                  <a:srgbClr val="FF0000"/>
                </a:solidFill>
                <a:latin typeface="Calibri"/>
                <a:cs typeface="Calibri"/>
              </a:rPr>
              <a:t>mTOR</a:t>
            </a:r>
            <a:r>
              <a:rPr sz="2400" b="1" spc="-70" dirty="0">
                <a:solidFill>
                  <a:srgbClr val="FF0000"/>
                </a:solidFill>
                <a:latin typeface="Calibri"/>
                <a:cs typeface="Calibri"/>
              </a:rPr>
              <a:t> </a:t>
            </a:r>
            <a:r>
              <a:rPr sz="2400" b="1" spc="-10" dirty="0">
                <a:solidFill>
                  <a:srgbClr val="FF0000"/>
                </a:solidFill>
                <a:latin typeface="Calibri"/>
                <a:cs typeface="Calibri"/>
              </a:rPr>
              <a:t>inhibitors</a:t>
            </a:r>
            <a:endParaRPr sz="2400">
              <a:latin typeface="Calibri"/>
              <a:cs typeface="Calibri"/>
            </a:endParaRPr>
          </a:p>
        </p:txBody>
      </p:sp>
      <p:pic>
        <p:nvPicPr>
          <p:cNvPr id="4" name="object 4"/>
          <p:cNvPicPr/>
          <p:nvPr/>
        </p:nvPicPr>
        <p:blipFill>
          <a:blip r:embed="rId2" cstate="print"/>
          <a:stretch>
            <a:fillRect/>
          </a:stretch>
        </p:blipFill>
        <p:spPr>
          <a:xfrm>
            <a:off x="153612" y="1734131"/>
            <a:ext cx="8890679" cy="2414958"/>
          </a:xfrm>
          <a:prstGeom prst="rect">
            <a:avLst/>
          </a:prstGeom>
        </p:spPr>
      </p:pic>
      <p:sp>
        <p:nvSpPr>
          <p:cNvPr id="5" name="object 5"/>
          <p:cNvSpPr txBox="1"/>
          <p:nvPr/>
        </p:nvSpPr>
        <p:spPr>
          <a:xfrm>
            <a:off x="402437" y="4444365"/>
            <a:ext cx="8077834" cy="112395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dirty="0">
                <a:latin typeface="Calibri"/>
                <a:cs typeface="Calibri"/>
              </a:rPr>
              <a:t>PP242</a:t>
            </a:r>
            <a:r>
              <a:rPr sz="1800" spc="-75"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PP30</a:t>
            </a:r>
            <a:r>
              <a:rPr sz="1800" spc="-50" dirty="0">
                <a:latin typeface="Calibri"/>
                <a:cs typeface="Calibri"/>
              </a:rPr>
              <a:t> </a:t>
            </a:r>
            <a:r>
              <a:rPr sz="1800" dirty="0">
                <a:latin typeface="Calibri"/>
                <a:cs typeface="Calibri"/>
              </a:rPr>
              <a:t>inhibit </a:t>
            </a:r>
            <a:r>
              <a:rPr sz="1800" spc="-10" dirty="0">
                <a:latin typeface="Calibri"/>
                <a:cs typeface="Calibri"/>
              </a:rPr>
              <a:t>phosphorylation</a:t>
            </a:r>
            <a:r>
              <a:rPr sz="1800" spc="5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AKT</a:t>
            </a:r>
            <a:r>
              <a:rPr sz="1800" spc="-8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reduce</a:t>
            </a:r>
            <a:r>
              <a:rPr sz="1800" spc="-5" dirty="0">
                <a:latin typeface="Calibri"/>
                <a:cs typeface="Calibri"/>
              </a:rPr>
              <a:t> </a:t>
            </a:r>
            <a:r>
              <a:rPr sz="1800" dirty="0">
                <a:latin typeface="Calibri"/>
                <a:cs typeface="Calibri"/>
              </a:rPr>
              <a:t>protein</a:t>
            </a:r>
            <a:r>
              <a:rPr sz="1800" spc="25" dirty="0">
                <a:latin typeface="Calibri"/>
                <a:cs typeface="Calibri"/>
              </a:rPr>
              <a:t> </a:t>
            </a:r>
            <a:r>
              <a:rPr sz="1800" spc="-10" dirty="0">
                <a:latin typeface="Calibri"/>
                <a:cs typeface="Calibri"/>
              </a:rPr>
              <a:t>syntesis</a:t>
            </a:r>
            <a:r>
              <a:rPr sz="1800" spc="-75" dirty="0">
                <a:latin typeface="Calibri"/>
                <a:cs typeface="Calibri"/>
              </a:rPr>
              <a:t> </a:t>
            </a:r>
            <a:r>
              <a:rPr sz="1800" dirty="0">
                <a:latin typeface="Calibri"/>
                <a:cs typeface="Calibri"/>
              </a:rPr>
              <a:t>and</a:t>
            </a:r>
            <a:r>
              <a:rPr sz="1800" spc="-15" dirty="0">
                <a:latin typeface="Calibri"/>
                <a:cs typeface="Calibri"/>
              </a:rPr>
              <a:t> </a:t>
            </a:r>
            <a:r>
              <a:rPr sz="1800" spc="-20" dirty="0">
                <a:latin typeface="Calibri"/>
                <a:cs typeface="Calibri"/>
              </a:rPr>
              <a:t>cell</a:t>
            </a:r>
            <a:endParaRPr sz="1800">
              <a:latin typeface="Calibri"/>
              <a:cs typeface="Calibri"/>
            </a:endParaRPr>
          </a:p>
          <a:p>
            <a:pPr marL="300990">
              <a:lnSpc>
                <a:spcPct val="100000"/>
              </a:lnSpc>
            </a:pPr>
            <a:r>
              <a:rPr sz="1800" spc="-10" dirty="0">
                <a:latin typeface="Calibri"/>
                <a:cs typeface="Calibri"/>
              </a:rPr>
              <a:t>proliferation</a:t>
            </a:r>
            <a:endParaRPr sz="1800">
              <a:latin typeface="Calibri"/>
              <a:cs typeface="Calibri"/>
            </a:endParaRPr>
          </a:p>
          <a:p>
            <a:pPr marL="300355" indent="-287655">
              <a:lnSpc>
                <a:spcPct val="100000"/>
              </a:lnSpc>
              <a:spcBef>
                <a:spcPts val="2165"/>
              </a:spcBef>
              <a:buFont typeface="Wingdings"/>
              <a:buChar char=""/>
              <a:tabLst>
                <a:tab pos="300355" algn="l"/>
              </a:tabLst>
            </a:pPr>
            <a:r>
              <a:rPr sz="1800" spc="-30" dirty="0">
                <a:latin typeface="Calibri"/>
                <a:cs typeface="Calibri"/>
              </a:rPr>
              <a:t>Torin</a:t>
            </a:r>
            <a:r>
              <a:rPr sz="1800" spc="-50" dirty="0">
                <a:latin typeface="Calibri"/>
                <a:cs typeface="Calibri"/>
              </a:rPr>
              <a:t> </a:t>
            </a:r>
            <a:r>
              <a:rPr sz="1800" dirty="0">
                <a:latin typeface="Calibri"/>
                <a:cs typeface="Calibri"/>
              </a:rPr>
              <a:t>1</a:t>
            </a:r>
            <a:r>
              <a:rPr sz="1800" spc="-50" dirty="0">
                <a:latin typeface="Calibri"/>
                <a:cs typeface="Calibri"/>
              </a:rPr>
              <a:t> </a:t>
            </a:r>
            <a:r>
              <a:rPr sz="1800" dirty="0">
                <a:latin typeface="Calibri"/>
                <a:cs typeface="Calibri"/>
              </a:rPr>
              <a:t>inhibit cell</a:t>
            </a:r>
            <a:r>
              <a:rPr sz="1800" spc="-20" dirty="0">
                <a:latin typeface="Calibri"/>
                <a:cs typeface="Calibri"/>
              </a:rPr>
              <a:t> </a:t>
            </a:r>
            <a:r>
              <a:rPr sz="1800" dirty="0">
                <a:latin typeface="Calibri"/>
                <a:cs typeface="Calibri"/>
              </a:rPr>
              <a:t>growth</a:t>
            </a:r>
            <a:r>
              <a:rPr sz="1800" spc="-50" dirty="0">
                <a:latin typeface="Calibri"/>
                <a:cs typeface="Calibri"/>
              </a:rPr>
              <a:t> </a:t>
            </a:r>
            <a:r>
              <a:rPr sz="1800" dirty="0">
                <a:latin typeface="Calibri"/>
                <a:cs typeface="Calibri"/>
              </a:rPr>
              <a:t>more</a:t>
            </a:r>
            <a:r>
              <a:rPr sz="1800" spc="-30" dirty="0">
                <a:latin typeface="Calibri"/>
                <a:cs typeface="Calibri"/>
              </a:rPr>
              <a:t> </a:t>
            </a:r>
            <a:r>
              <a:rPr sz="1800" spc="-10" dirty="0">
                <a:latin typeface="Calibri"/>
                <a:cs typeface="Calibri"/>
              </a:rPr>
              <a:t>effectively</a:t>
            </a:r>
            <a:r>
              <a:rPr sz="1800" spc="-90" dirty="0">
                <a:latin typeface="Calibri"/>
                <a:cs typeface="Calibri"/>
              </a:rPr>
              <a:t> </a:t>
            </a:r>
            <a:r>
              <a:rPr sz="1800" dirty="0">
                <a:latin typeface="Calibri"/>
                <a:cs typeface="Calibri"/>
              </a:rPr>
              <a:t>than</a:t>
            </a:r>
            <a:r>
              <a:rPr sz="1800" spc="-50" dirty="0">
                <a:latin typeface="Calibri"/>
                <a:cs typeface="Calibri"/>
              </a:rPr>
              <a:t> </a:t>
            </a:r>
            <a:r>
              <a:rPr sz="1800" spc="-10" dirty="0">
                <a:latin typeface="Calibri"/>
                <a:cs typeface="Calibri"/>
              </a:rPr>
              <a:t>rapamycin</a:t>
            </a:r>
            <a:endParaRPr sz="1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32651" y="4081830"/>
            <a:ext cx="992539" cy="2141079"/>
          </a:xfrm>
          <a:prstGeom prst="rect">
            <a:avLst/>
          </a:prstGeom>
        </p:spPr>
      </p:pic>
      <p:grpSp>
        <p:nvGrpSpPr>
          <p:cNvPr id="3" name="object 3"/>
          <p:cNvGrpSpPr/>
          <p:nvPr/>
        </p:nvGrpSpPr>
        <p:grpSpPr>
          <a:xfrm>
            <a:off x="3636390" y="1250696"/>
            <a:ext cx="2684780" cy="1042669"/>
            <a:chOff x="3636390" y="1250696"/>
            <a:chExt cx="2684780" cy="1042669"/>
          </a:xfrm>
        </p:grpSpPr>
        <p:sp>
          <p:nvSpPr>
            <p:cNvPr id="4" name="object 4"/>
            <p:cNvSpPr/>
            <p:nvPr/>
          </p:nvSpPr>
          <p:spPr>
            <a:xfrm>
              <a:off x="5605652" y="1647190"/>
              <a:ext cx="701040" cy="283845"/>
            </a:xfrm>
            <a:custGeom>
              <a:avLst/>
              <a:gdLst/>
              <a:ahLst/>
              <a:cxnLst/>
              <a:rect l="l" t="t" r="r" b="b"/>
              <a:pathLst>
                <a:path w="701039" h="283844">
                  <a:moveTo>
                    <a:pt x="0" y="141477"/>
                  </a:moveTo>
                  <a:lnTo>
                    <a:pt x="685038" y="138175"/>
                  </a:lnTo>
                </a:path>
                <a:path w="701039" h="283844">
                  <a:moveTo>
                    <a:pt x="701039" y="283337"/>
                  </a:moveTo>
                  <a:lnTo>
                    <a:pt x="701039" y="0"/>
                  </a:lnTo>
                </a:path>
              </a:pathLst>
            </a:custGeom>
            <a:ln w="28575">
              <a:solidFill>
                <a:srgbClr val="7E7E7E"/>
              </a:solidFill>
            </a:ln>
          </p:spPr>
          <p:txBody>
            <a:bodyPr wrap="square" lIns="0" tIns="0" rIns="0" bIns="0" rtlCol="0"/>
            <a:lstStyle/>
            <a:p>
              <a:endParaRPr/>
            </a:p>
          </p:txBody>
        </p:sp>
        <p:pic>
          <p:nvPicPr>
            <p:cNvPr id="5" name="object 5"/>
            <p:cNvPicPr/>
            <p:nvPr/>
          </p:nvPicPr>
          <p:blipFill>
            <a:blip r:embed="rId3" cstate="print"/>
            <a:stretch>
              <a:fillRect/>
            </a:stretch>
          </p:blipFill>
          <p:spPr>
            <a:xfrm>
              <a:off x="3636390" y="1250696"/>
              <a:ext cx="2041398" cy="1042542"/>
            </a:xfrm>
            <a:prstGeom prst="rect">
              <a:avLst/>
            </a:prstGeom>
          </p:spPr>
        </p:pic>
      </p:grpSp>
      <p:grpSp>
        <p:nvGrpSpPr>
          <p:cNvPr id="6" name="object 6"/>
          <p:cNvGrpSpPr/>
          <p:nvPr/>
        </p:nvGrpSpPr>
        <p:grpSpPr>
          <a:xfrm>
            <a:off x="324002" y="1305877"/>
            <a:ext cx="3373754" cy="1008380"/>
            <a:chOff x="324002" y="1305877"/>
            <a:chExt cx="3373754" cy="1008380"/>
          </a:xfrm>
        </p:grpSpPr>
        <p:pic>
          <p:nvPicPr>
            <p:cNvPr id="7" name="object 7"/>
            <p:cNvPicPr/>
            <p:nvPr/>
          </p:nvPicPr>
          <p:blipFill>
            <a:blip r:embed="rId4" cstate="print"/>
            <a:stretch>
              <a:fillRect/>
            </a:stretch>
          </p:blipFill>
          <p:spPr>
            <a:xfrm>
              <a:off x="994714" y="1305877"/>
              <a:ext cx="1719326" cy="944562"/>
            </a:xfrm>
            <a:prstGeom prst="rect">
              <a:avLst/>
            </a:prstGeom>
          </p:spPr>
        </p:pic>
        <p:pic>
          <p:nvPicPr>
            <p:cNvPr id="8" name="object 8"/>
            <p:cNvPicPr/>
            <p:nvPr/>
          </p:nvPicPr>
          <p:blipFill>
            <a:blip r:embed="rId5" cstate="print"/>
            <a:stretch>
              <a:fillRect/>
            </a:stretch>
          </p:blipFill>
          <p:spPr>
            <a:xfrm>
              <a:off x="324002" y="1805114"/>
              <a:ext cx="1341374" cy="481012"/>
            </a:xfrm>
            <a:prstGeom prst="rect">
              <a:avLst/>
            </a:prstGeom>
          </p:spPr>
        </p:pic>
        <p:pic>
          <p:nvPicPr>
            <p:cNvPr id="9" name="object 9"/>
            <p:cNvPicPr/>
            <p:nvPr/>
          </p:nvPicPr>
          <p:blipFill>
            <a:blip r:embed="rId6" cstate="print"/>
            <a:stretch>
              <a:fillRect/>
            </a:stretch>
          </p:blipFill>
          <p:spPr>
            <a:xfrm>
              <a:off x="2258059" y="1807527"/>
              <a:ext cx="731837" cy="506412"/>
            </a:xfrm>
            <a:prstGeom prst="rect">
              <a:avLst/>
            </a:prstGeom>
          </p:spPr>
        </p:pic>
        <p:sp>
          <p:nvSpPr>
            <p:cNvPr id="10" name="object 10"/>
            <p:cNvSpPr/>
            <p:nvPr/>
          </p:nvSpPr>
          <p:spPr>
            <a:xfrm>
              <a:off x="2982213" y="1649475"/>
              <a:ext cx="701040" cy="283845"/>
            </a:xfrm>
            <a:custGeom>
              <a:avLst/>
              <a:gdLst/>
              <a:ahLst/>
              <a:cxnLst/>
              <a:rect l="l" t="t" r="r" b="b"/>
              <a:pathLst>
                <a:path w="701039" h="283844">
                  <a:moveTo>
                    <a:pt x="701039" y="141604"/>
                  </a:moveTo>
                  <a:lnTo>
                    <a:pt x="16002" y="138302"/>
                  </a:lnTo>
                </a:path>
                <a:path w="701039" h="283844">
                  <a:moveTo>
                    <a:pt x="0" y="283463"/>
                  </a:moveTo>
                  <a:lnTo>
                    <a:pt x="0" y="0"/>
                  </a:lnTo>
                </a:path>
              </a:pathLst>
            </a:custGeom>
            <a:ln w="28575">
              <a:solidFill>
                <a:srgbClr val="7E7E7E"/>
              </a:solidFill>
            </a:ln>
          </p:spPr>
          <p:txBody>
            <a:bodyPr wrap="square" lIns="0" tIns="0" rIns="0" bIns="0" rtlCol="0"/>
            <a:lstStyle/>
            <a:p>
              <a:endParaRPr/>
            </a:p>
          </p:txBody>
        </p:sp>
      </p:grpSp>
      <p:sp>
        <p:nvSpPr>
          <p:cNvPr id="11" name="object 11"/>
          <p:cNvSpPr txBox="1"/>
          <p:nvPr/>
        </p:nvSpPr>
        <p:spPr>
          <a:xfrm>
            <a:off x="1445767" y="942289"/>
            <a:ext cx="8267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mTORC1</a:t>
            </a:r>
            <a:endParaRPr sz="1800">
              <a:latin typeface="Calibri"/>
              <a:cs typeface="Calibri"/>
            </a:endParaRPr>
          </a:p>
        </p:txBody>
      </p:sp>
      <p:grpSp>
        <p:nvGrpSpPr>
          <p:cNvPr id="12" name="object 12"/>
          <p:cNvGrpSpPr/>
          <p:nvPr/>
        </p:nvGrpSpPr>
        <p:grpSpPr>
          <a:xfrm>
            <a:off x="6372733" y="1147635"/>
            <a:ext cx="2447290" cy="1201420"/>
            <a:chOff x="6372733" y="1147635"/>
            <a:chExt cx="2447290" cy="1201420"/>
          </a:xfrm>
        </p:grpSpPr>
        <p:pic>
          <p:nvPicPr>
            <p:cNvPr id="13" name="object 13"/>
            <p:cNvPicPr/>
            <p:nvPr/>
          </p:nvPicPr>
          <p:blipFill>
            <a:blip r:embed="rId4" cstate="print"/>
            <a:stretch>
              <a:fillRect/>
            </a:stretch>
          </p:blipFill>
          <p:spPr>
            <a:xfrm>
              <a:off x="6753733" y="1305877"/>
              <a:ext cx="1719326" cy="944562"/>
            </a:xfrm>
            <a:prstGeom prst="rect">
              <a:avLst/>
            </a:prstGeom>
          </p:spPr>
        </p:pic>
        <p:pic>
          <p:nvPicPr>
            <p:cNvPr id="14" name="object 14"/>
            <p:cNvPicPr/>
            <p:nvPr/>
          </p:nvPicPr>
          <p:blipFill>
            <a:blip r:embed="rId7" cstate="print"/>
            <a:stretch>
              <a:fillRect/>
            </a:stretch>
          </p:blipFill>
          <p:spPr>
            <a:xfrm>
              <a:off x="6372733" y="1867852"/>
              <a:ext cx="1365249" cy="481012"/>
            </a:xfrm>
            <a:prstGeom prst="rect">
              <a:avLst/>
            </a:prstGeom>
          </p:spPr>
        </p:pic>
        <p:pic>
          <p:nvPicPr>
            <p:cNvPr id="15" name="object 15"/>
            <p:cNvPicPr/>
            <p:nvPr/>
          </p:nvPicPr>
          <p:blipFill>
            <a:blip r:embed="rId6" cstate="print"/>
            <a:stretch>
              <a:fillRect/>
            </a:stretch>
          </p:blipFill>
          <p:spPr>
            <a:xfrm>
              <a:off x="8088122" y="1820227"/>
              <a:ext cx="731837" cy="506412"/>
            </a:xfrm>
            <a:prstGeom prst="rect">
              <a:avLst/>
            </a:prstGeom>
          </p:spPr>
        </p:pic>
        <p:pic>
          <p:nvPicPr>
            <p:cNvPr id="16" name="object 16"/>
            <p:cNvPicPr/>
            <p:nvPr/>
          </p:nvPicPr>
          <p:blipFill>
            <a:blip r:embed="rId8" cstate="print"/>
            <a:stretch>
              <a:fillRect/>
            </a:stretch>
          </p:blipFill>
          <p:spPr>
            <a:xfrm>
              <a:off x="6372733" y="1147635"/>
              <a:ext cx="725487" cy="500062"/>
            </a:xfrm>
            <a:prstGeom prst="rect">
              <a:avLst/>
            </a:prstGeom>
          </p:spPr>
        </p:pic>
      </p:grpSp>
      <p:sp>
        <p:nvSpPr>
          <p:cNvPr id="17" name="object 17"/>
          <p:cNvSpPr txBox="1"/>
          <p:nvPr/>
        </p:nvSpPr>
        <p:spPr>
          <a:xfrm>
            <a:off x="7213218" y="942289"/>
            <a:ext cx="82867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mTORC2</a:t>
            </a:r>
            <a:endParaRPr sz="1800">
              <a:latin typeface="Calibri"/>
              <a:cs typeface="Calibri"/>
            </a:endParaRPr>
          </a:p>
        </p:txBody>
      </p:sp>
      <p:grpSp>
        <p:nvGrpSpPr>
          <p:cNvPr id="18" name="object 18"/>
          <p:cNvGrpSpPr/>
          <p:nvPr/>
        </p:nvGrpSpPr>
        <p:grpSpPr>
          <a:xfrm>
            <a:off x="2564892" y="2552192"/>
            <a:ext cx="4000500" cy="1608455"/>
            <a:chOff x="2564892" y="2552192"/>
            <a:chExt cx="4000500" cy="1608455"/>
          </a:xfrm>
        </p:grpSpPr>
        <p:pic>
          <p:nvPicPr>
            <p:cNvPr id="19" name="object 19"/>
            <p:cNvPicPr/>
            <p:nvPr/>
          </p:nvPicPr>
          <p:blipFill>
            <a:blip r:embed="rId9" cstate="print"/>
            <a:stretch>
              <a:fillRect/>
            </a:stretch>
          </p:blipFill>
          <p:spPr>
            <a:xfrm>
              <a:off x="2564892" y="3479292"/>
              <a:ext cx="4000500" cy="681228"/>
            </a:xfrm>
            <a:prstGeom prst="rect">
              <a:avLst/>
            </a:prstGeom>
          </p:spPr>
        </p:pic>
        <p:sp>
          <p:nvSpPr>
            <p:cNvPr id="20" name="object 20"/>
            <p:cNvSpPr/>
            <p:nvPr/>
          </p:nvSpPr>
          <p:spPr>
            <a:xfrm>
              <a:off x="4320032" y="2564892"/>
              <a:ext cx="504190" cy="860425"/>
            </a:xfrm>
            <a:custGeom>
              <a:avLst/>
              <a:gdLst/>
              <a:ahLst/>
              <a:cxnLst/>
              <a:rect l="l" t="t" r="r" b="b"/>
              <a:pathLst>
                <a:path w="504189" h="860425">
                  <a:moveTo>
                    <a:pt x="377951" y="0"/>
                  </a:moveTo>
                  <a:lnTo>
                    <a:pt x="125983" y="0"/>
                  </a:lnTo>
                  <a:lnTo>
                    <a:pt x="125983" y="608330"/>
                  </a:lnTo>
                  <a:lnTo>
                    <a:pt x="0" y="608330"/>
                  </a:lnTo>
                  <a:lnTo>
                    <a:pt x="251967" y="860298"/>
                  </a:lnTo>
                  <a:lnTo>
                    <a:pt x="503935" y="608330"/>
                  </a:lnTo>
                  <a:lnTo>
                    <a:pt x="377951" y="608330"/>
                  </a:lnTo>
                  <a:lnTo>
                    <a:pt x="377951" y="0"/>
                  </a:lnTo>
                  <a:close/>
                </a:path>
              </a:pathLst>
            </a:custGeom>
            <a:solidFill>
              <a:srgbClr val="FF0000"/>
            </a:solidFill>
          </p:spPr>
          <p:txBody>
            <a:bodyPr wrap="square" lIns="0" tIns="0" rIns="0" bIns="0" rtlCol="0"/>
            <a:lstStyle/>
            <a:p>
              <a:endParaRPr/>
            </a:p>
          </p:txBody>
        </p:sp>
        <p:sp>
          <p:nvSpPr>
            <p:cNvPr id="21" name="object 21"/>
            <p:cNvSpPr/>
            <p:nvPr/>
          </p:nvSpPr>
          <p:spPr>
            <a:xfrm>
              <a:off x="4320032" y="2564892"/>
              <a:ext cx="504190" cy="860425"/>
            </a:xfrm>
            <a:custGeom>
              <a:avLst/>
              <a:gdLst/>
              <a:ahLst/>
              <a:cxnLst/>
              <a:rect l="l" t="t" r="r" b="b"/>
              <a:pathLst>
                <a:path w="504189" h="860425">
                  <a:moveTo>
                    <a:pt x="0" y="608330"/>
                  </a:moveTo>
                  <a:lnTo>
                    <a:pt x="125983" y="608330"/>
                  </a:lnTo>
                  <a:lnTo>
                    <a:pt x="125983" y="0"/>
                  </a:lnTo>
                  <a:lnTo>
                    <a:pt x="377951" y="0"/>
                  </a:lnTo>
                  <a:lnTo>
                    <a:pt x="377951" y="608330"/>
                  </a:lnTo>
                  <a:lnTo>
                    <a:pt x="503935" y="608330"/>
                  </a:lnTo>
                  <a:lnTo>
                    <a:pt x="251967" y="860298"/>
                  </a:lnTo>
                  <a:lnTo>
                    <a:pt x="0" y="608330"/>
                  </a:lnTo>
                  <a:close/>
                </a:path>
              </a:pathLst>
            </a:custGeom>
            <a:ln w="25400">
              <a:solidFill>
                <a:srgbClr val="FF0000"/>
              </a:solidFill>
            </a:ln>
          </p:spPr>
          <p:txBody>
            <a:bodyPr wrap="square" lIns="0" tIns="0" rIns="0" bIns="0" rtlCol="0"/>
            <a:lstStyle/>
            <a:p>
              <a:endParaRPr/>
            </a:p>
          </p:txBody>
        </p:sp>
      </p:grpSp>
      <p:sp>
        <p:nvSpPr>
          <p:cNvPr id="22" name="object 22"/>
          <p:cNvSpPr txBox="1"/>
          <p:nvPr/>
        </p:nvSpPr>
        <p:spPr>
          <a:xfrm>
            <a:off x="2831338" y="3572332"/>
            <a:ext cx="5695315" cy="2618105"/>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FF0000"/>
                </a:solidFill>
                <a:latin typeface="Calibri"/>
                <a:cs typeface="Calibri"/>
              </a:rPr>
              <a:t>Pyrazolopyrimidines</a:t>
            </a:r>
            <a:endParaRPr sz="3200">
              <a:latin typeface="Calibri"/>
              <a:cs typeface="Calibri"/>
            </a:endParaRPr>
          </a:p>
          <a:p>
            <a:pPr marL="969010" indent="-287655">
              <a:lnSpc>
                <a:spcPct val="100000"/>
              </a:lnSpc>
              <a:spcBef>
                <a:spcPts val="1435"/>
              </a:spcBef>
              <a:buFont typeface="Wingdings"/>
              <a:buChar char=""/>
              <a:tabLst>
                <a:tab pos="969010" algn="l"/>
              </a:tabLst>
            </a:pPr>
            <a:r>
              <a:rPr sz="1800" dirty="0">
                <a:latin typeface="Calibri"/>
                <a:cs typeface="Calibri"/>
              </a:rPr>
              <a:t>Small</a:t>
            </a:r>
            <a:r>
              <a:rPr sz="1800" spc="-50" dirty="0">
                <a:latin typeface="Calibri"/>
                <a:cs typeface="Calibri"/>
              </a:rPr>
              <a:t> </a:t>
            </a:r>
            <a:r>
              <a:rPr sz="1800" spc="-10" dirty="0">
                <a:latin typeface="Calibri"/>
                <a:cs typeface="Calibri"/>
              </a:rPr>
              <a:t>molecules</a:t>
            </a:r>
            <a:endParaRPr sz="1800">
              <a:latin typeface="Calibri"/>
              <a:cs typeface="Calibri"/>
            </a:endParaRPr>
          </a:p>
          <a:p>
            <a:pPr marL="969010" indent="-287655">
              <a:lnSpc>
                <a:spcPct val="100000"/>
              </a:lnSpc>
              <a:spcBef>
                <a:spcPts val="2165"/>
              </a:spcBef>
              <a:buFont typeface="Wingdings"/>
              <a:buChar char=""/>
              <a:tabLst>
                <a:tab pos="969010" algn="l"/>
              </a:tabLst>
            </a:pPr>
            <a:r>
              <a:rPr sz="1800" spc="-50" dirty="0">
                <a:latin typeface="Calibri"/>
                <a:cs typeface="Calibri"/>
              </a:rPr>
              <a:t>ATP-</a:t>
            </a:r>
            <a:r>
              <a:rPr sz="1800" dirty="0">
                <a:latin typeface="Calibri"/>
                <a:cs typeface="Calibri"/>
              </a:rPr>
              <a:t>binding</a:t>
            </a:r>
            <a:r>
              <a:rPr sz="1800" spc="-25" dirty="0">
                <a:latin typeface="Calibri"/>
                <a:cs typeface="Calibri"/>
              </a:rPr>
              <a:t> </a:t>
            </a:r>
            <a:r>
              <a:rPr sz="1800" dirty="0">
                <a:latin typeface="Calibri"/>
                <a:cs typeface="Calibri"/>
              </a:rPr>
              <a:t>site</a:t>
            </a:r>
            <a:r>
              <a:rPr sz="1800" spc="-85" dirty="0">
                <a:latin typeface="Calibri"/>
                <a:cs typeface="Calibri"/>
              </a:rPr>
              <a:t> </a:t>
            </a:r>
            <a:r>
              <a:rPr sz="1800" spc="-10" dirty="0">
                <a:latin typeface="Calibri"/>
                <a:cs typeface="Calibri"/>
              </a:rPr>
              <a:t>competitors</a:t>
            </a:r>
            <a:endParaRPr sz="1800">
              <a:latin typeface="Calibri"/>
              <a:cs typeface="Calibri"/>
            </a:endParaRPr>
          </a:p>
          <a:p>
            <a:pPr marL="969010" indent="-287655">
              <a:lnSpc>
                <a:spcPct val="100000"/>
              </a:lnSpc>
              <a:spcBef>
                <a:spcPts val="2165"/>
              </a:spcBef>
              <a:buFont typeface="Wingdings"/>
              <a:buChar char=""/>
              <a:tabLst>
                <a:tab pos="969010" algn="l"/>
              </a:tabLst>
            </a:pPr>
            <a:r>
              <a:rPr sz="1800" dirty="0">
                <a:latin typeface="Calibri"/>
                <a:cs typeface="Calibri"/>
              </a:rPr>
              <a:t>No</a:t>
            </a:r>
            <a:r>
              <a:rPr sz="1800" spc="-75" dirty="0">
                <a:latin typeface="Calibri"/>
                <a:cs typeface="Calibri"/>
              </a:rPr>
              <a:t> </a:t>
            </a:r>
            <a:r>
              <a:rPr sz="1800" dirty="0">
                <a:latin typeface="Calibri"/>
                <a:cs typeface="Calibri"/>
              </a:rPr>
              <a:t>activities</a:t>
            </a:r>
            <a:r>
              <a:rPr sz="1800" spc="-45" dirty="0">
                <a:latin typeface="Calibri"/>
                <a:cs typeface="Calibri"/>
              </a:rPr>
              <a:t> </a:t>
            </a:r>
            <a:r>
              <a:rPr sz="1800" dirty="0">
                <a:latin typeface="Calibri"/>
                <a:cs typeface="Calibri"/>
              </a:rPr>
              <a:t>against</a:t>
            </a:r>
            <a:r>
              <a:rPr sz="1800" spc="-20" dirty="0">
                <a:latin typeface="Calibri"/>
                <a:cs typeface="Calibri"/>
              </a:rPr>
              <a:t> </a:t>
            </a:r>
            <a:r>
              <a:rPr sz="1800" dirty="0">
                <a:latin typeface="Calibri"/>
                <a:cs typeface="Calibri"/>
              </a:rPr>
              <a:t>PI3K</a:t>
            </a:r>
            <a:r>
              <a:rPr sz="1800" spc="-60" dirty="0">
                <a:latin typeface="Calibri"/>
                <a:cs typeface="Calibri"/>
              </a:rPr>
              <a:t> </a:t>
            </a:r>
            <a:r>
              <a:rPr sz="1800" spc="-10" dirty="0">
                <a:latin typeface="Calibri"/>
                <a:cs typeface="Calibri"/>
              </a:rPr>
              <a:t>family</a:t>
            </a:r>
            <a:endParaRPr sz="1800">
              <a:latin typeface="Calibri"/>
              <a:cs typeface="Calibri"/>
            </a:endParaRPr>
          </a:p>
          <a:p>
            <a:pPr marL="969010" indent="-287655">
              <a:lnSpc>
                <a:spcPct val="100000"/>
              </a:lnSpc>
              <a:spcBef>
                <a:spcPts val="2160"/>
              </a:spcBef>
              <a:buFont typeface="Wingdings"/>
              <a:buChar char=""/>
              <a:tabLst>
                <a:tab pos="969010" algn="l"/>
              </a:tabLst>
            </a:pPr>
            <a:r>
              <a:rPr sz="1800" spc="-20" dirty="0">
                <a:latin typeface="Calibri"/>
                <a:cs typeface="Calibri"/>
              </a:rPr>
              <a:t>Anti-</a:t>
            </a:r>
            <a:r>
              <a:rPr sz="1800" spc="-10" dirty="0">
                <a:latin typeface="Calibri"/>
                <a:cs typeface="Calibri"/>
              </a:rPr>
              <a:t>myeloma</a:t>
            </a:r>
            <a:r>
              <a:rPr sz="1800" spc="-50" dirty="0">
                <a:latin typeface="Calibri"/>
                <a:cs typeface="Calibri"/>
              </a:rPr>
              <a:t> </a:t>
            </a:r>
            <a:r>
              <a:rPr sz="1800" spc="-10" dirty="0">
                <a:latin typeface="Calibri"/>
                <a:cs typeface="Calibri"/>
              </a:rPr>
              <a:t>effects</a:t>
            </a:r>
            <a:r>
              <a:rPr sz="1800" spc="-70" dirty="0">
                <a:latin typeface="Calibri"/>
                <a:cs typeface="Calibri"/>
              </a:rPr>
              <a:t> </a:t>
            </a:r>
            <a:r>
              <a:rPr sz="1800" dirty="0">
                <a:latin typeface="Calibri"/>
                <a:cs typeface="Calibri"/>
              </a:rPr>
              <a:t>(Hoang</a:t>
            </a:r>
            <a:r>
              <a:rPr sz="1800" spc="30" dirty="0">
                <a:latin typeface="Calibri"/>
                <a:cs typeface="Calibri"/>
              </a:rPr>
              <a:t> </a:t>
            </a:r>
            <a:r>
              <a:rPr sz="1800" dirty="0">
                <a:latin typeface="Calibri"/>
                <a:cs typeface="Calibri"/>
              </a:rPr>
              <a:t>et</a:t>
            </a:r>
            <a:r>
              <a:rPr sz="1800" spc="-35" dirty="0">
                <a:latin typeface="Calibri"/>
                <a:cs typeface="Calibri"/>
              </a:rPr>
              <a:t> </a:t>
            </a:r>
            <a:r>
              <a:rPr sz="1800" dirty="0">
                <a:latin typeface="Calibri"/>
                <a:cs typeface="Calibri"/>
              </a:rPr>
              <a:t>al.</a:t>
            </a:r>
            <a:r>
              <a:rPr sz="1800" spc="-40" dirty="0">
                <a:latin typeface="Calibri"/>
                <a:cs typeface="Calibri"/>
              </a:rPr>
              <a:t> </a:t>
            </a:r>
            <a:r>
              <a:rPr sz="1800" dirty="0">
                <a:latin typeface="Calibri"/>
                <a:cs typeface="Calibri"/>
              </a:rPr>
              <a:t>2010 and</a:t>
            </a:r>
            <a:r>
              <a:rPr sz="1800" spc="-30" dirty="0">
                <a:latin typeface="Calibri"/>
                <a:cs typeface="Calibri"/>
              </a:rPr>
              <a:t> </a:t>
            </a:r>
            <a:r>
              <a:rPr sz="1800" spc="-10" dirty="0">
                <a:latin typeface="Calibri"/>
                <a:cs typeface="Calibri"/>
              </a:rPr>
              <a:t>2012)</a:t>
            </a:r>
            <a:endParaRPr sz="1800">
              <a:latin typeface="Calibri"/>
              <a:cs typeface="Calibri"/>
            </a:endParaRPr>
          </a:p>
        </p:txBody>
      </p:sp>
      <p:sp>
        <p:nvSpPr>
          <p:cNvPr id="23" name="object 23"/>
          <p:cNvSpPr txBox="1">
            <a:spLocks noGrp="1"/>
          </p:cNvSpPr>
          <p:nvPr>
            <p:ph type="title"/>
          </p:nvPr>
        </p:nvSpPr>
        <p:spPr>
          <a:prstGeom prst="rect">
            <a:avLst/>
          </a:prstGeom>
        </p:spPr>
        <p:txBody>
          <a:bodyPr vert="horz" wrap="square" lIns="0" tIns="14605" rIns="0" bIns="0" rtlCol="0">
            <a:spAutoFit/>
          </a:bodyPr>
          <a:lstStyle/>
          <a:p>
            <a:pPr marL="715010">
              <a:lnSpc>
                <a:spcPct val="100000"/>
              </a:lnSpc>
              <a:spcBef>
                <a:spcPts val="115"/>
              </a:spcBef>
            </a:pPr>
            <a:r>
              <a:rPr dirty="0"/>
              <a:t>New</a:t>
            </a:r>
            <a:r>
              <a:rPr spc="-110" dirty="0"/>
              <a:t> </a:t>
            </a:r>
            <a:r>
              <a:rPr spc="-10" dirty="0"/>
              <a:t>generation</a:t>
            </a:r>
            <a:r>
              <a:rPr spc="-105" dirty="0"/>
              <a:t> </a:t>
            </a:r>
            <a:r>
              <a:rPr dirty="0"/>
              <a:t>of</a:t>
            </a:r>
            <a:r>
              <a:rPr spc="-55" dirty="0"/>
              <a:t> </a:t>
            </a:r>
            <a:r>
              <a:rPr dirty="0"/>
              <a:t>mTOR</a:t>
            </a:r>
            <a:r>
              <a:rPr spc="-65" dirty="0"/>
              <a:t> </a:t>
            </a:r>
            <a:r>
              <a:rPr spc="-10" dirty="0"/>
              <a:t>inhibitors</a:t>
            </a:r>
            <a:r>
              <a:rPr spc="-35" dirty="0"/>
              <a:t> </a:t>
            </a:r>
            <a:r>
              <a:rPr spc="-10" dirty="0"/>
              <a:t>(III)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715010">
              <a:lnSpc>
                <a:spcPct val="100000"/>
              </a:lnSpc>
              <a:spcBef>
                <a:spcPts val="115"/>
              </a:spcBef>
            </a:pPr>
            <a:r>
              <a:rPr dirty="0"/>
              <a:t>New</a:t>
            </a:r>
            <a:r>
              <a:rPr spc="-110" dirty="0"/>
              <a:t> </a:t>
            </a:r>
            <a:r>
              <a:rPr spc="-10" dirty="0"/>
              <a:t>generation</a:t>
            </a:r>
            <a:r>
              <a:rPr spc="-105" dirty="0"/>
              <a:t> </a:t>
            </a:r>
            <a:r>
              <a:rPr dirty="0"/>
              <a:t>of</a:t>
            </a:r>
            <a:r>
              <a:rPr spc="-55" dirty="0"/>
              <a:t> </a:t>
            </a:r>
            <a:r>
              <a:rPr dirty="0"/>
              <a:t>mTOR</a:t>
            </a:r>
            <a:r>
              <a:rPr spc="-65" dirty="0"/>
              <a:t> </a:t>
            </a:r>
            <a:r>
              <a:rPr spc="-10" dirty="0"/>
              <a:t>inhibitors</a:t>
            </a:r>
            <a:r>
              <a:rPr spc="-35" dirty="0"/>
              <a:t> </a:t>
            </a:r>
            <a:r>
              <a:rPr spc="-20" dirty="0"/>
              <a:t>(IV)</a:t>
            </a:r>
          </a:p>
        </p:txBody>
      </p:sp>
      <p:pic>
        <p:nvPicPr>
          <p:cNvPr id="3" name="object 3"/>
          <p:cNvPicPr/>
          <p:nvPr/>
        </p:nvPicPr>
        <p:blipFill>
          <a:blip r:embed="rId2" cstate="print"/>
          <a:stretch>
            <a:fillRect/>
          </a:stretch>
        </p:blipFill>
        <p:spPr>
          <a:xfrm>
            <a:off x="517436" y="500341"/>
            <a:ext cx="8300036" cy="57936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1651" y="-140985"/>
            <a:ext cx="4923790" cy="1093470"/>
          </a:xfrm>
          <a:prstGeom prst="rect">
            <a:avLst/>
          </a:prstGeom>
        </p:spPr>
        <p:txBody>
          <a:bodyPr vert="horz" wrap="square" lIns="0" tIns="12065" rIns="0" bIns="0" rtlCol="0">
            <a:spAutoFit/>
          </a:bodyPr>
          <a:lstStyle/>
          <a:p>
            <a:pPr marL="579755" marR="5080" indent="-567690">
              <a:lnSpc>
                <a:spcPct val="146000"/>
              </a:lnSpc>
              <a:spcBef>
                <a:spcPts val="95"/>
              </a:spcBef>
            </a:pPr>
            <a:r>
              <a:rPr dirty="0"/>
              <a:t>New</a:t>
            </a:r>
            <a:r>
              <a:rPr spc="-110" dirty="0"/>
              <a:t> </a:t>
            </a:r>
            <a:r>
              <a:rPr spc="-10" dirty="0"/>
              <a:t>generation</a:t>
            </a:r>
            <a:r>
              <a:rPr spc="-105" dirty="0"/>
              <a:t> </a:t>
            </a:r>
            <a:r>
              <a:rPr dirty="0"/>
              <a:t>of</a:t>
            </a:r>
            <a:r>
              <a:rPr spc="-55" dirty="0"/>
              <a:t> </a:t>
            </a:r>
            <a:r>
              <a:rPr dirty="0"/>
              <a:t>mTOR</a:t>
            </a:r>
            <a:r>
              <a:rPr spc="-65" dirty="0"/>
              <a:t> </a:t>
            </a:r>
            <a:r>
              <a:rPr spc="-10" dirty="0"/>
              <a:t>inhibitors</a:t>
            </a:r>
            <a:r>
              <a:rPr spc="-35" dirty="0"/>
              <a:t> </a:t>
            </a:r>
            <a:r>
              <a:rPr spc="-25" dirty="0"/>
              <a:t>(V) </a:t>
            </a:r>
            <a:r>
              <a:rPr dirty="0"/>
              <a:t>Dual</a:t>
            </a:r>
            <a:r>
              <a:rPr spc="-95" dirty="0"/>
              <a:t> </a:t>
            </a:r>
            <a:r>
              <a:rPr dirty="0"/>
              <a:t>mTOR</a:t>
            </a:r>
            <a:r>
              <a:rPr spc="-60" dirty="0"/>
              <a:t> </a:t>
            </a:r>
            <a:r>
              <a:rPr dirty="0"/>
              <a:t>and</a:t>
            </a:r>
            <a:r>
              <a:rPr spc="-65" dirty="0"/>
              <a:t> </a:t>
            </a:r>
            <a:r>
              <a:rPr dirty="0"/>
              <a:t>PI3K</a:t>
            </a:r>
            <a:r>
              <a:rPr spc="-35" dirty="0"/>
              <a:t> </a:t>
            </a:r>
            <a:r>
              <a:rPr spc="-10" dirty="0"/>
              <a:t>inhibitors</a:t>
            </a:r>
          </a:p>
        </p:txBody>
      </p:sp>
      <p:pic>
        <p:nvPicPr>
          <p:cNvPr id="3" name="object 3"/>
          <p:cNvPicPr/>
          <p:nvPr/>
        </p:nvPicPr>
        <p:blipFill>
          <a:blip r:embed="rId2" cstate="print"/>
          <a:stretch>
            <a:fillRect/>
          </a:stretch>
        </p:blipFill>
        <p:spPr>
          <a:xfrm>
            <a:off x="825714" y="1705698"/>
            <a:ext cx="7555931" cy="484936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1651" y="-140985"/>
            <a:ext cx="5005705" cy="1093470"/>
          </a:xfrm>
          <a:prstGeom prst="rect">
            <a:avLst/>
          </a:prstGeom>
        </p:spPr>
        <p:txBody>
          <a:bodyPr vert="horz" wrap="square" lIns="0" tIns="12065" rIns="0" bIns="0" rtlCol="0">
            <a:spAutoFit/>
          </a:bodyPr>
          <a:lstStyle/>
          <a:p>
            <a:pPr marL="579755" marR="5080" indent="-567690">
              <a:lnSpc>
                <a:spcPct val="146000"/>
              </a:lnSpc>
              <a:spcBef>
                <a:spcPts val="95"/>
              </a:spcBef>
            </a:pPr>
            <a:r>
              <a:rPr dirty="0"/>
              <a:t>New</a:t>
            </a:r>
            <a:r>
              <a:rPr spc="-110" dirty="0"/>
              <a:t> </a:t>
            </a:r>
            <a:r>
              <a:rPr spc="-10" dirty="0"/>
              <a:t>generation</a:t>
            </a:r>
            <a:r>
              <a:rPr spc="-105" dirty="0"/>
              <a:t> </a:t>
            </a:r>
            <a:r>
              <a:rPr dirty="0"/>
              <a:t>of</a:t>
            </a:r>
            <a:r>
              <a:rPr spc="-55" dirty="0"/>
              <a:t> </a:t>
            </a:r>
            <a:r>
              <a:rPr dirty="0"/>
              <a:t>mTOR</a:t>
            </a:r>
            <a:r>
              <a:rPr spc="-65" dirty="0"/>
              <a:t> </a:t>
            </a:r>
            <a:r>
              <a:rPr spc="-10" dirty="0"/>
              <a:t>inhibitors</a:t>
            </a:r>
            <a:r>
              <a:rPr spc="-35" dirty="0"/>
              <a:t> </a:t>
            </a:r>
            <a:r>
              <a:rPr spc="-20" dirty="0"/>
              <a:t>(VI) </a:t>
            </a:r>
            <a:r>
              <a:rPr dirty="0"/>
              <a:t>Dual</a:t>
            </a:r>
            <a:r>
              <a:rPr spc="-95" dirty="0"/>
              <a:t> </a:t>
            </a:r>
            <a:r>
              <a:rPr dirty="0"/>
              <a:t>mTOR</a:t>
            </a:r>
            <a:r>
              <a:rPr spc="-60" dirty="0"/>
              <a:t> </a:t>
            </a:r>
            <a:r>
              <a:rPr dirty="0"/>
              <a:t>and</a:t>
            </a:r>
            <a:r>
              <a:rPr spc="-65" dirty="0"/>
              <a:t> </a:t>
            </a:r>
            <a:r>
              <a:rPr dirty="0"/>
              <a:t>PI3K</a:t>
            </a:r>
            <a:r>
              <a:rPr spc="-35" dirty="0"/>
              <a:t> </a:t>
            </a:r>
            <a:r>
              <a:rPr spc="-10" dirty="0"/>
              <a:t>inhibitors</a:t>
            </a:r>
          </a:p>
        </p:txBody>
      </p:sp>
      <p:pic>
        <p:nvPicPr>
          <p:cNvPr id="3" name="object 3"/>
          <p:cNvPicPr/>
          <p:nvPr/>
        </p:nvPicPr>
        <p:blipFill>
          <a:blip r:embed="rId2" cstate="print"/>
          <a:stretch>
            <a:fillRect/>
          </a:stretch>
        </p:blipFill>
        <p:spPr>
          <a:xfrm>
            <a:off x="109458" y="2735960"/>
            <a:ext cx="8981258" cy="1826968"/>
          </a:xfrm>
          <a:prstGeom prst="rect">
            <a:avLst/>
          </a:prstGeom>
        </p:spPr>
      </p:pic>
      <p:sp>
        <p:nvSpPr>
          <p:cNvPr id="4" name="object 4"/>
          <p:cNvSpPr txBox="1"/>
          <p:nvPr/>
        </p:nvSpPr>
        <p:spPr>
          <a:xfrm>
            <a:off x="1122984" y="1578990"/>
            <a:ext cx="6852920" cy="57467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Potently</a:t>
            </a:r>
            <a:r>
              <a:rPr sz="1800" spc="-95" dirty="0">
                <a:latin typeface="Calibri"/>
                <a:cs typeface="Calibri"/>
              </a:rPr>
              <a:t> </a:t>
            </a:r>
            <a:r>
              <a:rPr sz="1800" dirty="0">
                <a:latin typeface="Calibri"/>
                <a:cs typeface="Calibri"/>
              </a:rPr>
              <a:t>block</a:t>
            </a:r>
            <a:r>
              <a:rPr sz="1800" spc="-35" dirty="0">
                <a:latin typeface="Calibri"/>
                <a:cs typeface="Calibri"/>
              </a:rPr>
              <a:t> </a:t>
            </a:r>
            <a:r>
              <a:rPr sz="1800" spc="-20" dirty="0">
                <a:latin typeface="Calibri"/>
                <a:cs typeface="Calibri"/>
              </a:rPr>
              <a:t>proliferation,</a:t>
            </a:r>
            <a:r>
              <a:rPr sz="1800" spc="10" dirty="0">
                <a:latin typeface="Calibri"/>
                <a:cs typeface="Calibri"/>
              </a:rPr>
              <a:t> </a:t>
            </a:r>
            <a:r>
              <a:rPr sz="1800" dirty="0">
                <a:latin typeface="Calibri"/>
                <a:cs typeface="Calibri"/>
              </a:rPr>
              <a:t>strong</a:t>
            </a:r>
            <a:r>
              <a:rPr sz="1800" spc="-50" dirty="0">
                <a:latin typeface="Calibri"/>
                <a:cs typeface="Calibri"/>
              </a:rPr>
              <a:t> </a:t>
            </a:r>
            <a:r>
              <a:rPr sz="1800" dirty="0">
                <a:latin typeface="Calibri"/>
                <a:cs typeface="Calibri"/>
              </a:rPr>
              <a:t>induction</a:t>
            </a:r>
            <a:r>
              <a:rPr sz="1800" spc="-10" dirty="0">
                <a:latin typeface="Calibri"/>
                <a:cs typeface="Calibri"/>
              </a:rPr>
              <a:t> </a:t>
            </a:r>
            <a:r>
              <a:rPr sz="1800" dirty="0">
                <a:latin typeface="Calibri"/>
                <a:cs typeface="Calibri"/>
              </a:rPr>
              <a:t>of</a:t>
            </a:r>
            <a:r>
              <a:rPr sz="1800" spc="-70" dirty="0">
                <a:latin typeface="Calibri"/>
                <a:cs typeface="Calibri"/>
              </a:rPr>
              <a:t> </a:t>
            </a:r>
            <a:r>
              <a:rPr sz="1800" dirty="0">
                <a:latin typeface="Calibri"/>
                <a:cs typeface="Calibri"/>
              </a:rPr>
              <a:t>apoptosis,</a:t>
            </a:r>
            <a:r>
              <a:rPr sz="1800" spc="-75" dirty="0">
                <a:latin typeface="Calibri"/>
                <a:cs typeface="Calibri"/>
              </a:rPr>
              <a:t> </a:t>
            </a:r>
            <a:r>
              <a:rPr sz="1800" dirty="0">
                <a:latin typeface="Calibri"/>
                <a:cs typeface="Calibri"/>
              </a:rPr>
              <a:t>more</a:t>
            </a:r>
            <a:r>
              <a:rPr sz="1800" spc="-55" dirty="0">
                <a:latin typeface="Calibri"/>
                <a:cs typeface="Calibri"/>
              </a:rPr>
              <a:t> </a:t>
            </a:r>
            <a:r>
              <a:rPr sz="1800" spc="-10" dirty="0">
                <a:latin typeface="Calibri"/>
                <a:cs typeface="Calibri"/>
              </a:rPr>
              <a:t>cytotoxic</a:t>
            </a:r>
            <a:endParaRPr sz="1800">
              <a:latin typeface="Calibri"/>
              <a:cs typeface="Calibri"/>
            </a:endParaRPr>
          </a:p>
          <a:p>
            <a:pPr marL="12700">
              <a:lnSpc>
                <a:spcPct val="100000"/>
              </a:lnSpc>
            </a:pPr>
            <a:r>
              <a:rPr sz="1800" spc="-10" dirty="0">
                <a:latin typeface="Calibri"/>
                <a:cs typeface="Calibri"/>
              </a:rPr>
              <a:t>effects</a:t>
            </a:r>
            <a:r>
              <a:rPr sz="1800" spc="-95" dirty="0">
                <a:latin typeface="Calibri"/>
                <a:cs typeface="Calibri"/>
              </a:rPr>
              <a:t> </a:t>
            </a:r>
            <a:r>
              <a:rPr sz="1800" dirty="0">
                <a:latin typeface="Calibri"/>
                <a:cs typeface="Calibri"/>
              </a:rPr>
              <a:t>than</a:t>
            </a:r>
            <a:r>
              <a:rPr sz="1800" spc="-30" dirty="0">
                <a:latin typeface="Calibri"/>
                <a:cs typeface="Calibri"/>
              </a:rPr>
              <a:t> </a:t>
            </a:r>
            <a:r>
              <a:rPr sz="1800" spc="-10" dirty="0">
                <a:latin typeface="Calibri"/>
                <a:cs typeface="Calibri"/>
              </a:rPr>
              <a:t>rapamycin</a:t>
            </a:r>
            <a:endParaRPr sz="1800">
              <a:latin typeface="Calibri"/>
              <a:cs typeface="Calibri"/>
            </a:endParaRPr>
          </a:p>
        </p:txBody>
      </p:sp>
      <p:sp>
        <p:nvSpPr>
          <p:cNvPr id="5" name="object 5"/>
          <p:cNvSpPr txBox="1"/>
          <p:nvPr/>
        </p:nvSpPr>
        <p:spPr>
          <a:xfrm>
            <a:off x="618540" y="5179898"/>
            <a:ext cx="7966075" cy="849630"/>
          </a:xfrm>
          <a:prstGeom prst="rect">
            <a:avLst/>
          </a:prstGeom>
        </p:spPr>
        <p:txBody>
          <a:bodyPr vert="horz" wrap="square" lIns="0" tIns="12700" rIns="0" bIns="0" rtlCol="0">
            <a:spAutoFit/>
          </a:bodyPr>
          <a:lstStyle/>
          <a:p>
            <a:pPr marL="300355" indent="-287655">
              <a:lnSpc>
                <a:spcPct val="100000"/>
              </a:lnSpc>
              <a:spcBef>
                <a:spcPts val="100"/>
              </a:spcBef>
              <a:buFont typeface="Wingdings"/>
              <a:buChar char=""/>
              <a:tabLst>
                <a:tab pos="300355" algn="l"/>
              </a:tabLst>
            </a:pPr>
            <a:r>
              <a:rPr sz="1800" spc="-10" dirty="0">
                <a:latin typeface="Calibri"/>
                <a:cs typeface="Calibri"/>
              </a:rPr>
              <a:t>PI-</a:t>
            </a:r>
            <a:r>
              <a:rPr sz="1800" dirty="0">
                <a:latin typeface="Calibri"/>
                <a:cs typeface="Calibri"/>
              </a:rPr>
              <a:t>103</a:t>
            </a:r>
            <a:r>
              <a:rPr sz="1800" spc="-70" dirty="0">
                <a:latin typeface="Calibri"/>
                <a:cs typeface="Calibri"/>
              </a:rPr>
              <a:t> </a:t>
            </a:r>
            <a:r>
              <a:rPr sz="1800" dirty="0">
                <a:latin typeface="Calibri"/>
                <a:cs typeface="Calibri"/>
              </a:rPr>
              <a:t>and</a:t>
            </a:r>
            <a:r>
              <a:rPr sz="1800" spc="-40" dirty="0">
                <a:latin typeface="Calibri"/>
                <a:cs typeface="Calibri"/>
              </a:rPr>
              <a:t> </a:t>
            </a:r>
            <a:r>
              <a:rPr sz="1800" spc="-20" dirty="0">
                <a:latin typeface="Calibri"/>
                <a:cs typeface="Calibri"/>
              </a:rPr>
              <a:t>NVP-</a:t>
            </a:r>
            <a:r>
              <a:rPr sz="1800" dirty="0">
                <a:latin typeface="Calibri"/>
                <a:cs typeface="Calibri"/>
              </a:rPr>
              <a:t>BEZ235</a:t>
            </a:r>
            <a:r>
              <a:rPr sz="1800" spc="25" dirty="0">
                <a:latin typeface="Calibri"/>
                <a:cs typeface="Calibri"/>
              </a:rPr>
              <a:t> </a:t>
            </a:r>
            <a:r>
              <a:rPr sz="1800" dirty="0">
                <a:latin typeface="Calibri"/>
                <a:cs typeface="Calibri"/>
              </a:rPr>
              <a:t>phase</a:t>
            </a:r>
            <a:r>
              <a:rPr sz="1800" spc="-55" dirty="0">
                <a:latin typeface="Calibri"/>
                <a:cs typeface="Calibri"/>
              </a:rPr>
              <a:t> </a:t>
            </a:r>
            <a:r>
              <a:rPr sz="1800" dirty="0">
                <a:latin typeface="Calibri"/>
                <a:cs typeface="Calibri"/>
              </a:rPr>
              <a:t>I/II</a:t>
            </a:r>
            <a:r>
              <a:rPr sz="1800" spc="-50" dirty="0">
                <a:latin typeface="Calibri"/>
                <a:cs typeface="Calibri"/>
              </a:rPr>
              <a:t> </a:t>
            </a:r>
            <a:r>
              <a:rPr sz="1800" dirty="0">
                <a:latin typeface="Calibri"/>
                <a:cs typeface="Calibri"/>
              </a:rPr>
              <a:t>clinical</a:t>
            </a:r>
            <a:r>
              <a:rPr sz="1800" spc="-10" dirty="0">
                <a:latin typeface="Calibri"/>
                <a:cs typeface="Calibri"/>
              </a:rPr>
              <a:t> </a:t>
            </a:r>
            <a:r>
              <a:rPr sz="1800" dirty="0">
                <a:latin typeface="Calibri"/>
                <a:cs typeface="Calibri"/>
              </a:rPr>
              <a:t>trials</a:t>
            </a:r>
            <a:r>
              <a:rPr sz="1800" spc="-15" dirty="0">
                <a:latin typeface="Calibri"/>
                <a:cs typeface="Calibri"/>
              </a:rPr>
              <a:t> </a:t>
            </a:r>
            <a:r>
              <a:rPr sz="1800" dirty="0">
                <a:latin typeface="Calibri"/>
                <a:cs typeface="Calibri"/>
              </a:rPr>
              <a:t>for</a:t>
            </a:r>
            <a:r>
              <a:rPr sz="1800" spc="-15" dirty="0">
                <a:latin typeface="Calibri"/>
                <a:cs typeface="Calibri"/>
              </a:rPr>
              <a:t> </a:t>
            </a:r>
            <a:r>
              <a:rPr sz="1800" dirty="0">
                <a:latin typeface="Calibri"/>
                <a:cs typeface="Calibri"/>
              </a:rPr>
              <a:t>the</a:t>
            </a:r>
            <a:r>
              <a:rPr sz="1800" spc="-55" dirty="0">
                <a:latin typeface="Calibri"/>
                <a:cs typeface="Calibri"/>
              </a:rPr>
              <a:t> </a:t>
            </a:r>
            <a:r>
              <a:rPr sz="1800" dirty="0">
                <a:latin typeface="Calibri"/>
                <a:cs typeface="Calibri"/>
              </a:rPr>
              <a:t>treatment</a:t>
            </a:r>
            <a:r>
              <a:rPr sz="1800" spc="-50"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advanced</a:t>
            </a:r>
            <a:r>
              <a:rPr sz="1800" spc="-35" dirty="0">
                <a:latin typeface="Calibri"/>
                <a:cs typeface="Calibri"/>
              </a:rPr>
              <a:t> </a:t>
            </a:r>
            <a:r>
              <a:rPr sz="1800" spc="-10" dirty="0">
                <a:latin typeface="Calibri"/>
                <a:cs typeface="Calibri"/>
              </a:rPr>
              <a:t>solid</a:t>
            </a:r>
            <a:endParaRPr sz="1800">
              <a:latin typeface="Calibri"/>
              <a:cs typeface="Calibri"/>
            </a:endParaRPr>
          </a:p>
          <a:p>
            <a:pPr marL="300990">
              <a:lnSpc>
                <a:spcPct val="100000"/>
              </a:lnSpc>
            </a:pPr>
            <a:r>
              <a:rPr sz="1800" spc="-10" dirty="0">
                <a:latin typeface="Calibri"/>
                <a:cs typeface="Calibri"/>
              </a:rPr>
              <a:t>tumours</a:t>
            </a:r>
            <a:r>
              <a:rPr sz="1800" spc="-55" dirty="0">
                <a:latin typeface="Calibri"/>
                <a:cs typeface="Calibri"/>
              </a:rPr>
              <a:t> </a:t>
            </a:r>
            <a:r>
              <a:rPr sz="1800" dirty="0">
                <a:latin typeface="Calibri"/>
                <a:cs typeface="Calibri"/>
              </a:rPr>
              <a:t>and</a:t>
            </a:r>
            <a:r>
              <a:rPr sz="1800" spc="-50" dirty="0">
                <a:latin typeface="Calibri"/>
                <a:cs typeface="Calibri"/>
              </a:rPr>
              <a:t> </a:t>
            </a:r>
            <a:r>
              <a:rPr sz="1800" spc="-10" dirty="0">
                <a:latin typeface="Calibri"/>
                <a:cs typeface="Calibri"/>
              </a:rPr>
              <a:t>metastatic</a:t>
            </a:r>
            <a:r>
              <a:rPr sz="1800" spc="-75" dirty="0">
                <a:latin typeface="Calibri"/>
                <a:cs typeface="Calibri"/>
              </a:rPr>
              <a:t> </a:t>
            </a:r>
            <a:r>
              <a:rPr sz="1800" dirty="0">
                <a:latin typeface="Calibri"/>
                <a:cs typeface="Calibri"/>
              </a:rPr>
              <a:t>breast</a:t>
            </a:r>
            <a:r>
              <a:rPr sz="1800" spc="-15" dirty="0">
                <a:latin typeface="Calibri"/>
                <a:cs typeface="Calibri"/>
              </a:rPr>
              <a:t> </a:t>
            </a:r>
            <a:r>
              <a:rPr sz="1800" spc="-10" dirty="0">
                <a:latin typeface="Calibri"/>
                <a:cs typeface="Calibri"/>
              </a:rPr>
              <a:t>cancer</a:t>
            </a:r>
            <a:endParaRPr sz="1800">
              <a:latin typeface="Calibri"/>
              <a:cs typeface="Calibri"/>
            </a:endParaRPr>
          </a:p>
          <a:p>
            <a:pPr marL="300355" indent="-287655">
              <a:lnSpc>
                <a:spcPct val="100000"/>
              </a:lnSpc>
              <a:spcBef>
                <a:spcPts val="5"/>
              </a:spcBef>
              <a:buFont typeface="Wingdings"/>
              <a:buChar char=""/>
              <a:tabLst>
                <a:tab pos="300355" algn="l"/>
              </a:tabLst>
            </a:pPr>
            <a:r>
              <a:rPr sz="1800" dirty="0">
                <a:latin typeface="Calibri"/>
                <a:cs typeface="Calibri"/>
              </a:rPr>
              <a:t>XL765</a:t>
            </a:r>
            <a:r>
              <a:rPr sz="1800" spc="-45" dirty="0">
                <a:latin typeface="Calibri"/>
                <a:cs typeface="Calibri"/>
              </a:rPr>
              <a:t> </a:t>
            </a:r>
            <a:r>
              <a:rPr sz="1800" dirty="0">
                <a:latin typeface="Calibri"/>
                <a:cs typeface="Calibri"/>
              </a:rPr>
              <a:t>phase</a:t>
            </a:r>
            <a:r>
              <a:rPr sz="1800" spc="-65" dirty="0">
                <a:latin typeface="Calibri"/>
                <a:cs typeface="Calibri"/>
              </a:rPr>
              <a:t> </a:t>
            </a:r>
            <a:r>
              <a:rPr sz="1800" dirty="0">
                <a:latin typeface="Calibri"/>
                <a:cs typeface="Calibri"/>
              </a:rPr>
              <a:t>I</a:t>
            </a:r>
            <a:r>
              <a:rPr sz="1800" spc="-5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solid</a:t>
            </a:r>
            <a:r>
              <a:rPr sz="1800" spc="-30" dirty="0">
                <a:latin typeface="Calibri"/>
                <a:cs typeface="Calibri"/>
              </a:rPr>
              <a:t> </a:t>
            </a:r>
            <a:r>
              <a:rPr sz="1800" dirty="0">
                <a:latin typeface="Calibri"/>
                <a:cs typeface="Calibri"/>
              </a:rPr>
              <a:t>tumours</a:t>
            </a:r>
            <a:r>
              <a:rPr sz="1800" spc="15"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gliomas</a:t>
            </a:r>
            <a:endParaRPr sz="1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1DF4A7E1-56CC-5B75-8417-1F36BB87A96F}"/>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1451" b="1">
                <a:latin typeface="Arial" panose="020B0604020202020204" pitchFamily="34" charset="0"/>
              </a:rPr>
              <a:t>A simplified view of the mTOR pathway.</a:t>
            </a:r>
          </a:p>
        </p:txBody>
      </p:sp>
      <p:pic>
        <p:nvPicPr>
          <p:cNvPr id="3074" name="Picture 2">
            <a:extLst>
              <a:ext uri="{FF2B5EF4-FFF2-40B4-BE49-F238E27FC236}">
                <a16:creationId xmlns:a16="http://schemas.microsoft.com/office/drawing/2014/main" id="{1FD7C9D9-454E-6D17-BE52-0D70CA9A1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161" y="979561"/>
            <a:ext cx="49320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55CE5378-0DC5-3537-FAD0-1AFF897187E1}"/>
              </a:ext>
            </a:extLst>
          </p:cNvPr>
          <p:cNvSpPr txBox="1">
            <a:spLocks noChangeArrowheads="1"/>
          </p:cNvSpPr>
          <p:nvPr/>
        </p:nvSpPr>
        <p:spPr bwMode="auto">
          <a:xfrm>
            <a:off x="2108161" y="5972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IT" sz="1089" b="1">
                <a:latin typeface="Arial" panose="020B0604020202020204" pitchFamily="34" charset="0"/>
              </a:rPr>
              <a:t>Mathieu Laplante, and David M. Sabatini Cold Spring Harb Perspect Biol 2012;4:a011593</a:t>
            </a:r>
          </a:p>
        </p:txBody>
      </p:sp>
      <p:sp>
        <p:nvSpPr>
          <p:cNvPr id="3076" name="Text Box 4">
            <a:extLst>
              <a:ext uri="{FF2B5EF4-FFF2-40B4-BE49-F238E27FC236}">
                <a16:creationId xmlns:a16="http://schemas.microsoft.com/office/drawing/2014/main" id="{FFACD405-B9E0-6AE9-B531-BB2877C69C9A}"/>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IT" sz="907">
                <a:latin typeface="Arial" panose="020B0604020202020204" pitchFamily="34" charset="0"/>
              </a:rPr>
              <a:t>©2012 by Cold Spring Harbor Laboratory Press</a:t>
            </a:r>
          </a:p>
        </p:txBody>
      </p:sp>
    </p:spTree>
    <p:extLst>
      <p:ext uri="{BB962C8B-B14F-4D97-AF65-F5344CB8AC3E}">
        <p14:creationId xmlns:p14="http://schemas.microsoft.com/office/powerpoint/2010/main" val="2741529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E77342C2-BACB-9406-5B7F-046484F7AD87}"/>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1451" b="1">
                <a:latin typeface="Arial" panose="020B0604020202020204" pitchFamily="34" charset="0"/>
              </a:rPr>
              <a:t>The mTOR pathway.</a:t>
            </a:r>
          </a:p>
        </p:txBody>
      </p:sp>
      <p:pic>
        <p:nvPicPr>
          <p:cNvPr id="3074" name="Picture 2">
            <a:extLst>
              <a:ext uri="{FF2B5EF4-FFF2-40B4-BE49-F238E27FC236}">
                <a16:creationId xmlns:a16="http://schemas.microsoft.com/office/drawing/2014/main" id="{70EAF114-B0A1-916B-729B-DC28CD2CF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881" y="979561"/>
            <a:ext cx="43200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151F7DEB-979F-91C6-ECF2-8E8AAB820A8A}"/>
              </a:ext>
            </a:extLst>
          </p:cNvPr>
          <p:cNvSpPr txBox="1">
            <a:spLocks noChangeArrowheads="1"/>
          </p:cNvSpPr>
          <p:nvPr/>
        </p:nvSpPr>
        <p:spPr bwMode="auto">
          <a:xfrm>
            <a:off x="2414881" y="5972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IT" sz="1089" b="1">
                <a:latin typeface="Arial" panose="020B0604020202020204" pitchFamily="34" charset="0"/>
              </a:rPr>
              <a:t>Mathieu Laplante, and David M. Sabatini Cold Spring Harb Perspect Biol 2012;4:a011593</a:t>
            </a:r>
          </a:p>
        </p:txBody>
      </p:sp>
      <p:sp>
        <p:nvSpPr>
          <p:cNvPr id="3076" name="Text Box 4">
            <a:extLst>
              <a:ext uri="{FF2B5EF4-FFF2-40B4-BE49-F238E27FC236}">
                <a16:creationId xmlns:a16="http://schemas.microsoft.com/office/drawing/2014/main" id="{AEF5F1D8-5E66-94EB-D6E7-6272884773A2}"/>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IT" sz="907">
                <a:latin typeface="Arial" panose="020B0604020202020204" pitchFamily="34" charset="0"/>
              </a:rPr>
              <a:t>©2012 by Cold Spring Harbor Laboratory Press</a:t>
            </a:r>
          </a:p>
        </p:txBody>
      </p:sp>
    </p:spTree>
    <p:extLst>
      <p:ext uri="{BB962C8B-B14F-4D97-AF65-F5344CB8AC3E}">
        <p14:creationId xmlns:p14="http://schemas.microsoft.com/office/powerpoint/2010/main" val="18783714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B52EF0B-382F-CA99-BC18-7507D46B3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3155"/>
            <a:ext cx="6796881" cy="55213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EF5247-2F48-BD13-3A95-DBA69E608443}"/>
              </a:ext>
            </a:extLst>
          </p:cNvPr>
          <p:cNvSpPr txBox="1"/>
          <p:nvPr/>
        </p:nvSpPr>
        <p:spPr>
          <a:xfrm>
            <a:off x="152400" y="152400"/>
            <a:ext cx="8839200" cy="646331"/>
          </a:xfrm>
          <a:prstGeom prst="rect">
            <a:avLst/>
          </a:prstGeom>
          <a:noFill/>
        </p:spPr>
        <p:txBody>
          <a:bodyPr wrap="square">
            <a:spAutoFit/>
          </a:bodyPr>
          <a:lstStyle/>
          <a:p>
            <a:pPr algn="ctr"/>
            <a:r>
              <a:rPr lang="en-GB" b="0" i="0" u="none" strike="noStrike" dirty="0">
                <a:effectLst/>
                <a:latin typeface="Arial" panose="020B0604020202020204" pitchFamily="34" charset="0"/>
              </a:rPr>
              <a:t>The mTORC1 network senses cellular growth signals and relays their status to an array of downstream metabolic processes.</a:t>
            </a:r>
            <a:endParaRPr lang="en-US" dirty="0"/>
          </a:p>
        </p:txBody>
      </p:sp>
    </p:spTree>
    <p:extLst>
      <p:ext uri="{BB962C8B-B14F-4D97-AF65-F5344CB8AC3E}">
        <p14:creationId xmlns:p14="http://schemas.microsoft.com/office/powerpoint/2010/main" val="1710870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1BAF0919-D1FA-6791-D23C-BC56160802A4}"/>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AMP and calcium activate AMP-activated protein kinase (AMPK). </a:t>
            </a:r>
          </a:p>
        </p:txBody>
      </p:sp>
      <p:pic>
        <p:nvPicPr>
          <p:cNvPr id="3074" name="Picture 2">
            <a:extLst>
              <a:ext uri="{FF2B5EF4-FFF2-40B4-BE49-F238E27FC236}">
                <a16:creationId xmlns:a16="http://schemas.microsoft.com/office/drawing/2014/main" id="{74D30C52-F584-1591-5A86-828C2EAD48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989"/>
          <a:stretch/>
        </p:blipFill>
        <p:spPr bwMode="auto">
          <a:xfrm>
            <a:off x="571007" y="1600200"/>
            <a:ext cx="8216662" cy="50627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71B16E4-0602-8BC8-653C-5C133C1E5CDF}"/>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AMP-activated protein kinase (AMPK) regulates metabolism. </a:t>
            </a:r>
          </a:p>
        </p:txBody>
      </p:sp>
      <p:pic>
        <p:nvPicPr>
          <p:cNvPr id="3074" name="Picture 2">
            <a:extLst>
              <a:ext uri="{FF2B5EF4-FFF2-40B4-BE49-F238E27FC236}">
                <a16:creationId xmlns:a16="http://schemas.microsoft.com/office/drawing/2014/main" id="{DED4D59E-F658-1029-81BC-2C6638A51D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10"/>
          <a:stretch/>
        </p:blipFill>
        <p:spPr bwMode="auto">
          <a:xfrm>
            <a:off x="1143000" y="1295400"/>
            <a:ext cx="6477000" cy="54341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175D91B0-2EDD-488C-DA4C-04A042C88862}"/>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Overview of autophagy </a:t>
            </a:r>
          </a:p>
        </p:txBody>
      </p:sp>
      <p:pic>
        <p:nvPicPr>
          <p:cNvPr id="3074" name="Picture 2">
            <a:extLst>
              <a:ext uri="{FF2B5EF4-FFF2-40B4-BE49-F238E27FC236}">
                <a16:creationId xmlns:a16="http://schemas.microsoft.com/office/drawing/2014/main" id="{678AB4C2-405D-2981-E6A3-3001D1E8F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36"/>
          <a:stretch/>
        </p:blipFill>
        <p:spPr bwMode="auto">
          <a:xfrm>
            <a:off x="124705" y="3441700"/>
            <a:ext cx="9019295"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EAA62550-4F3F-806B-905A-920AE8F42E70}"/>
              </a:ext>
            </a:extLst>
          </p:cNvPr>
          <p:cNvSpPr txBox="1"/>
          <p:nvPr/>
        </p:nvSpPr>
        <p:spPr>
          <a:xfrm>
            <a:off x="505619" y="1294375"/>
            <a:ext cx="8132761" cy="646331"/>
          </a:xfrm>
          <a:prstGeom prst="rect">
            <a:avLst/>
          </a:prstGeom>
          <a:noFill/>
        </p:spPr>
        <p:txBody>
          <a:bodyPr wrap="square">
            <a:spAutoFit/>
          </a:bodyPr>
          <a:lstStyle/>
          <a:p>
            <a:r>
              <a:rPr lang="en-GB" altLang="en-IT" dirty="0">
                <a:latin typeface="Arial" panose="020B0604020202020204" pitchFamily="34" charset="0"/>
                <a:ea typeface="msgothic" charset="0"/>
                <a:cs typeface="msgothic" charset="0"/>
              </a:rPr>
              <a:t>There are three types of autophagy: </a:t>
            </a:r>
            <a:r>
              <a:rPr lang="en-GB" altLang="en-IT" dirty="0" err="1">
                <a:latin typeface="Arial" panose="020B0604020202020204" pitchFamily="34" charset="0"/>
                <a:ea typeface="msgothic" charset="0"/>
                <a:cs typeface="msgothic" charset="0"/>
              </a:rPr>
              <a:t>macroautophagy</a:t>
            </a:r>
            <a:r>
              <a:rPr lang="en-GB" altLang="en-IT" dirty="0">
                <a:latin typeface="Arial" panose="020B0604020202020204" pitchFamily="34" charset="0"/>
                <a:ea typeface="msgothic" charset="0"/>
                <a:cs typeface="msgothic" charset="0"/>
              </a:rPr>
              <a:t>, </a:t>
            </a:r>
            <a:r>
              <a:rPr lang="en-GB" altLang="en-IT" dirty="0" err="1">
                <a:latin typeface="Arial" panose="020B0604020202020204" pitchFamily="34" charset="0"/>
                <a:ea typeface="msgothic" charset="0"/>
                <a:cs typeface="msgothic" charset="0"/>
              </a:rPr>
              <a:t>microautophagy</a:t>
            </a:r>
            <a:r>
              <a:rPr lang="en-GB" altLang="en-IT" dirty="0">
                <a:latin typeface="Arial" panose="020B0604020202020204" pitchFamily="34" charset="0"/>
                <a:ea typeface="msgothic" charset="0"/>
                <a:cs typeface="msgothic" charset="0"/>
              </a:rPr>
              <a:t>, and chaperone-mediated autophagy (CMA). </a:t>
            </a:r>
            <a:endParaRPr lang="en-US" dirty="0"/>
          </a:p>
        </p:txBody>
      </p:sp>
      <p:sp>
        <p:nvSpPr>
          <p:cNvPr id="5" name="TextBox 4">
            <a:extLst>
              <a:ext uri="{FF2B5EF4-FFF2-40B4-BE49-F238E27FC236}">
                <a16:creationId xmlns:a16="http://schemas.microsoft.com/office/drawing/2014/main" id="{3DBE7892-881E-F222-AFDF-57C977B3D1DA}"/>
              </a:ext>
            </a:extLst>
          </p:cNvPr>
          <p:cNvSpPr txBox="1"/>
          <p:nvPr/>
        </p:nvSpPr>
        <p:spPr>
          <a:xfrm>
            <a:off x="505618" y="2463800"/>
            <a:ext cx="8132761" cy="369332"/>
          </a:xfrm>
          <a:prstGeom prst="rect">
            <a:avLst/>
          </a:prstGeom>
          <a:noFill/>
        </p:spPr>
        <p:txBody>
          <a:bodyPr wrap="square">
            <a:spAutoFit/>
          </a:bodyPr>
          <a:lstStyle/>
          <a:p>
            <a:r>
              <a:rPr lang="en-GB" altLang="en-IT" dirty="0" err="1">
                <a:latin typeface="Arial" panose="020B0604020202020204" pitchFamily="34" charset="0"/>
                <a:ea typeface="msgothic" charset="0"/>
                <a:cs typeface="msgothic" charset="0"/>
              </a:rPr>
              <a:t>Macroautophagy</a:t>
            </a:r>
            <a:r>
              <a:rPr lang="en-GB" altLang="en-IT" dirty="0">
                <a:latin typeface="Arial" panose="020B0604020202020204" pitchFamily="34" charset="0"/>
                <a:ea typeface="msgothic" charset="0"/>
                <a:cs typeface="msgothic" charset="0"/>
              </a:rPr>
              <a:t> pathway can be broken down into several discrete phases: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0B3B786-0052-EE41-D15B-B7AAB298EB2F}"/>
              </a:ext>
            </a:extLst>
          </p:cNvPr>
          <p:cNvSpPr txBox="1">
            <a:spLocks noChangeArrowheads="1"/>
          </p:cNvSpPr>
          <p:nvPr/>
        </p:nvSpPr>
        <p:spPr bwMode="auto">
          <a:xfrm>
            <a:off x="325440" y="114487"/>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Regulators of autophagy. </a:t>
            </a:r>
          </a:p>
        </p:txBody>
      </p:sp>
      <p:pic>
        <p:nvPicPr>
          <p:cNvPr id="3074" name="Picture 2">
            <a:extLst>
              <a:ext uri="{FF2B5EF4-FFF2-40B4-BE49-F238E27FC236}">
                <a16:creationId xmlns:a16="http://schemas.microsoft.com/office/drawing/2014/main" id="{A07A0F6B-3AFC-664A-9971-096328C58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41"/>
          <a:stretch/>
        </p:blipFill>
        <p:spPr bwMode="auto">
          <a:xfrm>
            <a:off x="1995840" y="979560"/>
            <a:ext cx="5547960" cy="57639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EBA31C99-240F-8F7F-304A-F73345E25E3D}"/>
              </a:ext>
            </a:extLst>
          </p:cNvPr>
          <p:cNvSpPr txBox="1">
            <a:spLocks noChangeArrowheads="1"/>
          </p:cNvSpPr>
          <p:nvPr/>
        </p:nvSpPr>
        <p:spPr bwMode="auto">
          <a:xfrm>
            <a:off x="325440"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1800" b="1" dirty="0">
                <a:latin typeface="Arial" panose="020B0604020202020204" pitchFamily="34" charset="0"/>
              </a:rPr>
              <a:t>Oxygen levels control stabilization of HIFs. HIFs are a heterodimer, consisting of a constitutively stable HIF-1β and an oxygen-sensitive HIFα subunit. </a:t>
            </a:r>
          </a:p>
        </p:txBody>
      </p:sp>
      <p:pic>
        <p:nvPicPr>
          <p:cNvPr id="3074" name="Picture 2">
            <a:extLst>
              <a:ext uri="{FF2B5EF4-FFF2-40B4-BE49-F238E27FC236}">
                <a16:creationId xmlns:a16="http://schemas.microsoft.com/office/drawing/2014/main" id="{7AA80F85-04CA-F87A-73C4-25437EA6EA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48"/>
          <a:stretch/>
        </p:blipFill>
        <p:spPr bwMode="auto">
          <a:xfrm>
            <a:off x="719040" y="1247864"/>
            <a:ext cx="7705920" cy="5257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4AF42787-A512-3C00-8A2C-FF76F4EF96D8}"/>
              </a:ext>
            </a:extLst>
          </p:cNvPr>
          <p:cNvSpPr txBox="1">
            <a:spLocks noChangeArrowheads="1"/>
          </p:cNvSpPr>
          <p:nvPr/>
        </p:nvSpPr>
        <p:spPr bwMode="auto">
          <a:xfrm>
            <a:off x="325440" y="251256"/>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HIFs regulate adaptation to hypoxia. </a:t>
            </a:r>
          </a:p>
        </p:txBody>
      </p:sp>
      <p:pic>
        <p:nvPicPr>
          <p:cNvPr id="3074" name="Picture 2">
            <a:extLst>
              <a:ext uri="{FF2B5EF4-FFF2-40B4-BE49-F238E27FC236}">
                <a16:creationId xmlns:a16="http://schemas.microsoft.com/office/drawing/2014/main" id="{AB66E623-9886-23A6-4CAA-5DF4C6BE8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39"/>
          <a:stretch/>
        </p:blipFill>
        <p:spPr bwMode="auto">
          <a:xfrm>
            <a:off x="1447800" y="1265826"/>
            <a:ext cx="6487542" cy="5573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636FCC78-A3C0-ED35-4CFF-9BF4BADF30B5}"/>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a:latin typeface="Arial" panose="020B0604020202020204" pitchFamily="34" charset="0"/>
              </a:rPr>
              <a:t>Mondo transcription factors respond to glucose flux. </a:t>
            </a:r>
          </a:p>
        </p:txBody>
      </p:sp>
      <p:pic>
        <p:nvPicPr>
          <p:cNvPr id="3074" name="Picture 2">
            <a:extLst>
              <a:ext uri="{FF2B5EF4-FFF2-40B4-BE49-F238E27FC236}">
                <a16:creationId xmlns:a16="http://schemas.microsoft.com/office/drawing/2014/main" id="{2B090677-6C68-A4B5-5214-D371C01C34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13"/>
          <a:stretch/>
        </p:blipFill>
        <p:spPr bwMode="auto">
          <a:xfrm>
            <a:off x="325441" y="1371600"/>
            <a:ext cx="8459464" cy="4990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396440A1-E7BA-F480-3D2E-B38614EFC184}"/>
              </a:ext>
            </a:extLst>
          </p:cNvPr>
          <p:cNvSpPr txBox="1">
            <a:spLocks noChangeArrowheads="1"/>
          </p:cNvSpPr>
          <p:nvPr/>
        </p:nvSpPr>
        <p:spPr bwMode="auto">
          <a:xfrm>
            <a:off x="325440"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a:latin typeface="Arial" panose="020B0604020202020204" pitchFamily="34" charset="0"/>
              </a:rPr>
              <a:t>Metabolic pathways regulate signaling pathways. </a:t>
            </a:r>
          </a:p>
        </p:txBody>
      </p:sp>
      <p:pic>
        <p:nvPicPr>
          <p:cNvPr id="3074" name="Picture 2">
            <a:extLst>
              <a:ext uri="{FF2B5EF4-FFF2-40B4-BE49-F238E27FC236}">
                <a16:creationId xmlns:a16="http://schemas.microsoft.com/office/drawing/2014/main" id="{CBBA89ED-90EE-26CE-648D-2C5BB022A2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08"/>
          <a:stretch/>
        </p:blipFill>
        <p:spPr bwMode="auto">
          <a:xfrm>
            <a:off x="1348440" y="1076562"/>
            <a:ext cx="6447120" cy="5781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BC779E8-2DCF-2B2A-DA30-7C262BD43717}"/>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a:latin typeface="Arial" panose="020B0604020202020204" pitchFamily="34" charset="0"/>
              </a:rPr>
              <a:t>Metabolism regulates acetylation and deacetylation. </a:t>
            </a:r>
          </a:p>
        </p:txBody>
      </p:sp>
      <p:pic>
        <p:nvPicPr>
          <p:cNvPr id="3074" name="Picture 2">
            <a:extLst>
              <a:ext uri="{FF2B5EF4-FFF2-40B4-BE49-F238E27FC236}">
                <a16:creationId xmlns:a16="http://schemas.microsoft.com/office/drawing/2014/main" id="{F773A0CD-D32E-3FD4-C7C8-D7F4C95657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87"/>
          <a:stretch/>
        </p:blipFill>
        <p:spPr bwMode="auto">
          <a:xfrm>
            <a:off x="1524000" y="1828800"/>
            <a:ext cx="6361679"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09295F8-6422-4752-D49C-F922605598C3}"/>
              </a:ext>
            </a:extLst>
          </p:cNvPr>
          <p:cNvSpPr txBox="1"/>
          <p:nvPr/>
        </p:nvSpPr>
        <p:spPr>
          <a:xfrm>
            <a:off x="311586" y="1066800"/>
            <a:ext cx="7765614" cy="369332"/>
          </a:xfrm>
          <a:prstGeom prst="rect">
            <a:avLst/>
          </a:prstGeom>
          <a:noFill/>
        </p:spPr>
        <p:txBody>
          <a:bodyPr wrap="square">
            <a:spAutoFit/>
          </a:bodyPr>
          <a:lstStyle/>
          <a:p>
            <a:r>
              <a:rPr lang="en-US" i="1" dirty="0"/>
              <a:t>A key metabolite that governs many of these PTMs is acetyl-CoA.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3DF7389C-EB78-3604-A76F-1BF231746024}"/>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dirty="0">
                <a:latin typeface="Arial" panose="020B0604020202020204" pitchFamily="34" charset="0"/>
              </a:rPr>
              <a:t>Metabolic pathways that generate NAD+ in mammals. </a:t>
            </a:r>
          </a:p>
        </p:txBody>
      </p:sp>
      <p:pic>
        <p:nvPicPr>
          <p:cNvPr id="3074" name="Picture 2">
            <a:extLst>
              <a:ext uri="{FF2B5EF4-FFF2-40B4-BE49-F238E27FC236}">
                <a16:creationId xmlns:a16="http://schemas.microsoft.com/office/drawing/2014/main" id="{FD5239D0-13B6-36D9-D92A-83E236388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55"/>
          <a:stretch/>
        </p:blipFill>
        <p:spPr bwMode="auto">
          <a:xfrm>
            <a:off x="1066800" y="1295400"/>
            <a:ext cx="6705600" cy="52867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24C6A80-D62E-2E7D-CB61-164FD7092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990600"/>
            <a:ext cx="8458200" cy="5740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C5D250-E02C-6C60-9C86-71CE4B2CDD96}"/>
              </a:ext>
            </a:extLst>
          </p:cNvPr>
          <p:cNvSpPr txBox="1"/>
          <p:nvPr/>
        </p:nvSpPr>
        <p:spPr>
          <a:xfrm>
            <a:off x="228600" y="127279"/>
            <a:ext cx="8572500" cy="646331"/>
          </a:xfrm>
          <a:prstGeom prst="rect">
            <a:avLst/>
          </a:prstGeom>
          <a:noFill/>
        </p:spPr>
        <p:txBody>
          <a:bodyPr wrap="square">
            <a:spAutoFit/>
          </a:bodyPr>
          <a:lstStyle/>
          <a:p>
            <a:r>
              <a:rPr lang="en-GB" b="0" i="0" u="none" strike="noStrike" dirty="0">
                <a:effectLst/>
                <a:latin typeface="Arial" panose="020B0604020202020204" pitchFamily="34" charset="0"/>
              </a:rPr>
              <a:t>mTORC1 </a:t>
            </a:r>
            <a:r>
              <a:rPr lang="en-GB" b="0" i="0" u="none" strike="noStrike" dirty="0" err="1">
                <a:effectLst/>
                <a:latin typeface="Arial" panose="020B0604020202020204" pitchFamily="34" charset="0"/>
              </a:rPr>
              <a:t>signaling</a:t>
            </a:r>
            <a:r>
              <a:rPr lang="en-GB" b="0" i="0" u="none" strike="noStrike" dirty="0">
                <a:effectLst/>
                <a:latin typeface="Arial" panose="020B0604020202020204" pitchFamily="34" charset="0"/>
              </a:rPr>
              <a:t> stimulates de novo nucleotide synthesis through multiple downstream mechanisms</a:t>
            </a:r>
            <a:endParaRPr lang="en-US" dirty="0"/>
          </a:p>
        </p:txBody>
      </p:sp>
    </p:spTree>
    <p:extLst>
      <p:ext uri="{BB962C8B-B14F-4D97-AF65-F5344CB8AC3E}">
        <p14:creationId xmlns:p14="http://schemas.microsoft.com/office/powerpoint/2010/main" val="8243206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109D9C29-8653-17C3-B478-8F88002505BB}"/>
              </a:ext>
            </a:extLst>
          </p:cNvPr>
          <p:cNvSpPr txBox="1">
            <a:spLocks noChangeArrowheads="1"/>
          </p:cNvSpPr>
          <p:nvPr/>
        </p:nvSpPr>
        <p:spPr bwMode="auto">
          <a:xfrm>
            <a:off x="325440" y="342713"/>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a:latin typeface="Arial" panose="020B0604020202020204" pitchFamily="34" charset="0"/>
              </a:rPr>
              <a:t>Metabolism regulates methylation. </a:t>
            </a:r>
          </a:p>
        </p:txBody>
      </p:sp>
      <p:pic>
        <p:nvPicPr>
          <p:cNvPr id="3074" name="Picture 2">
            <a:extLst>
              <a:ext uri="{FF2B5EF4-FFF2-40B4-BE49-F238E27FC236}">
                <a16:creationId xmlns:a16="http://schemas.microsoft.com/office/drawing/2014/main" id="{61FB7555-F7A3-8A53-B4CC-6A1BAE3E83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25"/>
          <a:stretch/>
        </p:blipFill>
        <p:spPr bwMode="auto">
          <a:xfrm>
            <a:off x="762000" y="1828800"/>
            <a:ext cx="7162800" cy="4560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D30BF56F-D221-3DF3-B717-F97C0855E3A9}"/>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IT" sz="2000" b="1">
                <a:latin typeface="Arial" panose="020B0604020202020204" pitchFamily="34" charset="0"/>
              </a:rPr>
              <a:t>Metabolism regulates demethylation. </a:t>
            </a:r>
          </a:p>
        </p:txBody>
      </p:sp>
      <p:pic>
        <p:nvPicPr>
          <p:cNvPr id="3074" name="Picture 2">
            <a:extLst>
              <a:ext uri="{FF2B5EF4-FFF2-40B4-BE49-F238E27FC236}">
                <a16:creationId xmlns:a16="http://schemas.microsoft.com/office/drawing/2014/main" id="{DC0B017A-29BD-0C81-F5E1-FC1DF2810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83"/>
          <a:stretch/>
        </p:blipFill>
        <p:spPr bwMode="auto">
          <a:xfrm>
            <a:off x="1295400" y="1295399"/>
            <a:ext cx="6248400" cy="52307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6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C7620-F470-C1AB-DD12-E4968F578DD6}"/>
              </a:ext>
            </a:extLst>
          </p:cNvPr>
          <p:cNvPicPr>
            <a:picLocks noChangeAspect="1"/>
          </p:cNvPicPr>
          <p:nvPr/>
        </p:nvPicPr>
        <p:blipFill>
          <a:blip r:embed="rId3"/>
          <a:stretch>
            <a:fillRect/>
          </a:stretch>
        </p:blipFill>
        <p:spPr>
          <a:xfrm>
            <a:off x="1981200" y="990600"/>
            <a:ext cx="4940300" cy="5523317"/>
          </a:xfrm>
          <a:prstGeom prst="rect">
            <a:avLst/>
          </a:prstGeom>
        </p:spPr>
      </p:pic>
      <p:sp>
        <p:nvSpPr>
          <p:cNvPr id="4" name="TextBox 3">
            <a:extLst>
              <a:ext uri="{FF2B5EF4-FFF2-40B4-BE49-F238E27FC236}">
                <a16:creationId xmlns:a16="http://schemas.microsoft.com/office/drawing/2014/main" id="{511FE9AA-8C18-F4EF-6A09-A07DC79348E5}"/>
              </a:ext>
            </a:extLst>
          </p:cNvPr>
          <p:cNvSpPr txBox="1"/>
          <p:nvPr/>
        </p:nvSpPr>
        <p:spPr>
          <a:xfrm>
            <a:off x="0" y="228600"/>
            <a:ext cx="9342622" cy="369332"/>
          </a:xfrm>
          <a:prstGeom prst="rect">
            <a:avLst/>
          </a:prstGeom>
          <a:noFill/>
        </p:spPr>
        <p:txBody>
          <a:bodyPr wrap="none" rtlCol="0">
            <a:spAutoFit/>
          </a:bodyPr>
          <a:lstStyle/>
          <a:p>
            <a:r>
              <a:rPr lang="en-GB" b="0" i="0" u="none" strike="noStrike" dirty="0">
                <a:solidFill>
                  <a:srgbClr val="1F1F1F"/>
                </a:solidFill>
                <a:effectLst/>
                <a:latin typeface="ElsevierGulliver"/>
              </a:rPr>
              <a:t>De Novo </a:t>
            </a:r>
            <a:r>
              <a:rPr lang="en-GB" b="0" i="0" u="sng" dirty="0">
                <a:solidFill>
                  <a:srgbClr val="1F1F1F"/>
                </a:solidFill>
                <a:effectLst/>
                <a:latin typeface="ElsevierGulliver"/>
                <a:hlinkClick r:id="rId4" tooltip="Learn more about Pyrimidine Synthesis from ScienceDirect's AI-generated Topic Pages"/>
              </a:rPr>
              <a:t>Pyrimidine Synthesis</a:t>
            </a:r>
            <a:r>
              <a:rPr lang="en-GB" b="0" i="0" u="none" strike="noStrike" dirty="0">
                <a:solidFill>
                  <a:srgbClr val="1F1F1F"/>
                </a:solidFill>
                <a:effectLst/>
                <a:latin typeface="ElsevierGulliver"/>
              </a:rPr>
              <a:t> Is Regulated by </a:t>
            </a:r>
            <a:r>
              <a:rPr lang="en-GB" b="0" i="0" u="sng" strike="noStrike" dirty="0">
                <a:solidFill>
                  <a:srgbClr val="1F1F1F"/>
                </a:solidFill>
                <a:effectLst/>
                <a:latin typeface="ElsevierGulliver"/>
                <a:hlinkClick r:id="rId5" tooltip="Learn more about mTORC1 from ScienceDirect's AI-generated Topic Pages"/>
              </a:rPr>
              <a:t>mTORC1</a:t>
            </a:r>
            <a:r>
              <a:rPr lang="en-GB" b="0" i="0" u="none" strike="noStrike" dirty="0">
                <a:solidFill>
                  <a:srgbClr val="1F1F1F"/>
                </a:solidFill>
                <a:effectLst/>
                <a:latin typeface="ElsevierGulliver"/>
              </a:rPr>
              <a:t> </a:t>
            </a:r>
            <a:r>
              <a:rPr lang="en-GB" b="0" i="0" u="none" strike="noStrike" dirty="0" err="1">
                <a:solidFill>
                  <a:srgbClr val="1F1F1F"/>
                </a:solidFill>
                <a:effectLst/>
                <a:latin typeface="ElsevierGulliver"/>
              </a:rPr>
              <a:t>Signaling</a:t>
            </a:r>
            <a:r>
              <a:rPr lang="en-GB" b="0" i="0" u="none" strike="noStrike" dirty="0">
                <a:solidFill>
                  <a:srgbClr val="1F1F1F"/>
                </a:solidFill>
                <a:effectLst/>
                <a:latin typeface="ElsevierGulliver"/>
              </a:rPr>
              <a:t> via S6K1 Phosphorylation of CAD</a:t>
            </a:r>
            <a:endParaRPr lang="en-US" dirty="0"/>
          </a:p>
        </p:txBody>
      </p:sp>
    </p:spTree>
    <p:extLst>
      <p:ext uri="{BB962C8B-B14F-4D97-AF65-F5344CB8AC3E}">
        <p14:creationId xmlns:p14="http://schemas.microsoft.com/office/powerpoint/2010/main" val="70048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574</TotalTime>
  <Words>5916</Words>
  <Application>Microsoft Macintosh PowerPoint</Application>
  <PresentationFormat>On-screen Show (4:3)</PresentationFormat>
  <Paragraphs>517</Paragraphs>
  <Slides>82</Slides>
  <Notes>23</Notes>
  <HiddenSlides>19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Aptos</vt:lpstr>
      <vt:lpstr>Arial</vt:lpstr>
      <vt:lpstr>Calibri</vt:lpstr>
      <vt:lpstr>ElsevierGulliver</vt:lpstr>
      <vt:lpstr>Times New Roman</vt:lpstr>
      <vt:lpstr>Wingdings</vt:lpstr>
      <vt:lpstr>Office Theme</vt:lpstr>
      <vt:lpstr>Signaling and metabolism</vt:lpstr>
      <vt:lpstr>PowerPoint Presentation</vt:lpstr>
      <vt:lpstr>PowerPoint Presentation</vt:lpstr>
      <vt:lpstr>mTOR characteristics</vt:lpstr>
      <vt:lpstr>PowerPoint Presentation</vt:lpstr>
      <vt:lpstr>PowerPoint Presentation</vt:lpstr>
      <vt:lpstr>PowerPoint Presentation</vt:lpstr>
      <vt:lpstr>PowerPoint Presentation</vt:lpstr>
      <vt:lpstr>PowerPoint Presentation</vt:lpstr>
      <vt:lpstr>PowerPoint Presentation</vt:lpstr>
      <vt:lpstr>mTOR in mammalian cells</vt:lpstr>
      <vt:lpstr>mTOR complex 1</vt:lpstr>
      <vt:lpstr>mTOR complex 1</vt:lpstr>
      <vt:lpstr>mTOR complex 1</vt:lpstr>
      <vt:lpstr>mTOR complex 1</vt:lpstr>
      <vt:lpstr>PowerPoint Presentation</vt:lpstr>
      <vt:lpstr>mTOR complex 2</vt:lpstr>
      <vt:lpstr>mTOR complex 2</vt:lpstr>
      <vt:lpstr>mTOR complex 2</vt:lpstr>
      <vt:lpstr>mTOR complex 2</vt:lpstr>
      <vt:lpstr>mTOR complex 2</vt:lpstr>
      <vt:lpstr>mTORC1 downstream</vt:lpstr>
      <vt:lpstr>mTORC1 downstream</vt:lpstr>
      <vt:lpstr>mTORC1 downstream</vt:lpstr>
      <vt:lpstr>mTORC1 downstream</vt:lpstr>
      <vt:lpstr>mTORC1 downstream</vt:lpstr>
      <vt:lpstr>mTORC1 downstream</vt:lpstr>
      <vt:lpstr>mTORC1 downstream</vt:lpstr>
      <vt:lpstr>mTORC2 downstream</vt:lpstr>
      <vt:lpstr>mTORC2 downstream</vt:lpstr>
      <vt:lpstr>mTORC2 downstream</vt:lpstr>
      <vt:lpstr>FoxO functions</vt:lpstr>
      <vt:lpstr>Bad functions</vt:lpstr>
      <vt:lpstr>Akt functions</vt:lpstr>
      <vt:lpstr>Akt functions</vt:lpstr>
      <vt:lpstr>mTORC2 downstream Protein kinase C</vt:lpstr>
      <vt:lpstr>mTORC2 downstream</vt:lpstr>
      <vt:lpstr>Proto-oncogenes linked to mTOR pathway</vt:lpstr>
      <vt:lpstr>Tumor suppressor genes linked to mTOR pathway</vt:lpstr>
      <vt:lpstr>mTOR and melanoma</vt:lpstr>
      <vt:lpstr>mTOR and RCC</vt:lpstr>
      <vt:lpstr>mTOR and breast cancer</vt:lpstr>
      <vt:lpstr>mTOR inhibitors</vt:lpstr>
      <vt:lpstr>mTOR inhibitors</vt:lpstr>
      <vt:lpstr>mTOR inhibitors</vt:lpstr>
      <vt:lpstr>mTOR inhibitors</vt:lpstr>
      <vt:lpstr>mTOR inhibitors</vt:lpstr>
      <vt:lpstr>mTOR inhibitors</vt:lpstr>
      <vt:lpstr>mTOR inhibitors</vt:lpstr>
      <vt:lpstr>mTOR inhibitors</vt:lpstr>
      <vt:lpstr>Rapamycin and Rapalos (I)</vt:lpstr>
      <vt:lpstr>Rapamycin and Rapalos – Mechanism of action</vt:lpstr>
      <vt:lpstr>Rapamycin and Rapalos (II)</vt:lpstr>
      <vt:lpstr>Rapamycin and Rapalos (II)</vt:lpstr>
      <vt:lpstr>Rapamycin and Rapalos (II)</vt:lpstr>
      <vt:lpstr>Rapamycin and Rapalos (III)</vt:lpstr>
      <vt:lpstr>Rapamycin and Rapalos (III)</vt:lpstr>
      <vt:lpstr>Rapamycin and Rapalos (III)</vt:lpstr>
      <vt:lpstr>Rapamycin and Rapalos (III)</vt:lpstr>
      <vt:lpstr>Rapamycin and Rapalos (IV)</vt:lpstr>
      <vt:lpstr>New generation of mTOR inhibitors</vt:lpstr>
      <vt:lpstr>New generation of mTOR inhibitors (I)</vt:lpstr>
      <vt:lpstr>New generation of mTOR inhibitors (II)</vt:lpstr>
      <vt:lpstr>New generation of mTOR inhibitors (III)</vt:lpstr>
      <vt:lpstr>New generation of mTOR inhibitors (IV)</vt:lpstr>
      <vt:lpstr>New generation of mTOR inhibitors (V) Dual mTOR and PI3K inhibitors</vt:lpstr>
      <vt:lpstr>New generation of mTOR inhibitors (VI) Dual mTOR and PI3K inhibitors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Aurelia</dc:creator>
  <cp:lastModifiedBy>Massimo Santoro</cp:lastModifiedBy>
  <cp:revision>14</cp:revision>
  <dcterms:created xsi:type="dcterms:W3CDTF">2024-02-22T10:45:27Z</dcterms:created>
  <dcterms:modified xsi:type="dcterms:W3CDTF">2024-03-28T11:59:55Z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2018-05-14T00:00:00Z</vt:filetime>
  </property>
  <property fmtid="{D5CDD505-2E9C-101B-9397-08002B2CF9AE}" pid="3" name="Creator">
    <vt:lpwstr>Microsoft® Office PowerPoint® 2007</vt:lpwstr>
  </property>
  <property fmtid="{D5CDD505-2E9C-101B-9397-08002B2CF9AE}" pid="4" name="LastSaved">
    <vt:filetime>2024-02-22T00:00:00Z</vt:filetime>
  </property>
  <property fmtid="{D5CDD505-2E9C-101B-9397-08002B2CF9AE}" pid="5" name="Producer">
    <vt:lpwstr>Microsoft® Office PowerPoint® 2007</vt:lpwstr>
  </property>
</Properties>
</file>