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258"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62a0873fc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62a0873f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ff9015001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ff9015001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642e21e0f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642e21e0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642e21e0f9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642e21e0f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642e21e0f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642e21e0f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642e21e0f9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642e21e0f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687dd147f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687dd147f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6dbe235fd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6dbe235f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687dd147f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687dd147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6dbe235fd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6dbe235fd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6dbe235fd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6dbe235fd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ff9015001b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ff9015001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40ef5db40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40ef5db40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40ef5db40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40ef5db40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40ef5db406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40ef5db40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40ef5db406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40ef5db40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40ef5db406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40ef5db40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40ef5db406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40ef5db40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f9015001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ff901500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Clr>
                <a:schemeClr val="dk1"/>
              </a:buClr>
              <a:buSzPts val="1100"/>
              <a:buFont typeface="Arial"/>
              <a:buNone/>
            </a:pPr>
            <a:r>
              <a:rPr lang="it" sz="4100" b="1"/>
              <a:t>Password: </a:t>
            </a:r>
            <a:r>
              <a:rPr lang="it" sz="4100" b="1">
                <a:solidFill>
                  <a:srgbClr val="222222"/>
                </a:solidFill>
                <a:highlight>
                  <a:srgbClr val="FFFFFF"/>
                </a:highlight>
              </a:rPr>
              <a:t>L&amp;D2223</a:t>
            </a:r>
            <a:endParaRPr sz="820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CHINA</a:t>
            </a:r>
            <a:endParaRPr/>
          </a:p>
        </p:txBody>
      </p:sp>
      <p:sp>
        <p:nvSpPr>
          <p:cNvPr id="111" name="Google Shape;111;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a:t>The Central State and the Local Government</a:t>
            </a:r>
            <a:endParaRPr/>
          </a:p>
          <a:p>
            <a:pPr marL="0" lvl="0" indent="0" algn="l" rtl="0">
              <a:spcBef>
                <a:spcPts val="1200"/>
              </a:spcBef>
              <a:spcAft>
                <a:spcPts val="0"/>
              </a:spcAft>
              <a:buNone/>
            </a:pPr>
            <a:endParaRPr/>
          </a:p>
          <a:p>
            <a:pPr marL="0" lvl="0" indent="0" algn="l" rtl="0">
              <a:spcBef>
                <a:spcPts val="1200"/>
              </a:spcBef>
              <a:spcAft>
                <a:spcPts val="0"/>
              </a:spcAft>
              <a:buNone/>
            </a:pPr>
            <a:r>
              <a:rPr lang="it"/>
              <a:t>The Communist Party’s Rule</a:t>
            </a:r>
            <a:endParaRPr/>
          </a:p>
          <a:p>
            <a:pPr marL="0" lvl="0" indent="0" algn="l" rtl="0">
              <a:spcBef>
                <a:spcPts val="1200"/>
              </a:spcBef>
              <a:spcAft>
                <a:spcPts val="0"/>
              </a:spcAft>
              <a:buNone/>
            </a:pPr>
            <a:endParaRPr/>
          </a:p>
          <a:p>
            <a:pPr marL="0" lvl="0" indent="0" algn="l" rtl="0">
              <a:spcBef>
                <a:spcPts val="1200"/>
              </a:spcBef>
              <a:spcAft>
                <a:spcPts val="1200"/>
              </a:spcAft>
              <a:buNone/>
            </a:pPr>
            <a:r>
              <a:rPr lang="it"/>
              <a:t>Regulating by principles and instructions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An Additional layer of complexity in Europe: The European Convention and the European Court of Human Rights</a:t>
            </a:r>
            <a:endParaRPr/>
          </a:p>
        </p:txBody>
      </p:sp>
      <p:sp>
        <p:nvSpPr>
          <p:cNvPr id="117" name="Google Shape;117;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8" name="Google Shape;118;p23"/>
          <p:cNvPicPr preferRelativeResize="0"/>
          <p:nvPr/>
        </p:nvPicPr>
        <p:blipFill>
          <a:blip r:embed="rId3">
            <a:alphaModFix/>
          </a:blip>
          <a:stretch>
            <a:fillRect/>
          </a:stretch>
        </p:blipFill>
        <p:spPr>
          <a:xfrm>
            <a:off x="2101685" y="1424525"/>
            <a:ext cx="4940626" cy="3490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Art 8</a:t>
            </a:r>
            <a:endParaRPr/>
          </a:p>
        </p:txBody>
      </p:sp>
      <p:sp>
        <p:nvSpPr>
          <p:cNvPr id="124" name="Google Shape;124;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a:t>1. Everyone has the right to respect for his private and family life, his home and his correspondence.</a:t>
            </a:r>
            <a:endParaRPr/>
          </a:p>
          <a:p>
            <a:pPr marL="0" lvl="0" indent="0" algn="l" rtl="0">
              <a:spcBef>
                <a:spcPts val="1200"/>
              </a:spcBef>
              <a:spcAft>
                <a:spcPts val="1200"/>
              </a:spcAft>
              <a:buNone/>
            </a:pPr>
            <a:r>
              <a:rPr lang="it"/>
              <a:t>2. There shall be no interference by a public authority with the exercise of this right except such as is in accordance with the law and is necessary in a democratic society in the interests of national security, public safety or the economic well-being of the country, for the prevention of disorder or crime, for the protection of health or morals, or for the protection of the rights and freedoms of others.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Art. 10</a:t>
            </a:r>
            <a:endParaRPr/>
          </a:p>
        </p:txBody>
      </p:sp>
      <p:sp>
        <p:nvSpPr>
          <p:cNvPr id="130" name="Google Shape;130;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it"/>
              <a:t>1. Everyone has the right to freedom of expression. This right shall include freedom to hold opinions and to receive and impart information and ideas without interference by public authority and regardless of frontiers. This Article shall not prevent States from requiring the licensing of broadcasting, television or cinema enterprises.</a:t>
            </a:r>
            <a:endParaRPr/>
          </a:p>
          <a:p>
            <a:pPr marL="0" lvl="0" indent="0" algn="l" rtl="0">
              <a:spcBef>
                <a:spcPts val="1200"/>
              </a:spcBef>
              <a:spcAft>
                <a:spcPts val="1200"/>
              </a:spcAft>
              <a:buNone/>
            </a:pPr>
            <a:r>
              <a:rPr lang="it"/>
              <a:t>2. The exercise of these freedoms, since it carries with it duties and responsibilities, may be subject to such formalities, conditions, restrictions or penalties as are prescribed by law and are necessary in a democratic society, in the interests of national security, territorial integrity or public safety, for the prevention of disorder or crime, for the protection of health or morals, for the protection of the reputation or rights of others, for preventing the disclosure of information received in confidence, or for maintaining the authority and impartiality of the judiciary.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The European Court of Human Rights’ powers</a:t>
            </a:r>
            <a:endParaRPr/>
          </a:p>
        </p:txBody>
      </p:sp>
      <p:sp>
        <p:nvSpPr>
          <p:cNvPr id="136" name="Google Shape;136;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a:t>It intervenes after the exhaustion of domestic remedies</a:t>
            </a:r>
            <a:endParaRPr/>
          </a:p>
          <a:p>
            <a:pPr marL="0" lvl="0" indent="0" algn="l" rtl="0">
              <a:spcBef>
                <a:spcPts val="1200"/>
              </a:spcBef>
              <a:spcAft>
                <a:spcPts val="0"/>
              </a:spcAft>
              <a:buNone/>
            </a:pPr>
            <a:endParaRPr/>
          </a:p>
          <a:p>
            <a:pPr marL="0" lvl="0" indent="0" algn="l" rtl="0">
              <a:spcBef>
                <a:spcPts val="1200"/>
              </a:spcBef>
              <a:spcAft>
                <a:spcPts val="0"/>
              </a:spcAft>
              <a:buNone/>
            </a:pPr>
            <a:r>
              <a:rPr lang="it"/>
              <a:t>It addresses complaints against States</a:t>
            </a:r>
            <a:endParaRPr/>
          </a:p>
          <a:p>
            <a:pPr marL="0" lvl="0" indent="0" algn="l" rtl="0">
              <a:spcBef>
                <a:spcPts val="1200"/>
              </a:spcBef>
              <a:spcAft>
                <a:spcPts val="0"/>
              </a:spcAft>
              <a:buNone/>
            </a:pPr>
            <a:endParaRPr/>
          </a:p>
          <a:p>
            <a:pPr marL="0" lvl="0" indent="0" algn="l" rtl="0">
              <a:spcBef>
                <a:spcPts val="1200"/>
              </a:spcBef>
              <a:spcAft>
                <a:spcPts val="1200"/>
              </a:spcAft>
              <a:buNone/>
            </a:pPr>
            <a:r>
              <a:rPr lang="it"/>
              <a:t>Its rulings establish obligations, but hardly have direct effects within state jurisdictions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it"/>
              <a:t>How Privacy Was Born</a:t>
            </a:r>
            <a:endParaRPr/>
          </a:p>
        </p:txBody>
      </p:sp>
      <p:sp>
        <p:nvSpPr>
          <p:cNvPr id="142" name="Google Shape;142;p2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43" name="Google Shape;143;p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4" name="Google Shape;144;p27"/>
          <p:cNvPicPr preferRelativeResize="0"/>
          <p:nvPr/>
        </p:nvPicPr>
        <p:blipFill>
          <a:blip r:embed="rId3">
            <a:alphaModFix/>
          </a:blip>
          <a:stretch>
            <a:fillRect/>
          </a:stretch>
        </p:blipFill>
        <p:spPr>
          <a:xfrm>
            <a:off x="540350" y="1661475"/>
            <a:ext cx="3425175" cy="2242375"/>
          </a:xfrm>
          <a:prstGeom prst="rect">
            <a:avLst/>
          </a:prstGeom>
          <a:noFill/>
          <a:ln>
            <a:noFill/>
          </a:ln>
        </p:spPr>
      </p:pic>
      <p:pic>
        <p:nvPicPr>
          <p:cNvPr id="145" name="Google Shape;145;p27"/>
          <p:cNvPicPr preferRelativeResize="0"/>
          <p:nvPr/>
        </p:nvPicPr>
        <p:blipFill>
          <a:blip r:embed="rId4">
            <a:alphaModFix/>
          </a:blip>
          <a:stretch>
            <a:fillRect/>
          </a:stretch>
        </p:blipFill>
        <p:spPr>
          <a:xfrm>
            <a:off x="4468050" y="1305225"/>
            <a:ext cx="4614650" cy="3348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The Development of Privacy &amp; Dignity</a:t>
            </a:r>
            <a:endParaRPr/>
          </a:p>
        </p:txBody>
      </p:sp>
      <p:sp>
        <p:nvSpPr>
          <p:cNvPr id="151" name="Google Shape;151;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a:t>From Places…</a:t>
            </a:r>
            <a:endParaRPr/>
          </a:p>
          <a:p>
            <a:pPr marL="0" lvl="0" indent="0" algn="l" rtl="0">
              <a:spcBef>
                <a:spcPts val="1200"/>
              </a:spcBef>
              <a:spcAft>
                <a:spcPts val="0"/>
              </a:spcAft>
              <a:buNone/>
            </a:pPr>
            <a:r>
              <a:rPr lang="it"/>
              <a:t>To People…</a:t>
            </a:r>
            <a:endParaRPr/>
          </a:p>
          <a:p>
            <a:pPr marL="0" lvl="0" indent="0" algn="l" rtl="0">
              <a:spcBef>
                <a:spcPts val="1200"/>
              </a:spcBef>
              <a:spcAft>
                <a:spcPts val="0"/>
              </a:spcAft>
              <a:buNone/>
            </a:pPr>
            <a:endParaRPr/>
          </a:p>
          <a:p>
            <a:pPr marL="0" lvl="0" indent="0" algn="l" rtl="0">
              <a:spcBef>
                <a:spcPts val="1200"/>
              </a:spcBef>
              <a:spcAft>
                <a:spcPts val="0"/>
              </a:spcAft>
              <a:buNone/>
            </a:pPr>
            <a:r>
              <a:rPr lang="it"/>
              <a:t>From Protecting People from Private Powers…</a:t>
            </a:r>
            <a:endParaRPr/>
          </a:p>
          <a:p>
            <a:pPr marL="0" lvl="0" indent="0" algn="l" rtl="0">
              <a:spcBef>
                <a:spcPts val="1200"/>
              </a:spcBef>
              <a:spcAft>
                <a:spcPts val="0"/>
              </a:spcAft>
              <a:buNone/>
            </a:pPr>
            <a:r>
              <a:rPr lang="it"/>
              <a:t>To Protecting People from Public Powers</a:t>
            </a:r>
            <a:endParaRPr/>
          </a:p>
          <a:p>
            <a:pPr marL="0" lvl="0" indent="0" algn="l" rtl="0">
              <a:spcBef>
                <a:spcPts val="1200"/>
              </a:spcBef>
              <a:spcAft>
                <a:spcPts val="0"/>
              </a:spcAft>
              <a:buNone/>
            </a:pPr>
            <a:endParaRPr/>
          </a:p>
          <a:p>
            <a:pPr marL="0" lvl="0" indent="0" algn="l" rtl="0">
              <a:spcBef>
                <a:spcPts val="1200"/>
              </a:spcBef>
              <a:spcAft>
                <a:spcPts val="1200"/>
              </a:spcAft>
              <a:buNone/>
            </a:pPr>
            <a:r>
              <a:rPr lang="it"/>
              <a:t>From People to Information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it"/>
              <a:t>The Barbra Streisand Effect &amp; the Paradox of Privacy</a:t>
            </a:r>
            <a:endParaRPr/>
          </a:p>
        </p:txBody>
      </p:sp>
      <p:sp>
        <p:nvSpPr>
          <p:cNvPr id="157" name="Google Shape;157;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8" name="Google Shape;158;p29"/>
          <p:cNvPicPr preferRelativeResize="0"/>
          <p:nvPr/>
        </p:nvPicPr>
        <p:blipFill>
          <a:blip r:embed="rId3">
            <a:alphaModFix/>
          </a:blip>
          <a:stretch>
            <a:fillRect/>
          </a:stretch>
        </p:blipFill>
        <p:spPr>
          <a:xfrm>
            <a:off x="1199589" y="1152475"/>
            <a:ext cx="6744811" cy="3562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The Shield of Privacy: which limits? The Proportionality Scrutiny</a:t>
            </a:r>
            <a:endParaRPr/>
          </a:p>
        </p:txBody>
      </p:sp>
      <p:sp>
        <p:nvSpPr>
          <p:cNvPr id="164" name="Google Shape;164;p30"/>
          <p:cNvSpPr txBox="1">
            <a:spLocks noGrp="1"/>
          </p:cNvSpPr>
          <p:nvPr>
            <p:ph type="body" idx="1"/>
          </p:nvPr>
        </p:nvSpPr>
        <p:spPr>
          <a:xfrm>
            <a:off x="311700" y="1438675"/>
            <a:ext cx="8520600" cy="313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a:t>Other interests can prevail over privacy–it depends on the jurisdiction</a:t>
            </a:r>
            <a:endParaRPr/>
          </a:p>
          <a:p>
            <a:pPr marL="0" lvl="0" indent="0" algn="l" rtl="0">
              <a:spcBef>
                <a:spcPts val="1200"/>
              </a:spcBef>
              <a:spcAft>
                <a:spcPts val="0"/>
              </a:spcAft>
              <a:buNone/>
            </a:pPr>
            <a:r>
              <a:rPr lang="it"/>
              <a:t>(es. Intellectual property)</a:t>
            </a:r>
            <a:endParaRPr/>
          </a:p>
          <a:p>
            <a:pPr marL="0" lvl="0" indent="0" algn="l" rtl="0">
              <a:spcBef>
                <a:spcPts val="1200"/>
              </a:spcBef>
              <a:spcAft>
                <a:spcPts val="1200"/>
              </a:spcAft>
              <a:buNone/>
            </a:pPr>
            <a:r>
              <a:rPr lang="it"/>
              <a:t>Proportionality scrutiny: it is a means to assess the legitimacy of a solution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The structure of proportionality</a:t>
            </a:r>
            <a:endParaRPr/>
          </a:p>
        </p:txBody>
      </p:sp>
      <p:sp>
        <p:nvSpPr>
          <p:cNvPr id="170" name="Google Shape;170;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it"/>
              <a:t>Is the goal of a measure lawful?</a:t>
            </a:r>
            <a:endParaRPr/>
          </a:p>
          <a:p>
            <a:pPr marL="457200" lvl="0" indent="0" algn="l" rtl="0">
              <a:spcBef>
                <a:spcPts val="1200"/>
              </a:spcBef>
              <a:spcAft>
                <a:spcPts val="0"/>
              </a:spcAft>
              <a:buNone/>
            </a:pPr>
            <a:endParaRPr/>
          </a:p>
          <a:p>
            <a:pPr marL="457200" lvl="0" indent="-342900" algn="l" rtl="0">
              <a:spcBef>
                <a:spcPts val="1200"/>
              </a:spcBef>
              <a:spcAft>
                <a:spcPts val="0"/>
              </a:spcAft>
              <a:buSzPts val="1800"/>
              <a:buAutoNum type="arabicPeriod"/>
            </a:pPr>
            <a:r>
              <a:rPr lang="it"/>
              <a:t>Does the measure truly pursue the goal it purports to pursue?</a:t>
            </a:r>
            <a:endParaRPr/>
          </a:p>
          <a:p>
            <a:pPr marL="0" lvl="0" indent="0" algn="l" rtl="0">
              <a:spcBef>
                <a:spcPts val="1200"/>
              </a:spcBef>
              <a:spcAft>
                <a:spcPts val="0"/>
              </a:spcAft>
              <a:buNone/>
            </a:pPr>
            <a:endParaRPr/>
          </a:p>
          <a:p>
            <a:pPr marL="457200" lvl="0" indent="-342900" algn="l" rtl="0">
              <a:spcBef>
                <a:spcPts val="1200"/>
              </a:spcBef>
              <a:spcAft>
                <a:spcPts val="0"/>
              </a:spcAft>
              <a:buSzPts val="1800"/>
              <a:buAutoNum type="arabicPeriod"/>
            </a:pPr>
            <a:r>
              <a:rPr lang="it"/>
              <a:t>Is the measure the least restrictive means to achieve the goal?</a:t>
            </a:r>
            <a:endParaRPr/>
          </a:p>
          <a:p>
            <a:pPr marL="0" lvl="0" indent="0" algn="l" rtl="0">
              <a:spcBef>
                <a:spcPts val="1200"/>
              </a:spcBef>
              <a:spcAft>
                <a:spcPts val="0"/>
              </a:spcAft>
              <a:buNone/>
            </a:pPr>
            <a:endParaRPr/>
          </a:p>
          <a:p>
            <a:pPr marL="457200" lvl="0" indent="-342900" algn="l" rtl="0">
              <a:spcBef>
                <a:spcPts val="1200"/>
              </a:spcBef>
              <a:spcAft>
                <a:spcPts val="0"/>
              </a:spcAft>
              <a:buSzPts val="1800"/>
              <a:buAutoNum type="arabicPeriod"/>
            </a:pPr>
            <a:r>
              <a:rPr lang="it"/>
              <a:t>Do the benefits outweigh the damages?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it"/>
              <a:t>The Law v. The Code</a:t>
            </a:r>
            <a:endParaRPr/>
          </a:p>
        </p:txBody>
      </p:sp>
      <p:sp>
        <p:nvSpPr>
          <p:cNvPr id="61" name="Google Shape;61;p1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b="1"/>
              <a:t>The Law</a:t>
            </a:r>
            <a:endParaRPr b="1"/>
          </a:p>
          <a:p>
            <a:pPr marL="0" lvl="0" indent="0" algn="l" rtl="0">
              <a:spcBef>
                <a:spcPts val="1200"/>
              </a:spcBef>
              <a:spcAft>
                <a:spcPts val="1200"/>
              </a:spcAft>
              <a:buNone/>
            </a:pPr>
            <a:endParaRPr/>
          </a:p>
        </p:txBody>
      </p:sp>
      <p:sp>
        <p:nvSpPr>
          <p:cNvPr id="62" name="Google Shape;62;p1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it" b="1"/>
              <a:t>The Code</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What are legal systems?	</a:t>
            </a:r>
            <a:endParaRPr/>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b="1"/>
              <a:t>People</a:t>
            </a:r>
            <a:endParaRPr b="1"/>
          </a:p>
          <a:p>
            <a:pPr marL="0" lvl="0" indent="0" algn="l" rtl="0">
              <a:spcBef>
                <a:spcPts val="1200"/>
              </a:spcBef>
              <a:spcAft>
                <a:spcPts val="0"/>
              </a:spcAft>
              <a:buNone/>
            </a:pPr>
            <a:endParaRPr b="1"/>
          </a:p>
          <a:p>
            <a:pPr marL="0" lvl="0" indent="0" algn="l" rtl="0">
              <a:spcBef>
                <a:spcPts val="1200"/>
              </a:spcBef>
              <a:spcAft>
                <a:spcPts val="0"/>
              </a:spcAft>
              <a:buNone/>
            </a:pPr>
            <a:r>
              <a:rPr lang="it" b="1"/>
              <a:t>Laws </a:t>
            </a:r>
            <a:endParaRPr b="1"/>
          </a:p>
          <a:p>
            <a:pPr marL="0" lvl="0" indent="0" algn="l" rtl="0">
              <a:spcBef>
                <a:spcPts val="1200"/>
              </a:spcBef>
              <a:spcAft>
                <a:spcPts val="0"/>
              </a:spcAft>
              <a:buNone/>
            </a:pPr>
            <a:endParaRPr b="1"/>
          </a:p>
          <a:p>
            <a:pPr marL="0" lvl="0" indent="0" algn="l" rtl="0">
              <a:spcBef>
                <a:spcPts val="1200"/>
              </a:spcBef>
              <a:spcAft>
                <a:spcPts val="0"/>
              </a:spcAft>
              <a:buNone/>
            </a:pPr>
            <a:r>
              <a:rPr lang="it" b="1"/>
              <a:t>Institutions</a:t>
            </a:r>
            <a:endParaRPr b="1"/>
          </a:p>
          <a:p>
            <a:pPr marL="0" lvl="0" indent="0" algn="l" rtl="0">
              <a:spcBef>
                <a:spcPts val="1200"/>
              </a:spcBef>
              <a:spcAft>
                <a:spcPts val="0"/>
              </a:spcAft>
              <a:buNone/>
            </a:pPr>
            <a:endParaRPr b="1"/>
          </a:p>
          <a:p>
            <a:pPr marL="0" lvl="0" indent="0" algn="l" rtl="0">
              <a:spcBef>
                <a:spcPts val="1200"/>
              </a:spcBef>
              <a:spcAft>
                <a:spcPts val="1200"/>
              </a:spcAft>
              <a:buNone/>
            </a:pPr>
            <a:r>
              <a:rPr lang="it" b="1" i="1"/>
              <a:t>Institutions serve to legitimize, enact, and enforce laws</a:t>
            </a:r>
            <a:endParaRPr b="1" i="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The two main legal models</a:t>
            </a:r>
            <a:endParaRPr/>
          </a:p>
        </p:txBody>
      </p:sp>
      <p:sp>
        <p:nvSpPr>
          <p:cNvPr id="74" name="Google Shape;7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it" b="1"/>
              <a:t>Civil law: Parliaments enact legislation</a:t>
            </a:r>
            <a:endParaRPr b="1"/>
          </a:p>
          <a:p>
            <a:pPr marL="0" lvl="0" indent="0" algn="l" rtl="0">
              <a:spcBef>
                <a:spcPts val="1200"/>
              </a:spcBef>
              <a:spcAft>
                <a:spcPts val="0"/>
              </a:spcAft>
              <a:buNone/>
            </a:pPr>
            <a:endParaRPr b="1"/>
          </a:p>
          <a:p>
            <a:pPr marL="0" lvl="0" indent="0" algn="l" rtl="0">
              <a:spcBef>
                <a:spcPts val="1200"/>
              </a:spcBef>
              <a:spcAft>
                <a:spcPts val="0"/>
              </a:spcAft>
              <a:buNone/>
            </a:pPr>
            <a:r>
              <a:rPr lang="it" b="1"/>
              <a:t>Common law: judges make law by adjudicating cases</a:t>
            </a:r>
            <a:endParaRPr b="1"/>
          </a:p>
          <a:p>
            <a:pPr marL="0" lvl="0" indent="0" algn="l" rtl="0">
              <a:spcBef>
                <a:spcPts val="1200"/>
              </a:spcBef>
              <a:spcAft>
                <a:spcPts val="0"/>
              </a:spcAft>
              <a:buNone/>
            </a:pPr>
            <a:endParaRPr b="1"/>
          </a:p>
          <a:p>
            <a:pPr marL="0" lvl="0" indent="0" algn="l" rtl="0">
              <a:spcBef>
                <a:spcPts val="1200"/>
              </a:spcBef>
              <a:spcAft>
                <a:spcPts val="0"/>
              </a:spcAft>
              <a:buNone/>
            </a:pPr>
            <a:r>
              <a:rPr lang="it" b="1" i="1"/>
              <a:t>The Constitution: is above the law, says how laws must be enacted, and usually requires that laws against the constitution be struck down</a:t>
            </a:r>
            <a:endParaRPr b="1" i="1"/>
          </a:p>
          <a:p>
            <a:pPr marL="0" lvl="0" indent="0" algn="l" rtl="0">
              <a:spcBef>
                <a:spcPts val="1200"/>
              </a:spcBef>
              <a:spcAft>
                <a:spcPts val="0"/>
              </a:spcAft>
              <a:buNone/>
            </a:pPr>
            <a:endParaRPr b="1" i="1"/>
          </a:p>
          <a:p>
            <a:pPr marL="0" lvl="0" indent="0" algn="l" rtl="0">
              <a:spcBef>
                <a:spcPts val="1200"/>
              </a:spcBef>
              <a:spcAft>
                <a:spcPts val="1200"/>
              </a:spcAft>
              <a:buNone/>
            </a:pPr>
            <a:r>
              <a:rPr lang="it" b="1" i="1"/>
              <a:t>Common law countries: have narrow–but growing numbers of–statutes</a:t>
            </a:r>
            <a:endParaRPr b="1"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The two main models when it comes to data</a:t>
            </a:r>
            <a:endParaRPr/>
          </a:p>
        </p:txBody>
      </p:sp>
      <p:sp>
        <p:nvSpPr>
          <p:cNvPr id="80" name="Google Shape;80;p17"/>
          <p:cNvSpPr txBox="1">
            <a:spLocks noGrp="1"/>
          </p:cNvSpPr>
          <p:nvPr>
            <p:ph type="body" idx="1"/>
          </p:nvPr>
        </p:nvSpPr>
        <p:spPr>
          <a:xfrm>
            <a:off x="311700" y="1152475"/>
            <a:ext cx="3999900" cy="37482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it" b="1"/>
              <a:t>United States</a:t>
            </a:r>
            <a:endParaRPr b="1"/>
          </a:p>
          <a:p>
            <a:pPr marL="0" lvl="0" indent="0" algn="l" rtl="0">
              <a:spcBef>
                <a:spcPts val="1200"/>
              </a:spcBef>
              <a:spcAft>
                <a:spcPts val="0"/>
              </a:spcAft>
              <a:buNone/>
            </a:pPr>
            <a:endParaRPr b="1"/>
          </a:p>
          <a:p>
            <a:pPr marL="0" lvl="0" indent="0" algn="l" rtl="0">
              <a:spcBef>
                <a:spcPts val="1200"/>
              </a:spcBef>
              <a:spcAft>
                <a:spcPts val="0"/>
              </a:spcAft>
              <a:buNone/>
            </a:pPr>
            <a:r>
              <a:rPr lang="it" b="1" i="1"/>
              <a:t>The Federation has</a:t>
            </a:r>
            <a:endParaRPr b="1" i="1"/>
          </a:p>
          <a:p>
            <a:pPr marL="457200" lvl="0" indent="-317500" algn="l" rtl="0">
              <a:spcBef>
                <a:spcPts val="1200"/>
              </a:spcBef>
              <a:spcAft>
                <a:spcPts val="0"/>
              </a:spcAft>
              <a:buSzPts val="1400"/>
              <a:buChar char="-"/>
            </a:pPr>
            <a:r>
              <a:rPr lang="it" b="1" i="1"/>
              <a:t>limited legislative powers</a:t>
            </a:r>
            <a:endParaRPr b="1" i="1"/>
          </a:p>
          <a:p>
            <a:pPr marL="457200" lvl="0" indent="-317500" algn="l" rtl="0">
              <a:spcBef>
                <a:spcPts val="0"/>
              </a:spcBef>
              <a:spcAft>
                <a:spcPts val="0"/>
              </a:spcAft>
              <a:buSzPts val="1400"/>
              <a:buChar char="-"/>
            </a:pPr>
            <a:r>
              <a:rPr lang="it" b="1" i="1"/>
              <a:t>its own judiciary</a:t>
            </a:r>
            <a:endParaRPr b="1" i="1"/>
          </a:p>
          <a:p>
            <a:pPr marL="0" lvl="0" indent="0" algn="l" rtl="0">
              <a:spcBef>
                <a:spcPts val="1200"/>
              </a:spcBef>
              <a:spcAft>
                <a:spcPts val="0"/>
              </a:spcAft>
              <a:buNone/>
            </a:pPr>
            <a:r>
              <a:rPr lang="it" b="1" i="1"/>
              <a:t>Each State has</a:t>
            </a:r>
            <a:endParaRPr b="1" i="1"/>
          </a:p>
          <a:p>
            <a:pPr marL="457200" lvl="0" indent="-317500" algn="l" rtl="0">
              <a:spcBef>
                <a:spcPts val="1200"/>
              </a:spcBef>
              <a:spcAft>
                <a:spcPts val="0"/>
              </a:spcAft>
              <a:buSzPts val="1400"/>
              <a:buChar char="-"/>
            </a:pPr>
            <a:r>
              <a:rPr lang="it" b="1" i="1"/>
              <a:t>broad legislative powers</a:t>
            </a:r>
            <a:endParaRPr b="1" i="1"/>
          </a:p>
          <a:p>
            <a:pPr marL="457200" lvl="0" indent="-317500" algn="l" rtl="0">
              <a:spcBef>
                <a:spcPts val="0"/>
              </a:spcBef>
              <a:spcAft>
                <a:spcPts val="0"/>
              </a:spcAft>
              <a:buSzPts val="1400"/>
              <a:buChar char="-"/>
            </a:pPr>
            <a:r>
              <a:rPr lang="it" b="1" i="1"/>
              <a:t>its own judiciary</a:t>
            </a:r>
            <a:endParaRPr b="1" i="1"/>
          </a:p>
          <a:p>
            <a:pPr marL="0" lvl="0" indent="0" algn="l" rtl="0">
              <a:spcBef>
                <a:spcPts val="1200"/>
              </a:spcBef>
              <a:spcAft>
                <a:spcPts val="0"/>
              </a:spcAft>
              <a:buNone/>
            </a:pPr>
            <a:r>
              <a:rPr lang="it" b="1"/>
              <a:t>Most legislation that is relevant is state legislation</a:t>
            </a:r>
            <a:endParaRPr b="1"/>
          </a:p>
          <a:p>
            <a:pPr marL="0" lvl="0" indent="0" algn="l" rtl="0">
              <a:spcBef>
                <a:spcPts val="1200"/>
              </a:spcBef>
              <a:spcAft>
                <a:spcPts val="1200"/>
              </a:spcAft>
              <a:buNone/>
            </a:pPr>
            <a:r>
              <a:rPr lang="it" b="1"/>
              <a:t>Exception: </a:t>
            </a:r>
            <a:r>
              <a:rPr lang="it" b="1" i="1"/>
              <a:t>Federal Trade Commission regulations</a:t>
            </a:r>
            <a:endParaRPr b="1" i="1"/>
          </a:p>
        </p:txBody>
      </p:sp>
      <p:sp>
        <p:nvSpPr>
          <p:cNvPr id="81" name="Google Shape;81;p17"/>
          <p:cNvSpPr txBox="1">
            <a:spLocks noGrp="1"/>
          </p:cNvSpPr>
          <p:nvPr>
            <p:ph type="body" idx="2"/>
          </p:nvPr>
        </p:nvSpPr>
        <p:spPr>
          <a:xfrm>
            <a:off x="4832400" y="1152475"/>
            <a:ext cx="3999900" cy="3848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b="1"/>
              <a:t>European Union</a:t>
            </a:r>
            <a:endParaRPr b="1"/>
          </a:p>
          <a:p>
            <a:pPr marL="0" lvl="0" indent="0" algn="l" rtl="0">
              <a:spcBef>
                <a:spcPts val="1200"/>
              </a:spcBef>
              <a:spcAft>
                <a:spcPts val="0"/>
              </a:spcAft>
              <a:buNone/>
            </a:pPr>
            <a:endParaRPr b="1"/>
          </a:p>
          <a:p>
            <a:pPr marL="0" lvl="0" indent="0" algn="l" rtl="0">
              <a:spcBef>
                <a:spcPts val="1200"/>
              </a:spcBef>
              <a:spcAft>
                <a:spcPts val="0"/>
              </a:spcAft>
              <a:buNone/>
            </a:pPr>
            <a:r>
              <a:rPr lang="it" b="1" i="1"/>
              <a:t>EU has</a:t>
            </a:r>
            <a:endParaRPr b="1" i="1"/>
          </a:p>
          <a:p>
            <a:pPr marL="457200" lvl="0" indent="-317500" algn="l" rtl="0">
              <a:spcBef>
                <a:spcPts val="1200"/>
              </a:spcBef>
              <a:spcAft>
                <a:spcPts val="0"/>
              </a:spcAft>
              <a:buSzPts val="1400"/>
              <a:buChar char="-"/>
            </a:pPr>
            <a:r>
              <a:rPr lang="it" b="1" i="1"/>
              <a:t>limited powers</a:t>
            </a:r>
            <a:endParaRPr b="1" i="1"/>
          </a:p>
          <a:p>
            <a:pPr marL="457200" lvl="0" indent="-317500" algn="l" rtl="0">
              <a:spcBef>
                <a:spcPts val="0"/>
              </a:spcBef>
              <a:spcAft>
                <a:spcPts val="0"/>
              </a:spcAft>
              <a:buSzPts val="1400"/>
              <a:buChar char="-"/>
            </a:pPr>
            <a:r>
              <a:rPr lang="it" b="1" i="1"/>
              <a:t>the Court of Justice</a:t>
            </a:r>
            <a:endParaRPr b="1" i="1"/>
          </a:p>
          <a:p>
            <a:pPr marL="0" lvl="0" indent="0" algn="l" rtl="0">
              <a:spcBef>
                <a:spcPts val="1200"/>
              </a:spcBef>
              <a:spcAft>
                <a:spcPts val="0"/>
              </a:spcAft>
              <a:buNone/>
            </a:pPr>
            <a:r>
              <a:rPr lang="it" b="1" i="1"/>
              <a:t>States have</a:t>
            </a:r>
            <a:endParaRPr b="1" i="1"/>
          </a:p>
          <a:p>
            <a:pPr marL="457200" lvl="0" indent="-317500" algn="l" rtl="0">
              <a:spcBef>
                <a:spcPts val="1200"/>
              </a:spcBef>
              <a:spcAft>
                <a:spcPts val="0"/>
              </a:spcAft>
              <a:buSzPts val="1400"/>
              <a:buChar char="-"/>
            </a:pPr>
            <a:r>
              <a:rPr lang="it" b="1" i="1"/>
              <a:t>most powers</a:t>
            </a:r>
            <a:endParaRPr b="1" i="1"/>
          </a:p>
          <a:p>
            <a:pPr marL="457200" lvl="0" indent="-317500" algn="l" rtl="0">
              <a:spcBef>
                <a:spcPts val="0"/>
              </a:spcBef>
              <a:spcAft>
                <a:spcPts val="0"/>
              </a:spcAft>
              <a:buSzPts val="1400"/>
              <a:buChar char="-"/>
            </a:pPr>
            <a:r>
              <a:rPr lang="it" b="1" i="1"/>
              <a:t>the bulk of the judicial activity</a:t>
            </a:r>
            <a:endParaRPr b="1" i="1"/>
          </a:p>
          <a:p>
            <a:pPr marL="0" lvl="0" indent="0" algn="l" rtl="0">
              <a:spcBef>
                <a:spcPts val="1200"/>
              </a:spcBef>
              <a:spcAft>
                <a:spcPts val="1200"/>
              </a:spcAft>
              <a:buNone/>
            </a:pPr>
            <a:r>
              <a:rPr lang="it" b="1"/>
              <a:t>Most rules that are relevant are EU rules</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The Types of Laws</a:t>
            </a:r>
            <a:endParaRPr/>
          </a:p>
        </p:txBody>
      </p:sp>
      <p:sp>
        <p:nvSpPr>
          <p:cNvPr id="87" name="Google Shape;87;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b="1"/>
              <a:t>EU Treaties</a:t>
            </a:r>
            <a:endParaRPr b="1"/>
          </a:p>
          <a:p>
            <a:pPr marL="0" lvl="0" indent="0" algn="l" rtl="0">
              <a:spcBef>
                <a:spcPts val="1200"/>
              </a:spcBef>
              <a:spcAft>
                <a:spcPts val="0"/>
              </a:spcAft>
              <a:buNone/>
            </a:pPr>
            <a:endParaRPr b="1"/>
          </a:p>
          <a:p>
            <a:pPr marL="0" lvl="0" indent="0" algn="l" rtl="0">
              <a:spcBef>
                <a:spcPts val="1200"/>
              </a:spcBef>
              <a:spcAft>
                <a:spcPts val="0"/>
              </a:spcAft>
              <a:buNone/>
            </a:pPr>
            <a:r>
              <a:rPr lang="it" b="1"/>
              <a:t>EU regulations: create immediately enforceable rights</a:t>
            </a:r>
            <a:endParaRPr b="1"/>
          </a:p>
          <a:p>
            <a:pPr marL="0" lvl="0" indent="0" algn="l" rtl="0">
              <a:spcBef>
                <a:spcPts val="1200"/>
              </a:spcBef>
              <a:spcAft>
                <a:spcPts val="0"/>
              </a:spcAft>
              <a:buNone/>
            </a:pPr>
            <a:endParaRPr b="1"/>
          </a:p>
          <a:p>
            <a:pPr marL="0" lvl="0" indent="0" algn="l" rtl="0">
              <a:spcBef>
                <a:spcPts val="1200"/>
              </a:spcBef>
              <a:spcAft>
                <a:spcPts val="1200"/>
              </a:spcAft>
              <a:buNone/>
            </a:pPr>
            <a:r>
              <a:rPr lang="it" b="1"/>
              <a:t>EU directives: address states. After the deadline, sufficiently precise rules are immediately enforceable</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Why the EU is so powerful?	</a:t>
            </a:r>
            <a:endParaRPr/>
          </a:p>
        </p:txBody>
      </p:sp>
      <p:sp>
        <p:nvSpPr>
          <p:cNvPr id="93" name="Google Shape;93;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b="1"/>
              <a:t>“Direct effect” doctrine</a:t>
            </a:r>
            <a:endParaRPr b="1"/>
          </a:p>
          <a:p>
            <a:pPr marL="0" lvl="0" indent="0" algn="l" rtl="0">
              <a:spcBef>
                <a:spcPts val="1200"/>
              </a:spcBef>
              <a:spcAft>
                <a:spcPts val="0"/>
              </a:spcAft>
              <a:buNone/>
            </a:pPr>
            <a:endParaRPr b="1"/>
          </a:p>
          <a:p>
            <a:pPr marL="0" lvl="0" indent="0" algn="l" rtl="0">
              <a:spcBef>
                <a:spcPts val="1200"/>
              </a:spcBef>
              <a:spcAft>
                <a:spcPts val="1200"/>
              </a:spcAft>
              <a:buNone/>
            </a:pPr>
            <a:r>
              <a:rPr lang="it" b="1"/>
              <a:t>“EU law supremacy” doctrine</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Why the Court of Justice of the EU is so important?</a:t>
            </a:r>
            <a:endParaRPr/>
          </a:p>
        </p:txBody>
      </p:sp>
      <p:sp>
        <p:nvSpPr>
          <p:cNvPr id="99" name="Google Shape;99;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b="1"/>
              <a:t>The preliminary ruling procedure:</a:t>
            </a:r>
            <a:endParaRPr b="1"/>
          </a:p>
          <a:p>
            <a:pPr marL="457200" lvl="0" indent="-342900" algn="l" rtl="0">
              <a:spcBef>
                <a:spcPts val="1200"/>
              </a:spcBef>
              <a:spcAft>
                <a:spcPts val="0"/>
              </a:spcAft>
              <a:buSzPts val="1800"/>
              <a:buChar char="-"/>
            </a:pPr>
            <a:r>
              <a:rPr lang="it"/>
              <a:t>a domestic case starts</a:t>
            </a:r>
            <a:endParaRPr/>
          </a:p>
          <a:p>
            <a:pPr marL="457200" lvl="0" indent="-342900" algn="l" rtl="0">
              <a:spcBef>
                <a:spcPts val="0"/>
              </a:spcBef>
              <a:spcAft>
                <a:spcPts val="0"/>
              </a:spcAft>
              <a:buSzPts val="1800"/>
              <a:buChar char="-"/>
            </a:pPr>
            <a:r>
              <a:rPr lang="it"/>
              <a:t>the local judge thinks that EU law is involved</a:t>
            </a:r>
            <a:endParaRPr/>
          </a:p>
          <a:p>
            <a:pPr marL="457200" lvl="0" indent="-342900" algn="l" rtl="0">
              <a:spcBef>
                <a:spcPts val="0"/>
              </a:spcBef>
              <a:spcAft>
                <a:spcPts val="0"/>
              </a:spcAft>
              <a:buSzPts val="1800"/>
              <a:buChar char="-"/>
            </a:pPr>
            <a:r>
              <a:rPr lang="it"/>
              <a:t>EU law is ambiguous</a:t>
            </a:r>
            <a:endParaRPr/>
          </a:p>
          <a:p>
            <a:pPr marL="457200" lvl="0" indent="-342900" algn="l" rtl="0">
              <a:spcBef>
                <a:spcPts val="0"/>
              </a:spcBef>
              <a:spcAft>
                <a:spcPts val="0"/>
              </a:spcAft>
              <a:buSzPts val="1800"/>
              <a:buChar char="-"/>
            </a:pPr>
            <a:r>
              <a:rPr lang="it"/>
              <a:t>the local judge suspends the proceedings and requests the CJEU to issue a preliminary ruling</a:t>
            </a:r>
            <a:endParaRPr/>
          </a:p>
          <a:p>
            <a:pPr marL="457200" lvl="0" indent="-342900" algn="l" rtl="0">
              <a:spcBef>
                <a:spcPts val="0"/>
              </a:spcBef>
              <a:spcAft>
                <a:spcPts val="0"/>
              </a:spcAft>
              <a:buSzPts val="1800"/>
              <a:buChar char="-"/>
            </a:pPr>
            <a:r>
              <a:rPr lang="it"/>
              <a:t>the domestic trial resumes and the local judge will enforce the EU rule as interpreted by the CJEU</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The Regulatory State and the Technocratic Institutions</a:t>
            </a:r>
            <a:endParaRPr/>
          </a:p>
        </p:txBody>
      </p:sp>
      <p:sp>
        <p:nvSpPr>
          <p:cNvPr id="105" name="Google Shape;105;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a:t>USA: The Federal Trade Commission</a:t>
            </a:r>
            <a:endParaRPr/>
          </a:p>
          <a:p>
            <a:pPr marL="0" lvl="0" indent="0" algn="l" rtl="0">
              <a:spcBef>
                <a:spcPts val="1200"/>
              </a:spcBef>
              <a:spcAft>
                <a:spcPts val="0"/>
              </a:spcAft>
              <a:buNone/>
            </a:pPr>
            <a:endParaRPr/>
          </a:p>
          <a:p>
            <a:pPr marL="0" lvl="0" indent="0" algn="l" rtl="0">
              <a:spcBef>
                <a:spcPts val="1200"/>
              </a:spcBef>
              <a:spcAft>
                <a:spcPts val="0"/>
              </a:spcAft>
              <a:buNone/>
            </a:pPr>
            <a:r>
              <a:rPr lang="it"/>
              <a:t>EU: The Privacy Authority</a:t>
            </a:r>
            <a:endParaRPr/>
          </a:p>
          <a:p>
            <a:pPr marL="0" lvl="0" indent="0" algn="l" rtl="0">
              <a:spcBef>
                <a:spcPts val="1200"/>
              </a:spcBef>
              <a:spcAft>
                <a:spcPts val="0"/>
              </a:spcAft>
              <a:buNone/>
            </a:pPr>
            <a:r>
              <a:rPr lang="it" i="1"/>
              <a:t>At the State Level: Privacy Authorities</a:t>
            </a:r>
            <a:endParaRPr/>
          </a:p>
          <a:p>
            <a:pPr marL="0" lvl="0" indent="0" algn="l" rtl="0">
              <a:spcBef>
                <a:spcPts val="1200"/>
              </a:spcBef>
              <a:spcAft>
                <a:spcPts val="0"/>
              </a:spcAft>
              <a:buNone/>
            </a:pPr>
            <a:endParaRPr/>
          </a:p>
          <a:p>
            <a:pPr marL="0" lvl="0" indent="0" algn="l" rtl="0">
              <a:spcBef>
                <a:spcPts val="1200"/>
              </a:spcBef>
              <a:spcAft>
                <a:spcPts val="1200"/>
              </a:spcAft>
              <a:buNone/>
            </a:pPr>
            <a:r>
              <a:rPr lang="it"/>
              <a:t>Such institutions often have: regulatory, executive, and judicial powers</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775</Words>
  <Application>Microsoft Office PowerPoint</Application>
  <PresentationFormat>On-screen Show (16:9)</PresentationFormat>
  <Paragraphs>105</Paragraphs>
  <Slides>19</Slides>
  <Notes>19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Arial</vt:lpstr>
      <vt:lpstr>Simple Light</vt:lpstr>
      <vt:lpstr>Password: L&amp;D2223</vt:lpstr>
      <vt:lpstr>The Law v. The Code</vt:lpstr>
      <vt:lpstr>What are legal systems? </vt:lpstr>
      <vt:lpstr>The two main legal models</vt:lpstr>
      <vt:lpstr>The two main models when it comes to data</vt:lpstr>
      <vt:lpstr>The Types of Laws</vt:lpstr>
      <vt:lpstr>Why the EU is so powerful? </vt:lpstr>
      <vt:lpstr>Why the Court of Justice of the EU is so important?</vt:lpstr>
      <vt:lpstr>The Regulatory State and the Technocratic Institutions</vt:lpstr>
      <vt:lpstr>CHINA</vt:lpstr>
      <vt:lpstr>An Additional layer of complexity in Europe: The European Convention and the European Court of Human Rights</vt:lpstr>
      <vt:lpstr>Art 8</vt:lpstr>
      <vt:lpstr>Art. 10</vt:lpstr>
      <vt:lpstr>The European Court of Human Rights’ powers</vt:lpstr>
      <vt:lpstr>How Privacy Was Born</vt:lpstr>
      <vt:lpstr>The Development of Privacy &amp; Dignity</vt:lpstr>
      <vt:lpstr>The Barbra Streisand Effect &amp; the Paradox of Privacy</vt:lpstr>
      <vt:lpstr>The Shield of Privacy: which limits? The Proportionality Scrutiny</vt:lpstr>
      <vt:lpstr>The structure of proportionality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Password: L&amp;D2223</dc:title>
  <cp:lastModifiedBy>Pin Andrea</cp:lastModifiedBy>
  <cp:revision>1</cp:revision>
  <dcterms:modified xsi:type="dcterms:W3CDTF">2022-10-20T05:46:46Z</dcterms:modified>
</cp:coreProperties>
</file>