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7"/>
  </p:notesMasterIdLst>
  <p:handoutMasterIdLst>
    <p:handoutMasterId r:id="rId48"/>
  </p:handoutMasterIdLst>
  <p:sldIdLst>
    <p:sldId id="405" r:id="rId2"/>
    <p:sldId id="427" r:id="rId3"/>
    <p:sldId id="757" r:id="rId4"/>
    <p:sldId id="815" r:id="rId5"/>
    <p:sldId id="814" r:id="rId6"/>
    <p:sldId id="822" r:id="rId7"/>
    <p:sldId id="823" r:id="rId8"/>
    <p:sldId id="816" r:id="rId9"/>
    <p:sldId id="817" r:id="rId10"/>
    <p:sldId id="736" r:id="rId11"/>
    <p:sldId id="758" r:id="rId12"/>
    <p:sldId id="759" r:id="rId13"/>
    <p:sldId id="771" r:id="rId14"/>
    <p:sldId id="818" r:id="rId15"/>
    <p:sldId id="780" r:id="rId16"/>
    <p:sldId id="829" r:id="rId17"/>
    <p:sldId id="820" r:id="rId18"/>
    <p:sldId id="782" r:id="rId19"/>
    <p:sldId id="783" r:id="rId20"/>
    <p:sldId id="828" r:id="rId21"/>
    <p:sldId id="784" r:id="rId22"/>
    <p:sldId id="785" r:id="rId23"/>
    <p:sldId id="762" r:id="rId24"/>
    <p:sldId id="760" r:id="rId25"/>
    <p:sldId id="761" r:id="rId26"/>
    <p:sldId id="763" r:id="rId27"/>
    <p:sldId id="827" r:id="rId28"/>
    <p:sldId id="826" r:id="rId29"/>
    <p:sldId id="765" r:id="rId30"/>
    <p:sldId id="766" r:id="rId31"/>
    <p:sldId id="769" r:id="rId32"/>
    <p:sldId id="770" r:id="rId33"/>
    <p:sldId id="786" r:id="rId34"/>
    <p:sldId id="812" r:id="rId35"/>
    <p:sldId id="813" r:id="rId36"/>
    <p:sldId id="824" r:id="rId37"/>
    <p:sldId id="787" r:id="rId38"/>
    <p:sldId id="819" r:id="rId39"/>
    <p:sldId id="821" r:id="rId40"/>
    <p:sldId id="825" r:id="rId41"/>
    <p:sldId id="774" r:id="rId42"/>
    <p:sldId id="767" r:id="rId43"/>
    <p:sldId id="768" r:id="rId44"/>
    <p:sldId id="830" r:id="rId45"/>
    <p:sldId id="739" r:id="rId46"/>
  </p:sldIdLst>
  <p:sldSz cx="9144000" cy="6858000" type="overhead"/>
  <p:notesSz cx="6797675" cy="9926638"/>
  <p:defaultTextStyle>
    <a:defPPr>
      <a:defRPr lang="en-US"/>
    </a:defPPr>
    <a:lvl1pPr algn="l" rtl="0" fontAlgn="base">
      <a:spcBef>
        <a:spcPct val="0"/>
      </a:spcBef>
      <a:spcAft>
        <a:spcPct val="0"/>
      </a:spcAft>
      <a:defRPr sz="2800" kern="1200">
        <a:solidFill>
          <a:schemeClr val="tx1"/>
        </a:solidFill>
        <a:latin typeface="Tahoma" pitchFamily="34" charset="0"/>
        <a:ea typeface="+mn-ea"/>
        <a:cs typeface="+mn-cs"/>
      </a:defRPr>
    </a:lvl1pPr>
    <a:lvl2pPr marL="457200" algn="l" rtl="0" fontAlgn="base">
      <a:spcBef>
        <a:spcPct val="0"/>
      </a:spcBef>
      <a:spcAft>
        <a:spcPct val="0"/>
      </a:spcAft>
      <a:defRPr sz="2800" kern="1200">
        <a:solidFill>
          <a:schemeClr val="tx1"/>
        </a:solidFill>
        <a:latin typeface="Tahoma" pitchFamily="34" charset="0"/>
        <a:ea typeface="+mn-ea"/>
        <a:cs typeface="+mn-cs"/>
      </a:defRPr>
    </a:lvl2pPr>
    <a:lvl3pPr marL="914400" algn="l" rtl="0" fontAlgn="base">
      <a:spcBef>
        <a:spcPct val="0"/>
      </a:spcBef>
      <a:spcAft>
        <a:spcPct val="0"/>
      </a:spcAft>
      <a:defRPr sz="2800" kern="1200">
        <a:solidFill>
          <a:schemeClr val="tx1"/>
        </a:solidFill>
        <a:latin typeface="Tahoma" pitchFamily="34" charset="0"/>
        <a:ea typeface="+mn-ea"/>
        <a:cs typeface="+mn-cs"/>
      </a:defRPr>
    </a:lvl3pPr>
    <a:lvl4pPr marL="1371600" algn="l" rtl="0" fontAlgn="base">
      <a:spcBef>
        <a:spcPct val="0"/>
      </a:spcBef>
      <a:spcAft>
        <a:spcPct val="0"/>
      </a:spcAft>
      <a:defRPr sz="2800" kern="1200">
        <a:solidFill>
          <a:schemeClr val="tx1"/>
        </a:solidFill>
        <a:latin typeface="Tahoma" pitchFamily="34" charset="0"/>
        <a:ea typeface="+mn-ea"/>
        <a:cs typeface="+mn-cs"/>
      </a:defRPr>
    </a:lvl4pPr>
    <a:lvl5pPr marL="1828800" algn="l" rtl="0" fontAlgn="base">
      <a:spcBef>
        <a:spcPct val="0"/>
      </a:spcBef>
      <a:spcAft>
        <a:spcPct val="0"/>
      </a:spcAft>
      <a:defRPr sz="2800" kern="1200">
        <a:solidFill>
          <a:schemeClr val="tx1"/>
        </a:solidFill>
        <a:latin typeface="Tahoma" pitchFamily="34" charset="0"/>
        <a:ea typeface="+mn-ea"/>
        <a:cs typeface="+mn-cs"/>
      </a:defRPr>
    </a:lvl5pPr>
    <a:lvl6pPr marL="2286000" algn="l" defTabSz="914400" rtl="0" eaLnBrk="1" latinLnBrk="0" hangingPunct="1">
      <a:defRPr sz="2800" kern="1200">
        <a:solidFill>
          <a:schemeClr val="tx1"/>
        </a:solidFill>
        <a:latin typeface="Tahoma" pitchFamily="34" charset="0"/>
        <a:ea typeface="+mn-ea"/>
        <a:cs typeface="+mn-cs"/>
      </a:defRPr>
    </a:lvl6pPr>
    <a:lvl7pPr marL="2743200" algn="l" defTabSz="914400" rtl="0" eaLnBrk="1" latinLnBrk="0" hangingPunct="1">
      <a:defRPr sz="2800" kern="1200">
        <a:solidFill>
          <a:schemeClr val="tx1"/>
        </a:solidFill>
        <a:latin typeface="Tahoma" pitchFamily="34" charset="0"/>
        <a:ea typeface="+mn-ea"/>
        <a:cs typeface="+mn-cs"/>
      </a:defRPr>
    </a:lvl7pPr>
    <a:lvl8pPr marL="3200400" algn="l" defTabSz="914400" rtl="0" eaLnBrk="1" latinLnBrk="0" hangingPunct="1">
      <a:defRPr sz="2800" kern="1200">
        <a:solidFill>
          <a:schemeClr val="tx1"/>
        </a:solidFill>
        <a:latin typeface="Tahoma" pitchFamily="34" charset="0"/>
        <a:ea typeface="+mn-ea"/>
        <a:cs typeface="+mn-cs"/>
      </a:defRPr>
    </a:lvl8pPr>
    <a:lvl9pPr marL="3657600" algn="l" defTabSz="914400" rtl="0" eaLnBrk="1" latinLnBrk="0" hangingPunct="1">
      <a:defRPr sz="28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699FF"/>
    <a:srgbClr val="990033"/>
    <a:srgbClr val="339933"/>
    <a:srgbClr val="993366"/>
    <a:srgbClr val="FFFF66"/>
    <a:srgbClr val="CCFF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2644" autoAdjust="0"/>
  </p:normalViewPr>
  <p:slideViewPr>
    <p:cSldViewPr>
      <p:cViewPr varScale="1">
        <p:scale>
          <a:sx n="58" d="100"/>
          <a:sy n="58" d="100"/>
        </p:scale>
        <p:origin x="167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056"/>
    </p:cViewPr>
  </p:sorterViewPr>
  <p:notesViewPr>
    <p:cSldViewPr>
      <p:cViewPr>
        <p:scale>
          <a:sx n="100" d="100"/>
          <a:sy n="100" d="100"/>
        </p:scale>
        <p:origin x="-924" y="-6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3" y="1"/>
            <a:ext cx="2946145" cy="495851"/>
          </a:xfrm>
          <a:prstGeom prst="rect">
            <a:avLst/>
          </a:prstGeom>
          <a:noFill/>
          <a:ln w="9525">
            <a:noFill/>
            <a:miter lim="800000"/>
            <a:headEnd/>
            <a:tailEnd/>
          </a:ln>
          <a:effectLst/>
        </p:spPr>
        <p:txBody>
          <a:bodyPr vert="horz" wrap="square" lIns="91403" tIns="45703" rIns="91403" bIns="45703" numCol="1" anchor="t" anchorCtr="0" compatLnSpc="1">
            <a:prstTxWarp prst="textNoShape">
              <a:avLst/>
            </a:prstTxWarp>
          </a:bodyPr>
          <a:lstStyle>
            <a:lvl1pPr defTabSz="914242" eaLnBrk="0" hangingPunct="0">
              <a:defRPr sz="1200">
                <a:latin typeface="Times New Roman" pitchFamily="18" charset="0"/>
              </a:defRPr>
            </a:lvl1pPr>
          </a:lstStyle>
          <a:p>
            <a:pPr>
              <a:defRPr/>
            </a:pPr>
            <a:endParaRPr lang="it-IT"/>
          </a:p>
        </p:txBody>
      </p:sp>
      <p:sp>
        <p:nvSpPr>
          <p:cNvPr id="17411" name="Rectangle 3"/>
          <p:cNvSpPr>
            <a:spLocks noGrp="1" noChangeArrowheads="1"/>
          </p:cNvSpPr>
          <p:nvPr>
            <p:ph type="dt" sz="quarter" idx="1"/>
          </p:nvPr>
        </p:nvSpPr>
        <p:spPr bwMode="auto">
          <a:xfrm>
            <a:off x="3851531" y="1"/>
            <a:ext cx="2946145" cy="495851"/>
          </a:xfrm>
          <a:prstGeom prst="rect">
            <a:avLst/>
          </a:prstGeom>
          <a:noFill/>
          <a:ln w="9525">
            <a:noFill/>
            <a:miter lim="800000"/>
            <a:headEnd/>
            <a:tailEnd/>
          </a:ln>
          <a:effectLst/>
        </p:spPr>
        <p:txBody>
          <a:bodyPr vert="horz" wrap="square" lIns="91403" tIns="45703" rIns="91403" bIns="45703" numCol="1" anchor="t" anchorCtr="0" compatLnSpc="1">
            <a:prstTxWarp prst="textNoShape">
              <a:avLst/>
            </a:prstTxWarp>
          </a:bodyPr>
          <a:lstStyle>
            <a:lvl1pPr algn="r" defTabSz="914242" eaLnBrk="0" hangingPunct="0">
              <a:defRPr sz="1200">
                <a:latin typeface="Times New Roman" pitchFamily="18" charset="0"/>
              </a:defRPr>
            </a:lvl1pPr>
          </a:lstStyle>
          <a:p>
            <a:pPr>
              <a:defRPr/>
            </a:pPr>
            <a:fld id="{2672B2D8-3D47-4589-B0B4-B7FCB56F6545}" type="datetime1">
              <a:rPr lang="it-IT"/>
              <a:pPr>
                <a:defRPr/>
              </a:pPr>
              <a:t>02/11/2022</a:t>
            </a:fld>
            <a:endParaRPr lang="it-IT"/>
          </a:p>
        </p:txBody>
      </p:sp>
      <p:sp>
        <p:nvSpPr>
          <p:cNvPr id="17412" name="Rectangle 4"/>
          <p:cNvSpPr>
            <a:spLocks noGrp="1" noChangeArrowheads="1"/>
          </p:cNvSpPr>
          <p:nvPr>
            <p:ph type="ftr" sz="quarter" idx="2"/>
          </p:nvPr>
        </p:nvSpPr>
        <p:spPr bwMode="auto">
          <a:xfrm>
            <a:off x="3" y="9430789"/>
            <a:ext cx="2946145" cy="495850"/>
          </a:xfrm>
          <a:prstGeom prst="rect">
            <a:avLst/>
          </a:prstGeom>
          <a:noFill/>
          <a:ln w="9525">
            <a:noFill/>
            <a:miter lim="800000"/>
            <a:headEnd/>
            <a:tailEnd/>
          </a:ln>
          <a:effectLst/>
        </p:spPr>
        <p:txBody>
          <a:bodyPr vert="horz" wrap="square" lIns="91403" tIns="45703" rIns="91403" bIns="45703" numCol="1" anchor="b" anchorCtr="0" compatLnSpc="1">
            <a:prstTxWarp prst="textNoShape">
              <a:avLst/>
            </a:prstTxWarp>
          </a:bodyPr>
          <a:lstStyle>
            <a:lvl1pPr defTabSz="914242" eaLnBrk="0" hangingPunct="0">
              <a:defRPr sz="1200">
                <a:latin typeface="Times New Roman" pitchFamily="18" charset="0"/>
              </a:defRPr>
            </a:lvl1pPr>
          </a:lstStyle>
          <a:p>
            <a:pPr>
              <a:defRPr/>
            </a:pPr>
            <a:r>
              <a:rPr lang="it-IT"/>
              <a:t>Le fonti dei dati in demografia</a:t>
            </a:r>
          </a:p>
        </p:txBody>
      </p:sp>
      <p:sp>
        <p:nvSpPr>
          <p:cNvPr id="17413" name="Rectangle 5"/>
          <p:cNvSpPr>
            <a:spLocks noGrp="1" noChangeArrowheads="1"/>
          </p:cNvSpPr>
          <p:nvPr>
            <p:ph type="sldNum" sz="quarter" idx="3"/>
          </p:nvPr>
        </p:nvSpPr>
        <p:spPr bwMode="auto">
          <a:xfrm>
            <a:off x="3851531" y="9430789"/>
            <a:ext cx="2946145" cy="495850"/>
          </a:xfrm>
          <a:prstGeom prst="rect">
            <a:avLst/>
          </a:prstGeom>
          <a:noFill/>
          <a:ln w="9525">
            <a:noFill/>
            <a:miter lim="800000"/>
            <a:headEnd/>
            <a:tailEnd/>
          </a:ln>
          <a:effectLst/>
        </p:spPr>
        <p:txBody>
          <a:bodyPr vert="horz" wrap="square" lIns="91403" tIns="45703" rIns="91403" bIns="45703" numCol="1" anchor="b" anchorCtr="0" compatLnSpc="1">
            <a:prstTxWarp prst="textNoShape">
              <a:avLst/>
            </a:prstTxWarp>
          </a:bodyPr>
          <a:lstStyle>
            <a:lvl1pPr algn="r" defTabSz="914242" eaLnBrk="0" hangingPunct="0">
              <a:defRPr sz="1200">
                <a:latin typeface="Times New Roman" pitchFamily="18" charset="0"/>
              </a:defRPr>
            </a:lvl1pPr>
          </a:lstStyle>
          <a:p>
            <a:pPr>
              <a:defRPr/>
            </a:pPr>
            <a:fld id="{12777F2E-213C-47E8-B259-B55073DD8DE8}" type="slidenum">
              <a:rPr lang="it-IT"/>
              <a:pPr>
                <a:defRPr/>
              </a:pPr>
              <a:t>‹N›</a:t>
            </a:fld>
            <a:endParaRPr lang="it-IT"/>
          </a:p>
        </p:txBody>
      </p:sp>
    </p:spTree>
    <p:extLst>
      <p:ext uri="{BB962C8B-B14F-4D97-AF65-F5344CB8AC3E}">
        <p14:creationId xmlns:p14="http://schemas.microsoft.com/office/powerpoint/2010/main" val="967354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3" y="1"/>
            <a:ext cx="2946145" cy="495851"/>
          </a:xfrm>
          <a:prstGeom prst="rect">
            <a:avLst/>
          </a:prstGeom>
          <a:noFill/>
          <a:ln w="9525">
            <a:noFill/>
            <a:miter lim="800000"/>
            <a:headEnd/>
            <a:tailEnd/>
          </a:ln>
          <a:effectLst/>
        </p:spPr>
        <p:txBody>
          <a:bodyPr vert="horz" wrap="square" lIns="91403" tIns="45703" rIns="91403" bIns="45703" numCol="1" anchor="t" anchorCtr="0" compatLnSpc="1">
            <a:prstTxWarp prst="textNoShape">
              <a:avLst/>
            </a:prstTxWarp>
          </a:bodyPr>
          <a:lstStyle>
            <a:lvl1pPr defTabSz="914242" eaLnBrk="0" hangingPunct="0">
              <a:defRPr sz="1200">
                <a:latin typeface="Times New Roman" pitchFamily="18" charset="0"/>
              </a:defRPr>
            </a:lvl1pPr>
          </a:lstStyle>
          <a:p>
            <a:pPr>
              <a:defRPr/>
            </a:pPr>
            <a:endParaRPr lang="it-IT"/>
          </a:p>
        </p:txBody>
      </p:sp>
      <p:sp>
        <p:nvSpPr>
          <p:cNvPr id="15363" name="Rectangle 3"/>
          <p:cNvSpPr>
            <a:spLocks noGrp="1" noChangeArrowheads="1"/>
          </p:cNvSpPr>
          <p:nvPr>
            <p:ph type="dt" idx="1"/>
          </p:nvPr>
        </p:nvSpPr>
        <p:spPr bwMode="auto">
          <a:xfrm>
            <a:off x="3851531" y="1"/>
            <a:ext cx="2946145" cy="495851"/>
          </a:xfrm>
          <a:prstGeom prst="rect">
            <a:avLst/>
          </a:prstGeom>
          <a:noFill/>
          <a:ln w="9525">
            <a:noFill/>
            <a:miter lim="800000"/>
            <a:headEnd/>
            <a:tailEnd/>
          </a:ln>
          <a:effectLst/>
        </p:spPr>
        <p:txBody>
          <a:bodyPr vert="horz" wrap="square" lIns="91403" tIns="45703" rIns="91403" bIns="45703" numCol="1" anchor="t" anchorCtr="0" compatLnSpc="1">
            <a:prstTxWarp prst="textNoShape">
              <a:avLst/>
            </a:prstTxWarp>
          </a:bodyPr>
          <a:lstStyle>
            <a:lvl1pPr algn="r" defTabSz="914242" eaLnBrk="0" hangingPunct="0">
              <a:defRPr sz="1200">
                <a:latin typeface="Times New Roman" pitchFamily="18" charset="0"/>
              </a:defRPr>
            </a:lvl1pPr>
          </a:lstStyle>
          <a:p>
            <a:pPr>
              <a:defRPr/>
            </a:pPr>
            <a:fld id="{D096F664-DA16-4770-8BBD-D5986393844B}" type="datetime1">
              <a:rPr lang="it-IT"/>
              <a:pPr>
                <a:defRPr/>
              </a:pPr>
              <a:t>02/11/2022</a:t>
            </a:fld>
            <a:endParaRPr lang="it-IT"/>
          </a:p>
        </p:txBody>
      </p:sp>
      <p:sp>
        <p:nvSpPr>
          <p:cNvPr id="1843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07006" y="4714593"/>
            <a:ext cx="4983666" cy="4467469"/>
          </a:xfrm>
          <a:prstGeom prst="rect">
            <a:avLst/>
          </a:prstGeom>
          <a:noFill/>
          <a:ln w="9525">
            <a:noFill/>
            <a:miter lim="800000"/>
            <a:headEnd/>
            <a:tailEnd/>
          </a:ln>
          <a:effectLst/>
        </p:spPr>
        <p:txBody>
          <a:bodyPr vert="horz" wrap="square" lIns="91403" tIns="45703" rIns="91403" bIns="45703"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5366" name="Rectangle 6"/>
          <p:cNvSpPr>
            <a:spLocks noGrp="1" noChangeArrowheads="1"/>
          </p:cNvSpPr>
          <p:nvPr>
            <p:ph type="ftr" sz="quarter" idx="4"/>
          </p:nvPr>
        </p:nvSpPr>
        <p:spPr bwMode="auto">
          <a:xfrm>
            <a:off x="3" y="9430789"/>
            <a:ext cx="2946145" cy="495850"/>
          </a:xfrm>
          <a:prstGeom prst="rect">
            <a:avLst/>
          </a:prstGeom>
          <a:noFill/>
          <a:ln w="9525">
            <a:noFill/>
            <a:miter lim="800000"/>
            <a:headEnd/>
            <a:tailEnd/>
          </a:ln>
          <a:effectLst/>
        </p:spPr>
        <p:txBody>
          <a:bodyPr vert="horz" wrap="square" lIns="91403" tIns="45703" rIns="91403" bIns="45703" numCol="1" anchor="b" anchorCtr="0" compatLnSpc="1">
            <a:prstTxWarp prst="textNoShape">
              <a:avLst/>
            </a:prstTxWarp>
          </a:bodyPr>
          <a:lstStyle>
            <a:lvl1pPr defTabSz="914242" eaLnBrk="0" hangingPunct="0">
              <a:defRPr sz="1200">
                <a:latin typeface="Times New Roman" pitchFamily="18" charset="0"/>
              </a:defRPr>
            </a:lvl1pPr>
          </a:lstStyle>
          <a:p>
            <a:pPr>
              <a:defRPr/>
            </a:pPr>
            <a:endParaRPr lang="it-IT"/>
          </a:p>
        </p:txBody>
      </p:sp>
      <p:sp>
        <p:nvSpPr>
          <p:cNvPr id="15367" name="Rectangle 7"/>
          <p:cNvSpPr>
            <a:spLocks noGrp="1" noChangeArrowheads="1"/>
          </p:cNvSpPr>
          <p:nvPr>
            <p:ph type="sldNum" sz="quarter" idx="5"/>
          </p:nvPr>
        </p:nvSpPr>
        <p:spPr bwMode="auto">
          <a:xfrm>
            <a:off x="3851531" y="9430789"/>
            <a:ext cx="2946145" cy="495850"/>
          </a:xfrm>
          <a:prstGeom prst="rect">
            <a:avLst/>
          </a:prstGeom>
          <a:noFill/>
          <a:ln w="9525">
            <a:noFill/>
            <a:miter lim="800000"/>
            <a:headEnd/>
            <a:tailEnd/>
          </a:ln>
          <a:effectLst/>
        </p:spPr>
        <p:txBody>
          <a:bodyPr vert="horz" wrap="square" lIns="91403" tIns="45703" rIns="91403" bIns="45703" numCol="1" anchor="b" anchorCtr="0" compatLnSpc="1">
            <a:prstTxWarp prst="textNoShape">
              <a:avLst/>
            </a:prstTxWarp>
          </a:bodyPr>
          <a:lstStyle>
            <a:lvl1pPr algn="r" defTabSz="914242" eaLnBrk="0" hangingPunct="0">
              <a:defRPr sz="1200">
                <a:latin typeface="Times New Roman" pitchFamily="18" charset="0"/>
              </a:defRPr>
            </a:lvl1pPr>
          </a:lstStyle>
          <a:p>
            <a:pPr>
              <a:defRPr/>
            </a:pPr>
            <a:fld id="{A18A28E6-C9EB-4422-8DAE-753E03643532}" type="slidenum">
              <a:rPr lang="it-IT"/>
              <a:pPr>
                <a:defRPr/>
              </a:pPr>
              <a:t>‹N›</a:t>
            </a:fld>
            <a:endParaRPr lang="it-IT"/>
          </a:p>
        </p:txBody>
      </p:sp>
    </p:spTree>
    <p:extLst>
      <p:ext uri="{BB962C8B-B14F-4D97-AF65-F5344CB8AC3E}">
        <p14:creationId xmlns:p14="http://schemas.microsoft.com/office/powerpoint/2010/main" val="355308713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p:spPr>
        <p:txBody>
          <a:bodyPr/>
          <a:lstStyle/>
          <a:p>
            <a:fld id="{7A5F34BD-758E-4687-92C7-21193D5A2BC0}" type="datetime1">
              <a:rPr lang="it-IT" smtClean="0"/>
              <a:pPr/>
              <a:t>02/11/2022</a:t>
            </a:fld>
            <a:endParaRPr lang="it-IT" smtClean="0"/>
          </a:p>
        </p:txBody>
      </p:sp>
      <p:sp>
        <p:nvSpPr>
          <p:cNvPr id="19459" name="Rectangle 7"/>
          <p:cNvSpPr>
            <a:spLocks noGrp="1" noChangeArrowheads="1"/>
          </p:cNvSpPr>
          <p:nvPr>
            <p:ph type="sldNum" sz="quarter" idx="5"/>
          </p:nvPr>
        </p:nvSpPr>
        <p:spPr>
          <a:noFill/>
        </p:spPr>
        <p:txBody>
          <a:bodyPr/>
          <a:lstStyle/>
          <a:p>
            <a:fld id="{4F593685-6C11-40AB-AC0E-767D10F257C1}" type="slidenum">
              <a:rPr lang="it-IT" smtClean="0"/>
              <a:pPr/>
              <a:t>1</a:t>
            </a:fld>
            <a:endParaRPr lang="it-IT" smtClean="0"/>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p:spPr>
        <p:txBody>
          <a:bodyPr/>
          <a:lstStyle/>
          <a:p>
            <a:pPr algn="just" eaLnBrk="1" hangingPunct="1">
              <a:lnSpc>
                <a:spcPct val="150000"/>
              </a:lnSpc>
            </a:pPr>
            <a:r>
              <a:rPr lang="it-IT" smtClean="0">
                <a:latin typeface="Arial" pitchFamily="34" charset="0"/>
                <a:cs typeface="Times New Roman" pitchFamily="18" charset="0"/>
              </a:rPr>
              <a:t> </a:t>
            </a:r>
            <a:endParaRPr lang="it-IT"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EDA8BD89-5281-45C1-83AF-22F2C9ABF14C}" type="datetime1">
              <a:rPr lang="it-IT" smtClean="0"/>
              <a:pPr/>
              <a:t>02/11/2022</a:t>
            </a:fld>
            <a:endParaRPr lang="it-IT" smtClean="0"/>
          </a:p>
        </p:txBody>
      </p:sp>
      <p:sp>
        <p:nvSpPr>
          <p:cNvPr id="20483" name="Rectangle 7"/>
          <p:cNvSpPr>
            <a:spLocks noGrp="1" noChangeArrowheads="1"/>
          </p:cNvSpPr>
          <p:nvPr>
            <p:ph type="sldNum" sz="quarter" idx="5"/>
          </p:nvPr>
        </p:nvSpPr>
        <p:spPr>
          <a:noFill/>
        </p:spPr>
        <p:txBody>
          <a:bodyPr/>
          <a:lstStyle/>
          <a:p>
            <a:fld id="{5829E53E-6ED1-4839-B4AA-0A4BDFBD7142}" type="slidenum">
              <a:rPr lang="it-IT" smtClean="0"/>
              <a:pPr/>
              <a:t>2</a:t>
            </a:fld>
            <a:endParaRPr lang="it-IT" smtClean="0"/>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p:spPr>
        <p:txBody>
          <a:bodyPr/>
          <a:lstStyle/>
          <a:p>
            <a:fld id="{7A5F34BD-758E-4687-92C7-21193D5A2BC0}" type="datetime1">
              <a:rPr lang="it-IT" smtClean="0"/>
              <a:pPr/>
              <a:t>02/11/2022</a:t>
            </a:fld>
            <a:endParaRPr lang="it-IT" smtClean="0"/>
          </a:p>
        </p:txBody>
      </p:sp>
      <p:sp>
        <p:nvSpPr>
          <p:cNvPr id="19459" name="Rectangle 7"/>
          <p:cNvSpPr>
            <a:spLocks noGrp="1" noChangeArrowheads="1"/>
          </p:cNvSpPr>
          <p:nvPr>
            <p:ph type="sldNum" sz="quarter" idx="5"/>
          </p:nvPr>
        </p:nvSpPr>
        <p:spPr>
          <a:noFill/>
        </p:spPr>
        <p:txBody>
          <a:bodyPr/>
          <a:lstStyle/>
          <a:p>
            <a:fld id="{4F593685-6C11-40AB-AC0E-767D10F257C1}" type="slidenum">
              <a:rPr lang="it-IT" smtClean="0"/>
              <a:pPr/>
              <a:t>3</a:t>
            </a:fld>
            <a:endParaRPr lang="it-IT" smtClean="0"/>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p:spPr>
        <p:txBody>
          <a:bodyPr/>
          <a:lstStyle/>
          <a:p>
            <a:pPr algn="just" eaLnBrk="1" hangingPunct="1">
              <a:lnSpc>
                <a:spcPct val="150000"/>
              </a:lnSpc>
            </a:pPr>
            <a:r>
              <a:rPr lang="it-IT" smtClean="0">
                <a:latin typeface="Arial" pitchFamily="34" charset="0"/>
                <a:cs typeface="Times New Roman" pitchFamily="18" charset="0"/>
              </a:rPr>
              <a:t> </a:t>
            </a:r>
            <a:endParaRPr lang="it-IT"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dirty="0"/>
          </a:p>
        </p:txBody>
      </p:sp>
      <p:sp>
        <p:nvSpPr>
          <p:cNvPr id="4" name="Segnaposto data 3"/>
          <p:cNvSpPr>
            <a:spLocks noGrp="1"/>
          </p:cNvSpPr>
          <p:nvPr>
            <p:ph type="dt" idx="10"/>
          </p:nvPr>
        </p:nvSpPr>
        <p:spPr/>
        <p:txBody>
          <a:bodyPr/>
          <a:lstStyle/>
          <a:p>
            <a:pPr>
              <a:defRPr/>
            </a:pPr>
            <a:fld id="{D096F664-DA16-4770-8BBD-D5986393844B}" type="datetime1">
              <a:rPr lang="it-IT" smtClean="0"/>
              <a:pPr>
                <a:defRPr/>
              </a:pPr>
              <a:t>02/11/2022</a:t>
            </a:fld>
            <a:endParaRPr lang="it-IT"/>
          </a:p>
        </p:txBody>
      </p:sp>
      <p:sp>
        <p:nvSpPr>
          <p:cNvPr id="5" name="Segnaposto numero diapositiva 4"/>
          <p:cNvSpPr>
            <a:spLocks noGrp="1"/>
          </p:cNvSpPr>
          <p:nvPr>
            <p:ph type="sldNum" sz="quarter" idx="11"/>
          </p:nvPr>
        </p:nvSpPr>
        <p:spPr/>
        <p:txBody>
          <a:bodyPr/>
          <a:lstStyle/>
          <a:p>
            <a:pPr>
              <a:defRPr/>
            </a:pPr>
            <a:fld id="{A18A28E6-C9EB-4422-8DAE-753E03643532}" type="slidenum">
              <a:rPr lang="it-IT" smtClean="0"/>
              <a:pPr>
                <a:defRPr/>
              </a:pPr>
              <a:t>22</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p:spPr>
        <p:txBody>
          <a:bodyPr/>
          <a:lstStyle/>
          <a:p>
            <a:fld id="{7A5F34BD-758E-4687-92C7-21193D5A2BC0}" type="datetime1">
              <a:rPr lang="it-IT" smtClean="0"/>
              <a:pPr/>
              <a:t>02/11/2022</a:t>
            </a:fld>
            <a:endParaRPr lang="it-IT" smtClean="0"/>
          </a:p>
        </p:txBody>
      </p:sp>
      <p:sp>
        <p:nvSpPr>
          <p:cNvPr id="19459" name="Rectangle 7"/>
          <p:cNvSpPr>
            <a:spLocks noGrp="1" noChangeArrowheads="1"/>
          </p:cNvSpPr>
          <p:nvPr>
            <p:ph type="sldNum" sz="quarter" idx="5"/>
          </p:nvPr>
        </p:nvSpPr>
        <p:spPr>
          <a:noFill/>
        </p:spPr>
        <p:txBody>
          <a:bodyPr/>
          <a:lstStyle/>
          <a:p>
            <a:fld id="{4F593685-6C11-40AB-AC0E-767D10F257C1}" type="slidenum">
              <a:rPr lang="it-IT" smtClean="0"/>
              <a:pPr/>
              <a:t>41</a:t>
            </a:fld>
            <a:endParaRPr lang="it-IT" smtClean="0"/>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p:spPr>
        <p:txBody>
          <a:bodyPr/>
          <a:lstStyle/>
          <a:p>
            <a:pPr algn="just" eaLnBrk="1" hangingPunct="1">
              <a:lnSpc>
                <a:spcPct val="150000"/>
              </a:lnSpc>
            </a:pPr>
            <a:r>
              <a:rPr lang="it-IT" smtClean="0">
                <a:latin typeface="Arial" pitchFamily="34" charset="0"/>
                <a:cs typeface="Times New Roman" pitchFamily="18" charset="0"/>
              </a:rPr>
              <a:t> </a:t>
            </a:r>
            <a:endParaRPr lang="it-IT"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it-IT"/>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it-IT"/>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it-IT"/>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it-IT"/>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it-IT"/>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it-IT"/>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it-IT"/>
            </a:p>
          </p:txBody>
        </p:sp>
      </p:grpSp>
      <p:sp>
        <p:nvSpPr>
          <p:cNvPr id="100364" name="Rectangle 12"/>
          <p:cNvSpPr>
            <a:spLocks noGrp="1" noChangeArrowheads="1"/>
          </p:cNvSpPr>
          <p:nvPr>
            <p:ph type="ctrTitle"/>
          </p:nvPr>
        </p:nvSpPr>
        <p:spPr>
          <a:xfrm>
            <a:off x="990600" y="1828800"/>
            <a:ext cx="7772400" cy="1143000"/>
          </a:xfrm>
        </p:spPr>
        <p:txBody>
          <a:bodyPr/>
          <a:lstStyle>
            <a:lvl1pPr>
              <a:defRPr/>
            </a:lvl1pPr>
          </a:lstStyle>
          <a:p>
            <a:r>
              <a:rPr lang="it-IT"/>
              <a:t>Fare clic per modificare lo stile del titolo dello schema</a:t>
            </a:r>
          </a:p>
        </p:txBody>
      </p:sp>
      <p:sp>
        <p:nvSpPr>
          <p:cNvPr id="10036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it-IT"/>
              <a:t>Fare clic per modificare lo stile del sottotitolo dello schema</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14C955AA-1FD1-43A1-9E0E-1BA720D4DB67}" type="datetime1">
              <a:rPr lang="it-IT"/>
              <a:pPr>
                <a:defRPr/>
              </a:pPr>
              <a:t>02/11/2022</a:t>
            </a:fld>
            <a:endParaRPr lang="it-IT"/>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it-IT"/>
              <a:t>Facoltà di Scienze Politiche. Corso di Demografia. Dott.ssa Letizia Mencarini</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81C1D9D0-0704-4042-9876-9AF57E6227EE}"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1"/>
          <p:cNvSpPr>
            <a:spLocks noGrp="1" noChangeArrowheads="1"/>
          </p:cNvSpPr>
          <p:nvPr>
            <p:ph type="dt" sz="half" idx="10"/>
          </p:nvPr>
        </p:nvSpPr>
        <p:spPr>
          <a:ln/>
        </p:spPr>
        <p:txBody>
          <a:bodyPr/>
          <a:lstStyle>
            <a:lvl1pPr>
              <a:defRPr/>
            </a:lvl1pPr>
          </a:lstStyle>
          <a:p>
            <a:pPr>
              <a:defRPr/>
            </a:pPr>
            <a:endParaRPr lang="it-IT"/>
          </a:p>
        </p:txBody>
      </p:sp>
      <p:sp>
        <p:nvSpPr>
          <p:cNvPr id="5"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6" name="Rectangle 13"/>
          <p:cNvSpPr>
            <a:spLocks noGrp="1" noChangeArrowheads="1"/>
          </p:cNvSpPr>
          <p:nvPr>
            <p:ph type="sldNum" sz="quarter" idx="12"/>
          </p:nvPr>
        </p:nvSpPr>
        <p:spPr>
          <a:ln/>
        </p:spPr>
        <p:txBody>
          <a:bodyPr/>
          <a:lstStyle>
            <a:lvl1pPr>
              <a:defRPr/>
            </a:lvl1pPr>
          </a:lstStyle>
          <a:p>
            <a:pPr>
              <a:defRPr/>
            </a:pPr>
            <a:fld id="{B1D02F90-EF24-403B-909D-A6C10B4B20C5}"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67500" y="457200"/>
            <a:ext cx="20955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81000" y="457200"/>
            <a:ext cx="61341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1"/>
          <p:cNvSpPr>
            <a:spLocks noGrp="1" noChangeArrowheads="1"/>
          </p:cNvSpPr>
          <p:nvPr>
            <p:ph type="dt" sz="half" idx="10"/>
          </p:nvPr>
        </p:nvSpPr>
        <p:spPr>
          <a:ln/>
        </p:spPr>
        <p:txBody>
          <a:bodyPr/>
          <a:lstStyle>
            <a:lvl1pPr>
              <a:defRPr/>
            </a:lvl1pPr>
          </a:lstStyle>
          <a:p>
            <a:pPr>
              <a:defRPr/>
            </a:pPr>
            <a:endParaRPr lang="it-IT"/>
          </a:p>
        </p:txBody>
      </p:sp>
      <p:sp>
        <p:nvSpPr>
          <p:cNvPr id="5"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6" name="Rectangle 13"/>
          <p:cNvSpPr>
            <a:spLocks noGrp="1" noChangeArrowheads="1"/>
          </p:cNvSpPr>
          <p:nvPr>
            <p:ph type="sldNum" sz="quarter" idx="12"/>
          </p:nvPr>
        </p:nvSpPr>
        <p:spPr>
          <a:ln/>
        </p:spPr>
        <p:txBody>
          <a:bodyPr/>
          <a:lstStyle>
            <a:lvl1pPr>
              <a:defRPr/>
            </a:lvl1pPr>
          </a:lstStyle>
          <a:p>
            <a:pPr>
              <a:defRPr/>
            </a:pPr>
            <a:fld id="{B9A25FD3-F565-4DB4-BB0C-0D99D27CE242}"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381000" y="457200"/>
            <a:ext cx="7793038" cy="609600"/>
          </a:xfrm>
        </p:spPr>
        <p:txBody>
          <a:bodyPr/>
          <a:lstStyle/>
          <a:p>
            <a:r>
              <a:rPr lang="it-IT" smtClean="0"/>
              <a:t>Fare clic per modificare lo stile del titolo</a:t>
            </a:r>
            <a:endParaRPr lang="it-IT"/>
          </a:p>
        </p:txBody>
      </p:sp>
      <p:sp>
        <p:nvSpPr>
          <p:cNvPr id="3" name="Segnaposto ClipArt 2"/>
          <p:cNvSpPr>
            <a:spLocks noGrp="1"/>
          </p:cNvSpPr>
          <p:nvPr>
            <p:ph type="clipArt" sz="half" idx="1"/>
          </p:nvPr>
        </p:nvSpPr>
        <p:spPr>
          <a:xfrm>
            <a:off x="990600" y="1828800"/>
            <a:ext cx="3810000" cy="4114800"/>
          </a:xfrm>
        </p:spPr>
        <p:txBody>
          <a:bodyPr/>
          <a:lstStyle/>
          <a:p>
            <a:pPr lvl="0"/>
            <a:endParaRPr lang="it-IT" noProof="0" smtClean="0"/>
          </a:p>
        </p:txBody>
      </p:sp>
      <p:sp>
        <p:nvSpPr>
          <p:cNvPr id="4" name="Segnaposto testo 3"/>
          <p:cNvSpPr>
            <a:spLocks noGrp="1"/>
          </p:cNvSpPr>
          <p:nvPr>
            <p:ph type="body" sz="half" idx="2"/>
          </p:nvPr>
        </p:nvSpPr>
        <p:spPr>
          <a:xfrm>
            <a:off x="4953000" y="18288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1"/>
          <p:cNvSpPr>
            <a:spLocks noGrp="1" noChangeArrowheads="1"/>
          </p:cNvSpPr>
          <p:nvPr>
            <p:ph type="dt" sz="half" idx="10"/>
          </p:nvPr>
        </p:nvSpPr>
        <p:spPr>
          <a:ln/>
        </p:spPr>
        <p:txBody>
          <a:bodyPr/>
          <a:lstStyle>
            <a:lvl1pPr>
              <a:defRPr/>
            </a:lvl1pPr>
          </a:lstStyle>
          <a:p>
            <a:pPr>
              <a:defRPr/>
            </a:pPr>
            <a:endParaRPr lang="it-IT"/>
          </a:p>
        </p:txBody>
      </p:sp>
      <p:sp>
        <p:nvSpPr>
          <p:cNvPr id="6"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7" name="Rectangle 13"/>
          <p:cNvSpPr>
            <a:spLocks noGrp="1" noChangeArrowheads="1"/>
          </p:cNvSpPr>
          <p:nvPr>
            <p:ph type="sldNum" sz="quarter" idx="12"/>
          </p:nvPr>
        </p:nvSpPr>
        <p:spPr>
          <a:ln/>
        </p:spPr>
        <p:txBody>
          <a:bodyPr/>
          <a:lstStyle>
            <a:lvl1pPr>
              <a:defRPr/>
            </a:lvl1pPr>
          </a:lstStyle>
          <a:p>
            <a:pPr>
              <a:defRPr/>
            </a:pPr>
            <a:fld id="{33EB5A64-09F1-491C-89D8-5123C3C9F9CD}"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1"/>
          <p:cNvSpPr>
            <a:spLocks noGrp="1" noChangeArrowheads="1"/>
          </p:cNvSpPr>
          <p:nvPr>
            <p:ph type="dt" sz="half" idx="10"/>
          </p:nvPr>
        </p:nvSpPr>
        <p:spPr>
          <a:ln/>
        </p:spPr>
        <p:txBody>
          <a:bodyPr/>
          <a:lstStyle>
            <a:lvl1pPr>
              <a:defRPr/>
            </a:lvl1pPr>
          </a:lstStyle>
          <a:p>
            <a:pPr>
              <a:defRPr/>
            </a:pPr>
            <a:endParaRPr lang="it-IT"/>
          </a:p>
        </p:txBody>
      </p:sp>
      <p:sp>
        <p:nvSpPr>
          <p:cNvPr id="5"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6" name="Rectangle 13"/>
          <p:cNvSpPr>
            <a:spLocks noGrp="1" noChangeArrowheads="1"/>
          </p:cNvSpPr>
          <p:nvPr>
            <p:ph type="sldNum" sz="quarter" idx="12"/>
          </p:nvPr>
        </p:nvSpPr>
        <p:spPr>
          <a:ln/>
        </p:spPr>
        <p:txBody>
          <a:bodyPr/>
          <a:lstStyle>
            <a:lvl1pPr>
              <a:defRPr/>
            </a:lvl1pPr>
          </a:lstStyle>
          <a:p>
            <a:pPr>
              <a:defRPr/>
            </a:pPr>
            <a:fld id="{B845DD10-BAFA-4340-8C81-6DBF4DE21D9C}"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1"/>
          <p:cNvSpPr>
            <a:spLocks noGrp="1" noChangeArrowheads="1"/>
          </p:cNvSpPr>
          <p:nvPr>
            <p:ph type="dt" sz="half" idx="10"/>
          </p:nvPr>
        </p:nvSpPr>
        <p:spPr>
          <a:ln/>
        </p:spPr>
        <p:txBody>
          <a:bodyPr/>
          <a:lstStyle>
            <a:lvl1pPr>
              <a:defRPr/>
            </a:lvl1pPr>
          </a:lstStyle>
          <a:p>
            <a:pPr>
              <a:defRPr/>
            </a:pPr>
            <a:endParaRPr lang="it-IT"/>
          </a:p>
        </p:txBody>
      </p:sp>
      <p:sp>
        <p:nvSpPr>
          <p:cNvPr id="5"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6" name="Rectangle 13"/>
          <p:cNvSpPr>
            <a:spLocks noGrp="1" noChangeArrowheads="1"/>
          </p:cNvSpPr>
          <p:nvPr>
            <p:ph type="sldNum" sz="quarter" idx="12"/>
          </p:nvPr>
        </p:nvSpPr>
        <p:spPr>
          <a:ln/>
        </p:spPr>
        <p:txBody>
          <a:bodyPr/>
          <a:lstStyle>
            <a:lvl1pPr>
              <a:defRPr/>
            </a:lvl1pPr>
          </a:lstStyle>
          <a:p>
            <a:pPr>
              <a:defRPr/>
            </a:pPr>
            <a:fld id="{A72F9F31-76CE-4283-940E-F8175CDE013F}"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990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53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1"/>
          <p:cNvSpPr>
            <a:spLocks noGrp="1" noChangeArrowheads="1"/>
          </p:cNvSpPr>
          <p:nvPr>
            <p:ph type="dt" sz="half" idx="10"/>
          </p:nvPr>
        </p:nvSpPr>
        <p:spPr>
          <a:ln/>
        </p:spPr>
        <p:txBody>
          <a:bodyPr/>
          <a:lstStyle>
            <a:lvl1pPr>
              <a:defRPr/>
            </a:lvl1pPr>
          </a:lstStyle>
          <a:p>
            <a:pPr>
              <a:defRPr/>
            </a:pPr>
            <a:endParaRPr lang="it-IT"/>
          </a:p>
        </p:txBody>
      </p:sp>
      <p:sp>
        <p:nvSpPr>
          <p:cNvPr id="6"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7" name="Rectangle 13"/>
          <p:cNvSpPr>
            <a:spLocks noGrp="1" noChangeArrowheads="1"/>
          </p:cNvSpPr>
          <p:nvPr>
            <p:ph type="sldNum" sz="quarter" idx="12"/>
          </p:nvPr>
        </p:nvSpPr>
        <p:spPr>
          <a:ln/>
        </p:spPr>
        <p:txBody>
          <a:bodyPr/>
          <a:lstStyle>
            <a:lvl1pPr>
              <a:defRPr/>
            </a:lvl1pPr>
          </a:lstStyle>
          <a:p>
            <a:pPr>
              <a:defRPr/>
            </a:pPr>
            <a:fld id="{6D36BB53-7519-4AF4-B837-8654D77F2A03}"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1"/>
          <p:cNvSpPr>
            <a:spLocks noGrp="1" noChangeArrowheads="1"/>
          </p:cNvSpPr>
          <p:nvPr>
            <p:ph type="dt" sz="half" idx="10"/>
          </p:nvPr>
        </p:nvSpPr>
        <p:spPr>
          <a:ln/>
        </p:spPr>
        <p:txBody>
          <a:bodyPr/>
          <a:lstStyle>
            <a:lvl1pPr>
              <a:defRPr/>
            </a:lvl1pPr>
          </a:lstStyle>
          <a:p>
            <a:pPr>
              <a:defRPr/>
            </a:pPr>
            <a:endParaRPr lang="it-IT"/>
          </a:p>
        </p:txBody>
      </p:sp>
      <p:sp>
        <p:nvSpPr>
          <p:cNvPr id="8"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9" name="Rectangle 13"/>
          <p:cNvSpPr>
            <a:spLocks noGrp="1" noChangeArrowheads="1"/>
          </p:cNvSpPr>
          <p:nvPr>
            <p:ph type="sldNum" sz="quarter" idx="12"/>
          </p:nvPr>
        </p:nvSpPr>
        <p:spPr>
          <a:ln/>
        </p:spPr>
        <p:txBody>
          <a:bodyPr/>
          <a:lstStyle>
            <a:lvl1pPr>
              <a:defRPr/>
            </a:lvl1pPr>
          </a:lstStyle>
          <a:p>
            <a:pPr>
              <a:defRPr/>
            </a:pPr>
            <a:fld id="{F35E77E6-FC15-48A0-8097-E05C3C84C5EC}"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1"/>
          <p:cNvSpPr>
            <a:spLocks noGrp="1" noChangeArrowheads="1"/>
          </p:cNvSpPr>
          <p:nvPr>
            <p:ph type="dt" sz="half" idx="10"/>
          </p:nvPr>
        </p:nvSpPr>
        <p:spPr>
          <a:ln/>
        </p:spPr>
        <p:txBody>
          <a:bodyPr/>
          <a:lstStyle>
            <a:lvl1pPr>
              <a:defRPr/>
            </a:lvl1pPr>
          </a:lstStyle>
          <a:p>
            <a:pPr>
              <a:defRPr/>
            </a:pPr>
            <a:endParaRPr lang="it-IT"/>
          </a:p>
        </p:txBody>
      </p:sp>
      <p:sp>
        <p:nvSpPr>
          <p:cNvPr id="4"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5" name="Rectangle 13"/>
          <p:cNvSpPr>
            <a:spLocks noGrp="1" noChangeArrowheads="1"/>
          </p:cNvSpPr>
          <p:nvPr>
            <p:ph type="sldNum" sz="quarter" idx="12"/>
          </p:nvPr>
        </p:nvSpPr>
        <p:spPr>
          <a:ln/>
        </p:spPr>
        <p:txBody>
          <a:bodyPr/>
          <a:lstStyle>
            <a:lvl1pPr>
              <a:defRPr/>
            </a:lvl1pPr>
          </a:lstStyle>
          <a:p>
            <a:pPr>
              <a:defRPr/>
            </a:pPr>
            <a:fld id="{8139655C-6218-4C0C-9841-96632609F0B0}"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it-IT"/>
          </a:p>
        </p:txBody>
      </p:sp>
      <p:sp>
        <p:nvSpPr>
          <p:cNvPr id="3"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4" name="Rectangle 13"/>
          <p:cNvSpPr>
            <a:spLocks noGrp="1" noChangeArrowheads="1"/>
          </p:cNvSpPr>
          <p:nvPr>
            <p:ph type="sldNum" sz="quarter" idx="12"/>
          </p:nvPr>
        </p:nvSpPr>
        <p:spPr>
          <a:ln/>
        </p:spPr>
        <p:txBody>
          <a:bodyPr/>
          <a:lstStyle>
            <a:lvl1pPr>
              <a:defRPr/>
            </a:lvl1pPr>
          </a:lstStyle>
          <a:p>
            <a:pPr>
              <a:defRPr/>
            </a:pPr>
            <a:fld id="{FF153491-E88B-4886-89A6-11F95898852F}"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1"/>
          <p:cNvSpPr>
            <a:spLocks noGrp="1" noChangeArrowheads="1"/>
          </p:cNvSpPr>
          <p:nvPr>
            <p:ph type="dt" sz="half" idx="10"/>
          </p:nvPr>
        </p:nvSpPr>
        <p:spPr>
          <a:ln/>
        </p:spPr>
        <p:txBody>
          <a:bodyPr/>
          <a:lstStyle>
            <a:lvl1pPr>
              <a:defRPr/>
            </a:lvl1pPr>
          </a:lstStyle>
          <a:p>
            <a:pPr>
              <a:defRPr/>
            </a:pPr>
            <a:endParaRPr lang="it-IT"/>
          </a:p>
        </p:txBody>
      </p:sp>
      <p:sp>
        <p:nvSpPr>
          <p:cNvPr id="6"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7" name="Rectangle 13"/>
          <p:cNvSpPr>
            <a:spLocks noGrp="1" noChangeArrowheads="1"/>
          </p:cNvSpPr>
          <p:nvPr>
            <p:ph type="sldNum" sz="quarter" idx="12"/>
          </p:nvPr>
        </p:nvSpPr>
        <p:spPr>
          <a:ln/>
        </p:spPr>
        <p:txBody>
          <a:bodyPr/>
          <a:lstStyle>
            <a:lvl1pPr>
              <a:defRPr/>
            </a:lvl1pPr>
          </a:lstStyle>
          <a:p>
            <a:pPr>
              <a:defRPr/>
            </a:pPr>
            <a:fld id="{CA6E2D1D-F914-409F-86B9-CD58C148B2F9}"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1"/>
          <p:cNvSpPr>
            <a:spLocks noGrp="1" noChangeArrowheads="1"/>
          </p:cNvSpPr>
          <p:nvPr>
            <p:ph type="dt" sz="half" idx="10"/>
          </p:nvPr>
        </p:nvSpPr>
        <p:spPr>
          <a:ln/>
        </p:spPr>
        <p:txBody>
          <a:bodyPr/>
          <a:lstStyle>
            <a:lvl1pPr>
              <a:defRPr/>
            </a:lvl1pPr>
          </a:lstStyle>
          <a:p>
            <a:pPr>
              <a:defRPr/>
            </a:pPr>
            <a:endParaRPr lang="it-IT"/>
          </a:p>
        </p:txBody>
      </p:sp>
      <p:sp>
        <p:nvSpPr>
          <p:cNvPr id="6"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7" name="Rectangle 13"/>
          <p:cNvSpPr>
            <a:spLocks noGrp="1" noChangeArrowheads="1"/>
          </p:cNvSpPr>
          <p:nvPr>
            <p:ph type="sldNum" sz="quarter" idx="12"/>
          </p:nvPr>
        </p:nvSpPr>
        <p:spPr>
          <a:ln/>
        </p:spPr>
        <p:txBody>
          <a:bodyPr/>
          <a:lstStyle>
            <a:lvl1pPr>
              <a:defRPr/>
            </a:lvl1pPr>
          </a:lstStyle>
          <a:p>
            <a:pPr>
              <a:defRPr/>
            </a:pPr>
            <a:fld id="{313F766F-37A5-497F-95C8-97F536E6EE8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381000" y="457200"/>
            <a:ext cx="7793038"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7" name="Rectangle 10"/>
          <p:cNvSpPr>
            <a:spLocks noGrp="1" noChangeArrowheads="1"/>
          </p:cNvSpPr>
          <p:nvPr>
            <p:ph type="body" idx="1"/>
          </p:nvPr>
        </p:nvSpPr>
        <p:spPr bwMode="auto">
          <a:xfrm>
            <a:off x="9906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99339"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it-IT"/>
          </a:p>
        </p:txBody>
      </p:sp>
      <p:sp>
        <p:nvSpPr>
          <p:cNvPr id="99340"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r>
              <a:rPr lang="it-IT"/>
              <a:t>Facoltà di Scienze Politiche. Corso di Demografia. Dott.ssa Letizia Mencarini</a:t>
            </a:r>
          </a:p>
        </p:txBody>
      </p:sp>
      <p:sp>
        <p:nvSpPr>
          <p:cNvPr id="99341"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3B6DE127-57FB-440A-BA3A-C524116BA742}" type="slidenum">
              <a:rPr lang="it-IT"/>
              <a:pPr>
                <a:defRPr/>
              </a:pPr>
              <a:t>‹N›</a:t>
            </a:fld>
            <a:endParaRPr lang="it-IT"/>
          </a:p>
        </p:txBody>
      </p:sp>
      <p:sp>
        <p:nvSpPr>
          <p:cNvPr id="99343" name="Line 15"/>
          <p:cNvSpPr>
            <a:spLocks noChangeShapeType="1"/>
          </p:cNvSpPr>
          <p:nvPr userDrawn="1"/>
        </p:nvSpPr>
        <p:spPr bwMode="auto">
          <a:xfrm>
            <a:off x="323850" y="1125538"/>
            <a:ext cx="8610600" cy="0"/>
          </a:xfrm>
          <a:prstGeom prst="line">
            <a:avLst/>
          </a:prstGeom>
          <a:noFill/>
          <a:ln w="38100">
            <a:solidFill>
              <a:srgbClr val="777777">
                <a:alpha val="50000"/>
              </a:srgbClr>
            </a:solidFill>
            <a:miter lim="800000"/>
            <a:headEnd/>
            <a:tailEnd/>
          </a:ln>
          <a:effectLst/>
        </p:spPr>
        <p:txBody>
          <a:bodyPr wrap="none"/>
          <a:lstStyle/>
          <a:p>
            <a:pPr>
              <a:defRPr/>
            </a:pPr>
            <a:endParaRPr lang="it-IT"/>
          </a:p>
        </p:txBody>
      </p:sp>
    </p:spTree>
  </p:cSld>
  <p:clrMap bg1="lt1" tx1="dk1" bg2="lt2" tx2="dk2" accent1="accent1" accent2="accent2" accent3="accent3" accent4="accent4" accent5="accent5" accent6="accent6" hlink="hlink" folHlink="folHlink"/>
  <p:sldLayoutIdLst>
    <p:sldLayoutId id="2147483701"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papp.iussp.org/sessions/papp101_s08/PAPP101_s08_040_070.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395536" y="2204864"/>
            <a:ext cx="8387779" cy="1495425"/>
          </a:xfrm>
        </p:spPr>
        <p:txBody>
          <a:bodyPr/>
          <a:lstStyle/>
          <a:p>
            <a:pPr lvl="0" eaLnBrk="1" hangingPunct="1">
              <a:defRPr/>
            </a:pPr>
            <a:r>
              <a:rPr lang="en-US" sz="5400" b="1" dirty="0" smtClean="0">
                <a:solidFill>
                  <a:srgbClr val="990033"/>
                </a:solidFill>
                <a:effectLst>
                  <a:outerShdw blurRad="38100" dist="38100" dir="2700000" algn="tl">
                    <a:srgbClr val="C0C0C0"/>
                  </a:outerShdw>
                </a:effectLst>
              </a:rPr>
              <a:t>Life table as a model</a:t>
            </a:r>
            <a:endParaRPr lang="it-IT" sz="6600" b="1" dirty="0" smtClean="0">
              <a:effectLst>
                <a:outerShdw blurRad="38100" dist="38100" dir="2700000" algn="tl">
                  <a:srgbClr val="C0C0C0"/>
                </a:outerShdw>
              </a:effectLst>
            </a:endParaRPr>
          </a:p>
        </p:txBody>
      </p:sp>
      <p:sp>
        <p:nvSpPr>
          <p:cNvPr id="3075" name="Line 3"/>
          <p:cNvSpPr>
            <a:spLocks noChangeShapeType="1"/>
          </p:cNvSpPr>
          <p:nvPr/>
        </p:nvSpPr>
        <p:spPr bwMode="auto">
          <a:xfrm>
            <a:off x="323850" y="3716338"/>
            <a:ext cx="8610600" cy="0"/>
          </a:xfrm>
          <a:prstGeom prst="line">
            <a:avLst/>
          </a:prstGeom>
          <a:noFill/>
          <a:ln w="38100">
            <a:solidFill>
              <a:srgbClr val="808080">
                <a:alpha val="50195"/>
              </a:srgbClr>
            </a:solidFill>
            <a:miter lim="800000"/>
            <a:headEnd/>
            <a:tailEnd/>
          </a:ln>
        </p:spPr>
        <p:txBody>
          <a:bodyPr wrap="none"/>
          <a:lstStyle/>
          <a:p>
            <a:endParaRPr lang="it-IT"/>
          </a:p>
        </p:txBody>
      </p:sp>
      <p:sp>
        <p:nvSpPr>
          <p:cNvPr id="421892" name="Text Box 4"/>
          <p:cNvSpPr txBox="1">
            <a:spLocks noChangeArrowheads="1"/>
          </p:cNvSpPr>
          <p:nvPr/>
        </p:nvSpPr>
        <p:spPr bwMode="auto">
          <a:xfrm>
            <a:off x="1116013" y="188913"/>
            <a:ext cx="8027987" cy="1107996"/>
          </a:xfrm>
          <a:prstGeom prst="rect">
            <a:avLst/>
          </a:prstGeom>
          <a:noFill/>
          <a:ln w="9525">
            <a:noFill/>
            <a:miter lim="800000"/>
            <a:headEnd/>
            <a:tailEnd/>
          </a:ln>
          <a:effectLst/>
        </p:spPr>
        <p:txBody>
          <a:bodyPr>
            <a:spAutoFit/>
          </a:bodyPr>
          <a:lstStyle/>
          <a:p>
            <a:pPr algn="ctr">
              <a:lnSpc>
                <a:spcPct val="110000"/>
              </a:lnSpc>
              <a:defRPr/>
            </a:pPr>
            <a:r>
              <a:rPr lang="it-IT" sz="2000" dirty="0">
                <a:solidFill>
                  <a:srgbClr val="777777"/>
                </a:solidFill>
                <a:latin typeface="Arial" charset="0"/>
                <a:cs typeface="Arial" charset="0"/>
              </a:rPr>
              <a:t>Università di Padova, Facoltà di Scienze Statistiche </a:t>
            </a:r>
          </a:p>
          <a:p>
            <a:pPr algn="ctr">
              <a:lnSpc>
                <a:spcPct val="110000"/>
              </a:lnSpc>
              <a:defRPr/>
            </a:pPr>
            <a:r>
              <a:rPr lang="it-IT" sz="2000" dirty="0">
                <a:solidFill>
                  <a:srgbClr val="777777"/>
                </a:solidFill>
                <a:latin typeface="Arial" charset="0"/>
                <a:cs typeface="Arial" charset="0"/>
              </a:rPr>
              <a:t>Laurea </a:t>
            </a:r>
            <a:r>
              <a:rPr lang="it-IT" sz="2000" dirty="0" smtClean="0">
                <a:solidFill>
                  <a:srgbClr val="777777"/>
                </a:solidFill>
                <a:latin typeface="Arial" charset="0"/>
                <a:cs typeface="Arial" charset="0"/>
              </a:rPr>
              <a:t>Magistrale in Scienze Statistiche</a:t>
            </a:r>
            <a:endParaRPr lang="it-IT" sz="2000" dirty="0">
              <a:solidFill>
                <a:srgbClr val="777777"/>
              </a:solidFill>
              <a:latin typeface="Arial" charset="0"/>
              <a:cs typeface="Arial" charset="0"/>
            </a:endParaRPr>
          </a:p>
          <a:p>
            <a:pPr algn="ctr">
              <a:lnSpc>
                <a:spcPct val="110000"/>
              </a:lnSpc>
              <a:defRPr/>
            </a:pPr>
            <a:r>
              <a:rPr lang="it-IT" sz="2000" dirty="0">
                <a:solidFill>
                  <a:srgbClr val="777777"/>
                </a:solidFill>
                <a:latin typeface="Arial" charset="0"/>
                <a:cs typeface="Arial" charset="0"/>
              </a:rPr>
              <a:t>Corso</a:t>
            </a:r>
            <a:r>
              <a:rPr lang="it-IT" sz="2000" b="1" dirty="0">
                <a:solidFill>
                  <a:srgbClr val="777777"/>
                </a:solidFill>
                <a:effectLst>
                  <a:outerShdw blurRad="38100" dist="38100" dir="2700000" algn="tl">
                    <a:srgbClr val="C0C0C0"/>
                  </a:outerShdw>
                </a:effectLst>
                <a:latin typeface="Arial" charset="0"/>
                <a:cs typeface="Arial" charset="0"/>
              </a:rPr>
              <a:t>: </a:t>
            </a:r>
            <a:r>
              <a:rPr lang="it-IT" sz="2000" b="1" dirty="0" smtClean="0">
                <a:solidFill>
                  <a:srgbClr val="777777"/>
                </a:solidFill>
                <a:effectLst>
                  <a:outerShdw blurRad="38100" dist="38100" dir="2700000" algn="tl">
                    <a:srgbClr val="C0C0C0"/>
                  </a:outerShdw>
                </a:effectLst>
                <a:latin typeface="Arial" charset="0"/>
                <a:cs typeface="Arial" charset="0"/>
              </a:rPr>
              <a:t>Teorie e modelli demografici</a:t>
            </a:r>
            <a:endParaRPr lang="it-IT" b="1" dirty="0">
              <a:effectLst>
                <a:outerShdw blurRad="38100" dist="38100" dir="2700000" algn="tl">
                  <a:srgbClr val="C0C0C0"/>
                </a:outerShdw>
              </a:effectLst>
            </a:endParaRPr>
          </a:p>
        </p:txBody>
      </p:sp>
      <p:sp>
        <p:nvSpPr>
          <p:cNvPr id="3077" name="Rectangle 6"/>
          <p:cNvSpPr>
            <a:spLocks noChangeArrowheads="1"/>
          </p:cNvSpPr>
          <p:nvPr/>
        </p:nvSpPr>
        <p:spPr bwMode="auto">
          <a:xfrm>
            <a:off x="4238625" y="3090863"/>
            <a:ext cx="9144000" cy="0"/>
          </a:xfrm>
          <a:prstGeom prst="rect">
            <a:avLst/>
          </a:prstGeom>
          <a:noFill/>
          <a:ln w="9525">
            <a:noFill/>
            <a:miter lim="800000"/>
            <a:headEnd/>
            <a:tailEnd/>
          </a:ln>
        </p:spPr>
        <p:txBody>
          <a:bodyPr>
            <a:spAutoFit/>
          </a:bodyPr>
          <a:lstStyle/>
          <a:p>
            <a:endParaRPr lang="it-IT"/>
          </a:p>
        </p:txBody>
      </p:sp>
      <p:sp>
        <p:nvSpPr>
          <p:cNvPr id="3078" name="Text Box 8"/>
          <p:cNvSpPr txBox="1">
            <a:spLocks noChangeArrowheads="1"/>
          </p:cNvSpPr>
          <p:nvPr/>
        </p:nvSpPr>
        <p:spPr bwMode="auto">
          <a:xfrm>
            <a:off x="323850" y="5445125"/>
            <a:ext cx="4032250" cy="1050925"/>
          </a:xfrm>
          <a:prstGeom prst="rect">
            <a:avLst/>
          </a:prstGeom>
          <a:noFill/>
          <a:ln w="9525">
            <a:noFill/>
            <a:miter lim="800000"/>
            <a:headEnd/>
            <a:tailEnd/>
          </a:ln>
        </p:spPr>
        <p:txBody>
          <a:bodyPr>
            <a:spAutoFit/>
          </a:bodyPr>
          <a:lstStyle/>
          <a:p>
            <a:pPr>
              <a:lnSpc>
                <a:spcPct val="80000"/>
              </a:lnSpc>
              <a:spcBef>
                <a:spcPct val="50000"/>
              </a:spcBef>
            </a:pPr>
            <a:r>
              <a:rPr lang="it-IT" sz="2000" b="1">
                <a:solidFill>
                  <a:srgbClr val="003399"/>
                </a:solidFill>
              </a:rPr>
              <a:t>Maria Letizia Tanturri</a:t>
            </a:r>
          </a:p>
          <a:p>
            <a:pPr>
              <a:lnSpc>
                <a:spcPct val="80000"/>
              </a:lnSpc>
              <a:spcBef>
                <a:spcPct val="50000"/>
              </a:spcBef>
            </a:pPr>
            <a:r>
              <a:rPr lang="it-IT" sz="1800">
                <a:solidFill>
                  <a:srgbClr val="808080"/>
                </a:solidFill>
              </a:rPr>
              <a:t>Dipartimento di Scienze Statistiche</a:t>
            </a:r>
          </a:p>
          <a:p>
            <a:pPr>
              <a:lnSpc>
                <a:spcPct val="80000"/>
              </a:lnSpc>
              <a:spcBef>
                <a:spcPct val="50000"/>
              </a:spcBef>
            </a:pPr>
            <a:r>
              <a:rPr lang="it-IT" sz="1800">
                <a:solidFill>
                  <a:srgbClr val="808080"/>
                </a:solidFill>
              </a:rPr>
              <a:t>tanturri@stat.unipd.it</a:t>
            </a:r>
          </a:p>
        </p:txBody>
      </p:sp>
      <p:sp>
        <p:nvSpPr>
          <p:cNvPr id="3079" name="Text Box 18"/>
          <p:cNvSpPr txBox="1">
            <a:spLocks noChangeArrowheads="1"/>
          </p:cNvSpPr>
          <p:nvPr/>
        </p:nvSpPr>
        <p:spPr bwMode="auto">
          <a:xfrm>
            <a:off x="5940425" y="5876925"/>
            <a:ext cx="2808288" cy="369332"/>
          </a:xfrm>
          <a:prstGeom prst="rect">
            <a:avLst/>
          </a:prstGeom>
          <a:noFill/>
          <a:ln w="9525">
            <a:noFill/>
            <a:miter lim="800000"/>
            <a:headEnd/>
            <a:tailEnd/>
          </a:ln>
        </p:spPr>
        <p:txBody>
          <a:bodyPr>
            <a:spAutoFit/>
          </a:bodyPr>
          <a:lstStyle/>
          <a:p>
            <a:pPr algn="r">
              <a:lnSpc>
                <a:spcPct val="90000"/>
              </a:lnSpc>
              <a:spcBef>
                <a:spcPct val="50000"/>
              </a:spcBef>
            </a:pPr>
            <a:r>
              <a:rPr lang="it-IT" sz="2000" b="1" dirty="0">
                <a:solidFill>
                  <a:srgbClr val="990033"/>
                </a:solidFill>
              </a:rPr>
              <a:t>Lezione </a:t>
            </a:r>
            <a:r>
              <a:rPr lang="it-IT" sz="2000" b="1" dirty="0" smtClean="0">
                <a:solidFill>
                  <a:srgbClr val="990033"/>
                </a:solidFill>
              </a:rPr>
              <a:t>11</a:t>
            </a:r>
            <a:endParaRPr lang="it-IT" sz="2000" b="1" dirty="0">
              <a:solidFill>
                <a:srgbClr val="990033"/>
              </a:solidFill>
            </a:endParaRPr>
          </a:p>
        </p:txBody>
      </p:sp>
      <p:pic>
        <p:nvPicPr>
          <p:cNvPr id="3081" name="Picture 20"/>
          <p:cNvPicPr>
            <a:picLocks noChangeAspect="1" noChangeArrowheads="1"/>
          </p:cNvPicPr>
          <p:nvPr/>
        </p:nvPicPr>
        <p:blipFill>
          <a:blip r:embed="rId3" cstate="print"/>
          <a:srcRect/>
          <a:stretch>
            <a:fillRect/>
          </a:stretch>
        </p:blipFill>
        <p:spPr bwMode="auto">
          <a:xfrm>
            <a:off x="250825" y="188913"/>
            <a:ext cx="1646238" cy="1565275"/>
          </a:xfrm>
          <a:prstGeom prst="rect">
            <a:avLst/>
          </a:prstGeom>
          <a:noFill/>
          <a:ln w="9525">
            <a:noFill/>
            <a:miter lim="800000"/>
            <a:headEnd/>
            <a:tailEnd/>
          </a:ln>
        </p:spPr>
      </p:pic>
      <p:sp>
        <p:nvSpPr>
          <p:cNvPr id="10" name="Rectangle 2"/>
          <p:cNvSpPr txBox="1">
            <a:spLocks noChangeArrowheads="1"/>
          </p:cNvSpPr>
          <p:nvPr/>
        </p:nvSpPr>
        <p:spPr bwMode="auto">
          <a:xfrm>
            <a:off x="2699792" y="4293096"/>
            <a:ext cx="6137968" cy="57150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600" i="0" u="none" strike="noStrike" kern="0" cap="none" spc="0" normalizeH="0" baseline="0" dirty="0" smtClean="0">
              <a:ln>
                <a:noFill/>
              </a:ln>
              <a:solidFill>
                <a:schemeClr val="tx2"/>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332656"/>
            <a:ext cx="8763000" cy="609600"/>
          </a:xfrm>
        </p:spPr>
        <p:txBody>
          <a:bodyPr/>
          <a:lstStyle/>
          <a:p>
            <a:pPr eaLnBrk="1" hangingPunct="1"/>
            <a:r>
              <a:rPr lang="en-US" sz="3600" dirty="0" smtClean="0"/>
              <a:t>The Life Table as a Stationary Population</a:t>
            </a:r>
          </a:p>
        </p:txBody>
      </p:sp>
      <p:sp>
        <p:nvSpPr>
          <p:cNvPr id="17411" name="Rectangle 3"/>
          <p:cNvSpPr>
            <a:spLocks noGrp="1" noChangeArrowheads="1"/>
          </p:cNvSpPr>
          <p:nvPr>
            <p:ph type="body" idx="1"/>
          </p:nvPr>
        </p:nvSpPr>
        <p:spPr/>
        <p:txBody>
          <a:bodyPr/>
          <a:lstStyle/>
          <a:p>
            <a:r>
              <a:rPr lang="en-US" dirty="0" smtClean="0"/>
              <a:t>A stationary population is defined as a population </a:t>
            </a:r>
            <a:r>
              <a:rPr lang="en-US" dirty="0" smtClean="0">
                <a:solidFill>
                  <a:srgbClr val="FF0000"/>
                </a:solidFill>
              </a:rPr>
              <a:t>whose total number and distribution by age </a:t>
            </a:r>
            <a:r>
              <a:rPr lang="en-US" b="1" dirty="0" smtClean="0">
                <a:solidFill>
                  <a:srgbClr val="FF0000"/>
                </a:solidFill>
              </a:rPr>
              <a:t>do not </a:t>
            </a:r>
            <a:r>
              <a:rPr lang="en-US" dirty="0" smtClean="0">
                <a:solidFill>
                  <a:srgbClr val="FF0000"/>
                </a:solidFill>
              </a:rPr>
              <a:t>change </a:t>
            </a:r>
            <a:r>
              <a:rPr lang="en-US" dirty="0" smtClean="0"/>
              <a:t>with time</a:t>
            </a:r>
          </a:p>
          <a:p>
            <a:pPr lvl="1" eaLnBrk="1" hangingPunct="1"/>
            <a:r>
              <a:rPr lang="en-US" dirty="0" smtClean="0"/>
              <a:t>Conditions</a:t>
            </a:r>
          </a:p>
          <a:p>
            <a:pPr lvl="2" eaLnBrk="1" hangingPunct="1"/>
            <a:r>
              <a:rPr lang="en-US" dirty="0" smtClean="0"/>
              <a:t>Number of births per year remains constant = table radix</a:t>
            </a:r>
          </a:p>
          <a:p>
            <a:pPr lvl="2" eaLnBrk="1" hangingPunct="1"/>
            <a:r>
              <a:rPr lang="en-US" dirty="0" smtClean="0"/>
              <a:t>Each cohort of births experiences current observed mortality rates throughout life</a:t>
            </a:r>
          </a:p>
          <a:p>
            <a:pPr lvl="2" eaLnBrk="1" hangingPunct="1"/>
            <a:r>
              <a:rPr lang="en-US" dirty="0" smtClean="0"/>
              <a:t>Net migration = 0; or “closed” to migration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a:xfrm>
            <a:off x="611560" y="1484784"/>
            <a:ext cx="8060432" cy="4114800"/>
          </a:xfrm>
        </p:spPr>
        <p:txBody>
          <a:bodyPr/>
          <a:lstStyle/>
          <a:p>
            <a:r>
              <a:rPr lang="en-US" sz="2800" dirty="0" smtClean="0"/>
              <a:t>Assuming no migration, such a hypothetical population can be obtained </a:t>
            </a:r>
            <a:r>
              <a:rPr lang="en-US" sz="2800" dirty="0" smtClean="0">
                <a:solidFill>
                  <a:srgbClr val="FF0000"/>
                </a:solidFill>
              </a:rPr>
              <a:t>if </a:t>
            </a:r>
          </a:p>
          <a:p>
            <a:pPr lvl="1"/>
            <a:r>
              <a:rPr lang="en-US" sz="2400" dirty="0" smtClean="0">
                <a:solidFill>
                  <a:srgbClr val="FF0000"/>
                </a:solidFill>
              </a:rPr>
              <a:t>the number of births per year remained constant (usually assumed at 100,000) for a long period of time </a:t>
            </a:r>
            <a:r>
              <a:rPr lang="en-US" sz="2400" dirty="0" smtClean="0"/>
              <a:t>and </a:t>
            </a:r>
          </a:p>
          <a:p>
            <a:pPr lvl="1"/>
            <a:r>
              <a:rPr lang="en-US" sz="2400" dirty="0" smtClean="0"/>
              <a:t>each cohort of births experienced the current observed mortality rates throughout life (constant over time, but not over age)</a:t>
            </a:r>
            <a:endParaRPr lang="en-US" sz="2800" dirty="0" smtClean="0"/>
          </a:p>
          <a:p>
            <a:r>
              <a:rPr lang="en-US" sz="2800" dirty="0" smtClean="0"/>
              <a:t>The annual </a:t>
            </a:r>
            <a:r>
              <a:rPr lang="en-US" sz="2800" dirty="0" smtClean="0">
                <a:solidFill>
                  <a:srgbClr val="FF0000"/>
                </a:solidFill>
              </a:rPr>
              <a:t>number of deaths would thus equal 100,000 </a:t>
            </a:r>
            <a:r>
              <a:rPr lang="en-US" sz="2800" dirty="0" smtClean="0"/>
              <a:t>also, and </a:t>
            </a:r>
          </a:p>
          <a:p>
            <a:r>
              <a:rPr lang="en-US" sz="2800" dirty="0" smtClean="0"/>
              <a:t>there would be </a:t>
            </a:r>
            <a:r>
              <a:rPr lang="en-US" sz="2800" dirty="0" smtClean="0">
                <a:solidFill>
                  <a:srgbClr val="FF0000"/>
                </a:solidFill>
              </a:rPr>
              <a:t>no change in size </a:t>
            </a:r>
            <a:r>
              <a:rPr lang="en-US" sz="2800" dirty="0" smtClean="0"/>
              <a:t>of the population</a:t>
            </a:r>
          </a:p>
          <a:p>
            <a:endParaRPr lang="en-US" dirty="0" smtClean="0"/>
          </a:p>
          <a:p>
            <a:endParaRPr lang="en-US" dirty="0" smtClean="0"/>
          </a:p>
          <a:p>
            <a:endParaRPr lang="en-US"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11</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r>
              <a:rPr lang="en-US" dirty="0" smtClean="0"/>
              <a:t>The characteristics of a stationary population are given by the corresponding life table</a:t>
            </a:r>
          </a:p>
          <a:p>
            <a:endParaRPr lang="en-US"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12</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200" dirty="0" smtClean="0"/>
              <a:t>Life table and age structure of the stationary population</a:t>
            </a:r>
            <a:endParaRPr lang="en-US" sz="3200"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13</a:t>
            </a:fld>
            <a:endParaRPr lang="it-IT"/>
          </a:p>
        </p:txBody>
      </p:sp>
      <p:pic>
        <p:nvPicPr>
          <p:cNvPr id="181250" name="Picture 2"/>
          <p:cNvPicPr>
            <a:picLocks noGrp="1" noChangeAspect="1" noChangeArrowheads="1"/>
          </p:cNvPicPr>
          <p:nvPr>
            <p:ph idx="1"/>
          </p:nvPr>
        </p:nvPicPr>
        <p:blipFill>
          <a:blip r:embed="rId2" cstate="print"/>
          <a:srcRect/>
          <a:stretch>
            <a:fillRect/>
          </a:stretch>
        </p:blipFill>
        <p:spPr bwMode="auto">
          <a:xfrm>
            <a:off x="251520" y="1628800"/>
            <a:ext cx="8286331" cy="39799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66192"/>
            <a:ext cx="7793038" cy="609600"/>
          </a:xfrm>
        </p:spPr>
        <p:txBody>
          <a:bodyPr/>
          <a:lstStyle/>
          <a:p>
            <a:r>
              <a:rPr lang="it-IT" sz="3600" dirty="0" err="1" smtClean="0"/>
              <a:t>Demonstrate</a:t>
            </a:r>
            <a:r>
              <a:rPr lang="it-IT" sz="3600" dirty="0" smtClean="0"/>
              <a:t> </a:t>
            </a:r>
            <a:r>
              <a:rPr lang="it-IT" sz="3600" dirty="0" err="1" smtClean="0"/>
              <a:t>that</a:t>
            </a:r>
            <a:r>
              <a:rPr lang="it-IT" sz="3600" dirty="0" smtClean="0"/>
              <a:t> </a:t>
            </a:r>
            <a:r>
              <a:rPr lang="it-IT" sz="3600" dirty="0" err="1" smtClean="0"/>
              <a:t>nLx</a:t>
            </a:r>
            <a:r>
              <a:rPr lang="it-IT" sz="3600" dirty="0" smtClean="0"/>
              <a:t>= # of </a:t>
            </a:r>
            <a:r>
              <a:rPr lang="it-IT" sz="3600" dirty="0" err="1" smtClean="0"/>
              <a:t>person</a:t>
            </a:r>
            <a:r>
              <a:rPr lang="it-IT" sz="3600" dirty="0" smtClean="0"/>
              <a:t> </a:t>
            </a:r>
            <a:r>
              <a:rPr lang="it-IT" sz="3600" dirty="0" err="1" smtClean="0"/>
              <a:t>alive</a:t>
            </a:r>
            <a:r>
              <a:rPr lang="it-IT" sz="3600" dirty="0" smtClean="0"/>
              <a:t>  </a:t>
            </a:r>
            <a:r>
              <a:rPr lang="it-IT" sz="3600" dirty="0" err="1" smtClean="0"/>
              <a:t>between</a:t>
            </a:r>
            <a:r>
              <a:rPr lang="it-IT" sz="3600" dirty="0" smtClean="0"/>
              <a:t> </a:t>
            </a:r>
            <a:r>
              <a:rPr lang="it-IT" sz="3600" dirty="0" err="1" smtClean="0"/>
              <a:t>age</a:t>
            </a:r>
            <a:r>
              <a:rPr lang="it-IT" sz="3600" dirty="0" smtClean="0"/>
              <a:t> x, </a:t>
            </a:r>
            <a:r>
              <a:rPr lang="it-IT" sz="3600" dirty="0" err="1" smtClean="0"/>
              <a:t>x+n</a:t>
            </a:r>
            <a:endParaRPr lang="en-GB" sz="3600"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827584" y="1556792"/>
                <a:ext cx="7935416" cy="4386808"/>
              </a:xfrm>
            </p:spPr>
            <p:txBody>
              <a:bodyPr/>
              <a:lstStyle/>
              <a:p>
                <a:r>
                  <a:rPr lang="en-US" dirty="0" smtClean="0"/>
                  <a:t>365.000 Births a year (1000*365)</a:t>
                </a:r>
              </a:p>
              <a:p>
                <a:r>
                  <a:rPr lang="en-US" dirty="0" smtClean="0"/>
                  <a:t>Probability of surviving from the table</a:t>
                </a:r>
              </a:p>
              <a:p>
                <a:endParaRPr lang="en-US" dirty="0" smtClean="0"/>
              </a:p>
              <a:p>
                <a:r>
                  <a:rPr lang="en-US" dirty="0" smtClean="0"/>
                  <a:t> 	 # of people alive at any particular age becomes constant</a:t>
                </a:r>
                <a:r>
                  <a:rPr lang="it-IT" dirty="0" smtClean="0"/>
                  <a:t> over time</a:t>
                </a:r>
              </a:p>
              <a:p>
                <a:endParaRPr lang="it-IT" dirty="0"/>
              </a:p>
              <a:p>
                <a14:m>
                  <m:oMath xmlns:m="http://schemas.openxmlformats.org/officeDocument/2006/math">
                    <m:sSub>
                      <m:sSubPr>
                        <m:ctrlPr>
                          <a:rPr lang="it-IT" sz="3600" i="1" smtClean="0">
                            <a:latin typeface="Cambria Math" panose="02040503050406030204" pitchFamily="18" charset="0"/>
                          </a:rPr>
                        </m:ctrlPr>
                      </m:sSubPr>
                      <m:e>
                        <m:r>
                          <a:rPr lang="it-IT" sz="3600" baseline="-25000" smtClean="0">
                            <a:latin typeface="Cambria Math" panose="02040503050406030204" pitchFamily="18" charset="0"/>
                          </a:rPr>
                          <m:t>1</m:t>
                        </m:r>
                        <m:r>
                          <a:rPr lang="it-IT" sz="3600" i="1" smtClean="0">
                            <a:latin typeface="Cambria Math" panose="02040503050406030204" pitchFamily="18" charset="0"/>
                          </a:rPr>
                          <m:t>𝑁</m:t>
                        </m:r>
                      </m:e>
                      <m:sub>
                        <m:r>
                          <a:rPr lang="it-IT" sz="3600" i="0" smtClean="0">
                            <a:latin typeface="Cambria Math" panose="02040503050406030204" pitchFamily="18" charset="0"/>
                          </a:rPr>
                          <m:t>0</m:t>
                        </m:r>
                      </m:sub>
                    </m:sSub>
                  </m:oMath>
                </a14:m>
                <a:r>
                  <a:rPr lang="it-IT" dirty="0" smtClean="0"/>
                  <a:t>= 1000+970+950 + 942+…+900</a:t>
                </a:r>
                <a:endParaRPr lang="en-GB"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827584" y="1556792"/>
                <a:ext cx="7935416" cy="4386808"/>
              </a:xfrm>
              <a:blipFill>
                <a:blip r:embed="rId2"/>
                <a:stretch>
                  <a:fillRect l="-614" t="-1806"/>
                </a:stretch>
              </a:blipFill>
            </p:spPr>
            <p:txBody>
              <a:bodyPr/>
              <a:lstStyle/>
              <a:p>
                <a:r>
                  <a:rPr lang="en-GB">
                    <a:noFill/>
                  </a:rPr>
                  <a:t> </a:t>
                </a:r>
              </a:p>
            </p:txBody>
          </p:sp>
        </mc:Fallback>
      </mc:AlternateContent>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14</a:t>
            </a:fld>
            <a:endParaRPr lang="it-IT"/>
          </a:p>
        </p:txBody>
      </p:sp>
      <p:sp>
        <p:nvSpPr>
          <p:cNvPr id="5" name="Freccia a destra 4"/>
          <p:cNvSpPr/>
          <p:nvPr/>
        </p:nvSpPr>
        <p:spPr bwMode="auto">
          <a:xfrm>
            <a:off x="1331640" y="3429000"/>
            <a:ext cx="360040" cy="432048"/>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785758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r>
              <a:rPr lang="en-US" dirty="0" smtClean="0"/>
              <a:t>The numbers on the diagonal are identical to the numbers in the last column,</a:t>
            </a:r>
          </a:p>
          <a:p>
            <a:r>
              <a:rPr lang="en-US" dirty="0" smtClean="0"/>
              <a:t>that is the </a:t>
            </a:r>
            <a:r>
              <a:rPr lang="en-US" dirty="0" smtClean="0">
                <a:solidFill>
                  <a:srgbClr val="FF0000"/>
                </a:solidFill>
              </a:rPr>
              <a:t>number of person-days</a:t>
            </a:r>
            <a:r>
              <a:rPr lang="en-US" dirty="0" smtClean="0"/>
              <a:t> lived during the year by the cohort born on January the 1st is equal to the </a:t>
            </a:r>
            <a:r>
              <a:rPr lang="en-US" dirty="0" smtClean="0">
                <a:solidFill>
                  <a:srgbClr val="FF0000"/>
                </a:solidFill>
              </a:rPr>
              <a:t>number of infant under age one </a:t>
            </a:r>
            <a:r>
              <a:rPr lang="en-US" dirty="0" smtClean="0"/>
              <a:t>at the end of the year.</a:t>
            </a:r>
            <a:endParaRPr lang="en-US"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15</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a:xfrm>
            <a:off x="395536" y="1268760"/>
            <a:ext cx="8460432" cy="4114800"/>
          </a:xfrm>
        </p:spPr>
        <p:txBody>
          <a:bodyPr/>
          <a:lstStyle/>
          <a:p>
            <a:pPr lvl="1"/>
            <a:r>
              <a:rPr lang="en-US" dirty="0" smtClean="0"/>
              <a:t>The </a:t>
            </a:r>
            <a:r>
              <a:rPr lang="en-US" dirty="0" smtClean="0">
                <a:solidFill>
                  <a:srgbClr val="0070C0"/>
                </a:solidFill>
              </a:rPr>
              <a:t>number of person-days lived</a:t>
            </a:r>
            <a:r>
              <a:rPr lang="en-US" dirty="0" smtClean="0"/>
              <a:t> in the first year by the annual cohort before age one will equal the # of each daily cohorts (365) * the person years lived by each daily cohort</a:t>
            </a:r>
          </a:p>
          <a:p>
            <a:pPr lvl="1"/>
            <a:r>
              <a:rPr lang="en-US" dirty="0" smtClean="0"/>
              <a:t>Each daily cohort live :</a:t>
            </a:r>
          </a:p>
          <a:p>
            <a:pPr lvl="1"/>
            <a:r>
              <a:rPr lang="en-US" dirty="0" smtClean="0"/>
              <a:t>1000 * (1/365) person-year on January the 1</a:t>
            </a:r>
            <a:r>
              <a:rPr lang="en-US" baseline="30000" dirty="0" smtClean="0"/>
              <a:t>st</a:t>
            </a:r>
            <a:endParaRPr lang="en-US" dirty="0" smtClean="0"/>
          </a:p>
          <a:p>
            <a:pPr lvl="1"/>
            <a:r>
              <a:rPr lang="en-US" dirty="0" smtClean="0"/>
              <a:t>970 * (1/365) person-year on January the 2</a:t>
            </a:r>
            <a:r>
              <a:rPr lang="en-US" baseline="30000" dirty="0" smtClean="0"/>
              <a:t>nd</a:t>
            </a:r>
            <a:endParaRPr lang="en-US" dirty="0" smtClean="0"/>
          </a:p>
          <a:p>
            <a:pPr lvl="1"/>
            <a:r>
              <a:rPr lang="en-US" dirty="0" smtClean="0"/>
              <a:t>…… </a:t>
            </a:r>
          </a:p>
          <a:p>
            <a:pPr marL="457200" lvl="1" indent="0">
              <a:buNone/>
            </a:pPr>
            <a:r>
              <a:rPr lang="en-US" dirty="0" smtClean="0"/>
              <a:t>1000 times the sum of the probabilities to survive to the different days (</a:t>
            </a:r>
            <a:r>
              <a:rPr lang="en-US" sz="2000" dirty="0" err="1" smtClean="0"/>
              <a:t>n</a:t>
            </a:r>
            <a:r>
              <a:rPr lang="en-US" dirty="0" err="1" smtClean="0"/>
              <a:t>p</a:t>
            </a:r>
            <a:r>
              <a:rPr lang="en-US" sz="2000" dirty="0" err="1" smtClean="0"/>
              <a:t>x</a:t>
            </a:r>
            <a:r>
              <a:rPr lang="en-US" dirty="0" smtClean="0"/>
              <a:t> = l</a:t>
            </a:r>
            <a:r>
              <a:rPr lang="en-US" sz="2000" dirty="0" smtClean="0"/>
              <a:t>x </a:t>
            </a:r>
            <a:r>
              <a:rPr lang="en-US" dirty="0" smtClean="0"/>
              <a:t>/ l</a:t>
            </a:r>
            <a:r>
              <a:rPr lang="en-US" sz="1600" dirty="0" smtClean="0"/>
              <a:t>0</a:t>
            </a:r>
            <a:r>
              <a:rPr lang="en-US" dirty="0" smtClean="0"/>
              <a:t>) or 365L</a:t>
            </a:r>
            <a:r>
              <a:rPr lang="en-US" sz="1600" dirty="0" smtClean="0"/>
              <a:t>0</a:t>
            </a:r>
            <a:r>
              <a:rPr lang="en-US" dirty="0" smtClean="0"/>
              <a:t>*(1000/l</a:t>
            </a:r>
            <a:r>
              <a:rPr lang="en-US" sz="2000" dirty="0" smtClean="0"/>
              <a:t>0</a:t>
            </a:r>
            <a:r>
              <a:rPr lang="en-US" dirty="0" smtClean="0"/>
              <a:t>). </a:t>
            </a:r>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16</a:t>
            </a:fld>
            <a:endParaRPr lang="it-IT"/>
          </a:p>
        </p:txBody>
      </p:sp>
    </p:spTree>
    <p:extLst>
      <p:ext uri="{BB962C8B-B14F-4D97-AF65-F5344CB8AC3E}">
        <p14:creationId xmlns:p14="http://schemas.microsoft.com/office/powerpoint/2010/main" val="3811583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a:xfrm>
            <a:off x="914400" y="1484784"/>
            <a:ext cx="7772400" cy="4114800"/>
          </a:xfrm>
        </p:spPr>
        <p:txBody>
          <a:bodyPr/>
          <a:lstStyle/>
          <a:p>
            <a:r>
              <a:rPr lang="en-US" dirty="0"/>
              <a:t>The total # of PY </a:t>
            </a:r>
            <a:r>
              <a:rPr lang="en-US" dirty="0" smtClean="0"/>
              <a:t>lived by an annual cohort of births in the first year of life by an annual cohort of births</a:t>
            </a:r>
            <a:endParaRPr lang="en-US" dirty="0"/>
          </a:p>
          <a:p>
            <a:pPr marL="0" indent="0">
              <a:buNone/>
            </a:pPr>
            <a:endParaRPr lang="en-US" baseline="-25000" dirty="0" smtClean="0"/>
          </a:p>
          <a:p>
            <a:r>
              <a:rPr lang="en-US" baseline="-25000" dirty="0" smtClean="0">
                <a:solidFill>
                  <a:srgbClr val="0070C0"/>
                </a:solidFill>
              </a:rPr>
              <a:t>1</a:t>
            </a:r>
            <a:r>
              <a:rPr lang="en-US" dirty="0" smtClean="0">
                <a:solidFill>
                  <a:srgbClr val="0070C0"/>
                </a:solidFill>
              </a:rPr>
              <a:t>L</a:t>
            </a:r>
            <a:r>
              <a:rPr lang="en-US" baseline="-25000" dirty="0" smtClean="0">
                <a:solidFill>
                  <a:srgbClr val="0070C0"/>
                </a:solidFill>
              </a:rPr>
              <a:t>0</a:t>
            </a:r>
            <a:r>
              <a:rPr lang="en-US" sz="1600" dirty="0" smtClean="0"/>
              <a:t> </a:t>
            </a:r>
            <a:r>
              <a:rPr lang="en-US" dirty="0" smtClean="0"/>
              <a:t>=365 (1000/365 +970/365 + 950/365+…+900) =</a:t>
            </a:r>
          </a:p>
          <a:p>
            <a:pPr marL="0" indent="0">
              <a:buNone/>
            </a:pPr>
            <a:endParaRPr lang="en-US" dirty="0" smtClean="0"/>
          </a:p>
          <a:p>
            <a:pPr marL="0" indent="0">
              <a:buNone/>
            </a:pPr>
            <a:r>
              <a:rPr lang="en-US" dirty="0" smtClean="0"/>
              <a:t>=</a:t>
            </a:r>
            <a:r>
              <a:rPr lang="it-IT" dirty="0"/>
              <a:t>1000+970+950 + 942+…+</a:t>
            </a:r>
            <a:r>
              <a:rPr lang="it-IT" dirty="0" smtClean="0"/>
              <a:t>900=</a:t>
            </a:r>
          </a:p>
          <a:p>
            <a:pPr marL="0" indent="0">
              <a:buNone/>
            </a:pPr>
            <a:r>
              <a:rPr lang="it-IT" dirty="0" smtClean="0"/>
              <a:t>=</a:t>
            </a:r>
            <a:r>
              <a:rPr lang="it-IT" dirty="0"/>
              <a:t> </a:t>
            </a:r>
            <a:r>
              <a:rPr lang="en-US" baseline="-25000" dirty="0">
                <a:solidFill>
                  <a:srgbClr val="FF0000"/>
                </a:solidFill>
              </a:rPr>
              <a:t>1</a:t>
            </a:r>
            <a:r>
              <a:rPr lang="it-IT" dirty="0" smtClean="0">
                <a:solidFill>
                  <a:srgbClr val="FF0000"/>
                </a:solidFill>
              </a:rPr>
              <a:t>N</a:t>
            </a:r>
            <a:r>
              <a:rPr lang="it-IT" baseline="-25000" dirty="0" smtClean="0">
                <a:solidFill>
                  <a:srgbClr val="FF0000"/>
                </a:solidFill>
              </a:rPr>
              <a:t>0</a:t>
            </a:r>
            <a:endParaRPr lang="it-IT" dirty="0" smtClean="0">
              <a:solidFill>
                <a:srgbClr val="FF0000"/>
              </a:solidFill>
            </a:endParaRPr>
          </a:p>
          <a:p>
            <a:pPr marL="0" indent="0">
              <a:buNone/>
            </a:pPr>
            <a:endParaRPr lang="en-GB" dirty="0"/>
          </a:p>
          <a:p>
            <a:pPr marL="0" indent="0">
              <a:buNone/>
            </a:pPr>
            <a:endParaRPr lang="en-US" dirty="0" smtClean="0"/>
          </a:p>
          <a:p>
            <a:endParaRPr lang="en-US" dirty="0"/>
          </a:p>
          <a:p>
            <a:pPr marL="0" indent="0">
              <a:buNone/>
            </a:pPr>
            <a:endParaRPr lang="en-US" dirty="0" smtClean="0"/>
          </a:p>
          <a:p>
            <a:endParaRPr lang="en-GB"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17</a:t>
            </a:fld>
            <a:endParaRPr lang="it-IT"/>
          </a:p>
        </p:txBody>
      </p:sp>
    </p:spTree>
    <p:extLst>
      <p:ext uri="{BB962C8B-B14F-4D97-AF65-F5344CB8AC3E}">
        <p14:creationId xmlns:p14="http://schemas.microsoft.com/office/powerpoint/2010/main" val="415456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A useful tool!!</a:t>
            </a:r>
            <a:endParaRPr lang="en-US" dirty="0"/>
          </a:p>
        </p:txBody>
      </p:sp>
      <p:sp>
        <p:nvSpPr>
          <p:cNvPr id="3" name="Segnaposto contenuto 2"/>
          <p:cNvSpPr>
            <a:spLocks noGrp="1"/>
          </p:cNvSpPr>
          <p:nvPr>
            <p:ph idx="1"/>
          </p:nvPr>
        </p:nvSpPr>
        <p:spPr>
          <a:xfrm>
            <a:off x="381000" y="1988840"/>
            <a:ext cx="8604448" cy="4114800"/>
          </a:xfrm>
        </p:spPr>
        <p:txBody>
          <a:bodyPr/>
          <a:lstStyle/>
          <a:p>
            <a:pPr lvl="1"/>
            <a:r>
              <a:rPr lang="en-US" dirty="0" smtClean="0"/>
              <a:t>In other words, the only necessary operation to derive the number of persons in a stationary population at a specific age or in a specific age group is to </a:t>
            </a:r>
            <a:r>
              <a:rPr lang="en-US" dirty="0" smtClean="0">
                <a:solidFill>
                  <a:srgbClr val="FF0000"/>
                </a:solidFill>
              </a:rPr>
              <a:t>prorate the life table columns l</a:t>
            </a:r>
            <a:r>
              <a:rPr lang="en-US" baseline="-25000" dirty="0">
                <a:solidFill>
                  <a:srgbClr val="FF0000"/>
                </a:solidFill>
              </a:rPr>
              <a:t>x</a:t>
            </a:r>
            <a:r>
              <a:rPr lang="en-US" dirty="0" smtClean="0">
                <a:solidFill>
                  <a:srgbClr val="FF0000"/>
                </a:solidFill>
              </a:rPr>
              <a:t> and </a:t>
            </a:r>
            <a:r>
              <a:rPr lang="en-US" baseline="-25000" dirty="0" err="1" smtClean="0">
                <a:solidFill>
                  <a:srgbClr val="FF0000"/>
                </a:solidFill>
              </a:rPr>
              <a:t>n</a:t>
            </a:r>
            <a:r>
              <a:rPr lang="en-US" dirty="0" err="1" smtClean="0">
                <a:solidFill>
                  <a:srgbClr val="FF0000"/>
                </a:solidFill>
              </a:rPr>
              <a:t>L</a:t>
            </a:r>
            <a:r>
              <a:rPr lang="en-US" baseline="-25000" dirty="0" err="1" smtClean="0">
                <a:solidFill>
                  <a:srgbClr val="FF0000"/>
                </a:solidFill>
              </a:rPr>
              <a:t>x</a:t>
            </a:r>
            <a:endParaRPr lang="en-US" dirty="0" smtClean="0">
              <a:solidFill>
                <a:srgbClr val="FF0000"/>
              </a:solidFill>
            </a:endParaRPr>
          </a:p>
          <a:p>
            <a:pPr lvl="1"/>
            <a:r>
              <a:rPr lang="en-US" dirty="0" smtClean="0"/>
              <a:t>The factor to use is the </a:t>
            </a:r>
            <a:r>
              <a:rPr lang="en-US" dirty="0" smtClean="0">
                <a:solidFill>
                  <a:srgbClr val="FF0000"/>
                </a:solidFill>
              </a:rPr>
              <a:t>ratio of the number of births</a:t>
            </a:r>
            <a:r>
              <a:rPr lang="en-US" dirty="0" smtClean="0"/>
              <a:t> per unit of time divided </a:t>
            </a:r>
            <a:r>
              <a:rPr lang="en-US" dirty="0" smtClean="0">
                <a:solidFill>
                  <a:srgbClr val="FF0000"/>
                </a:solidFill>
              </a:rPr>
              <a:t>by the radix of the life table l</a:t>
            </a:r>
            <a:r>
              <a:rPr lang="en-US" sz="1400" dirty="0" smtClean="0">
                <a:solidFill>
                  <a:srgbClr val="FF0000"/>
                </a:solidFill>
              </a:rPr>
              <a:t>0</a:t>
            </a:r>
            <a:r>
              <a:rPr lang="en-US" dirty="0" smtClean="0"/>
              <a:t>.</a:t>
            </a:r>
            <a:endParaRPr lang="en-US"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18</a:t>
            </a:fld>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a:xfrm>
            <a:off x="611560" y="1340768"/>
            <a:ext cx="7772400" cy="4114800"/>
          </a:xfrm>
        </p:spPr>
        <p:txBody>
          <a:bodyPr/>
          <a:lstStyle/>
          <a:p>
            <a:r>
              <a:rPr lang="en-US" sz="2800" dirty="0" smtClean="0"/>
              <a:t>Once we reach the oldest age, </a:t>
            </a:r>
            <a:r>
              <a:rPr lang="en-US" sz="2800" dirty="0" smtClean="0">
                <a:solidFill>
                  <a:srgbClr val="0070C0"/>
                </a:solidFill>
              </a:rPr>
              <a:t>the population size is constant</a:t>
            </a:r>
            <a:r>
              <a:rPr lang="en-US" sz="2800" dirty="0" smtClean="0"/>
              <a:t> and the </a:t>
            </a:r>
            <a:r>
              <a:rPr lang="en-US" sz="2800" dirty="0" smtClean="0">
                <a:solidFill>
                  <a:srgbClr val="FF0000"/>
                </a:solidFill>
              </a:rPr>
              <a:t>population distribution is too</a:t>
            </a:r>
            <a:r>
              <a:rPr lang="en-US" sz="2800" dirty="0" smtClean="0"/>
              <a:t> (the size of any age group is constant). </a:t>
            </a:r>
          </a:p>
          <a:p>
            <a:pPr marL="0" indent="0">
              <a:buNone/>
            </a:pPr>
            <a:endParaRPr lang="en-US" sz="2800" dirty="0" smtClean="0"/>
          </a:p>
          <a:p>
            <a:r>
              <a:rPr lang="en-US" sz="2800" dirty="0" smtClean="0"/>
              <a:t>The total number of people in the population is thus obtained by prorating T</a:t>
            </a:r>
            <a:r>
              <a:rPr lang="en-US" sz="2800" baseline="-25000" dirty="0" smtClean="0"/>
              <a:t>0</a:t>
            </a:r>
            <a:r>
              <a:rPr lang="en-US" sz="2800" dirty="0" smtClean="0"/>
              <a:t>, the number of person-years (or days) lived above age 0 by B[0,1]/l</a:t>
            </a:r>
            <a:r>
              <a:rPr lang="en-US" sz="2800" baseline="-25000" dirty="0" smtClean="0"/>
              <a:t>0</a:t>
            </a:r>
            <a:r>
              <a:rPr lang="en-US" sz="2800" dirty="0" smtClean="0"/>
              <a:t> where B[0,1] is the number of birth in one unit of time.</a:t>
            </a:r>
            <a:endParaRPr lang="en-US" sz="2800"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19</a:t>
            </a:fld>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11B46025-0BCD-4CAF-BFE8-35852094774D}" type="slidenum">
              <a:rPr lang="it-IT" smtClean="0"/>
              <a:pPr/>
              <a:t>2</a:t>
            </a:fld>
            <a:endParaRPr lang="it-IT" smtClean="0"/>
          </a:p>
        </p:txBody>
      </p:sp>
      <p:sp>
        <p:nvSpPr>
          <p:cNvPr id="4099" name="Rectangle 2"/>
          <p:cNvSpPr>
            <a:spLocks noGrp="1" noChangeArrowheads="1"/>
          </p:cNvSpPr>
          <p:nvPr>
            <p:ph type="title"/>
          </p:nvPr>
        </p:nvSpPr>
        <p:spPr/>
        <p:txBody>
          <a:bodyPr/>
          <a:lstStyle/>
          <a:p>
            <a:pPr eaLnBrk="1" hangingPunct="1"/>
            <a:r>
              <a:rPr lang="it-IT" sz="4000" dirty="0" smtClean="0"/>
              <a:t>Riferimenti</a:t>
            </a:r>
          </a:p>
        </p:txBody>
      </p:sp>
      <p:sp>
        <p:nvSpPr>
          <p:cNvPr id="4100" name="Rectangle 3"/>
          <p:cNvSpPr>
            <a:spLocks noGrp="1" noChangeArrowheads="1"/>
          </p:cNvSpPr>
          <p:nvPr>
            <p:ph type="body" idx="1"/>
          </p:nvPr>
        </p:nvSpPr>
        <p:spPr>
          <a:xfrm>
            <a:off x="755650" y="1844675"/>
            <a:ext cx="7602538" cy="2370143"/>
          </a:xfrm>
          <a:solidFill>
            <a:srgbClr val="FFFF66"/>
          </a:solidFill>
        </p:spPr>
        <p:txBody>
          <a:bodyPr/>
          <a:lstStyle/>
          <a:p>
            <a:pPr eaLnBrk="1" hangingPunct="1"/>
            <a:r>
              <a:rPr lang="it-IT" sz="2800" dirty="0" err="1" smtClean="0"/>
              <a:t>Preston</a:t>
            </a:r>
            <a:r>
              <a:rPr lang="it-IT" sz="2800" dirty="0" smtClean="0"/>
              <a:t> </a:t>
            </a:r>
            <a:r>
              <a:rPr lang="it-IT" sz="2800" dirty="0" err="1" smtClean="0"/>
              <a:t>et</a:t>
            </a:r>
            <a:r>
              <a:rPr lang="it-IT" sz="2800" dirty="0" smtClean="0"/>
              <a:t> al.  (2001), ch. 3, p. 42-58</a:t>
            </a:r>
          </a:p>
          <a:p>
            <a:pPr eaLnBrk="1" hangingPunct="1"/>
            <a:endParaRPr lang="it-IT" sz="2800" dirty="0" smtClean="0"/>
          </a:p>
          <a:p>
            <a:pPr eaLnBrk="1" hangingPunct="1"/>
            <a:endParaRPr lang="it-IT" sz="2800" dirty="0" smtClean="0"/>
          </a:p>
          <a:p>
            <a:pPr eaLnBrk="1" hangingPunct="1">
              <a:buNone/>
            </a:pPr>
            <a:endParaRPr lang="it-IT" sz="2800" dirty="0" smtClean="0"/>
          </a:p>
          <a:p>
            <a:pPr eaLnBrk="1" hangingPunct="1">
              <a:buNone/>
            </a:pPr>
            <a:endParaRPr lang="it-IT"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lstStyle/>
              <a:p>
                <a:r>
                  <a:rPr lang="it-IT" dirty="0" smtClean="0"/>
                  <a:t>In a </a:t>
                </a:r>
                <a:r>
                  <a:rPr lang="it-IT" dirty="0" err="1" smtClean="0"/>
                  <a:t>stationary</a:t>
                </a:r>
                <a:r>
                  <a:rPr lang="it-IT" dirty="0" smtClean="0"/>
                  <a:t> </a:t>
                </a:r>
                <a:r>
                  <a:rPr lang="it-IT" dirty="0" err="1" smtClean="0"/>
                  <a:t>population</a:t>
                </a:r>
                <a:r>
                  <a:rPr lang="it-IT" dirty="0" smtClean="0"/>
                  <a:t> the # of </a:t>
                </a:r>
                <a:r>
                  <a:rPr lang="it-IT" dirty="0" err="1" smtClean="0"/>
                  <a:t>person</a:t>
                </a:r>
                <a:r>
                  <a:rPr lang="it-IT" dirty="0" smtClean="0"/>
                  <a:t> </a:t>
                </a:r>
                <a:r>
                  <a:rPr lang="it-IT" dirty="0" err="1" smtClean="0"/>
                  <a:t>arriving</a:t>
                </a:r>
                <a:r>
                  <a:rPr lang="it-IT" dirty="0" smtClean="0"/>
                  <a:t> </a:t>
                </a:r>
                <a:r>
                  <a:rPr lang="it-IT" dirty="0" err="1" smtClean="0"/>
                  <a:t>at</a:t>
                </a:r>
                <a:r>
                  <a:rPr lang="it-IT" dirty="0" smtClean="0"/>
                  <a:t> </a:t>
                </a:r>
                <a:r>
                  <a:rPr lang="it-IT" dirty="0" err="1" smtClean="0"/>
                  <a:t>age</a:t>
                </a:r>
                <a:r>
                  <a:rPr lang="it-IT" dirty="0" smtClean="0"/>
                  <a:t> </a:t>
                </a:r>
                <a:r>
                  <a:rPr lang="it-IT" i="1" dirty="0" smtClean="0"/>
                  <a:t>x</a:t>
                </a:r>
                <a:r>
                  <a:rPr lang="it-IT" dirty="0" smtClean="0"/>
                  <a:t> </a:t>
                </a:r>
                <a:r>
                  <a:rPr lang="it-IT" dirty="0" err="1" smtClean="0"/>
                  <a:t>each</a:t>
                </a:r>
                <a:r>
                  <a:rPr lang="it-IT" dirty="0" smtClean="0"/>
                  <a:t> </a:t>
                </a:r>
                <a:r>
                  <a:rPr lang="it-IT" dirty="0" err="1" smtClean="0"/>
                  <a:t>year</a:t>
                </a:r>
                <a:r>
                  <a:rPr lang="it-IT" dirty="0" smtClean="0"/>
                  <a:t> (l</a:t>
                </a:r>
                <a:r>
                  <a:rPr lang="it-IT" baseline="-25000" dirty="0" smtClean="0"/>
                  <a:t>x</a:t>
                </a:r>
                <a:r>
                  <a:rPr lang="it-IT" dirty="0" smtClean="0"/>
                  <a:t>), must be </a:t>
                </a:r>
                <a:r>
                  <a:rPr lang="it-IT" dirty="0" err="1" smtClean="0"/>
                  <a:t>equal</a:t>
                </a:r>
                <a:r>
                  <a:rPr lang="it-IT" dirty="0" smtClean="0"/>
                  <a:t> to # of </a:t>
                </a:r>
                <a:r>
                  <a:rPr lang="it-IT" dirty="0" err="1" smtClean="0"/>
                  <a:t>person</a:t>
                </a:r>
                <a:r>
                  <a:rPr lang="it-IT" dirty="0" smtClean="0"/>
                  <a:t> </a:t>
                </a:r>
                <a:r>
                  <a:rPr lang="it-IT" dirty="0" err="1" smtClean="0"/>
                  <a:t>dying</a:t>
                </a:r>
                <a:r>
                  <a:rPr lang="it-IT" dirty="0" smtClean="0"/>
                  <a:t> </a:t>
                </a:r>
                <a:r>
                  <a:rPr lang="it-IT" dirty="0" err="1" smtClean="0"/>
                  <a:t>at</a:t>
                </a:r>
                <a:r>
                  <a:rPr lang="it-IT" dirty="0" smtClean="0"/>
                  <a:t> </a:t>
                </a:r>
                <a:r>
                  <a:rPr lang="it-IT" dirty="0" err="1" smtClean="0"/>
                  <a:t>age</a:t>
                </a:r>
                <a:r>
                  <a:rPr lang="it-IT" dirty="0" smtClean="0"/>
                  <a:t> x </a:t>
                </a:r>
                <a:r>
                  <a:rPr lang="it-IT" dirty="0" err="1" smtClean="0"/>
                  <a:t>that</a:t>
                </a:r>
                <a:r>
                  <a:rPr lang="it-IT" dirty="0" smtClean="0"/>
                  <a:t> </a:t>
                </a:r>
                <a:r>
                  <a:rPr lang="it-IT" dirty="0" err="1" smtClean="0"/>
                  <a:t>year</a:t>
                </a:r>
                <a:r>
                  <a:rPr lang="it-IT" dirty="0" smtClean="0"/>
                  <a:t>.</a:t>
                </a:r>
              </a:p>
              <a:p>
                <a:endParaRPr lang="it-IT" dirty="0"/>
              </a:p>
              <a:p>
                <a:pPr marL="0" indent="0">
                  <a:buNone/>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m:t>
                      </m:r>
                      <m:sSub>
                        <m:sSubPr>
                          <m:ctrlPr>
                            <a:rPr lang="en-GB" i="1" dirty="0">
                              <a:latin typeface="Cambria Math" panose="02040503050406030204" pitchFamily="18" charset="0"/>
                            </a:rPr>
                          </m:ctrlPr>
                        </m:sSubPr>
                        <m:e>
                          <m:r>
                            <a:rPr lang="en-GB" i="1" dirty="0">
                              <a:latin typeface="Cambria Math" panose="02040503050406030204" pitchFamily="18" charset="0"/>
                            </a:rPr>
                            <m:t>𝑀</m:t>
                          </m:r>
                        </m:e>
                        <m:sub>
                          <m:r>
                            <a:rPr lang="en-GB" i="1" dirty="0">
                              <a:latin typeface="Cambria Math" panose="02040503050406030204" pitchFamily="18" charset="0"/>
                            </a:rPr>
                            <m:t>𝑥</m:t>
                          </m:r>
                        </m:sub>
                      </m:sSub>
                      <m:r>
                        <a:rPr lang="en-GB" i="1" dirty="0" smtClean="0">
                          <a:latin typeface="Cambria Math" panose="02040503050406030204" pitchFamily="18" charset="0"/>
                        </a:rPr>
                        <m:t>=</m:t>
                      </m:r>
                      <m:f>
                        <m:fPr>
                          <m:ctrlPr>
                            <a:rPr lang="en-GB" i="1" dirty="0" smtClean="0">
                              <a:latin typeface="Cambria Math" panose="02040503050406030204" pitchFamily="18" charset="0"/>
                            </a:rPr>
                          </m:ctrlPr>
                        </m:fPr>
                        <m:num>
                          <m:sSub>
                            <m:sSubPr>
                              <m:ctrlPr>
                                <a:rPr lang="en-GB" i="1" dirty="0">
                                  <a:latin typeface="Cambria Math" panose="02040503050406030204" pitchFamily="18" charset="0"/>
                                </a:rPr>
                              </m:ctrlPr>
                            </m:sSubPr>
                            <m:e>
                              <m:r>
                                <a:rPr lang="en-GB" i="1" dirty="0">
                                  <a:latin typeface="Cambria Math" panose="02040503050406030204" pitchFamily="18" charset="0"/>
                                </a:rPr>
                                <m:t>𝑙</m:t>
                              </m:r>
                            </m:e>
                            <m:sub>
                              <m:r>
                                <a:rPr lang="en-GB" i="1" dirty="0">
                                  <a:latin typeface="Cambria Math" panose="02040503050406030204" pitchFamily="18" charset="0"/>
                                </a:rPr>
                                <m:t>𝑥</m:t>
                              </m:r>
                            </m:sub>
                          </m:sSub>
                        </m:num>
                        <m:den>
                          <m:sSub>
                            <m:sSubPr>
                              <m:ctrlPr>
                                <a:rPr lang="en-GB" i="1" dirty="0">
                                  <a:latin typeface="Cambria Math" panose="02040503050406030204" pitchFamily="18" charset="0"/>
                                </a:rPr>
                              </m:ctrlPr>
                            </m:sSubPr>
                            <m:e>
                              <m:r>
                                <a:rPr lang="en-GB" i="1" dirty="0">
                                  <a:latin typeface="Cambria Math" panose="02040503050406030204" pitchFamily="18" charset="0"/>
                                </a:rPr>
                                <m:t>𝑇</m:t>
                              </m:r>
                            </m:e>
                            <m:sub>
                              <m:r>
                                <a:rPr lang="en-GB" i="1" dirty="0">
                                  <a:latin typeface="Cambria Math" panose="02040503050406030204" pitchFamily="18" charset="0"/>
                                </a:rPr>
                                <m:t>𝑥</m:t>
                              </m:r>
                            </m:sub>
                          </m:sSub>
                        </m:den>
                      </m:f>
                      <m:r>
                        <a:rPr lang="it-IT" b="0" i="1" dirty="0" smtClean="0">
                          <a:latin typeface="Cambria Math" panose="02040503050406030204" pitchFamily="18" charset="0"/>
                        </a:rPr>
                        <m:t>=</m:t>
                      </m:r>
                      <m:f>
                        <m:fPr>
                          <m:ctrlPr>
                            <a:rPr lang="en-GB" i="1" dirty="0" smtClean="0">
                              <a:latin typeface="Cambria Math" panose="02040503050406030204" pitchFamily="18" charset="0"/>
                            </a:rPr>
                          </m:ctrlPr>
                        </m:fPr>
                        <m:num>
                          <m:r>
                            <a:rPr lang="en-GB" dirty="0">
                              <a:latin typeface="Cambria Math" panose="02040503050406030204" pitchFamily="18" charset="0"/>
                            </a:rPr>
                            <m:t>1</m:t>
                          </m:r>
                        </m:num>
                        <m:den>
                          <m:f>
                            <m:fPr>
                              <m:ctrlPr>
                                <a:rPr lang="en-GB" i="1" dirty="0">
                                  <a:latin typeface="Cambria Math" panose="02040503050406030204" pitchFamily="18" charset="0"/>
                                </a:rPr>
                              </m:ctrlPr>
                            </m:fPr>
                            <m:num>
                              <m:r>
                                <a:rPr lang="en-GB" i="1" dirty="0">
                                  <a:latin typeface="Cambria Math" panose="02040503050406030204" pitchFamily="18" charset="0"/>
                                </a:rPr>
                                <m:t>𝑇𝑥</m:t>
                              </m:r>
                            </m:num>
                            <m:den>
                              <m:r>
                                <a:rPr lang="en-GB" i="1" dirty="0">
                                  <a:latin typeface="Cambria Math" panose="02040503050406030204" pitchFamily="18" charset="0"/>
                                </a:rPr>
                                <m:t>𝑙𝑥</m:t>
                              </m:r>
                            </m:den>
                          </m:f>
                        </m:den>
                      </m:f>
                      <m:r>
                        <a:rPr lang="it-IT" b="0" i="1" dirty="0" smtClean="0">
                          <a:latin typeface="Cambria Math" panose="02040503050406030204" pitchFamily="18" charset="0"/>
                        </a:rPr>
                        <m:t>=</m:t>
                      </m:r>
                      <m:f>
                        <m:fPr>
                          <m:ctrlPr>
                            <a:rPr lang="en-GB" i="1" dirty="0" smtClean="0">
                              <a:latin typeface="Cambria Math" panose="02040503050406030204" pitchFamily="18" charset="0"/>
                            </a:rPr>
                          </m:ctrlPr>
                        </m:fPr>
                        <m:num>
                          <m:r>
                            <a:rPr lang="en-GB" dirty="0">
                              <a:latin typeface="Cambria Math" panose="02040503050406030204" pitchFamily="18" charset="0"/>
                            </a:rPr>
                            <m:t>1</m:t>
                          </m:r>
                        </m:num>
                        <m:den>
                          <m:sSubSup>
                            <m:sSubSupPr>
                              <m:ctrlPr>
                                <a:rPr lang="en-GB" i="1" dirty="0">
                                  <a:latin typeface="Cambria Math" panose="02040503050406030204" pitchFamily="18" charset="0"/>
                                </a:rPr>
                              </m:ctrlPr>
                            </m:sSubSupPr>
                            <m:e>
                              <m:r>
                                <a:rPr lang="en-GB" i="1" dirty="0">
                                  <a:latin typeface="Cambria Math" panose="02040503050406030204" pitchFamily="18" charset="0"/>
                                </a:rPr>
                                <m:t>𝑒</m:t>
                              </m:r>
                            </m:e>
                            <m:sub>
                              <m:r>
                                <a:rPr lang="en-GB" i="1" dirty="0">
                                  <a:latin typeface="Cambria Math" panose="02040503050406030204" pitchFamily="18" charset="0"/>
                                </a:rPr>
                                <m:t>𝑥</m:t>
                              </m:r>
                            </m:sub>
                            <m:sup>
                              <m:r>
                                <a:rPr lang="en-GB" i="0" dirty="0">
                                  <a:latin typeface="Cambria Math" panose="02040503050406030204" pitchFamily="18" charset="0"/>
                                </a:rPr>
                                <m:t>0</m:t>
                              </m:r>
                            </m:sup>
                          </m:sSubSup>
                        </m:den>
                      </m:f>
                    </m:oMath>
                  </m:oMathPara>
                </a14:m>
                <a:endParaRPr lang="en-GB"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627" t="-1926"/>
                </a:stretch>
              </a:blipFill>
            </p:spPr>
            <p:txBody>
              <a:bodyPr/>
              <a:lstStyle/>
              <a:p>
                <a:r>
                  <a:rPr lang="en-GB">
                    <a:noFill/>
                  </a:rPr>
                  <a:t> </a:t>
                </a:r>
              </a:p>
            </p:txBody>
          </p:sp>
        </mc:Fallback>
      </mc:AlternateContent>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20</a:t>
            </a:fld>
            <a:endParaRPr lang="it-IT"/>
          </a:p>
        </p:txBody>
      </p:sp>
    </p:spTree>
    <p:extLst>
      <p:ext uri="{BB962C8B-B14F-4D97-AF65-F5344CB8AC3E}">
        <p14:creationId xmlns:p14="http://schemas.microsoft.com/office/powerpoint/2010/main" val="1519658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r>
              <a:rPr lang="en-US" dirty="0" smtClean="0"/>
              <a:t>Note that if the population size is constant and we add </a:t>
            </a:r>
            <a:r>
              <a:rPr lang="en-US" dirty="0" smtClean="0">
                <a:solidFill>
                  <a:srgbClr val="FF0000"/>
                </a:solidFill>
              </a:rPr>
              <a:t>l</a:t>
            </a:r>
            <a:r>
              <a:rPr lang="en-US" sz="2400" dirty="0" smtClean="0">
                <a:solidFill>
                  <a:srgbClr val="FF0000"/>
                </a:solidFill>
              </a:rPr>
              <a:t>0</a:t>
            </a:r>
            <a:r>
              <a:rPr lang="en-US" dirty="0" smtClean="0">
                <a:solidFill>
                  <a:srgbClr val="FF0000"/>
                </a:solidFill>
              </a:rPr>
              <a:t> births </a:t>
            </a:r>
            <a:r>
              <a:rPr lang="en-US" dirty="0" smtClean="0"/>
              <a:t>in each unit of time, we also have </a:t>
            </a:r>
            <a:r>
              <a:rPr lang="en-US" dirty="0" smtClean="0">
                <a:solidFill>
                  <a:srgbClr val="FF0000"/>
                </a:solidFill>
              </a:rPr>
              <a:t>l</a:t>
            </a:r>
            <a:r>
              <a:rPr lang="en-US" sz="2000" dirty="0" smtClean="0">
                <a:solidFill>
                  <a:srgbClr val="FF0000"/>
                </a:solidFill>
              </a:rPr>
              <a:t>0</a:t>
            </a:r>
            <a:r>
              <a:rPr lang="en-US" dirty="0" smtClean="0">
                <a:solidFill>
                  <a:srgbClr val="FF0000"/>
                </a:solidFill>
              </a:rPr>
              <a:t> death </a:t>
            </a:r>
            <a:r>
              <a:rPr lang="en-US" dirty="0" smtClean="0"/>
              <a:t>per unit of time. </a:t>
            </a:r>
          </a:p>
          <a:p>
            <a:r>
              <a:rPr lang="en-US" dirty="0" smtClean="0"/>
              <a:t>So in a stationary population, the number of births is any period is equal to the number of deaths, and the </a:t>
            </a:r>
            <a:r>
              <a:rPr lang="en-US" dirty="0" smtClean="0">
                <a:solidFill>
                  <a:srgbClr val="FF0000"/>
                </a:solidFill>
              </a:rPr>
              <a:t>CBR is equal to the CDR</a:t>
            </a:r>
            <a:r>
              <a:rPr lang="en-US" dirty="0" smtClean="0"/>
              <a:t>. </a:t>
            </a:r>
            <a:endParaRPr lang="en-US"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21</a:t>
            </a:fld>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467544" y="1196752"/>
                <a:ext cx="7772400" cy="4176464"/>
              </a:xfrm>
            </p:spPr>
            <p:txBody>
              <a:bodyPr/>
              <a:lstStyle/>
              <a:p>
                <a:r>
                  <a:rPr lang="en-US" dirty="0" smtClean="0"/>
                  <a:t>More specifically:</a:t>
                </a:r>
              </a:p>
              <a:p>
                <a:endParaRPr lang="de-DE" dirty="0" smtClean="0"/>
              </a:p>
              <a:p>
                <a:pPr>
                  <a:buNone/>
                </a:pPr>
                <a:r>
                  <a:rPr lang="de-DE" dirty="0" smtClean="0">
                    <a:solidFill>
                      <a:srgbClr val="FF0000"/>
                    </a:solidFill>
                  </a:rPr>
                  <a:t>CDR = CBR </a:t>
                </a:r>
                <a:r>
                  <a:rPr lang="de-DE" dirty="0" smtClean="0"/>
                  <a:t>= B[0,1] / (T</a:t>
                </a:r>
                <a:r>
                  <a:rPr lang="de-DE" sz="2000" dirty="0" smtClean="0"/>
                  <a:t>0</a:t>
                </a:r>
                <a:r>
                  <a:rPr lang="de-DE" dirty="0" smtClean="0"/>
                  <a:t> * {B[0,1]/l</a:t>
                </a:r>
                <a:r>
                  <a:rPr lang="de-DE" sz="2400" dirty="0" smtClean="0"/>
                  <a:t>0</a:t>
                </a:r>
                <a:r>
                  <a:rPr lang="de-DE" dirty="0" smtClean="0"/>
                  <a:t>} ) = ( B[0,1] * l</a:t>
                </a:r>
                <a:r>
                  <a:rPr lang="de-DE" sz="2000" dirty="0" smtClean="0"/>
                  <a:t>0</a:t>
                </a:r>
                <a:r>
                  <a:rPr lang="de-DE" dirty="0" smtClean="0"/>
                  <a:t> ) / ( B[0,1] * T</a:t>
                </a:r>
                <a:r>
                  <a:rPr lang="de-DE" sz="2400" dirty="0" smtClean="0"/>
                  <a:t>0</a:t>
                </a:r>
                <a:r>
                  <a:rPr lang="de-DE" dirty="0" smtClean="0"/>
                  <a:t> ) =</a:t>
                </a:r>
              </a:p>
              <a:p>
                <a:pPr>
                  <a:buNone/>
                </a:pPr>
                <a:r>
                  <a:rPr lang="de-DE" dirty="0" smtClean="0"/>
                  <a:t>   =  l</a:t>
                </a:r>
                <a:r>
                  <a:rPr lang="de-DE" sz="2400" dirty="0" smtClean="0"/>
                  <a:t>0</a:t>
                </a:r>
                <a:r>
                  <a:rPr lang="de-DE" dirty="0" smtClean="0"/>
                  <a:t> / T</a:t>
                </a:r>
                <a:r>
                  <a:rPr lang="de-DE" sz="2400" dirty="0" smtClean="0"/>
                  <a:t>0</a:t>
                </a:r>
                <a:r>
                  <a:rPr lang="de-DE" dirty="0" smtClean="0"/>
                  <a:t> = </a:t>
                </a:r>
              </a:p>
              <a:p>
                <a:pPr>
                  <a:buNone/>
                </a:pPr>
                <a:r>
                  <a:rPr lang="de-DE" dirty="0" smtClean="0">
                    <a:solidFill>
                      <a:srgbClr val="FF0000"/>
                    </a:solidFill>
                  </a:rPr>
                  <a:t>	=1/e</a:t>
                </a:r>
                <a:r>
                  <a:rPr lang="de-DE" sz="2400" baseline="30000" dirty="0" smtClean="0">
                    <a:solidFill>
                      <a:srgbClr val="FF0000"/>
                    </a:solidFill>
                  </a:rPr>
                  <a:t>0</a:t>
                </a:r>
                <a:r>
                  <a:rPr lang="de-DE" sz="2000" dirty="0" smtClean="0">
                    <a:solidFill>
                      <a:srgbClr val="FF0000"/>
                    </a:solidFill>
                  </a:rPr>
                  <a:t>(0)</a:t>
                </a:r>
                <a:r>
                  <a:rPr lang="de-DE" dirty="0"/>
                  <a:t> = </a:t>
                </a:r>
                <a14:m>
                  <m:oMath xmlns:m="http://schemas.openxmlformats.org/officeDocument/2006/math">
                    <m:nary>
                      <m:naryPr>
                        <m:chr m:val="∑"/>
                        <m:limLoc m:val="undOvr"/>
                        <m:grow m:val="on"/>
                        <m:ctrlPr>
                          <a:rPr lang="de-DE" i="1">
                            <a:latin typeface="Cambria Math" panose="02040503050406030204" pitchFamily="18" charset="0"/>
                          </a:rPr>
                        </m:ctrlPr>
                      </m:naryPr>
                      <m:sub>
                        <m:r>
                          <a:rPr lang="de-DE" i="1">
                            <a:latin typeface="Cambria Math" panose="02040503050406030204" pitchFamily="18" charset="0"/>
                          </a:rPr>
                          <m:t>𝑥</m:t>
                        </m:r>
                        <m:r>
                          <a:rPr lang="de-DE" i="1">
                            <a:latin typeface="Cambria Math" panose="02040503050406030204" pitchFamily="18" charset="0"/>
                          </a:rPr>
                          <m:t>=0</m:t>
                        </m:r>
                      </m:sub>
                      <m:sup>
                        <m:r>
                          <a:rPr lang="de-DE" i="1">
                            <a:latin typeface="Cambria Math" panose="02040503050406030204" pitchFamily="18" charset="0"/>
                          </a:rPr>
                          <m:t>𝑁</m:t>
                        </m:r>
                      </m:sup>
                      <m:e>
                        <m:r>
                          <a:rPr lang="it-IT" i="1">
                            <a:latin typeface="Cambria Math" panose="02040503050406030204" pitchFamily="18" charset="0"/>
                          </a:rPr>
                          <m:t>𝑑𝑥</m:t>
                        </m:r>
                      </m:e>
                    </m:nary>
                  </m:oMath>
                </a14:m>
                <a:r>
                  <a:rPr lang="de-DE" dirty="0"/>
                  <a:t> / T</a:t>
                </a:r>
                <a:r>
                  <a:rPr lang="de-DE" sz="2400" dirty="0"/>
                  <a:t>0</a:t>
                </a:r>
                <a:r>
                  <a:rPr lang="de-DE" dirty="0"/>
                  <a:t> </a:t>
                </a:r>
              </a:p>
              <a:p>
                <a:pPr>
                  <a:buNone/>
                </a:pPr>
                <a:endParaRPr lang="en-US" dirty="0" smtClean="0">
                  <a:solidFill>
                    <a:srgbClr val="FF0000"/>
                  </a:solidFill>
                </a:endParaRPr>
              </a:p>
              <a:p>
                <a:pPr>
                  <a:buNone/>
                </a:pPr>
                <a:r>
                  <a:rPr lang="en-US" sz="2400" dirty="0" smtClean="0"/>
                  <a:t>The </a:t>
                </a:r>
                <a:r>
                  <a:rPr lang="en-US" sz="2400" dirty="0" smtClean="0">
                    <a:solidFill>
                      <a:srgbClr val="FF0000"/>
                    </a:solidFill>
                  </a:rPr>
                  <a:t>CBR and CDR </a:t>
                </a:r>
                <a:r>
                  <a:rPr lang="en-US" sz="2400" dirty="0" smtClean="0"/>
                  <a:t>are thus </a:t>
                </a:r>
                <a:r>
                  <a:rPr lang="en-US" sz="2400" dirty="0" smtClean="0">
                    <a:solidFill>
                      <a:srgbClr val="FF0000"/>
                    </a:solidFill>
                  </a:rPr>
                  <a:t>constant</a:t>
                </a:r>
                <a:r>
                  <a:rPr lang="en-US" sz="2400" dirty="0" smtClean="0"/>
                  <a:t> over time as long as we subject the new births to the same mortality conditions (unchanged life expectancy at birth).</a:t>
                </a:r>
                <a:endParaRPr lang="en-US" sz="2400"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467544" y="1196752"/>
                <a:ext cx="7772400" cy="4176464"/>
              </a:xfrm>
              <a:blipFill>
                <a:blip r:embed="rId3"/>
                <a:stretch>
                  <a:fillRect l="-2039" t="-1898" r="-549" b="-27299"/>
                </a:stretch>
              </a:blipFill>
            </p:spPr>
            <p:txBody>
              <a:bodyPr/>
              <a:lstStyle/>
              <a:p>
                <a:r>
                  <a:rPr lang="en-GB">
                    <a:noFill/>
                  </a:rPr>
                  <a:t> </a:t>
                </a:r>
              </a:p>
            </p:txBody>
          </p:sp>
        </mc:Fallback>
      </mc:AlternateContent>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22</a:t>
            </a:fld>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00472" y="332656"/>
            <a:ext cx="8943528" cy="609600"/>
          </a:xfrm>
        </p:spPr>
        <p:txBody>
          <a:bodyPr/>
          <a:lstStyle/>
          <a:p>
            <a:pPr eaLnBrk="1" hangingPunct="1"/>
            <a:r>
              <a:rPr lang="en-US" sz="3600" dirty="0" smtClean="0"/>
              <a:t>The Life Table as a Stationary Population</a:t>
            </a:r>
          </a:p>
        </p:txBody>
      </p:sp>
      <p:sp>
        <p:nvSpPr>
          <p:cNvPr id="18435" name="Rectangle 3"/>
          <p:cNvSpPr>
            <a:spLocks noGrp="1" noChangeArrowheads="1"/>
          </p:cNvSpPr>
          <p:nvPr>
            <p:ph type="body" idx="1"/>
          </p:nvPr>
        </p:nvSpPr>
        <p:spPr/>
        <p:txBody>
          <a:bodyPr/>
          <a:lstStyle/>
          <a:p>
            <a:pPr eaLnBrk="1" hangingPunct="1">
              <a:lnSpc>
                <a:spcPct val="90000"/>
              </a:lnSpc>
            </a:pPr>
            <a:r>
              <a:rPr lang="en-US" dirty="0" smtClean="0"/>
              <a:t>Interpretation of functions</a:t>
            </a:r>
          </a:p>
          <a:p>
            <a:pPr lvl="1" eaLnBrk="1" hangingPunct="1">
              <a:lnSpc>
                <a:spcPct val="90000"/>
              </a:lnSpc>
            </a:pPr>
            <a:r>
              <a:rPr lang="en-US" dirty="0" smtClean="0"/>
              <a:t>l</a:t>
            </a:r>
            <a:r>
              <a:rPr lang="en-US" baseline="-25000" dirty="0" smtClean="0"/>
              <a:t>o</a:t>
            </a:r>
          </a:p>
          <a:p>
            <a:pPr lvl="1" eaLnBrk="1" hangingPunct="1">
              <a:lnSpc>
                <a:spcPct val="90000"/>
              </a:lnSpc>
            </a:pPr>
            <a:r>
              <a:rPr lang="en-US" dirty="0" smtClean="0"/>
              <a:t>l</a:t>
            </a:r>
            <a:r>
              <a:rPr lang="en-US" baseline="-25000" dirty="0" smtClean="0"/>
              <a:t>x</a:t>
            </a:r>
          </a:p>
          <a:p>
            <a:pPr lvl="1" eaLnBrk="1" hangingPunct="1">
              <a:lnSpc>
                <a:spcPct val="90000"/>
              </a:lnSpc>
            </a:pPr>
            <a:r>
              <a:rPr lang="en-US" baseline="-25000" dirty="0" err="1" smtClean="0"/>
              <a:t>n</a:t>
            </a:r>
            <a:r>
              <a:rPr lang="en-US" dirty="0" err="1" smtClean="0"/>
              <a:t>d</a:t>
            </a:r>
            <a:r>
              <a:rPr lang="en-US" baseline="-25000" dirty="0" err="1" smtClean="0"/>
              <a:t>x</a:t>
            </a:r>
            <a:endParaRPr lang="en-US" baseline="-25000" dirty="0" smtClean="0"/>
          </a:p>
          <a:p>
            <a:pPr lvl="1" eaLnBrk="1" hangingPunct="1">
              <a:lnSpc>
                <a:spcPct val="90000"/>
              </a:lnSpc>
            </a:pPr>
            <a:r>
              <a:rPr lang="en-US" baseline="-25000" dirty="0" err="1" smtClean="0"/>
              <a:t>n</a:t>
            </a:r>
            <a:r>
              <a:rPr lang="en-US" dirty="0" err="1" smtClean="0"/>
              <a:t>L</a:t>
            </a:r>
            <a:r>
              <a:rPr lang="en-US" baseline="-25000" dirty="0" err="1" smtClean="0"/>
              <a:t>x</a:t>
            </a:r>
            <a:endParaRPr lang="en-US" baseline="-25000" dirty="0" smtClean="0"/>
          </a:p>
          <a:p>
            <a:pPr lvl="1" eaLnBrk="1" hangingPunct="1">
              <a:lnSpc>
                <a:spcPct val="90000"/>
              </a:lnSpc>
            </a:pPr>
            <a:r>
              <a:rPr lang="en-US" dirty="0" err="1" smtClean="0"/>
              <a:t>T</a:t>
            </a:r>
            <a:r>
              <a:rPr lang="en-US" baseline="-25000" dirty="0" err="1" smtClean="0"/>
              <a:t>x</a:t>
            </a:r>
            <a:endParaRPr lang="en-US" baseline="-25000" dirty="0" smtClean="0"/>
          </a:p>
          <a:p>
            <a:pPr lvl="1" eaLnBrk="1" hangingPunct="1">
              <a:lnSpc>
                <a:spcPct val="90000"/>
              </a:lnSpc>
            </a:pPr>
            <a:r>
              <a:rPr lang="en-US" baseline="-25000" dirty="0" err="1" smtClean="0"/>
              <a:t>o</a:t>
            </a:r>
            <a:r>
              <a:rPr lang="en-US" dirty="0" err="1" smtClean="0"/>
              <a:t>e</a:t>
            </a:r>
            <a:r>
              <a:rPr lang="en-US" baseline="-25000" dirty="0" err="1" smtClean="0"/>
              <a:t>x</a:t>
            </a:r>
            <a:endParaRPr lang="en-US" baseline="-25000" dirty="0" smtClean="0"/>
          </a:p>
          <a:p>
            <a:pPr eaLnBrk="1" hangingPunct="1">
              <a:lnSpc>
                <a:spcPct val="90000"/>
              </a:lnSpc>
            </a:pPr>
            <a:r>
              <a:rPr lang="en-US" dirty="0" smtClean="0"/>
              <a:t>Crude death rate</a:t>
            </a:r>
          </a:p>
          <a:p>
            <a:pPr eaLnBrk="1" hangingPunct="1">
              <a:lnSpc>
                <a:spcPct val="90000"/>
              </a:lnSpc>
            </a:pPr>
            <a:r>
              <a:rPr lang="en-US" dirty="0" smtClean="0"/>
              <a:t>Crude birth rate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pPr>
              <a:buNone/>
            </a:pPr>
            <a:endParaRPr lang="en-US" dirty="0" smtClean="0"/>
          </a:p>
          <a:p>
            <a:r>
              <a:rPr lang="en-US" dirty="0" smtClean="0"/>
              <a:t>The columns “age interval”,”</a:t>
            </a:r>
            <a:r>
              <a:rPr lang="en-US" sz="2400" dirty="0" err="1" smtClean="0"/>
              <a:t>n</a:t>
            </a:r>
            <a:r>
              <a:rPr lang="en-US" dirty="0" err="1" smtClean="0"/>
              <a:t>q</a:t>
            </a:r>
            <a:r>
              <a:rPr lang="en-US" sz="2400" dirty="0" err="1" smtClean="0"/>
              <a:t>x</a:t>
            </a:r>
            <a:r>
              <a:rPr lang="en-US" dirty="0" smtClean="0"/>
              <a:t>,”and “e</a:t>
            </a:r>
            <a:r>
              <a:rPr lang="en-US" sz="2000" dirty="0" smtClean="0"/>
              <a:t>x</a:t>
            </a:r>
            <a:r>
              <a:rPr lang="en-US" dirty="0" smtClean="0"/>
              <a:t>” have the same interpretation as in the regular life table</a:t>
            </a:r>
          </a:p>
          <a:p>
            <a:endParaRPr lang="en-US" dirty="0" smtClean="0"/>
          </a:p>
          <a:p>
            <a:r>
              <a:rPr lang="en-US" dirty="0" smtClean="0"/>
              <a:t>l</a:t>
            </a:r>
            <a:r>
              <a:rPr lang="en-US" sz="2400" dirty="0" smtClean="0"/>
              <a:t>x</a:t>
            </a:r>
            <a:r>
              <a:rPr lang="en-US" dirty="0" smtClean="0"/>
              <a:t>= Number of persons who reach the beginning of the age interval each year</a:t>
            </a:r>
            <a:endParaRPr lang="en-US"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24</a:t>
            </a:fld>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r>
              <a:rPr lang="en-US" sz="2400" dirty="0" err="1" smtClean="0"/>
              <a:t>n</a:t>
            </a:r>
            <a:r>
              <a:rPr lang="en-US" dirty="0" err="1" smtClean="0"/>
              <a:t>d</a:t>
            </a:r>
            <a:r>
              <a:rPr lang="en-US" sz="2400" dirty="0" err="1" smtClean="0"/>
              <a:t>x</a:t>
            </a:r>
            <a:r>
              <a:rPr lang="en-US" dirty="0" smtClean="0"/>
              <a:t> = Number of persons who die each year within the age interval</a:t>
            </a:r>
          </a:p>
          <a:p>
            <a:endParaRPr lang="en-US" dirty="0" smtClean="0"/>
          </a:p>
          <a:p>
            <a:r>
              <a:rPr lang="en-US" sz="2800" dirty="0" err="1" smtClean="0"/>
              <a:t>n</a:t>
            </a:r>
            <a:r>
              <a:rPr lang="en-US" dirty="0" err="1" smtClean="0"/>
              <a:t>L</a:t>
            </a:r>
            <a:r>
              <a:rPr lang="en-US" sz="2800" dirty="0" err="1" smtClean="0"/>
              <a:t>x</a:t>
            </a:r>
            <a:r>
              <a:rPr lang="en-US" dirty="0" smtClean="0"/>
              <a:t> = Number of persons in the population who at any moment are living within the age interval</a:t>
            </a:r>
            <a:endParaRPr lang="en-US"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25</a:t>
            </a:fld>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endParaRPr lang="en-US" dirty="0" smtClean="0"/>
          </a:p>
          <a:p>
            <a:r>
              <a:rPr lang="en-US" dirty="0" err="1" smtClean="0"/>
              <a:t>T</a:t>
            </a:r>
            <a:r>
              <a:rPr lang="en-US" sz="2400" dirty="0" err="1" smtClean="0"/>
              <a:t>x</a:t>
            </a:r>
            <a:endParaRPr lang="en-US" dirty="0" smtClean="0"/>
          </a:p>
          <a:p>
            <a:r>
              <a:rPr lang="en-US" dirty="0" smtClean="0"/>
              <a:t>= Number of persons who at any moment are living within the age interval and all higher age intervals</a:t>
            </a:r>
          </a:p>
          <a:p>
            <a:r>
              <a:rPr lang="en-US" dirty="0" smtClean="0"/>
              <a:t>T</a:t>
            </a:r>
            <a:r>
              <a:rPr lang="en-US" sz="2400" dirty="0" smtClean="0"/>
              <a:t>0</a:t>
            </a:r>
            <a:endParaRPr lang="en-US" dirty="0" smtClean="0"/>
          </a:p>
          <a:p>
            <a:endParaRPr lang="en-US" dirty="0" smtClean="0"/>
          </a:p>
          <a:p>
            <a:r>
              <a:rPr lang="en-US" dirty="0" smtClean="0"/>
              <a:t>= Total population</a:t>
            </a:r>
            <a:endParaRPr lang="en-US"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26</a:t>
            </a:fld>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Fixed</a:t>
            </a:r>
            <a:r>
              <a:rPr lang="it-IT" dirty="0" smtClean="0"/>
              <a:t> </a:t>
            </a:r>
            <a:r>
              <a:rPr lang="it-IT" dirty="0" err="1" smtClean="0"/>
              <a:t>Population</a:t>
            </a:r>
            <a:r>
              <a:rPr lang="it-IT" dirty="0" smtClean="0"/>
              <a:t> </a:t>
            </a:r>
            <a:r>
              <a:rPr lang="it-IT" dirty="0" err="1" smtClean="0"/>
              <a:t>structure</a:t>
            </a:r>
            <a:r>
              <a:rPr lang="it-IT" dirty="0" smtClean="0"/>
              <a:t> </a:t>
            </a:r>
            <a:endParaRPr lang="en-GB"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404346" y="1772816"/>
                <a:ext cx="8739654" cy="4176464"/>
              </a:xfrm>
            </p:spPr>
            <p:txBody>
              <a:bodyPr/>
              <a:lstStyle/>
              <a:p>
                <a:r>
                  <a:rPr lang="en-US" dirty="0" smtClean="0"/>
                  <a:t>Number of people aged x, </a:t>
                </a:r>
                <a:r>
                  <a:rPr lang="en-US" dirty="0" err="1" smtClean="0"/>
                  <a:t>x+n</a:t>
                </a:r>
                <a:r>
                  <a:rPr lang="en-US" dirty="0" smtClean="0"/>
                  <a:t>= </a:t>
                </a:r>
                <a:r>
                  <a:rPr lang="en-US" baseline="-25000" dirty="0" err="1" smtClean="0"/>
                  <a:t>n</a:t>
                </a:r>
                <a:r>
                  <a:rPr lang="en-US" dirty="0" err="1" smtClean="0"/>
                  <a:t>L</a:t>
                </a:r>
                <a:r>
                  <a:rPr lang="en-US" baseline="-25000" dirty="0" err="1"/>
                  <a:t>x</a:t>
                </a:r>
                <a:endParaRPr lang="en-US" baseline="-25000" dirty="0" smtClean="0"/>
              </a:p>
              <a:p>
                <a:r>
                  <a:rPr lang="en-US" dirty="0"/>
                  <a:t>Proportion of people aged x, </a:t>
                </a:r>
                <a:r>
                  <a:rPr lang="en-US" dirty="0" err="1"/>
                  <a:t>x+n</a:t>
                </a:r>
                <a:r>
                  <a:rPr lang="en-US" dirty="0"/>
                  <a:t> =</a:t>
                </a:r>
                <a14:m>
                  <m:oMath xmlns:m="http://schemas.openxmlformats.org/officeDocument/2006/math">
                    <m:f>
                      <m:fPr>
                        <m:ctrlPr>
                          <a:rPr lang="en-US" i="1" smtClean="0">
                            <a:latin typeface="Cambria Math" panose="02040503050406030204" pitchFamily="18" charset="0"/>
                          </a:rPr>
                        </m:ctrlPr>
                      </m:fPr>
                      <m:num>
                        <m:r>
                          <m:rPr>
                            <m:nor/>
                          </m:rPr>
                          <a:rPr lang="it-IT" b="0" i="0" baseline="-25000" dirty="0" smtClean="0"/>
                          <m:t>n</m:t>
                        </m:r>
                        <m:r>
                          <m:rPr>
                            <m:nor/>
                          </m:rPr>
                          <a:rPr lang="en-US" dirty="0"/>
                          <m:t>L</m:t>
                        </m:r>
                        <m:r>
                          <m:rPr>
                            <m:nor/>
                          </m:rPr>
                          <a:rPr lang="it-IT" b="0" i="0" baseline="-25000" dirty="0" smtClean="0"/>
                          <m:t>x</m:t>
                        </m:r>
                        <m:r>
                          <m:rPr>
                            <m:nor/>
                          </m:rPr>
                          <a:rPr lang="en-US" baseline="-25000" dirty="0"/>
                          <m:t> </m:t>
                        </m:r>
                      </m:num>
                      <m:den>
                        <m:r>
                          <m:rPr>
                            <m:nor/>
                          </m:rPr>
                          <a:rPr lang="en-US" dirty="0"/>
                          <m:t>T</m:t>
                        </m:r>
                        <m:r>
                          <m:rPr>
                            <m:nor/>
                          </m:rPr>
                          <a:rPr lang="en-US" baseline="-25000" dirty="0"/>
                          <m:t>0</m:t>
                        </m:r>
                        <m:r>
                          <m:rPr>
                            <m:nor/>
                          </m:rPr>
                          <a:rPr lang="en-US" dirty="0"/>
                          <m:t> </m:t>
                        </m:r>
                      </m:den>
                    </m:f>
                  </m:oMath>
                </a14:m>
                <a:endParaRPr lang="it-IT" i="1" dirty="0" smtClean="0">
                  <a:latin typeface="Cambria Math" panose="02040503050406030204" pitchFamily="18" charset="0"/>
                </a:endParaRPr>
              </a:p>
              <a:p>
                <a:pPr marL="0" indent="0">
                  <a:buNone/>
                </a:pPr>
                <a14:m>
                  <m:oMath xmlns:m="http://schemas.openxmlformats.org/officeDocument/2006/math">
                    <m:r>
                      <m:rPr>
                        <m:nor/>
                      </m:rPr>
                      <a:rPr lang="it-IT" b="0" i="0" baseline="-25000" dirty="0" smtClean="0"/>
                      <m:t>n</m:t>
                    </m:r>
                    <m:r>
                      <m:rPr>
                        <m:nor/>
                      </m:rPr>
                      <a:rPr lang="it-IT" b="0" i="0" dirty="0" smtClean="0"/>
                      <m:t>C</m:t>
                    </m:r>
                    <m:r>
                      <m:rPr>
                        <m:nor/>
                      </m:rPr>
                      <a:rPr lang="it-IT" i="1" baseline="-25000" dirty="0" smtClean="0"/>
                      <m:t>x</m:t>
                    </m:r>
                  </m:oMath>
                </a14:m>
                <a:r>
                  <a:rPr lang="en-US" dirty="0" smtClean="0"/>
                  <a:t> = </a:t>
                </a:r>
                <a14:m>
                  <m:oMath xmlns:m="http://schemas.openxmlformats.org/officeDocument/2006/math">
                    <m:f>
                      <m:fPr>
                        <m:ctrlPr>
                          <a:rPr lang="en-US" i="1">
                            <a:latin typeface="Cambria Math" panose="02040503050406030204" pitchFamily="18" charset="0"/>
                          </a:rPr>
                        </m:ctrlPr>
                      </m:fPr>
                      <m:num>
                        <m:r>
                          <m:rPr>
                            <m:nor/>
                          </m:rPr>
                          <a:rPr lang="it-IT" b="0" i="0" baseline="-25000" dirty="0" smtClean="0"/>
                          <m:t>n</m:t>
                        </m:r>
                        <m:r>
                          <m:rPr>
                            <m:nor/>
                          </m:rPr>
                          <a:rPr lang="en-US" dirty="0"/>
                          <m:t>L</m:t>
                        </m:r>
                        <m:r>
                          <m:rPr>
                            <m:nor/>
                          </m:rPr>
                          <a:rPr lang="it-IT" b="0" i="0" baseline="-25000" dirty="0" smtClean="0"/>
                          <m:t>x</m:t>
                        </m:r>
                        <m:r>
                          <m:rPr>
                            <m:nor/>
                          </m:rPr>
                          <a:rPr lang="en-US" baseline="-25000" dirty="0"/>
                          <m:t> </m:t>
                        </m:r>
                      </m:num>
                      <m:den>
                        <m:r>
                          <m:rPr>
                            <m:nor/>
                          </m:rPr>
                          <a:rPr lang="en-US" dirty="0"/>
                          <m:t>T</m:t>
                        </m:r>
                        <m:r>
                          <m:rPr>
                            <m:nor/>
                          </m:rPr>
                          <a:rPr lang="en-US" baseline="-25000" dirty="0"/>
                          <m:t>0</m:t>
                        </m:r>
                        <m:r>
                          <m:rPr>
                            <m:nor/>
                          </m:rPr>
                          <a:rPr lang="en-US" dirty="0"/>
                          <m:t> </m:t>
                        </m:r>
                      </m:den>
                    </m:f>
                  </m:oMath>
                </a14:m>
                <a:r>
                  <a:rPr lang="en-US" dirty="0" smtClean="0"/>
                  <a:t> </a:t>
                </a:r>
                <a14:m>
                  <m:oMath xmlns:m="http://schemas.openxmlformats.org/officeDocument/2006/math">
                    <m:r>
                      <a:rPr lang="it-IT" b="0" i="0" dirty="0"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m:rPr>
                            <m:nor/>
                          </m:rPr>
                          <a:rPr lang="en-US" baseline="-25000" dirty="0"/>
                          <m:t>5</m:t>
                        </m:r>
                        <m:r>
                          <m:rPr>
                            <m:nor/>
                          </m:rPr>
                          <a:rPr lang="en-US" dirty="0"/>
                          <m:t>L</m:t>
                        </m:r>
                        <m:r>
                          <m:rPr>
                            <m:nor/>
                          </m:rPr>
                          <a:rPr lang="it-IT" b="0" i="0" baseline="-25000" dirty="0" smtClean="0"/>
                          <m:t>x</m:t>
                        </m:r>
                        <m:r>
                          <m:rPr>
                            <m:nor/>
                          </m:rPr>
                          <a:rPr lang="en-US" baseline="-25000" dirty="0"/>
                          <m:t> </m:t>
                        </m:r>
                      </m:num>
                      <m:den>
                        <m:r>
                          <m:rPr>
                            <m:nor/>
                          </m:rPr>
                          <a:rPr lang="it-IT" b="0" i="0" dirty="0" smtClean="0"/>
                          <m:t>l</m:t>
                        </m:r>
                        <m:r>
                          <m:rPr>
                            <m:nor/>
                          </m:rPr>
                          <a:rPr lang="en-US" baseline="-25000" dirty="0"/>
                          <m:t>0</m:t>
                        </m:r>
                        <m:r>
                          <m:rPr>
                            <m:nor/>
                          </m:rPr>
                          <a:rPr lang="en-US" dirty="0"/>
                          <m:t> </m:t>
                        </m:r>
                      </m:den>
                    </m:f>
                    <m:r>
                      <a:rPr lang="en-US" i="1" dirty="0" smtClean="0">
                        <a:latin typeface="Cambria Math" panose="02040503050406030204" pitchFamily="18" charset="0"/>
                        <a:ea typeface="Cambria Math" panose="02040503050406030204" pitchFamily="18" charset="0"/>
                      </a:rPr>
                      <m:t>×</m:t>
                    </m:r>
                    <m:r>
                      <a:rPr lang="it-IT" b="0" i="1" dirty="0" smtClean="0">
                        <a:latin typeface="Cambria Math" panose="02040503050406030204" pitchFamily="18" charset="0"/>
                        <a:ea typeface="Cambria Math" panose="02040503050406030204" pitchFamily="18" charset="0"/>
                      </a:rPr>
                      <m:t> </m:t>
                    </m:r>
                    <m:f>
                      <m:fPr>
                        <m:ctrlPr>
                          <a:rPr lang="en-US" i="1" dirty="0" smtClean="0">
                            <a:latin typeface="Cambria Math" panose="02040503050406030204" pitchFamily="18" charset="0"/>
                            <a:ea typeface="Cambria Math" panose="02040503050406030204" pitchFamily="18" charset="0"/>
                          </a:rPr>
                        </m:ctrlPr>
                      </m:fPr>
                      <m:num>
                        <m:sSub>
                          <m:sSubPr>
                            <m:ctrlPr>
                              <a:rPr lang="en-US" i="1" dirty="0" smtClean="0">
                                <a:latin typeface="Cambria Math" panose="02040503050406030204" pitchFamily="18" charset="0"/>
                                <a:ea typeface="Cambria Math" panose="02040503050406030204" pitchFamily="18" charset="0"/>
                              </a:rPr>
                            </m:ctrlPr>
                          </m:sSubPr>
                          <m:e>
                            <m:r>
                              <a:rPr lang="it-IT" b="0" i="1" dirty="0" smtClean="0">
                                <a:latin typeface="Cambria Math" panose="02040503050406030204" pitchFamily="18" charset="0"/>
                                <a:ea typeface="Cambria Math" panose="02040503050406030204" pitchFamily="18" charset="0"/>
                              </a:rPr>
                              <m:t>𝑙</m:t>
                            </m:r>
                          </m:e>
                          <m:sub>
                            <m:r>
                              <a:rPr lang="en-US" i="1" dirty="0" smtClean="0">
                                <a:latin typeface="Cambria Math" panose="02040503050406030204" pitchFamily="18" charset="0"/>
                                <a:ea typeface="Cambria Math" panose="02040503050406030204" pitchFamily="18" charset="0"/>
                              </a:rPr>
                              <m:t>0</m:t>
                            </m:r>
                          </m:sub>
                        </m:sSub>
                      </m:num>
                      <m:den>
                        <m:sSub>
                          <m:sSubPr>
                            <m:ctrlPr>
                              <a:rPr lang="en-US" i="1" dirty="0" smtClean="0">
                                <a:latin typeface="Cambria Math" panose="02040503050406030204" pitchFamily="18" charset="0"/>
                                <a:ea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𝑇</m:t>
                            </m:r>
                          </m:e>
                          <m:sub>
                            <m:r>
                              <a:rPr lang="en-US" i="1" dirty="0" smtClean="0">
                                <a:latin typeface="Cambria Math" panose="02040503050406030204" pitchFamily="18" charset="0"/>
                                <a:ea typeface="Cambria Math" panose="02040503050406030204" pitchFamily="18" charset="0"/>
                              </a:rPr>
                              <m:t>0</m:t>
                            </m:r>
                          </m:sub>
                        </m:sSub>
                      </m:den>
                    </m:f>
                    <m:r>
                      <a:rPr lang="en-US" i="1" dirty="0" smtClean="0">
                        <a:latin typeface="Cambria Math" panose="02040503050406030204" pitchFamily="18" charset="0"/>
                        <a:ea typeface="Cambria Math" panose="02040503050406030204" pitchFamily="18" charset="0"/>
                      </a:rPr>
                      <m:t>≅</m:t>
                    </m:r>
                    <m:r>
                      <a:rPr lang="it-IT" b="0" i="1" dirty="0" smtClean="0">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rPr>
                        </m:ctrlPr>
                      </m:fPr>
                      <m:num>
                        <m:r>
                          <m:rPr>
                            <m:nor/>
                          </m:rPr>
                          <a:rPr lang="it-IT" b="0" i="0" dirty="0" smtClean="0"/>
                          <m:t>l</m:t>
                        </m:r>
                        <m:r>
                          <m:rPr>
                            <m:nor/>
                          </m:rPr>
                          <a:rPr lang="it-IT" i="1" baseline="-25000" dirty="0" smtClean="0"/>
                          <m:t>x</m:t>
                        </m:r>
                        <m:r>
                          <m:rPr>
                            <m:nor/>
                          </m:rPr>
                          <a:rPr lang="it-IT" b="0" i="1" baseline="-25000" dirty="0" smtClean="0"/>
                          <m:t>+</m:t>
                        </m:r>
                        <m:r>
                          <m:rPr>
                            <m:nor/>
                          </m:rPr>
                          <a:rPr lang="it-IT" b="0" i="1" baseline="-25000" dirty="0" smtClean="0"/>
                          <m:t>n</m:t>
                        </m:r>
                        <m:r>
                          <m:rPr>
                            <m:nor/>
                          </m:rPr>
                          <a:rPr lang="it-IT" b="0" i="1" baseline="-25000" dirty="0" smtClean="0"/>
                          <m:t>/2</m:t>
                        </m:r>
                      </m:num>
                      <m:den>
                        <m:r>
                          <m:rPr>
                            <m:nor/>
                          </m:rPr>
                          <a:rPr lang="it-IT" b="0" i="0" dirty="0" smtClean="0"/>
                          <m:t>l</m:t>
                        </m:r>
                        <m:r>
                          <m:rPr>
                            <m:nor/>
                          </m:rPr>
                          <a:rPr lang="en-US" baseline="-25000" dirty="0" smtClean="0"/>
                          <m:t>0</m:t>
                        </m:r>
                        <m:r>
                          <m:rPr>
                            <m:nor/>
                          </m:rPr>
                          <a:rPr lang="en-US" dirty="0"/>
                          <m:t> </m:t>
                        </m:r>
                      </m:den>
                    </m:f>
                    <m:r>
                      <a:rPr lang="it-IT" b="0" i="0" dirty="0" smtClean="0">
                        <a:latin typeface="Cambria Math" panose="02040503050406030204" pitchFamily="18" charset="0"/>
                      </a:rPr>
                      <m:t> </m:t>
                    </m:r>
                    <m:r>
                      <a:rPr lang="en-US">
                        <a:latin typeface="Cambria Math" panose="02040503050406030204" pitchFamily="18" charset="0"/>
                        <a:ea typeface="Cambria Math" panose="02040503050406030204" pitchFamily="18" charset="0"/>
                      </a:rPr>
                      <m:t>×</m:t>
                    </m:r>
                    <m:r>
                      <m:rPr>
                        <m:sty m:val="p"/>
                      </m:rPr>
                      <a:rPr lang="it-IT" b="0" i="0" smtClean="0">
                        <a:latin typeface="Cambria Math" panose="02040503050406030204" pitchFamily="18" charset="0"/>
                        <a:ea typeface="Cambria Math" panose="02040503050406030204" pitchFamily="18" charset="0"/>
                      </a:rPr>
                      <m:t>n</m:t>
                    </m:r>
                    <m:r>
                      <a:rPr lang="it-IT" b="0" i="0"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𝐶𝐵𝑅</m:t>
                    </m:r>
                  </m:oMath>
                </a14:m>
                <a:r>
                  <a:rPr lang="en-US" dirty="0" smtClean="0"/>
                  <a:t> </a:t>
                </a:r>
                <a:endParaRPr lang="en-US" dirty="0"/>
              </a:p>
              <a:p>
                <a:pPr marL="0" indent="0">
                  <a:buNone/>
                </a:pPr>
                <a:endParaRPr lang="en-US" dirty="0"/>
              </a:p>
              <a:p>
                <a:endParaRPr lang="en-US" dirty="0"/>
              </a:p>
              <a:p>
                <a:endParaRPr lang="it-IT" dirty="0" smtClean="0"/>
              </a:p>
              <a:p>
                <a:endParaRPr lang="en-GB"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404346" y="1772816"/>
                <a:ext cx="8739654" cy="4176464"/>
              </a:xfrm>
              <a:blipFill>
                <a:blip r:embed="rId2"/>
                <a:stretch>
                  <a:fillRect l="-488" t="-1898"/>
                </a:stretch>
              </a:blipFill>
            </p:spPr>
            <p:txBody>
              <a:bodyPr/>
              <a:lstStyle/>
              <a:p>
                <a:r>
                  <a:rPr lang="en-GB">
                    <a:noFill/>
                  </a:rPr>
                  <a:t> </a:t>
                </a:r>
              </a:p>
            </p:txBody>
          </p:sp>
        </mc:Fallback>
      </mc:AlternateContent>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27</a:t>
            </a:fld>
            <a:endParaRPr lang="it-IT"/>
          </a:p>
        </p:txBody>
      </p:sp>
    </p:spTree>
    <p:extLst>
      <p:ext uri="{BB962C8B-B14F-4D97-AF65-F5344CB8AC3E}">
        <p14:creationId xmlns:p14="http://schemas.microsoft.com/office/powerpoint/2010/main" val="409172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Crude </a:t>
            </a:r>
            <a:r>
              <a:rPr lang="it-IT" dirty="0" err="1" smtClean="0"/>
              <a:t>birth</a:t>
            </a:r>
            <a:r>
              <a:rPr lang="it-IT" dirty="0" smtClean="0"/>
              <a:t> and </a:t>
            </a:r>
            <a:r>
              <a:rPr lang="it-IT" dirty="0" err="1" smtClean="0"/>
              <a:t>death</a:t>
            </a:r>
            <a:r>
              <a:rPr lang="it-IT" dirty="0" smtClean="0"/>
              <a:t> rate</a:t>
            </a:r>
            <a:endParaRPr lang="en-GB" dirty="0"/>
          </a:p>
        </p:txBody>
      </p:sp>
      <p:sp>
        <p:nvSpPr>
          <p:cNvPr id="3" name="Segnaposto contenuto 2"/>
          <p:cNvSpPr>
            <a:spLocks noGrp="1"/>
          </p:cNvSpPr>
          <p:nvPr>
            <p:ph idx="1"/>
          </p:nvPr>
        </p:nvSpPr>
        <p:spPr/>
        <p:txBody>
          <a:bodyPr/>
          <a:lstStyle/>
          <a:p>
            <a:r>
              <a:rPr lang="en-US" dirty="0"/>
              <a:t>CDR = CBR = </a:t>
            </a:r>
            <a:r>
              <a:rPr lang="en-US" dirty="0" smtClean="0"/>
              <a:t>1/e</a:t>
            </a:r>
            <a:r>
              <a:rPr lang="en-US" baseline="-25000" dirty="0" smtClean="0"/>
              <a:t>0</a:t>
            </a:r>
          </a:p>
          <a:p>
            <a:endParaRPr lang="en-US" baseline="-25000" dirty="0"/>
          </a:p>
          <a:p>
            <a:pPr marL="0" indent="0">
              <a:buNone/>
            </a:pPr>
            <a:r>
              <a:rPr lang="en-US" dirty="0" smtClean="0"/>
              <a:t>A direct link between mortality rate and life expectancy!</a:t>
            </a:r>
            <a:endParaRPr lang="en-US" baseline="-25000" dirty="0"/>
          </a:p>
          <a:p>
            <a:endParaRPr lang="en-GB"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28</a:t>
            </a:fld>
            <a:endParaRPr lang="it-IT"/>
          </a:p>
        </p:txBody>
      </p:sp>
    </p:spTree>
    <p:extLst>
      <p:ext uri="{BB962C8B-B14F-4D97-AF65-F5344CB8AC3E}">
        <p14:creationId xmlns:p14="http://schemas.microsoft.com/office/powerpoint/2010/main" val="3865762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a:xfrm>
            <a:off x="755576" y="1484784"/>
            <a:ext cx="7772400" cy="4114800"/>
          </a:xfrm>
        </p:spPr>
        <p:txBody>
          <a:bodyPr/>
          <a:lstStyle/>
          <a:p>
            <a:r>
              <a:rPr lang="en-US" dirty="0" smtClean="0">
                <a:solidFill>
                  <a:srgbClr val="FF0000"/>
                </a:solidFill>
              </a:rPr>
              <a:t>Proportion of population in age group </a:t>
            </a:r>
            <a:r>
              <a:rPr lang="en-US" dirty="0" smtClean="0"/>
              <a:t>[x, </a:t>
            </a:r>
            <a:r>
              <a:rPr lang="en-US" dirty="0" err="1" smtClean="0"/>
              <a:t>x+n</a:t>
            </a:r>
            <a:r>
              <a:rPr lang="en-US" dirty="0" smtClean="0"/>
              <a:t>] among those above age “a” </a:t>
            </a:r>
          </a:p>
          <a:p>
            <a:pPr>
              <a:buFontTx/>
              <a:buChar char="-"/>
            </a:pPr>
            <a:r>
              <a:rPr lang="en-US" dirty="0" smtClean="0"/>
              <a:t>Single-year life table</a:t>
            </a:r>
          </a:p>
          <a:p>
            <a:pPr>
              <a:buFontTx/>
              <a:buChar char="-"/>
            </a:pPr>
            <a:endParaRPr lang="en-US" dirty="0" smtClean="0"/>
          </a:p>
          <a:p>
            <a:pPr>
              <a:buNone/>
            </a:pPr>
            <a:endParaRPr lang="en-US" dirty="0" smtClean="0"/>
          </a:p>
          <a:p>
            <a:pPr>
              <a:buFontTx/>
              <a:buChar char="-"/>
            </a:pPr>
            <a:r>
              <a:rPr lang="en-US" dirty="0" smtClean="0"/>
              <a:t>- Abridged life table</a:t>
            </a:r>
          </a:p>
          <a:p>
            <a:endParaRPr lang="en-US" dirty="0" smtClean="0"/>
          </a:p>
          <a:p>
            <a:pPr>
              <a:buNone/>
            </a:pPr>
            <a:endParaRPr lang="en-US"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29</a:t>
            </a:fld>
            <a:endParaRPr lang="it-IT"/>
          </a:p>
        </p:txBody>
      </p:sp>
      <p:pic>
        <p:nvPicPr>
          <p:cNvPr id="143363" name="Picture 3"/>
          <p:cNvPicPr>
            <a:picLocks noChangeAspect="1" noChangeArrowheads="1"/>
          </p:cNvPicPr>
          <p:nvPr/>
        </p:nvPicPr>
        <p:blipFill>
          <a:blip r:embed="rId2" cstate="print"/>
          <a:srcRect/>
          <a:stretch>
            <a:fillRect/>
          </a:stretch>
        </p:blipFill>
        <p:spPr bwMode="auto">
          <a:xfrm>
            <a:off x="3851920" y="3284984"/>
            <a:ext cx="2609850" cy="1066800"/>
          </a:xfrm>
          <a:prstGeom prst="rect">
            <a:avLst/>
          </a:prstGeom>
          <a:noFill/>
          <a:ln w="9525">
            <a:noFill/>
            <a:miter lim="800000"/>
            <a:headEnd/>
            <a:tailEnd/>
          </a:ln>
        </p:spPr>
      </p:pic>
      <p:pic>
        <p:nvPicPr>
          <p:cNvPr id="143364" name="Picture 4"/>
          <p:cNvPicPr>
            <a:picLocks noChangeAspect="1" noChangeArrowheads="1"/>
          </p:cNvPicPr>
          <p:nvPr/>
        </p:nvPicPr>
        <p:blipFill>
          <a:blip r:embed="rId3" cstate="print"/>
          <a:srcRect/>
          <a:stretch>
            <a:fillRect/>
          </a:stretch>
        </p:blipFill>
        <p:spPr bwMode="auto">
          <a:xfrm>
            <a:off x="4932040" y="4869160"/>
            <a:ext cx="1066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idx="4294967295"/>
          </p:nvPr>
        </p:nvSpPr>
        <p:spPr>
          <a:xfrm>
            <a:off x="395536" y="2204864"/>
            <a:ext cx="8459787" cy="1495425"/>
          </a:xfrm>
        </p:spPr>
        <p:txBody>
          <a:bodyPr/>
          <a:lstStyle/>
          <a:p>
            <a:pPr>
              <a:lnSpc>
                <a:spcPct val="90000"/>
              </a:lnSpc>
              <a:spcBef>
                <a:spcPct val="50000"/>
              </a:spcBef>
              <a:defRPr/>
            </a:pPr>
            <a:r>
              <a:rPr lang="it-IT" sz="4000" b="1" dirty="0" smtClean="0">
                <a:solidFill>
                  <a:srgbClr val="990033"/>
                </a:solidFill>
                <a:effectLst>
                  <a:outerShdw blurRad="38100" dist="38100" dir="2700000" algn="tl">
                    <a:srgbClr val="C0C0C0"/>
                  </a:outerShdw>
                </a:effectLst>
              </a:rPr>
              <a:t>A life </a:t>
            </a:r>
            <a:r>
              <a:rPr lang="it-IT" sz="4000" b="1" dirty="0" err="1" smtClean="0">
                <a:solidFill>
                  <a:srgbClr val="990033"/>
                </a:solidFill>
                <a:effectLst>
                  <a:outerShdw blurRad="38100" dist="38100" dir="2700000" algn="tl">
                    <a:srgbClr val="C0C0C0"/>
                  </a:outerShdw>
                </a:effectLst>
              </a:rPr>
              <a:t>table</a:t>
            </a:r>
            <a:r>
              <a:rPr lang="it-IT" sz="4000" b="1" dirty="0" smtClean="0">
                <a:solidFill>
                  <a:srgbClr val="990033"/>
                </a:solidFill>
                <a:effectLst>
                  <a:outerShdw blurRad="38100" dist="38100" dir="2700000" algn="tl">
                    <a:srgbClr val="C0C0C0"/>
                  </a:outerShdw>
                </a:effectLst>
              </a:rPr>
              <a:t> </a:t>
            </a:r>
            <a:r>
              <a:rPr lang="it-IT" sz="4000" b="1" dirty="0" err="1" smtClean="0">
                <a:solidFill>
                  <a:srgbClr val="990033"/>
                </a:solidFill>
                <a:effectLst>
                  <a:outerShdw blurRad="38100" dist="38100" dir="2700000" algn="tl">
                    <a:srgbClr val="C0C0C0"/>
                  </a:outerShdw>
                </a:effectLst>
              </a:rPr>
              <a:t>as</a:t>
            </a:r>
            <a:r>
              <a:rPr lang="it-IT" sz="4000" b="1" dirty="0" smtClean="0">
                <a:solidFill>
                  <a:srgbClr val="990033"/>
                </a:solidFill>
                <a:effectLst>
                  <a:outerShdw blurRad="38100" dist="38100" dir="2700000" algn="tl">
                    <a:srgbClr val="C0C0C0"/>
                  </a:outerShdw>
                </a:effectLst>
              </a:rPr>
              <a:t> a </a:t>
            </a:r>
            <a:r>
              <a:rPr lang="it-IT" sz="4000" b="1" dirty="0" err="1" smtClean="0">
                <a:solidFill>
                  <a:srgbClr val="990033"/>
                </a:solidFill>
                <a:effectLst>
                  <a:outerShdw blurRad="38100" dist="38100" dir="2700000" algn="tl">
                    <a:srgbClr val="C0C0C0"/>
                  </a:outerShdw>
                </a:effectLst>
              </a:rPr>
              <a:t>stationary</a:t>
            </a:r>
            <a:r>
              <a:rPr lang="it-IT" sz="4000" b="1" dirty="0" smtClean="0">
                <a:solidFill>
                  <a:srgbClr val="990033"/>
                </a:solidFill>
                <a:effectLst>
                  <a:outerShdw blurRad="38100" dist="38100" dir="2700000" algn="tl">
                    <a:srgbClr val="C0C0C0"/>
                  </a:outerShdw>
                </a:effectLst>
              </a:rPr>
              <a:t> </a:t>
            </a:r>
            <a:r>
              <a:rPr lang="it-IT" sz="4000" b="1" dirty="0" err="1" smtClean="0">
                <a:solidFill>
                  <a:srgbClr val="990033"/>
                </a:solidFill>
                <a:effectLst>
                  <a:outerShdw blurRad="38100" dist="38100" dir="2700000" algn="tl">
                    <a:srgbClr val="C0C0C0"/>
                  </a:outerShdw>
                </a:effectLst>
              </a:rPr>
              <a:t>population</a:t>
            </a:r>
            <a:r>
              <a:rPr lang="it-IT" sz="4000" b="1" dirty="0" smtClean="0">
                <a:solidFill>
                  <a:srgbClr val="990033"/>
                </a:solidFill>
                <a:effectLst>
                  <a:outerShdw blurRad="38100" dist="38100" dir="2700000" algn="tl">
                    <a:srgbClr val="C0C0C0"/>
                  </a:outerShdw>
                </a:effectLst>
              </a:rPr>
              <a:t> </a:t>
            </a:r>
            <a:r>
              <a:rPr lang="it-IT" sz="4000" b="1" dirty="0" err="1" smtClean="0">
                <a:solidFill>
                  <a:srgbClr val="990033"/>
                </a:solidFill>
                <a:effectLst>
                  <a:outerShdw blurRad="38100" dist="38100" dir="2700000" algn="tl">
                    <a:srgbClr val="C0C0C0"/>
                  </a:outerShdw>
                </a:effectLst>
              </a:rPr>
              <a:t>model</a:t>
            </a:r>
            <a:endParaRPr lang="it-IT" sz="3600" b="1" dirty="0">
              <a:solidFill>
                <a:srgbClr val="003399"/>
              </a:solidFill>
            </a:endParaRPr>
          </a:p>
        </p:txBody>
      </p:sp>
      <p:sp>
        <p:nvSpPr>
          <p:cNvPr id="3075" name="Line 3"/>
          <p:cNvSpPr>
            <a:spLocks noChangeShapeType="1"/>
          </p:cNvSpPr>
          <p:nvPr/>
        </p:nvSpPr>
        <p:spPr bwMode="auto">
          <a:xfrm>
            <a:off x="323850" y="3716338"/>
            <a:ext cx="8610600" cy="0"/>
          </a:xfrm>
          <a:prstGeom prst="line">
            <a:avLst/>
          </a:prstGeom>
          <a:noFill/>
          <a:ln w="38100">
            <a:solidFill>
              <a:srgbClr val="808080">
                <a:alpha val="50195"/>
              </a:srgbClr>
            </a:solidFill>
            <a:miter lim="800000"/>
            <a:headEnd/>
            <a:tailEnd/>
          </a:ln>
        </p:spPr>
        <p:txBody>
          <a:bodyPr wrap="none"/>
          <a:lstStyle/>
          <a:p>
            <a:endParaRPr lang="it-IT"/>
          </a:p>
        </p:txBody>
      </p:sp>
      <p:sp>
        <p:nvSpPr>
          <p:cNvPr id="421892" name="Text Box 4"/>
          <p:cNvSpPr txBox="1">
            <a:spLocks noChangeArrowheads="1"/>
          </p:cNvSpPr>
          <p:nvPr/>
        </p:nvSpPr>
        <p:spPr bwMode="auto">
          <a:xfrm>
            <a:off x="1116013" y="188913"/>
            <a:ext cx="8027987" cy="1107996"/>
          </a:xfrm>
          <a:prstGeom prst="rect">
            <a:avLst/>
          </a:prstGeom>
          <a:noFill/>
          <a:ln w="9525">
            <a:noFill/>
            <a:miter lim="800000"/>
            <a:headEnd/>
            <a:tailEnd/>
          </a:ln>
          <a:effectLst/>
        </p:spPr>
        <p:txBody>
          <a:bodyPr>
            <a:spAutoFit/>
          </a:bodyPr>
          <a:lstStyle/>
          <a:p>
            <a:pPr algn="ctr">
              <a:lnSpc>
                <a:spcPct val="110000"/>
              </a:lnSpc>
              <a:defRPr/>
            </a:pPr>
            <a:r>
              <a:rPr lang="it-IT" sz="2000" dirty="0">
                <a:solidFill>
                  <a:srgbClr val="777777"/>
                </a:solidFill>
                <a:latin typeface="Arial" charset="0"/>
                <a:cs typeface="Arial" charset="0"/>
              </a:rPr>
              <a:t>Università di Padova, Facoltà di Scienze Statistiche </a:t>
            </a:r>
          </a:p>
          <a:p>
            <a:pPr algn="ctr">
              <a:lnSpc>
                <a:spcPct val="110000"/>
              </a:lnSpc>
              <a:defRPr/>
            </a:pPr>
            <a:r>
              <a:rPr lang="it-IT" sz="2000" dirty="0">
                <a:solidFill>
                  <a:srgbClr val="777777"/>
                </a:solidFill>
                <a:latin typeface="Arial" charset="0"/>
                <a:cs typeface="Arial" charset="0"/>
              </a:rPr>
              <a:t>Laurea </a:t>
            </a:r>
            <a:r>
              <a:rPr lang="it-IT" sz="2000" dirty="0" smtClean="0">
                <a:solidFill>
                  <a:srgbClr val="777777"/>
                </a:solidFill>
                <a:latin typeface="Arial" charset="0"/>
                <a:cs typeface="Arial" charset="0"/>
              </a:rPr>
              <a:t>Magistrale in Scienze Statistiche</a:t>
            </a:r>
            <a:endParaRPr lang="it-IT" sz="2000" dirty="0">
              <a:solidFill>
                <a:srgbClr val="777777"/>
              </a:solidFill>
              <a:latin typeface="Arial" charset="0"/>
              <a:cs typeface="Arial" charset="0"/>
            </a:endParaRPr>
          </a:p>
          <a:p>
            <a:pPr algn="ctr">
              <a:lnSpc>
                <a:spcPct val="110000"/>
              </a:lnSpc>
              <a:defRPr/>
            </a:pPr>
            <a:r>
              <a:rPr lang="it-IT" sz="2000" dirty="0">
                <a:solidFill>
                  <a:srgbClr val="777777"/>
                </a:solidFill>
                <a:latin typeface="Arial" charset="0"/>
                <a:cs typeface="Arial" charset="0"/>
              </a:rPr>
              <a:t>Corso</a:t>
            </a:r>
            <a:r>
              <a:rPr lang="it-IT" sz="2000" b="1" dirty="0">
                <a:solidFill>
                  <a:srgbClr val="777777"/>
                </a:solidFill>
                <a:effectLst>
                  <a:outerShdw blurRad="38100" dist="38100" dir="2700000" algn="tl">
                    <a:srgbClr val="C0C0C0"/>
                  </a:outerShdw>
                </a:effectLst>
                <a:latin typeface="Arial" charset="0"/>
                <a:cs typeface="Arial" charset="0"/>
              </a:rPr>
              <a:t>: </a:t>
            </a:r>
            <a:r>
              <a:rPr lang="it-IT" sz="2000" b="1" dirty="0" smtClean="0">
                <a:solidFill>
                  <a:srgbClr val="777777"/>
                </a:solidFill>
                <a:effectLst>
                  <a:outerShdw blurRad="38100" dist="38100" dir="2700000" algn="tl">
                    <a:srgbClr val="C0C0C0"/>
                  </a:outerShdw>
                </a:effectLst>
                <a:latin typeface="Arial" charset="0"/>
                <a:cs typeface="Arial" charset="0"/>
              </a:rPr>
              <a:t>Teorie e modelli demografici</a:t>
            </a:r>
            <a:endParaRPr lang="it-IT" b="1" dirty="0">
              <a:effectLst>
                <a:outerShdw blurRad="38100" dist="38100" dir="2700000" algn="tl">
                  <a:srgbClr val="C0C0C0"/>
                </a:outerShdw>
              </a:effectLst>
            </a:endParaRPr>
          </a:p>
        </p:txBody>
      </p:sp>
      <p:sp>
        <p:nvSpPr>
          <p:cNvPr id="3077" name="Rectangle 6"/>
          <p:cNvSpPr>
            <a:spLocks noChangeArrowheads="1"/>
          </p:cNvSpPr>
          <p:nvPr/>
        </p:nvSpPr>
        <p:spPr bwMode="auto">
          <a:xfrm>
            <a:off x="4238625" y="3090863"/>
            <a:ext cx="9144000" cy="0"/>
          </a:xfrm>
          <a:prstGeom prst="rect">
            <a:avLst/>
          </a:prstGeom>
          <a:noFill/>
          <a:ln w="9525">
            <a:noFill/>
            <a:miter lim="800000"/>
            <a:headEnd/>
            <a:tailEnd/>
          </a:ln>
        </p:spPr>
        <p:txBody>
          <a:bodyPr>
            <a:spAutoFit/>
          </a:bodyPr>
          <a:lstStyle/>
          <a:p>
            <a:endParaRPr lang="it-IT"/>
          </a:p>
        </p:txBody>
      </p:sp>
      <p:sp>
        <p:nvSpPr>
          <p:cNvPr id="3079" name="Text Box 18"/>
          <p:cNvSpPr txBox="1">
            <a:spLocks noChangeArrowheads="1"/>
          </p:cNvSpPr>
          <p:nvPr/>
        </p:nvSpPr>
        <p:spPr bwMode="auto">
          <a:xfrm>
            <a:off x="5940425" y="5876925"/>
            <a:ext cx="2808288" cy="757130"/>
          </a:xfrm>
          <a:prstGeom prst="rect">
            <a:avLst/>
          </a:prstGeom>
          <a:noFill/>
          <a:ln w="9525">
            <a:noFill/>
            <a:miter lim="800000"/>
            <a:headEnd/>
            <a:tailEnd/>
          </a:ln>
        </p:spPr>
        <p:txBody>
          <a:bodyPr>
            <a:spAutoFit/>
          </a:bodyPr>
          <a:lstStyle/>
          <a:p>
            <a:pPr algn="r">
              <a:lnSpc>
                <a:spcPct val="90000"/>
              </a:lnSpc>
              <a:spcBef>
                <a:spcPct val="50000"/>
              </a:spcBef>
            </a:pPr>
            <a:r>
              <a:rPr lang="it-IT" sz="2000" b="1" dirty="0" smtClean="0">
                <a:solidFill>
                  <a:srgbClr val="990033"/>
                </a:solidFill>
              </a:rPr>
              <a:t>Lezione 11</a:t>
            </a:r>
          </a:p>
          <a:p>
            <a:pPr algn="r">
              <a:lnSpc>
                <a:spcPct val="90000"/>
              </a:lnSpc>
              <a:spcBef>
                <a:spcPct val="50000"/>
              </a:spcBef>
            </a:pPr>
            <a:endParaRPr lang="it-IT" sz="1800" dirty="0">
              <a:solidFill>
                <a:srgbClr val="777777"/>
              </a:solidFill>
            </a:endParaRPr>
          </a:p>
        </p:txBody>
      </p:sp>
      <p:pic>
        <p:nvPicPr>
          <p:cNvPr id="3081" name="Picture 20"/>
          <p:cNvPicPr>
            <a:picLocks noChangeAspect="1" noChangeArrowheads="1"/>
          </p:cNvPicPr>
          <p:nvPr/>
        </p:nvPicPr>
        <p:blipFill>
          <a:blip r:embed="rId3" cstate="print"/>
          <a:srcRect/>
          <a:stretch>
            <a:fillRect/>
          </a:stretch>
        </p:blipFill>
        <p:spPr bwMode="auto">
          <a:xfrm>
            <a:off x="250825" y="188913"/>
            <a:ext cx="1646238" cy="15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r>
              <a:rPr lang="en-US" dirty="0" smtClean="0"/>
              <a:t>Dependency ratio</a:t>
            </a:r>
            <a:endParaRPr lang="en-US"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30</a:t>
            </a:fld>
            <a:endParaRPr lang="it-IT"/>
          </a:p>
        </p:txBody>
      </p:sp>
      <p:pic>
        <p:nvPicPr>
          <p:cNvPr id="144386" name="Picture 2"/>
          <p:cNvPicPr>
            <a:picLocks noChangeAspect="1" noChangeArrowheads="1"/>
          </p:cNvPicPr>
          <p:nvPr/>
        </p:nvPicPr>
        <p:blipFill>
          <a:blip r:embed="rId2" cstate="print"/>
          <a:srcRect/>
          <a:stretch>
            <a:fillRect/>
          </a:stretch>
        </p:blipFill>
        <p:spPr bwMode="auto">
          <a:xfrm>
            <a:off x="2267744" y="2924944"/>
            <a:ext cx="4162425"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r>
              <a:rPr lang="en-US" dirty="0" smtClean="0"/>
              <a:t>Mean age of population</a:t>
            </a:r>
          </a:p>
          <a:p>
            <a:endParaRPr lang="en-US" dirty="0" smtClean="0"/>
          </a:p>
          <a:p>
            <a:endParaRPr lang="en-US" dirty="0" smtClean="0"/>
          </a:p>
          <a:p>
            <a:endParaRPr lang="en-US" dirty="0" smtClean="0"/>
          </a:p>
          <a:p>
            <a:endParaRPr lang="en-US" dirty="0" smtClean="0"/>
          </a:p>
          <a:p>
            <a:r>
              <a:rPr lang="en-US" dirty="0" smtClean="0"/>
              <a:t>Median age of population—age x such that </a:t>
            </a:r>
            <a:r>
              <a:rPr lang="en-US" dirty="0" err="1" smtClean="0"/>
              <a:t>Tx</a:t>
            </a:r>
            <a:r>
              <a:rPr lang="en-US" dirty="0" smtClean="0"/>
              <a:t>= T0/ 2</a:t>
            </a:r>
          </a:p>
          <a:p>
            <a:endParaRPr lang="en-US" dirty="0" smtClean="0"/>
          </a:p>
          <a:p>
            <a:endParaRPr lang="en-US"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31</a:t>
            </a:fld>
            <a:endParaRPr lang="it-IT" dirty="0"/>
          </a:p>
        </p:txBody>
      </p:sp>
      <p:pic>
        <p:nvPicPr>
          <p:cNvPr id="8" name="Picture 4"/>
          <p:cNvPicPr>
            <a:picLocks noChangeAspect="1" noChangeArrowheads="1"/>
          </p:cNvPicPr>
          <p:nvPr/>
        </p:nvPicPr>
        <p:blipFill>
          <a:blip r:embed="rId2" cstate="print"/>
          <a:srcRect/>
          <a:stretch>
            <a:fillRect/>
          </a:stretch>
        </p:blipFill>
        <p:spPr bwMode="auto">
          <a:xfrm>
            <a:off x="3114675" y="2728913"/>
            <a:ext cx="2914650"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r>
              <a:rPr lang="en-US" dirty="0" smtClean="0"/>
              <a:t>Mean age at death</a:t>
            </a:r>
          </a:p>
          <a:p>
            <a:endParaRPr lang="en-US" dirty="0" smtClean="0"/>
          </a:p>
          <a:p>
            <a:endParaRPr lang="en-US" dirty="0" smtClean="0"/>
          </a:p>
          <a:p>
            <a:pPr>
              <a:buNone/>
            </a:pPr>
            <a:endParaRPr lang="en-US" dirty="0" smtClean="0"/>
          </a:p>
          <a:p>
            <a:r>
              <a:rPr lang="en-US" dirty="0" smtClean="0"/>
              <a:t>Median age at death—age x such that lx= 0.5</a:t>
            </a:r>
          </a:p>
          <a:p>
            <a:endParaRPr lang="en-US"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32</a:t>
            </a:fld>
            <a:endParaRPr lang="it-IT"/>
          </a:p>
        </p:txBody>
      </p:sp>
      <p:pic>
        <p:nvPicPr>
          <p:cNvPr id="8" name="Picture 4"/>
          <p:cNvPicPr>
            <a:picLocks noChangeAspect="1" noChangeArrowheads="1"/>
          </p:cNvPicPr>
          <p:nvPr/>
        </p:nvPicPr>
        <p:blipFill>
          <a:blip r:embed="rId2" cstate="print"/>
          <a:srcRect/>
          <a:stretch>
            <a:fillRect/>
          </a:stretch>
        </p:blipFill>
        <p:spPr bwMode="auto">
          <a:xfrm>
            <a:off x="2624138" y="2900363"/>
            <a:ext cx="3895725"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r>
              <a:rPr lang="en-US" dirty="0" smtClean="0"/>
              <a:t>The stationary population is a </a:t>
            </a:r>
            <a:r>
              <a:rPr lang="en-US" dirty="0" smtClean="0">
                <a:solidFill>
                  <a:srgbClr val="FF0000"/>
                </a:solidFill>
              </a:rPr>
              <a:t>simple demographic model </a:t>
            </a:r>
            <a:r>
              <a:rPr lang="en-US" dirty="0" smtClean="0"/>
              <a:t>that links </a:t>
            </a:r>
            <a:r>
              <a:rPr lang="en-US" dirty="0" smtClean="0">
                <a:solidFill>
                  <a:srgbClr val="FF0000"/>
                </a:solidFill>
              </a:rPr>
              <a:t>demographic characteristics </a:t>
            </a:r>
            <a:r>
              <a:rPr lang="en-US" dirty="0" smtClean="0"/>
              <a:t>of a population </a:t>
            </a:r>
            <a:r>
              <a:rPr lang="en-US" dirty="0" smtClean="0">
                <a:solidFill>
                  <a:srgbClr val="FF0000"/>
                </a:solidFill>
              </a:rPr>
              <a:t>to a number of entries </a:t>
            </a:r>
            <a:r>
              <a:rPr lang="en-US" dirty="0" smtClean="0"/>
              <a:t>in the population and a set of age- or duration-specific </a:t>
            </a:r>
            <a:r>
              <a:rPr lang="en-US" dirty="0" smtClean="0">
                <a:solidFill>
                  <a:srgbClr val="FF0000"/>
                </a:solidFill>
              </a:rPr>
              <a:t>attrition</a:t>
            </a:r>
            <a:r>
              <a:rPr lang="en-US" dirty="0" smtClean="0"/>
              <a:t> rates when those can be assumed to remain constant over time. </a:t>
            </a:r>
            <a:endParaRPr lang="en-US"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33</a:t>
            </a:fld>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 esercitarsi un po’</a:t>
            </a:r>
            <a:endParaRPr lang="en-GB"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34</a:t>
            </a:fld>
            <a:endParaRPr lang="it-IT"/>
          </a:p>
        </p:txBody>
      </p:sp>
      <p:pic>
        <p:nvPicPr>
          <p:cNvPr id="261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7923181" cy="4969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812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a:xfrm>
            <a:off x="1187624" y="1844824"/>
            <a:ext cx="7956376" cy="4176464"/>
          </a:xfrm>
        </p:spPr>
        <p:txBody>
          <a:bodyPr/>
          <a:lstStyle/>
          <a:p>
            <a:r>
              <a:rPr lang="en-US" dirty="0" smtClean="0"/>
              <a:t>Number of annual birth= l</a:t>
            </a:r>
            <a:r>
              <a:rPr lang="en-US" baseline="-25000" dirty="0" smtClean="0"/>
              <a:t>0</a:t>
            </a:r>
          </a:p>
          <a:p>
            <a:r>
              <a:rPr lang="en-US" dirty="0" smtClean="0"/>
              <a:t>Number of people reaching their 20</a:t>
            </a:r>
            <a:r>
              <a:rPr lang="en-US" baseline="30000" dirty="0" smtClean="0"/>
              <a:t>th</a:t>
            </a:r>
            <a:r>
              <a:rPr lang="en-US" dirty="0" smtClean="0"/>
              <a:t>  birthday in any calendar year= l</a:t>
            </a:r>
            <a:r>
              <a:rPr lang="en-US" baseline="-25000" dirty="0" smtClean="0"/>
              <a:t>20</a:t>
            </a:r>
          </a:p>
          <a:p>
            <a:r>
              <a:rPr lang="en-US" dirty="0" smtClean="0"/>
              <a:t>Total size of the population= T</a:t>
            </a:r>
            <a:r>
              <a:rPr lang="en-US" baseline="-25000" dirty="0" smtClean="0"/>
              <a:t>0</a:t>
            </a:r>
            <a:endParaRPr lang="en-US" dirty="0" smtClean="0"/>
          </a:p>
          <a:p>
            <a:r>
              <a:rPr lang="en-US" dirty="0" smtClean="0"/>
              <a:t># of people 60 and over= T</a:t>
            </a:r>
            <a:r>
              <a:rPr lang="en-US" baseline="-25000" dirty="0" smtClean="0"/>
              <a:t>60</a:t>
            </a:r>
          </a:p>
          <a:p>
            <a:endParaRPr lang="en-US" dirty="0"/>
          </a:p>
          <a:p>
            <a:endParaRPr lang="it-IT" dirty="0" smtClean="0"/>
          </a:p>
          <a:p>
            <a:endParaRPr lang="en-GB"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35</a:t>
            </a:fld>
            <a:endParaRPr lang="it-IT"/>
          </a:p>
        </p:txBody>
      </p:sp>
    </p:spTree>
    <p:extLst>
      <p:ext uri="{BB962C8B-B14F-4D97-AF65-F5344CB8AC3E}">
        <p14:creationId xmlns:p14="http://schemas.microsoft.com/office/powerpoint/2010/main" val="1153310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404346" y="1772816"/>
                <a:ext cx="8739654" cy="4176464"/>
              </a:xfrm>
            </p:spPr>
            <p:txBody>
              <a:bodyPr/>
              <a:lstStyle/>
              <a:p>
                <a:r>
                  <a:rPr lang="en-US" dirty="0" smtClean="0"/>
                  <a:t>Number of people aged 25 to 30= </a:t>
                </a:r>
                <a:r>
                  <a:rPr lang="en-US" baseline="-25000" dirty="0" smtClean="0"/>
                  <a:t>5</a:t>
                </a:r>
                <a:r>
                  <a:rPr lang="en-US" dirty="0" smtClean="0"/>
                  <a:t>L</a:t>
                </a:r>
                <a:r>
                  <a:rPr lang="en-US" baseline="-25000" dirty="0" smtClean="0"/>
                  <a:t>25</a:t>
                </a:r>
              </a:p>
              <a:p>
                <a:r>
                  <a:rPr lang="en-US" dirty="0"/>
                  <a:t>Proportion of people aged 25 to </a:t>
                </a:r>
                <a:r>
                  <a:rPr lang="en-US" dirty="0" smtClean="0"/>
                  <a:t>30=</a:t>
                </a:r>
                <a14:m>
                  <m:oMath xmlns:m="http://schemas.openxmlformats.org/officeDocument/2006/math">
                    <m:f>
                      <m:fPr>
                        <m:ctrlPr>
                          <a:rPr lang="en-US" i="1" smtClean="0">
                            <a:latin typeface="Cambria Math" panose="02040503050406030204" pitchFamily="18" charset="0"/>
                          </a:rPr>
                        </m:ctrlPr>
                      </m:fPr>
                      <m:num>
                        <m:r>
                          <m:rPr>
                            <m:nor/>
                          </m:rPr>
                          <a:rPr lang="en-US" baseline="-25000" dirty="0"/>
                          <m:t>5</m:t>
                        </m:r>
                        <m:r>
                          <m:rPr>
                            <m:nor/>
                          </m:rPr>
                          <a:rPr lang="en-US" dirty="0"/>
                          <m:t>L</m:t>
                        </m:r>
                        <m:r>
                          <m:rPr>
                            <m:nor/>
                          </m:rPr>
                          <a:rPr lang="en-US" baseline="-25000" dirty="0"/>
                          <m:t>25 </m:t>
                        </m:r>
                      </m:num>
                      <m:den>
                        <m:r>
                          <m:rPr>
                            <m:nor/>
                          </m:rPr>
                          <a:rPr lang="en-US" dirty="0"/>
                          <m:t>T</m:t>
                        </m:r>
                        <m:r>
                          <m:rPr>
                            <m:nor/>
                          </m:rPr>
                          <a:rPr lang="en-US" baseline="-25000" dirty="0"/>
                          <m:t>0</m:t>
                        </m:r>
                        <m:r>
                          <m:rPr>
                            <m:nor/>
                          </m:rPr>
                          <a:rPr lang="en-US" dirty="0"/>
                          <m:t> </m:t>
                        </m:r>
                      </m:den>
                    </m:f>
                  </m:oMath>
                </a14:m>
                <a:endParaRPr lang="it-IT" i="1" dirty="0" smtClean="0">
                  <a:latin typeface="Cambria Math" panose="02040503050406030204" pitchFamily="18" charset="0"/>
                </a:endParaRPr>
              </a:p>
              <a:p>
                <a:pPr marL="0" indent="0">
                  <a:buNone/>
                </a:pPr>
                <a14:m>
                  <m:oMath xmlns:m="http://schemas.openxmlformats.org/officeDocument/2006/math">
                    <m:r>
                      <m:rPr>
                        <m:nor/>
                      </m:rPr>
                      <a:rPr lang="en-US" baseline="-25000" dirty="0"/>
                      <m:t>5</m:t>
                    </m:r>
                    <m:r>
                      <m:rPr>
                        <m:nor/>
                      </m:rPr>
                      <a:rPr lang="it-IT" b="0" i="0" dirty="0" smtClean="0"/>
                      <m:t>C</m:t>
                    </m:r>
                    <m:r>
                      <m:rPr>
                        <m:nor/>
                      </m:rPr>
                      <a:rPr lang="en-US" baseline="-25000" dirty="0"/>
                      <m:t>2</m:t>
                    </m:r>
                    <m:r>
                      <m:rPr>
                        <m:nor/>
                      </m:rPr>
                      <a:rPr lang="it-IT" b="0" i="0" baseline="-25000" dirty="0" smtClean="0"/>
                      <m:t>5</m:t>
                    </m:r>
                  </m:oMath>
                </a14:m>
                <a:r>
                  <a:rPr lang="en-US" dirty="0" smtClean="0"/>
                  <a:t> = </a:t>
                </a:r>
                <a14:m>
                  <m:oMath xmlns:m="http://schemas.openxmlformats.org/officeDocument/2006/math">
                    <m:f>
                      <m:fPr>
                        <m:ctrlPr>
                          <a:rPr lang="en-US" i="1">
                            <a:latin typeface="Cambria Math" panose="02040503050406030204" pitchFamily="18" charset="0"/>
                          </a:rPr>
                        </m:ctrlPr>
                      </m:fPr>
                      <m:num>
                        <m:r>
                          <m:rPr>
                            <m:nor/>
                          </m:rPr>
                          <a:rPr lang="en-US" baseline="-25000" dirty="0"/>
                          <m:t>5</m:t>
                        </m:r>
                        <m:r>
                          <m:rPr>
                            <m:nor/>
                          </m:rPr>
                          <a:rPr lang="en-US" dirty="0"/>
                          <m:t>L</m:t>
                        </m:r>
                        <m:r>
                          <m:rPr>
                            <m:nor/>
                          </m:rPr>
                          <a:rPr lang="en-US" baseline="-25000" dirty="0"/>
                          <m:t>25 </m:t>
                        </m:r>
                      </m:num>
                      <m:den>
                        <m:r>
                          <m:rPr>
                            <m:nor/>
                          </m:rPr>
                          <a:rPr lang="en-US" dirty="0"/>
                          <m:t>T</m:t>
                        </m:r>
                        <m:r>
                          <m:rPr>
                            <m:nor/>
                          </m:rPr>
                          <a:rPr lang="en-US" baseline="-25000" dirty="0"/>
                          <m:t>0</m:t>
                        </m:r>
                        <m:r>
                          <m:rPr>
                            <m:nor/>
                          </m:rPr>
                          <a:rPr lang="en-US" dirty="0"/>
                          <m:t> </m:t>
                        </m:r>
                      </m:den>
                    </m:f>
                  </m:oMath>
                </a14:m>
                <a:r>
                  <a:rPr lang="en-US" dirty="0" smtClean="0"/>
                  <a:t> </a:t>
                </a:r>
                <a14:m>
                  <m:oMath xmlns:m="http://schemas.openxmlformats.org/officeDocument/2006/math">
                    <m:r>
                      <a:rPr lang="it-IT" b="0" i="0" dirty="0"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m:rPr>
                            <m:nor/>
                          </m:rPr>
                          <a:rPr lang="en-US" baseline="-25000" dirty="0"/>
                          <m:t>5</m:t>
                        </m:r>
                        <m:r>
                          <m:rPr>
                            <m:nor/>
                          </m:rPr>
                          <a:rPr lang="en-US" dirty="0"/>
                          <m:t>L</m:t>
                        </m:r>
                        <m:r>
                          <m:rPr>
                            <m:nor/>
                          </m:rPr>
                          <a:rPr lang="en-US" baseline="-25000" dirty="0"/>
                          <m:t>25 </m:t>
                        </m:r>
                      </m:num>
                      <m:den>
                        <m:r>
                          <m:rPr>
                            <m:nor/>
                          </m:rPr>
                          <a:rPr lang="it-IT" b="0" i="0" dirty="0" smtClean="0"/>
                          <m:t>l</m:t>
                        </m:r>
                        <m:r>
                          <m:rPr>
                            <m:nor/>
                          </m:rPr>
                          <a:rPr lang="en-US" baseline="-25000" dirty="0"/>
                          <m:t>0</m:t>
                        </m:r>
                        <m:r>
                          <m:rPr>
                            <m:nor/>
                          </m:rPr>
                          <a:rPr lang="en-US" dirty="0"/>
                          <m:t> </m:t>
                        </m:r>
                      </m:den>
                    </m:f>
                    <m:r>
                      <a:rPr lang="en-US" i="1" dirty="0" smtClean="0">
                        <a:latin typeface="Cambria Math" panose="02040503050406030204" pitchFamily="18" charset="0"/>
                        <a:ea typeface="Cambria Math" panose="02040503050406030204" pitchFamily="18" charset="0"/>
                      </a:rPr>
                      <m:t>×</m:t>
                    </m:r>
                    <m:r>
                      <a:rPr lang="it-IT" b="0" i="1" dirty="0" smtClean="0">
                        <a:latin typeface="Cambria Math" panose="02040503050406030204" pitchFamily="18" charset="0"/>
                        <a:ea typeface="Cambria Math" panose="02040503050406030204" pitchFamily="18" charset="0"/>
                      </a:rPr>
                      <m:t> </m:t>
                    </m:r>
                    <m:f>
                      <m:fPr>
                        <m:ctrlPr>
                          <a:rPr lang="en-US" i="1" dirty="0" smtClean="0">
                            <a:latin typeface="Cambria Math" panose="02040503050406030204" pitchFamily="18" charset="0"/>
                            <a:ea typeface="Cambria Math" panose="02040503050406030204" pitchFamily="18" charset="0"/>
                          </a:rPr>
                        </m:ctrlPr>
                      </m:fPr>
                      <m:num>
                        <m:sSub>
                          <m:sSubPr>
                            <m:ctrlPr>
                              <a:rPr lang="en-US" i="1" dirty="0" smtClean="0">
                                <a:latin typeface="Cambria Math" panose="02040503050406030204" pitchFamily="18" charset="0"/>
                                <a:ea typeface="Cambria Math" panose="02040503050406030204" pitchFamily="18" charset="0"/>
                              </a:rPr>
                            </m:ctrlPr>
                          </m:sSubPr>
                          <m:e>
                            <m:r>
                              <a:rPr lang="it-IT" b="0" i="1" dirty="0" smtClean="0">
                                <a:latin typeface="Cambria Math" panose="02040503050406030204" pitchFamily="18" charset="0"/>
                                <a:ea typeface="Cambria Math" panose="02040503050406030204" pitchFamily="18" charset="0"/>
                              </a:rPr>
                              <m:t>𝑙</m:t>
                            </m:r>
                          </m:e>
                          <m:sub>
                            <m:r>
                              <a:rPr lang="en-US" i="1" dirty="0" smtClean="0">
                                <a:latin typeface="Cambria Math" panose="02040503050406030204" pitchFamily="18" charset="0"/>
                                <a:ea typeface="Cambria Math" panose="02040503050406030204" pitchFamily="18" charset="0"/>
                              </a:rPr>
                              <m:t>0</m:t>
                            </m:r>
                          </m:sub>
                        </m:sSub>
                      </m:num>
                      <m:den>
                        <m:sSub>
                          <m:sSubPr>
                            <m:ctrlPr>
                              <a:rPr lang="en-US" i="1" dirty="0" smtClean="0">
                                <a:latin typeface="Cambria Math" panose="02040503050406030204" pitchFamily="18" charset="0"/>
                                <a:ea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𝑇</m:t>
                            </m:r>
                          </m:e>
                          <m:sub>
                            <m:r>
                              <a:rPr lang="en-US" i="1" dirty="0" smtClean="0">
                                <a:latin typeface="Cambria Math" panose="02040503050406030204" pitchFamily="18" charset="0"/>
                                <a:ea typeface="Cambria Math" panose="02040503050406030204" pitchFamily="18" charset="0"/>
                              </a:rPr>
                              <m:t>0</m:t>
                            </m:r>
                          </m:sub>
                        </m:sSub>
                      </m:den>
                    </m:f>
                    <m:r>
                      <a:rPr lang="en-US" i="1" dirty="0" smtClean="0">
                        <a:latin typeface="Cambria Math" panose="02040503050406030204" pitchFamily="18" charset="0"/>
                        <a:ea typeface="Cambria Math" panose="02040503050406030204" pitchFamily="18" charset="0"/>
                      </a:rPr>
                      <m:t>≅</m:t>
                    </m:r>
                    <m:r>
                      <a:rPr lang="it-IT" b="0" i="1" dirty="0" smtClean="0">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rPr>
                        </m:ctrlPr>
                      </m:fPr>
                      <m:num>
                        <m:r>
                          <m:rPr>
                            <m:nor/>
                          </m:rPr>
                          <a:rPr lang="it-IT" b="0" i="0" dirty="0" smtClean="0"/>
                          <m:t>l</m:t>
                        </m:r>
                        <m:r>
                          <m:rPr>
                            <m:nor/>
                          </m:rPr>
                          <a:rPr lang="en-US" baseline="-25000" dirty="0"/>
                          <m:t>2</m:t>
                        </m:r>
                        <m:r>
                          <m:rPr>
                            <m:nor/>
                          </m:rPr>
                          <a:rPr lang="it-IT" b="0" i="0" baseline="-25000" dirty="0" smtClean="0"/>
                          <m:t>7.5</m:t>
                        </m:r>
                        <m:r>
                          <m:rPr>
                            <m:nor/>
                          </m:rPr>
                          <a:rPr lang="en-US" baseline="-25000" dirty="0"/>
                          <m:t> </m:t>
                        </m:r>
                      </m:num>
                      <m:den>
                        <m:r>
                          <m:rPr>
                            <m:nor/>
                          </m:rPr>
                          <a:rPr lang="it-IT" b="0" i="0" dirty="0" smtClean="0"/>
                          <m:t>l</m:t>
                        </m:r>
                        <m:r>
                          <m:rPr>
                            <m:nor/>
                          </m:rPr>
                          <a:rPr lang="en-US" baseline="-25000" dirty="0" smtClean="0"/>
                          <m:t>0</m:t>
                        </m:r>
                        <m:r>
                          <m:rPr>
                            <m:nor/>
                          </m:rPr>
                          <a:rPr lang="en-US" dirty="0"/>
                          <m:t> </m:t>
                        </m:r>
                      </m:den>
                    </m:f>
                    <m:r>
                      <a:rPr lang="it-IT" b="0" i="0" dirty="0" smtClean="0">
                        <a:latin typeface="Cambria Math" panose="02040503050406030204" pitchFamily="18" charset="0"/>
                      </a:rPr>
                      <m:t> </m:t>
                    </m:r>
                    <m:r>
                      <a:rPr lang="en-US">
                        <a:latin typeface="Cambria Math" panose="02040503050406030204" pitchFamily="18" charset="0"/>
                        <a:ea typeface="Cambria Math" panose="02040503050406030204" pitchFamily="18" charset="0"/>
                      </a:rPr>
                      <m:t>×</m:t>
                    </m:r>
                    <m:r>
                      <a:rPr lang="it-IT" b="0" i="0" smtClean="0">
                        <a:latin typeface="Cambria Math" panose="02040503050406030204" pitchFamily="18" charset="0"/>
                        <a:ea typeface="Cambria Math" panose="02040503050406030204" pitchFamily="18" charset="0"/>
                      </a:rPr>
                      <m:t>5 </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𝐶𝐵𝑅</m:t>
                    </m:r>
                  </m:oMath>
                </a14:m>
                <a:r>
                  <a:rPr lang="en-US" dirty="0" smtClean="0"/>
                  <a:t> </a:t>
                </a:r>
                <a:endParaRPr lang="en-US" dirty="0"/>
              </a:p>
              <a:p>
                <a:pPr marL="0" indent="0">
                  <a:buNone/>
                </a:pPr>
                <a:endParaRPr lang="en-US" dirty="0"/>
              </a:p>
              <a:p>
                <a:r>
                  <a:rPr lang="en-US" dirty="0"/>
                  <a:t>CDR = CBR = </a:t>
                </a:r>
                <a:r>
                  <a:rPr lang="en-US" dirty="0" smtClean="0"/>
                  <a:t>1/e</a:t>
                </a:r>
                <a:r>
                  <a:rPr lang="en-US" baseline="-25000" dirty="0" smtClean="0"/>
                  <a:t>0</a:t>
                </a:r>
                <a:endParaRPr lang="en-US" baseline="-25000" dirty="0"/>
              </a:p>
              <a:p>
                <a:endParaRPr lang="en-US" dirty="0"/>
              </a:p>
              <a:p>
                <a:endParaRPr lang="it-IT" dirty="0" smtClean="0"/>
              </a:p>
              <a:p>
                <a:endParaRPr lang="en-GB"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404346" y="1772816"/>
                <a:ext cx="8739654" cy="4176464"/>
              </a:xfrm>
              <a:blipFill>
                <a:blip r:embed="rId2"/>
                <a:stretch>
                  <a:fillRect l="-488" t="-1898"/>
                </a:stretch>
              </a:blipFill>
            </p:spPr>
            <p:txBody>
              <a:bodyPr/>
              <a:lstStyle/>
              <a:p>
                <a:r>
                  <a:rPr lang="en-GB">
                    <a:noFill/>
                  </a:rPr>
                  <a:t> </a:t>
                </a:r>
              </a:p>
            </p:txBody>
          </p:sp>
        </mc:Fallback>
      </mc:AlternateContent>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36</a:t>
            </a:fld>
            <a:endParaRPr lang="it-IT"/>
          </a:p>
        </p:txBody>
      </p:sp>
    </p:spTree>
    <p:extLst>
      <p:ext uri="{BB962C8B-B14F-4D97-AF65-F5344CB8AC3E}">
        <p14:creationId xmlns:p14="http://schemas.microsoft.com/office/powerpoint/2010/main" val="3854160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457200"/>
            <a:ext cx="8367464" cy="609600"/>
          </a:xfrm>
        </p:spPr>
        <p:txBody>
          <a:bodyPr/>
          <a:lstStyle/>
          <a:p>
            <a:r>
              <a:rPr lang="en-US" sz="3600" dirty="0" smtClean="0"/>
              <a:t>Useful not only for demography: </a:t>
            </a:r>
            <a:r>
              <a:rPr lang="en-US" sz="3600" dirty="0" err="1" smtClean="0"/>
              <a:t>es</a:t>
            </a:r>
            <a:r>
              <a:rPr lang="en-US" sz="3600" dirty="0" smtClean="0"/>
              <a:t> 1</a:t>
            </a:r>
            <a:endParaRPr lang="en-US" sz="3600" dirty="0"/>
          </a:p>
        </p:txBody>
      </p:sp>
      <p:sp>
        <p:nvSpPr>
          <p:cNvPr id="3" name="Segnaposto contenuto 2"/>
          <p:cNvSpPr>
            <a:spLocks noGrp="1"/>
          </p:cNvSpPr>
          <p:nvPr>
            <p:ph idx="1"/>
          </p:nvPr>
        </p:nvSpPr>
        <p:spPr/>
        <p:txBody>
          <a:bodyPr/>
          <a:lstStyle/>
          <a:p>
            <a:pPr lvl="1"/>
            <a:r>
              <a:rPr lang="en-US" sz="2400" dirty="0" smtClean="0"/>
              <a:t>Es. how many students would a Ph.D. program will end up having if it indefinitely accepts 15 students, the graduation/drop out rates by duration remain constant over time with the average student spending six years in the program?</a:t>
            </a:r>
          </a:p>
          <a:p>
            <a:pPr>
              <a:buNone/>
            </a:pPr>
            <a:endParaRPr lang="en-US"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37</a:t>
            </a:fld>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600" dirty="0"/>
              <a:t>Useful not only for demography: </a:t>
            </a:r>
            <a:r>
              <a:rPr lang="en-US" sz="3600" dirty="0" err="1"/>
              <a:t>es</a:t>
            </a:r>
            <a:r>
              <a:rPr lang="en-US" sz="3600" dirty="0"/>
              <a:t> </a:t>
            </a:r>
            <a:r>
              <a:rPr lang="en-US" sz="3600" dirty="0" smtClean="0"/>
              <a:t>2</a:t>
            </a:r>
            <a:endParaRPr lang="en-GB" sz="3600" dirty="0"/>
          </a:p>
        </p:txBody>
      </p:sp>
      <p:sp>
        <p:nvSpPr>
          <p:cNvPr id="3" name="Segnaposto contenuto 2"/>
          <p:cNvSpPr>
            <a:spLocks noGrp="1"/>
          </p:cNvSpPr>
          <p:nvPr>
            <p:ph idx="1"/>
          </p:nvPr>
        </p:nvSpPr>
        <p:spPr/>
        <p:txBody>
          <a:bodyPr/>
          <a:lstStyle/>
          <a:p>
            <a:r>
              <a:rPr lang="it-IT" dirty="0" err="1" smtClean="0"/>
              <a:t>If</a:t>
            </a:r>
            <a:r>
              <a:rPr lang="it-IT" dirty="0" smtClean="0"/>
              <a:t> </a:t>
            </a:r>
            <a:r>
              <a:rPr lang="it-IT" dirty="0" err="1" smtClean="0"/>
              <a:t>one</a:t>
            </a:r>
            <a:r>
              <a:rPr lang="it-IT" dirty="0" smtClean="0"/>
              <a:t> </a:t>
            </a:r>
            <a:r>
              <a:rPr lang="it-IT" dirty="0" err="1" smtClean="0"/>
              <a:t>million</a:t>
            </a:r>
            <a:r>
              <a:rPr lang="it-IT" dirty="0" smtClean="0"/>
              <a:t> new </a:t>
            </a:r>
            <a:r>
              <a:rPr lang="it-IT" dirty="0" err="1" smtClean="0"/>
              <a:t>cases</a:t>
            </a:r>
            <a:r>
              <a:rPr lang="it-IT" dirty="0" smtClean="0"/>
              <a:t> of </a:t>
            </a:r>
            <a:r>
              <a:rPr lang="it-IT" dirty="0" err="1" smtClean="0"/>
              <a:t>cancer</a:t>
            </a:r>
            <a:r>
              <a:rPr lang="it-IT" dirty="0" smtClean="0"/>
              <a:t> are </a:t>
            </a:r>
            <a:r>
              <a:rPr lang="it-IT" dirty="0" err="1" smtClean="0"/>
              <a:t>diagnosed</a:t>
            </a:r>
            <a:r>
              <a:rPr lang="it-IT" dirty="0" smtClean="0"/>
              <a:t> </a:t>
            </a:r>
            <a:r>
              <a:rPr lang="it-IT" dirty="0" err="1" smtClean="0"/>
              <a:t>every</a:t>
            </a:r>
            <a:r>
              <a:rPr lang="it-IT" dirty="0" smtClean="0"/>
              <a:t> </a:t>
            </a:r>
            <a:r>
              <a:rPr lang="it-IT" dirty="0" err="1" smtClean="0"/>
              <a:t>year</a:t>
            </a:r>
            <a:r>
              <a:rPr lang="it-IT" dirty="0" smtClean="0"/>
              <a:t> and </a:t>
            </a:r>
            <a:r>
              <a:rPr lang="it-IT" dirty="0" err="1" smtClean="0"/>
              <a:t>someone</a:t>
            </a:r>
            <a:r>
              <a:rPr lang="it-IT" dirty="0" smtClean="0"/>
              <a:t> </a:t>
            </a:r>
            <a:r>
              <a:rPr lang="it-IT" dirty="0" err="1" smtClean="0"/>
              <a:t>who</a:t>
            </a:r>
            <a:r>
              <a:rPr lang="it-IT" dirty="0" smtClean="0"/>
              <a:t> </a:t>
            </a:r>
            <a:r>
              <a:rPr lang="it-IT" dirty="0" err="1" smtClean="0"/>
              <a:t>have</a:t>
            </a:r>
            <a:r>
              <a:rPr lang="it-IT" dirty="0" smtClean="0"/>
              <a:t> </a:t>
            </a:r>
            <a:r>
              <a:rPr lang="it-IT" dirty="0" err="1" smtClean="0"/>
              <a:t>been</a:t>
            </a:r>
            <a:r>
              <a:rPr lang="it-IT" dirty="0" smtClean="0"/>
              <a:t> </a:t>
            </a:r>
            <a:r>
              <a:rPr lang="it-IT" dirty="0" err="1" smtClean="0"/>
              <a:t>diagnosed</a:t>
            </a:r>
            <a:r>
              <a:rPr lang="it-IT" dirty="0" smtClean="0"/>
              <a:t> </a:t>
            </a:r>
            <a:r>
              <a:rPr lang="it-IT" dirty="0" err="1" smtClean="0"/>
              <a:t>each</a:t>
            </a:r>
            <a:r>
              <a:rPr lang="it-IT" dirty="0" smtClean="0"/>
              <a:t> </a:t>
            </a:r>
            <a:r>
              <a:rPr lang="it-IT" dirty="0" err="1" smtClean="0"/>
              <a:t>year</a:t>
            </a:r>
            <a:r>
              <a:rPr lang="it-IT" dirty="0" smtClean="0"/>
              <a:t> can be </a:t>
            </a:r>
            <a:r>
              <a:rPr lang="it-IT" dirty="0" err="1" smtClean="0"/>
              <a:t>expected</a:t>
            </a:r>
            <a:r>
              <a:rPr lang="it-IT" dirty="0" smtClean="0"/>
              <a:t> to live 8 </a:t>
            </a:r>
            <a:r>
              <a:rPr lang="it-IT" dirty="0" err="1" smtClean="0"/>
              <a:t>years</a:t>
            </a:r>
            <a:r>
              <a:rPr lang="it-IT" dirty="0" smtClean="0"/>
              <a:t>, </a:t>
            </a:r>
            <a:r>
              <a:rPr lang="it-IT" dirty="0" err="1" smtClean="0"/>
              <a:t>then</a:t>
            </a:r>
            <a:r>
              <a:rPr lang="it-IT" dirty="0" smtClean="0"/>
              <a:t> the </a:t>
            </a:r>
            <a:r>
              <a:rPr lang="it-IT" dirty="0" err="1" smtClean="0"/>
              <a:t>population</a:t>
            </a:r>
            <a:r>
              <a:rPr lang="it-IT" dirty="0" smtClean="0"/>
              <a:t> of </a:t>
            </a:r>
            <a:r>
              <a:rPr lang="it-IT" dirty="0" err="1" smtClean="0"/>
              <a:t>person</a:t>
            </a:r>
            <a:r>
              <a:rPr lang="it-IT" dirty="0" smtClean="0"/>
              <a:t> with </a:t>
            </a:r>
            <a:r>
              <a:rPr lang="it-IT" dirty="0" err="1" smtClean="0"/>
              <a:t>diagnosed</a:t>
            </a:r>
            <a:r>
              <a:rPr lang="it-IT" dirty="0" smtClean="0"/>
              <a:t> </a:t>
            </a:r>
            <a:r>
              <a:rPr lang="it-IT" dirty="0" err="1" smtClean="0"/>
              <a:t>cancer</a:t>
            </a:r>
            <a:r>
              <a:rPr lang="it-IT" dirty="0" smtClean="0"/>
              <a:t> </a:t>
            </a:r>
            <a:r>
              <a:rPr lang="it-IT" dirty="0" err="1" smtClean="0"/>
              <a:t>numbers</a:t>
            </a:r>
            <a:r>
              <a:rPr lang="it-IT" dirty="0" smtClean="0"/>
              <a:t> ….. </a:t>
            </a:r>
            <a:r>
              <a:rPr lang="it-IT" dirty="0" err="1" smtClean="0"/>
              <a:t>Millions</a:t>
            </a:r>
            <a:endParaRPr lang="it-IT" dirty="0" smtClean="0"/>
          </a:p>
          <a:p>
            <a:endParaRPr lang="it-IT" dirty="0" smtClean="0"/>
          </a:p>
          <a:p>
            <a:r>
              <a:rPr lang="it-IT" dirty="0" smtClean="0"/>
              <a:t>T</a:t>
            </a:r>
            <a:r>
              <a:rPr lang="it-IT" baseline="-25000" dirty="0" smtClean="0"/>
              <a:t>0</a:t>
            </a:r>
            <a:r>
              <a:rPr lang="it-IT" dirty="0" smtClean="0"/>
              <a:t> = l</a:t>
            </a:r>
            <a:r>
              <a:rPr lang="it-IT" baseline="-25000" dirty="0" smtClean="0"/>
              <a:t>0</a:t>
            </a:r>
            <a:r>
              <a:rPr lang="it-IT" dirty="0" smtClean="0"/>
              <a:t> * e</a:t>
            </a:r>
            <a:r>
              <a:rPr lang="it-IT" baseline="-25000" dirty="0"/>
              <a:t>0</a:t>
            </a:r>
            <a:endParaRPr lang="it-IT" dirty="0" smtClean="0"/>
          </a:p>
          <a:p>
            <a:pPr marL="0" indent="0">
              <a:buNone/>
            </a:pPr>
            <a:endParaRPr lang="it-IT" dirty="0" smtClean="0"/>
          </a:p>
          <a:p>
            <a:endParaRPr lang="it-IT" dirty="0" smtClean="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38</a:t>
            </a:fld>
            <a:endParaRPr lang="it-IT"/>
          </a:p>
        </p:txBody>
      </p:sp>
    </p:spTree>
    <p:extLst>
      <p:ext uri="{BB962C8B-B14F-4D97-AF65-F5344CB8AC3E}">
        <p14:creationId xmlns:p14="http://schemas.microsoft.com/office/powerpoint/2010/main" val="397376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600" dirty="0"/>
              <a:t>Useful not only for demography: </a:t>
            </a:r>
            <a:r>
              <a:rPr lang="en-US" sz="3600" dirty="0" err="1"/>
              <a:t>es</a:t>
            </a:r>
            <a:r>
              <a:rPr lang="en-US" sz="3600" dirty="0"/>
              <a:t> </a:t>
            </a:r>
            <a:r>
              <a:rPr lang="en-US" sz="3600" dirty="0" smtClean="0"/>
              <a:t>3</a:t>
            </a:r>
            <a:endParaRPr lang="en-GB" sz="3600" dirty="0"/>
          </a:p>
        </p:txBody>
      </p:sp>
      <p:sp>
        <p:nvSpPr>
          <p:cNvPr id="3" name="Segnaposto contenuto 2"/>
          <p:cNvSpPr>
            <a:spLocks noGrp="1"/>
          </p:cNvSpPr>
          <p:nvPr>
            <p:ph idx="1"/>
          </p:nvPr>
        </p:nvSpPr>
        <p:spPr>
          <a:xfrm>
            <a:off x="990600" y="1828800"/>
            <a:ext cx="7772400" cy="3760440"/>
          </a:xfrm>
        </p:spPr>
        <p:txBody>
          <a:bodyPr/>
          <a:lstStyle/>
          <a:p>
            <a:r>
              <a:rPr lang="it-IT" dirty="0" err="1" smtClean="0"/>
              <a:t>If</a:t>
            </a:r>
            <a:r>
              <a:rPr lang="it-IT" dirty="0" smtClean="0"/>
              <a:t> </a:t>
            </a:r>
            <a:r>
              <a:rPr lang="it-IT" dirty="0" err="1" smtClean="0"/>
              <a:t>persons</a:t>
            </a:r>
            <a:r>
              <a:rPr lang="it-IT" dirty="0" smtClean="0"/>
              <a:t> </a:t>
            </a:r>
            <a:r>
              <a:rPr lang="it-IT" dirty="0" err="1" smtClean="0"/>
              <a:t>remain</a:t>
            </a:r>
            <a:r>
              <a:rPr lang="it-IT" dirty="0" smtClean="0"/>
              <a:t> with a </a:t>
            </a:r>
            <a:r>
              <a:rPr lang="it-IT" dirty="0" err="1" smtClean="0"/>
              <a:t>firm</a:t>
            </a:r>
            <a:r>
              <a:rPr lang="it-IT" dirty="0" smtClean="0"/>
              <a:t> on </a:t>
            </a:r>
            <a:r>
              <a:rPr lang="it-IT" dirty="0" err="1" smtClean="0"/>
              <a:t>average</a:t>
            </a:r>
            <a:r>
              <a:rPr lang="it-IT" dirty="0" smtClean="0"/>
              <a:t> 5 </a:t>
            </a:r>
            <a:r>
              <a:rPr lang="it-IT" dirty="0" err="1" smtClean="0"/>
              <a:t>years</a:t>
            </a:r>
            <a:r>
              <a:rPr lang="it-IT" dirty="0" smtClean="0"/>
              <a:t>, </a:t>
            </a:r>
            <a:r>
              <a:rPr lang="it-IT" dirty="0" err="1" smtClean="0"/>
              <a:t>then</a:t>
            </a:r>
            <a:r>
              <a:rPr lang="it-IT" dirty="0" smtClean="0"/>
              <a:t> the </a:t>
            </a:r>
            <a:r>
              <a:rPr lang="it-IT" dirty="0" err="1" smtClean="0"/>
              <a:t>annual</a:t>
            </a:r>
            <a:r>
              <a:rPr lang="it-IT" dirty="0" smtClean="0"/>
              <a:t> </a:t>
            </a:r>
            <a:r>
              <a:rPr lang="it-IT" dirty="0" err="1" smtClean="0"/>
              <a:t>attrition</a:t>
            </a:r>
            <a:r>
              <a:rPr lang="it-IT" dirty="0" smtClean="0"/>
              <a:t> rate </a:t>
            </a:r>
            <a:r>
              <a:rPr lang="it-IT" dirty="0" err="1" smtClean="0"/>
              <a:t>is</a:t>
            </a:r>
            <a:r>
              <a:rPr lang="it-IT" dirty="0" smtClean="0"/>
              <a:t>….</a:t>
            </a:r>
          </a:p>
          <a:p>
            <a:r>
              <a:rPr lang="it-IT" dirty="0" smtClean="0"/>
              <a:t>CDR = 1/e</a:t>
            </a:r>
            <a:r>
              <a:rPr lang="it-IT" baseline="-25000" dirty="0" smtClean="0"/>
              <a:t>0</a:t>
            </a:r>
            <a:r>
              <a:rPr lang="it-IT" dirty="0" smtClean="0"/>
              <a:t> </a:t>
            </a:r>
          </a:p>
          <a:p>
            <a:pPr marL="0" indent="0">
              <a:buNone/>
            </a:pPr>
            <a:endParaRPr lang="it-IT" dirty="0" smtClean="0"/>
          </a:p>
          <a:p>
            <a:endParaRPr lang="it-IT" dirty="0" smtClean="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39</a:t>
            </a:fld>
            <a:endParaRPr lang="it-IT"/>
          </a:p>
        </p:txBody>
      </p:sp>
    </p:spTree>
    <p:extLst>
      <p:ext uri="{BB962C8B-B14F-4D97-AF65-F5344CB8AC3E}">
        <p14:creationId xmlns:p14="http://schemas.microsoft.com/office/powerpoint/2010/main" val="418338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stationary</a:t>
            </a:r>
            <a:r>
              <a:rPr lang="it-IT" dirty="0" smtClean="0"/>
              <a:t> </a:t>
            </a:r>
            <a:r>
              <a:rPr lang="it-IT" dirty="0" err="1" smtClean="0"/>
              <a:t>population</a:t>
            </a:r>
            <a:endParaRPr lang="en-GB" dirty="0"/>
          </a:p>
        </p:txBody>
      </p:sp>
      <p:sp>
        <p:nvSpPr>
          <p:cNvPr id="3" name="Segnaposto contenuto 2"/>
          <p:cNvSpPr>
            <a:spLocks noGrp="1"/>
          </p:cNvSpPr>
          <p:nvPr>
            <p:ph idx="1"/>
          </p:nvPr>
        </p:nvSpPr>
        <p:spPr>
          <a:xfrm>
            <a:off x="683568" y="1638300"/>
            <a:ext cx="8136904" cy="4114800"/>
          </a:xfrm>
        </p:spPr>
        <p:txBody>
          <a:bodyPr/>
          <a:lstStyle/>
          <a:p>
            <a:r>
              <a:rPr lang="en-GB" dirty="0" smtClean="0"/>
              <a:t>It </a:t>
            </a:r>
            <a:r>
              <a:rPr lang="en-GB" dirty="0"/>
              <a:t>is the population structure that would occur if there </a:t>
            </a:r>
            <a:r>
              <a:rPr lang="en-GB" dirty="0" smtClean="0"/>
              <a:t>were:</a:t>
            </a:r>
          </a:p>
          <a:p>
            <a:pPr lvl="1"/>
            <a:r>
              <a:rPr lang="en-GB" dirty="0" smtClean="0"/>
              <a:t> </a:t>
            </a:r>
            <a:r>
              <a:rPr lang="en-GB" dirty="0"/>
              <a:t>radix births a year </a:t>
            </a:r>
            <a:r>
              <a:rPr lang="en-GB" dirty="0" smtClean="0"/>
              <a:t>and</a:t>
            </a:r>
          </a:p>
          <a:p>
            <a:pPr lvl="1"/>
            <a:r>
              <a:rPr lang="en-GB" dirty="0"/>
              <a:t> </a:t>
            </a:r>
            <a:r>
              <a:rPr lang="en-GB" dirty="0" smtClean="0"/>
              <a:t>the </a:t>
            </a:r>
            <a:r>
              <a:rPr lang="en-GB" dirty="0"/>
              <a:t>mortality rates of the life table </a:t>
            </a:r>
            <a:endParaRPr lang="en-GB" dirty="0" smtClean="0"/>
          </a:p>
          <a:p>
            <a:pPr marL="0" lvl="1" indent="0">
              <a:buClr>
                <a:schemeClr val="folHlink"/>
              </a:buClr>
              <a:buSzPct val="60000"/>
              <a:buNone/>
            </a:pPr>
            <a:r>
              <a:rPr lang="en-GB" sz="3200" dirty="0">
                <a:ea typeface="+mn-ea"/>
                <a:cs typeface="+mn-cs"/>
              </a:rPr>
              <a:t>continued </a:t>
            </a:r>
            <a:r>
              <a:rPr lang="en-GB" sz="3200" dirty="0">
                <a:solidFill>
                  <a:srgbClr val="0070C0"/>
                </a:solidFill>
                <a:ea typeface="+mn-ea"/>
                <a:cs typeface="+mn-cs"/>
              </a:rPr>
              <a:t>over a long period </a:t>
            </a:r>
            <a:r>
              <a:rPr lang="en-GB" sz="3200" dirty="0">
                <a:ea typeface="+mn-ea"/>
                <a:cs typeface="+mn-cs"/>
              </a:rPr>
              <a:t>of </a:t>
            </a:r>
            <a:r>
              <a:rPr lang="en-GB" sz="3200" dirty="0" smtClean="0">
                <a:ea typeface="+mn-ea"/>
                <a:cs typeface="+mn-cs"/>
              </a:rPr>
              <a:t>time</a:t>
            </a:r>
            <a:endParaRPr lang="it-IT" sz="3200" dirty="0">
              <a:ea typeface="+mn-ea"/>
              <a:cs typeface="+mn-cs"/>
            </a:endParaRPr>
          </a:p>
          <a:p>
            <a:pPr marL="457200" lvl="1" indent="-457200">
              <a:buClr>
                <a:schemeClr val="folHlink"/>
              </a:buClr>
              <a:buSzPct val="60000"/>
            </a:pPr>
            <a:r>
              <a:rPr lang="en-GB" sz="3200" dirty="0"/>
              <a:t>It is "stationary" because there is </a:t>
            </a:r>
            <a:r>
              <a:rPr lang="en-GB" sz="3200" dirty="0">
                <a:solidFill>
                  <a:srgbClr val="FF0000"/>
                </a:solidFill>
              </a:rPr>
              <a:t>no growth</a:t>
            </a:r>
            <a:r>
              <a:rPr lang="en-GB" sz="3200" dirty="0" smtClean="0">
                <a:solidFill>
                  <a:srgbClr val="FF0000"/>
                </a:solidFill>
              </a:rPr>
              <a:t>.</a:t>
            </a:r>
            <a:endParaRPr lang="it-IT" dirty="0">
              <a:solidFill>
                <a:srgbClr val="FF0000"/>
              </a:solidFill>
            </a:endParaRPr>
          </a:p>
          <a:p>
            <a:r>
              <a:rPr lang="it-IT" dirty="0" err="1" smtClean="0"/>
              <a:t>We</a:t>
            </a:r>
            <a:r>
              <a:rPr lang="it-IT" dirty="0" smtClean="0"/>
              <a:t> </a:t>
            </a:r>
            <a:r>
              <a:rPr lang="it-IT" dirty="0" err="1" smtClean="0"/>
              <a:t>will</a:t>
            </a:r>
            <a:r>
              <a:rPr lang="it-IT" dirty="0" smtClean="0"/>
              <a:t> </a:t>
            </a:r>
            <a:r>
              <a:rPr lang="it-IT" dirty="0" err="1" smtClean="0"/>
              <a:t>see</a:t>
            </a:r>
            <a:r>
              <a:rPr lang="it-IT" dirty="0" smtClean="0"/>
              <a:t> the </a:t>
            </a:r>
            <a:r>
              <a:rPr lang="it-IT" dirty="0" err="1" smtClean="0"/>
              <a:t>column</a:t>
            </a:r>
            <a:r>
              <a:rPr lang="it-IT" dirty="0" smtClean="0"/>
              <a:t> of </a:t>
            </a:r>
            <a:r>
              <a:rPr lang="it-IT" dirty="0" err="1" smtClean="0"/>
              <a:t>Lx</a:t>
            </a:r>
            <a:r>
              <a:rPr lang="it-IT" dirty="0" smtClean="0"/>
              <a:t> in a </a:t>
            </a:r>
            <a:r>
              <a:rPr lang="it-IT" dirty="0" err="1" smtClean="0"/>
              <a:t>different</a:t>
            </a:r>
            <a:r>
              <a:rPr lang="it-IT" dirty="0" smtClean="0"/>
              <a:t> way</a:t>
            </a:r>
            <a:endParaRPr lang="en-GB"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4</a:t>
            </a:fld>
            <a:endParaRPr lang="it-IT"/>
          </a:p>
        </p:txBody>
      </p:sp>
    </p:spTree>
    <p:extLst>
      <p:ext uri="{BB962C8B-B14F-4D97-AF65-F5344CB8AC3E}">
        <p14:creationId xmlns:p14="http://schemas.microsoft.com/office/powerpoint/2010/main" val="1656784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endParaRPr lang="en-GB"/>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40</a:t>
            </a:fld>
            <a:endParaRPr lang="it-IT"/>
          </a:p>
        </p:txBody>
      </p:sp>
      <p:sp>
        <p:nvSpPr>
          <p:cNvPr id="5" name="Nuvola 4"/>
          <p:cNvSpPr/>
          <p:nvPr/>
        </p:nvSpPr>
        <p:spPr bwMode="auto">
          <a:xfrm>
            <a:off x="1331640" y="2060848"/>
            <a:ext cx="7355160" cy="3384376"/>
          </a:xfrm>
          <a:prstGeom prst="cloud">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Tahom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Tahoma" pitchFamily="34" charset="0"/>
              </a:rPr>
              <a:t>	Pensate anche</a:t>
            </a:r>
            <a:r>
              <a:rPr kumimoji="0" lang="it-IT" sz="2800" b="0" i="0" u="none" strike="noStrike" cap="none" normalizeH="0" dirty="0" smtClean="0">
                <a:ln>
                  <a:noFill/>
                </a:ln>
                <a:solidFill>
                  <a:schemeClr val="tx1"/>
                </a:solidFill>
                <a:effectLst/>
                <a:latin typeface="Tahoma" pitchFamily="34" charset="0"/>
              </a:rPr>
              <a:t> voi a </a:t>
            </a:r>
          </a:p>
          <a:p>
            <a:pPr marL="0" marR="0" indent="0" algn="l" defTabSz="914400" rtl="0" eaLnBrk="1" fontAlgn="base" latinLnBrk="0" hangingPunct="1">
              <a:lnSpc>
                <a:spcPct val="100000"/>
              </a:lnSpc>
              <a:spcBef>
                <a:spcPct val="0"/>
              </a:spcBef>
              <a:spcAft>
                <a:spcPct val="0"/>
              </a:spcAft>
              <a:buClrTx/>
              <a:buSzTx/>
              <a:buFontTx/>
              <a:buNone/>
              <a:tabLst/>
            </a:pPr>
            <a:r>
              <a:rPr kumimoji="0" lang="it-IT" sz="2800" b="0" i="0" u="none" strike="noStrike" cap="none" normalizeH="0" dirty="0" smtClean="0">
                <a:ln>
                  <a:noFill/>
                </a:ln>
                <a:solidFill>
                  <a:schemeClr val="tx1"/>
                </a:solidFill>
                <a:effectLst/>
                <a:latin typeface="Tahoma" pitchFamily="34" charset="0"/>
              </a:rPr>
              <a:t>qualche esempio!! </a:t>
            </a:r>
            <a:endParaRPr kumimoji="0" lang="en-GB" sz="2800" b="0" i="0" u="none" strike="noStrike" cap="none" normalizeH="0" baseline="0" dirty="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7489649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1890" name="Rectangle 2"/>
          <p:cNvSpPr>
            <a:spLocks noGrp="1" noChangeArrowheads="1"/>
          </p:cNvSpPr>
          <p:nvPr>
            <p:ph type="title" idx="4294967295"/>
          </p:nvPr>
        </p:nvSpPr>
        <p:spPr>
          <a:xfrm>
            <a:off x="395536" y="2204864"/>
            <a:ext cx="8459787" cy="1495425"/>
          </a:xfrm>
        </p:spPr>
        <p:txBody>
          <a:bodyPr/>
          <a:lstStyle/>
          <a:p>
            <a:pPr>
              <a:lnSpc>
                <a:spcPct val="90000"/>
              </a:lnSpc>
              <a:spcBef>
                <a:spcPct val="50000"/>
              </a:spcBef>
              <a:defRPr/>
            </a:pPr>
            <a:r>
              <a:rPr lang="it-IT" sz="4000" b="1" dirty="0" err="1" smtClean="0">
                <a:solidFill>
                  <a:srgbClr val="990033"/>
                </a:solidFill>
                <a:effectLst>
                  <a:outerShdw blurRad="38100" dist="38100" dir="2700000" algn="tl">
                    <a:srgbClr val="C0C0C0"/>
                  </a:outerShdw>
                </a:effectLst>
              </a:rPr>
              <a:t>Other</a:t>
            </a:r>
            <a:r>
              <a:rPr lang="it-IT" sz="4000" b="1" dirty="0" smtClean="0">
                <a:solidFill>
                  <a:srgbClr val="990033"/>
                </a:solidFill>
                <a:effectLst>
                  <a:outerShdw blurRad="38100" dist="38100" dir="2700000" algn="tl">
                    <a:srgbClr val="C0C0C0"/>
                  </a:outerShdw>
                </a:effectLst>
              </a:rPr>
              <a:t> </a:t>
            </a:r>
            <a:r>
              <a:rPr lang="it-IT" sz="4000" b="1" dirty="0" err="1" smtClean="0">
                <a:solidFill>
                  <a:srgbClr val="990033"/>
                </a:solidFill>
                <a:effectLst>
                  <a:outerShdw blurRad="38100" dist="38100" dir="2700000" algn="tl">
                    <a:srgbClr val="C0C0C0"/>
                  </a:outerShdw>
                </a:effectLst>
              </a:rPr>
              <a:t>examples</a:t>
            </a:r>
            <a:r>
              <a:rPr lang="it-IT" sz="4000" b="1" dirty="0" smtClean="0">
                <a:solidFill>
                  <a:srgbClr val="990033"/>
                </a:solidFill>
                <a:effectLst>
                  <a:outerShdw blurRad="38100" dist="38100" dir="2700000" algn="tl">
                    <a:srgbClr val="C0C0C0"/>
                  </a:outerShdw>
                </a:effectLst>
              </a:rPr>
              <a:t> of model life </a:t>
            </a:r>
            <a:r>
              <a:rPr lang="it-IT" sz="4000" b="1" dirty="0" err="1" smtClean="0">
                <a:solidFill>
                  <a:srgbClr val="990033"/>
                </a:solidFill>
                <a:effectLst>
                  <a:outerShdw blurRad="38100" dist="38100" dir="2700000" algn="tl">
                    <a:srgbClr val="C0C0C0"/>
                  </a:outerShdw>
                </a:effectLst>
              </a:rPr>
              <a:t>tables</a:t>
            </a:r>
            <a:endParaRPr lang="it-IT" sz="3600" b="1" dirty="0">
              <a:solidFill>
                <a:srgbClr val="003399"/>
              </a:solidFill>
            </a:endParaRPr>
          </a:p>
        </p:txBody>
      </p:sp>
      <p:sp>
        <p:nvSpPr>
          <p:cNvPr id="3075" name="Line 3"/>
          <p:cNvSpPr>
            <a:spLocks noChangeShapeType="1"/>
          </p:cNvSpPr>
          <p:nvPr/>
        </p:nvSpPr>
        <p:spPr bwMode="auto">
          <a:xfrm>
            <a:off x="323850" y="3716338"/>
            <a:ext cx="8610600" cy="0"/>
          </a:xfrm>
          <a:prstGeom prst="line">
            <a:avLst/>
          </a:prstGeom>
          <a:noFill/>
          <a:ln w="38100">
            <a:solidFill>
              <a:srgbClr val="808080">
                <a:alpha val="50195"/>
              </a:srgbClr>
            </a:solidFill>
            <a:miter lim="800000"/>
            <a:headEnd/>
            <a:tailEnd/>
          </a:ln>
        </p:spPr>
        <p:txBody>
          <a:bodyPr wrap="none"/>
          <a:lstStyle/>
          <a:p>
            <a:endParaRPr lang="it-IT"/>
          </a:p>
        </p:txBody>
      </p:sp>
      <p:sp>
        <p:nvSpPr>
          <p:cNvPr id="421892" name="Text Box 4"/>
          <p:cNvSpPr txBox="1">
            <a:spLocks noChangeArrowheads="1"/>
          </p:cNvSpPr>
          <p:nvPr/>
        </p:nvSpPr>
        <p:spPr bwMode="auto">
          <a:xfrm>
            <a:off x="1116013" y="188913"/>
            <a:ext cx="8027987" cy="1107996"/>
          </a:xfrm>
          <a:prstGeom prst="rect">
            <a:avLst/>
          </a:prstGeom>
          <a:noFill/>
          <a:ln w="9525">
            <a:noFill/>
            <a:miter lim="800000"/>
            <a:headEnd/>
            <a:tailEnd/>
          </a:ln>
          <a:effectLst/>
        </p:spPr>
        <p:txBody>
          <a:bodyPr>
            <a:spAutoFit/>
          </a:bodyPr>
          <a:lstStyle/>
          <a:p>
            <a:pPr algn="ctr">
              <a:lnSpc>
                <a:spcPct val="110000"/>
              </a:lnSpc>
              <a:defRPr/>
            </a:pPr>
            <a:r>
              <a:rPr lang="it-IT" sz="2000" dirty="0">
                <a:solidFill>
                  <a:srgbClr val="777777"/>
                </a:solidFill>
                <a:latin typeface="Arial" charset="0"/>
                <a:cs typeface="Arial" charset="0"/>
              </a:rPr>
              <a:t>Università di Padova, Facoltà di Scienze Statistiche </a:t>
            </a:r>
          </a:p>
          <a:p>
            <a:pPr algn="ctr">
              <a:lnSpc>
                <a:spcPct val="110000"/>
              </a:lnSpc>
              <a:defRPr/>
            </a:pPr>
            <a:r>
              <a:rPr lang="it-IT" sz="2000" dirty="0">
                <a:solidFill>
                  <a:srgbClr val="777777"/>
                </a:solidFill>
                <a:latin typeface="Arial" charset="0"/>
                <a:cs typeface="Arial" charset="0"/>
              </a:rPr>
              <a:t>Laurea </a:t>
            </a:r>
            <a:r>
              <a:rPr lang="it-IT" sz="2000" dirty="0" smtClean="0">
                <a:solidFill>
                  <a:srgbClr val="777777"/>
                </a:solidFill>
                <a:latin typeface="Arial" charset="0"/>
                <a:cs typeface="Arial" charset="0"/>
              </a:rPr>
              <a:t>Magistrale in Scienze Statistiche</a:t>
            </a:r>
            <a:endParaRPr lang="it-IT" sz="2000" dirty="0">
              <a:solidFill>
                <a:srgbClr val="777777"/>
              </a:solidFill>
              <a:latin typeface="Arial" charset="0"/>
              <a:cs typeface="Arial" charset="0"/>
            </a:endParaRPr>
          </a:p>
          <a:p>
            <a:pPr algn="ctr">
              <a:lnSpc>
                <a:spcPct val="110000"/>
              </a:lnSpc>
              <a:defRPr/>
            </a:pPr>
            <a:r>
              <a:rPr lang="it-IT" sz="2000" dirty="0">
                <a:solidFill>
                  <a:srgbClr val="777777"/>
                </a:solidFill>
                <a:latin typeface="Arial" charset="0"/>
                <a:cs typeface="Arial" charset="0"/>
              </a:rPr>
              <a:t>Corso</a:t>
            </a:r>
            <a:r>
              <a:rPr lang="it-IT" sz="2000" b="1" dirty="0">
                <a:solidFill>
                  <a:srgbClr val="777777"/>
                </a:solidFill>
                <a:effectLst>
                  <a:outerShdw blurRad="38100" dist="38100" dir="2700000" algn="tl">
                    <a:srgbClr val="C0C0C0"/>
                  </a:outerShdw>
                </a:effectLst>
                <a:latin typeface="Arial" charset="0"/>
                <a:cs typeface="Arial" charset="0"/>
              </a:rPr>
              <a:t>: </a:t>
            </a:r>
            <a:r>
              <a:rPr lang="it-IT" sz="2000" b="1" dirty="0" smtClean="0">
                <a:solidFill>
                  <a:srgbClr val="777777"/>
                </a:solidFill>
                <a:effectLst>
                  <a:outerShdw blurRad="38100" dist="38100" dir="2700000" algn="tl">
                    <a:srgbClr val="C0C0C0"/>
                  </a:outerShdw>
                </a:effectLst>
                <a:latin typeface="Arial" charset="0"/>
                <a:cs typeface="Arial" charset="0"/>
              </a:rPr>
              <a:t>Teorie e modelli demografici</a:t>
            </a:r>
            <a:endParaRPr lang="it-IT" b="1" dirty="0">
              <a:effectLst>
                <a:outerShdw blurRad="38100" dist="38100" dir="2700000" algn="tl">
                  <a:srgbClr val="C0C0C0"/>
                </a:outerShdw>
              </a:effectLst>
            </a:endParaRPr>
          </a:p>
        </p:txBody>
      </p:sp>
      <p:sp>
        <p:nvSpPr>
          <p:cNvPr id="3077" name="Rectangle 6"/>
          <p:cNvSpPr>
            <a:spLocks noChangeArrowheads="1"/>
          </p:cNvSpPr>
          <p:nvPr/>
        </p:nvSpPr>
        <p:spPr bwMode="auto">
          <a:xfrm>
            <a:off x="4238625" y="3090863"/>
            <a:ext cx="9144000" cy="0"/>
          </a:xfrm>
          <a:prstGeom prst="rect">
            <a:avLst/>
          </a:prstGeom>
          <a:noFill/>
          <a:ln w="9525">
            <a:noFill/>
            <a:miter lim="800000"/>
            <a:headEnd/>
            <a:tailEnd/>
          </a:ln>
        </p:spPr>
        <p:txBody>
          <a:bodyPr>
            <a:spAutoFit/>
          </a:bodyPr>
          <a:lstStyle/>
          <a:p>
            <a:endParaRPr lang="it-IT"/>
          </a:p>
        </p:txBody>
      </p:sp>
      <p:sp>
        <p:nvSpPr>
          <p:cNvPr id="3079" name="Text Box 18"/>
          <p:cNvSpPr txBox="1">
            <a:spLocks noChangeArrowheads="1"/>
          </p:cNvSpPr>
          <p:nvPr/>
        </p:nvSpPr>
        <p:spPr bwMode="auto">
          <a:xfrm>
            <a:off x="5940425" y="5876925"/>
            <a:ext cx="2808288" cy="369332"/>
          </a:xfrm>
          <a:prstGeom prst="rect">
            <a:avLst/>
          </a:prstGeom>
          <a:noFill/>
          <a:ln w="9525">
            <a:noFill/>
            <a:miter lim="800000"/>
            <a:headEnd/>
            <a:tailEnd/>
          </a:ln>
        </p:spPr>
        <p:txBody>
          <a:bodyPr>
            <a:spAutoFit/>
          </a:bodyPr>
          <a:lstStyle/>
          <a:p>
            <a:pPr algn="r">
              <a:lnSpc>
                <a:spcPct val="90000"/>
              </a:lnSpc>
              <a:spcBef>
                <a:spcPct val="50000"/>
              </a:spcBef>
            </a:pPr>
            <a:r>
              <a:rPr lang="it-IT" sz="2000" b="1" dirty="0" smtClean="0">
                <a:solidFill>
                  <a:srgbClr val="990033"/>
                </a:solidFill>
              </a:rPr>
              <a:t>Lezione 10</a:t>
            </a:r>
          </a:p>
        </p:txBody>
      </p:sp>
      <p:pic>
        <p:nvPicPr>
          <p:cNvPr id="3081" name="Picture 20"/>
          <p:cNvPicPr>
            <a:picLocks noChangeAspect="1" noChangeArrowheads="1"/>
          </p:cNvPicPr>
          <p:nvPr/>
        </p:nvPicPr>
        <p:blipFill>
          <a:blip r:embed="rId3" cstate="print"/>
          <a:srcRect/>
          <a:stretch>
            <a:fillRect/>
          </a:stretch>
        </p:blipFill>
        <p:spPr bwMode="auto">
          <a:xfrm>
            <a:off x="250825" y="188913"/>
            <a:ext cx="1646238" cy="15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Model life table</a:t>
            </a:r>
            <a:endParaRPr lang="en-US" dirty="0"/>
          </a:p>
        </p:txBody>
      </p:sp>
      <p:sp>
        <p:nvSpPr>
          <p:cNvPr id="3" name="Segnaposto contenuto 2"/>
          <p:cNvSpPr>
            <a:spLocks noGrp="1"/>
          </p:cNvSpPr>
          <p:nvPr>
            <p:ph idx="1"/>
          </p:nvPr>
        </p:nvSpPr>
        <p:spPr/>
        <p:txBody>
          <a:bodyPr/>
          <a:lstStyle/>
          <a:p>
            <a:endParaRPr lang="en-US" dirty="0" smtClean="0"/>
          </a:p>
          <a:p>
            <a:r>
              <a:rPr lang="en-US" dirty="0" smtClean="0"/>
              <a:t>Model life tables were first developed in the 1950s by the United Nations</a:t>
            </a:r>
          </a:p>
          <a:p>
            <a:r>
              <a:rPr lang="en-US" dirty="0" smtClean="0"/>
              <a:t>These first models were single parameter models with no variation other than mortality level</a:t>
            </a:r>
          </a:p>
          <a:p>
            <a:endParaRPr lang="en-US"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42</a:t>
            </a:fld>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Other model Life Table</a:t>
            </a:r>
            <a:endParaRPr lang="en-US" dirty="0"/>
          </a:p>
        </p:txBody>
      </p:sp>
      <p:sp>
        <p:nvSpPr>
          <p:cNvPr id="3" name="Segnaposto contenuto 2"/>
          <p:cNvSpPr>
            <a:spLocks noGrp="1"/>
          </p:cNvSpPr>
          <p:nvPr>
            <p:ph idx="1"/>
          </p:nvPr>
        </p:nvSpPr>
        <p:spPr>
          <a:xfrm>
            <a:off x="971600" y="1556792"/>
            <a:ext cx="7772400" cy="4114800"/>
          </a:xfrm>
        </p:spPr>
        <p:txBody>
          <a:bodyPr/>
          <a:lstStyle/>
          <a:p>
            <a:pPr marL="0" indent="0">
              <a:buNone/>
            </a:pPr>
            <a:r>
              <a:rPr lang="en-US" dirty="0" smtClean="0"/>
              <a:t>A number of more flexible model systems have since been developed</a:t>
            </a:r>
          </a:p>
          <a:p>
            <a:r>
              <a:rPr lang="en-US" dirty="0" smtClean="0"/>
              <a:t>Among them are the following: </a:t>
            </a:r>
          </a:p>
          <a:p>
            <a:pPr lvl="1"/>
            <a:r>
              <a:rPr lang="en-US" dirty="0" err="1" smtClean="0"/>
              <a:t>Coale-Demeny</a:t>
            </a:r>
            <a:r>
              <a:rPr lang="en-US" dirty="0" smtClean="0"/>
              <a:t> Model Life Tables</a:t>
            </a:r>
          </a:p>
          <a:p>
            <a:pPr lvl="1"/>
            <a:r>
              <a:rPr lang="en-US" dirty="0" smtClean="0"/>
              <a:t>Brass </a:t>
            </a:r>
            <a:r>
              <a:rPr lang="en-US" dirty="0" err="1" smtClean="0"/>
              <a:t>Logit</a:t>
            </a:r>
            <a:r>
              <a:rPr lang="en-US" dirty="0" smtClean="0"/>
              <a:t> Life Table System</a:t>
            </a:r>
          </a:p>
          <a:p>
            <a:pPr lvl="1"/>
            <a:r>
              <a:rPr lang="en-US" dirty="0" smtClean="0"/>
              <a:t>United Nations Model Life Tables for Developing Countries</a:t>
            </a:r>
          </a:p>
          <a:p>
            <a:pPr marL="457200" lvl="1" indent="0">
              <a:buNone/>
            </a:pPr>
            <a:r>
              <a:rPr lang="en-US" dirty="0" smtClean="0"/>
              <a:t>Da </a:t>
            </a:r>
            <a:r>
              <a:rPr lang="en-US" dirty="0" err="1" smtClean="0"/>
              <a:t>vedere</a:t>
            </a:r>
            <a:r>
              <a:rPr lang="en-US" dirty="0" smtClean="0"/>
              <a:t>:</a:t>
            </a:r>
          </a:p>
          <a:p>
            <a:r>
              <a:rPr lang="it-IT" sz="2400" dirty="0"/>
              <a:t>https://www.un.org/development/desa/pd/data/model-life-tables</a:t>
            </a:r>
            <a:endParaRPr lang="en-US"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43</a:t>
            </a:fld>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a:xfrm>
            <a:off x="396240" y="1268760"/>
            <a:ext cx="8435008" cy="4114800"/>
          </a:xfrm>
        </p:spPr>
        <p:txBody>
          <a:bodyPr/>
          <a:lstStyle/>
          <a:p>
            <a:r>
              <a:rPr lang="en-GB" dirty="0"/>
              <a:t>The nine sets of regional model life tables (four </a:t>
            </a:r>
            <a:r>
              <a:rPr lang="en-GB" dirty="0" err="1"/>
              <a:t>Coale-Demeny</a:t>
            </a:r>
            <a:r>
              <a:rPr lang="en-GB" dirty="0"/>
              <a:t> model life-table regional patterns (East, North, South and West) and </a:t>
            </a:r>
            <a:r>
              <a:rPr lang="en-GB" dirty="0" smtClean="0"/>
              <a:t>five </a:t>
            </a:r>
            <a:r>
              <a:rPr lang="en-GB" dirty="0"/>
              <a:t>United Nations model life-table regional patterns (Latin American, Chilean, South Asian, Far Eastern, General), extended up to 100 years of life expectancy at birth, were blended with the existing ones to ensure smooth mortality surfaces by age and sex and levels of life expectancy at birth.</a:t>
            </a:r>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44</a:t>
            </a:fld>
            <a:endParaRPr lang="it-IT"/>
          </a:p>
        </p:txBody>
      </p:sp>
    </p:spTree>
    <p:extLst>
      <p:ext uri="{BB962C8B-B14F-4D97-AF65-F5344CB8AC3E}">
        <p14:creationId xmlns:p14="http://schemas.microsoft.com/office/powerpoint/2010/main" val="736531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Other Uses for Life Tables</a:t>
            </a:r>
          </a:p>
        </p:txBody>
      </p:sp>
      <p:sp>
        <p:nvSpPr>
          <p:cNvPr id="19459" name="Rectangle 3"/>
          <p:cNvSpPr>
            <a:spLocks noGrp="1" noChangeArrowheads="1"/>
          </p:cNvSpPr>
          <p:nvPr>
            <p:ph type="body" idx="1"/>
          </p:nvPr>
        </p:nvSpPr>
        <p:spPr/>
        <p:txBody>
          <a:bodyPr/>
          <a:lstStyle/>
          <a:p>
            <a:pPr eaLnBrk="1" hangingPunct="1">
              <a:lnSpc>
                <a:spcPct val="90000"/>
              </a:lnSpc>
            </a:pPr>
            <a:r>
              <a:rPr lang="en-US" smtClean="0"/>
              <a:t>Nuptiality (first marriage)</a:t>
            </a:r>
          </a:p>
          <a:p>
            <a:pPr eaLnBrk="1" hangingPunct="1">
              <a:lnSpc>
                <a:spcPct val="90000"/>
              </a:lnSpc>
            </a:pPr>
            <a:r>
              <a:rPr lang="en-US" smtClean="0"/>
              <a:t>Migration from place of birth</a:t>
            </a:r>
          </a:p>
          <a:p>
            <a:pPr eaLnBrk="1" hangingPunct="1">
              <a:lnSpc>
                <a:spcPct val="90000"/>
              </a:lnSpc>
            </a:pPr>
            <a:r>
              <a:rPr lang="en-US" smtClean="0"/>
              <a:t>Entering the labor force</a:t>
            </a:r>
          </a:p>
          <a:p>
            <a:pPr eaLnBrk="1" hangingPunct="1">
              <a:lnSpc>
                <a:spcPct val="90000"/>
              </a:lnSpc>
            </a:pPr>
            <a:r>
              <a:rPr lang="en-US" smtClean="0"/>
              <a:t>Becoming a mother</a:t>
            </a:r>
          </a:p>
          <a:p>
            <a:pPr eaLnBrk="1" hangingPunct="1">
              <a:lnSpc>
                <a:spcPct val="90000"/>
              </a:lnSpc>
            </a:pPr>
            <a:r>
              <a:rPr lang="en-US" smtClean="0"/>
              <a:t>Subsequent childbearing</a:t>
            </a:r>
          </a:p>
          <a:p>
            <a:pPr eaLnBrk="1" hangingPunct="1">
              <a:lnSpc>
                <a:spcPct val="90000"/>
              </a:lnSpc>
            </a:pPr>
            <a:r>
              <a:rPr lang="en-US" smtClean="0"/>
              <a:t>Marital survival</a:t>
            </a:r>
          </a:p>
          <a:p>
            <a:pPr eaLnBrk="1" hangingPunct="1">
              <a:lnSpc>
                <a:spcPct val="90000"/>
              </a:lnSpc>
            </a:pPr>
            <a:r>
              <a:rPr lang="en-US" smtClean="0"/>
              <a:t>Unemployment spells</a:t>
            </a:r>
          </a:p>
          <a:p>
            <a:pPr eaLnBrk="1" hangingPunct="1">
              <a:lnSpc>
                <a:spcPct val="90000"/>
              </a:lnSpc>
            </a:pPr>
            <a:r>
              <a:rPr lang="en-US" smtClean="0"/>
              <a:t>Incarceration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dirty="0"/>
          </a:p>
        </p:txBody>
      </p:sp>
      <p:sp>
        <p:nvSpPr>
          <p:cNvPr id="3" name="Segnaposto contenuto 2"/>
          <p:cNvSpPr>
            <a:spLocks noGrp="1"/>
          </p:cNvSpPr>
          <p:nvPr>
            <p:ph idx="1"/>
          </p:nvPr>
        </p:nvSpPr>
        <p:spPr/>
        <p:txBody>
          <a:bodyPr/>
          <a:lstStyle/>
          <a:p>
            <a:r>
              <a:rPr lang="en-GB" dirty="0" smtClean="0">
                <a:hlinkClick r:id="rId2"/>
              </a:rPr>
              <a:t>http://papp.iussp.org/sessions/papp101_s08/PAPP101_s08_040_070.html</a:t>
            </a:r>
            <a:r>
              <a:rPr lang="en-GB" dirty="0" smtClean="0"/>
              <a:t> </a:t>
            </a:r>
            <a:endParaRPr lang="en-GB"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5</a:t>
            </a:fld>
            <a:endParaRPr lang="it-IT"/>
          </a:p>
        </p:txBody>
      </p:sp>
    </p:spTree>
    <p:extLst>
      <p:ext uri="{BB962C8B-B14F-4D97-AF65-F5344CB8AC3E}">
        <p14:creationId xmlns:p14="http://schemas.microsoft.com/office/powerpoint/2010/main" val="3683313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Lx</a:t>
            </a:r>
            <a:r>
              <a:rPr lang="it-IT" dirty="0" smtClean="0"/>
              <a:t> = PY</a:t>
            </a:r>
            <a:endParaRPr lang="en-GB" dirty="0"/>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340768"/>
            <a:ext cx="6345510" cy="4608049"/>
          </a:xfrm>
        </p:spPr>
      </p:pic>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6</a:t>
            </a:fld>
            <a:endParaRPr lang="it-IT"/>
          </a:p>
        </p:txBody>
      </p:sp>
      <p:sp>
        <p:nvSpPr>
          <p:cNvPr id="6" name="Rettangolo 5"/>
          <p:cNvSpPr/>
          <p:nvPr/>
        </p:nvSpPr>
        <p:spPr>
          <a:xfrm>
            <a:off x="348329" y="5724435"/>
            <a:ext cx="8795671" cy="1200329"/>
          </a:xfrm>
          <a:prstGeom prst="rect">
            <a:avLst/>
          </a:prstGeom>
        </p:spPr>
        <p:txBody>
          <a:bodyPr wrap="square">
            <a:spAutoFit/>
          </a:bodyPr>
          <a:lstStyle/>
          <a:p>
            <a:r>
              <a:rPr lang="en-GB" sz="1800" dirty="0"/>
              <a:t>Figure 1. The </a:t>
            </a:r>
            <a:r>
              <a:rPr lang="en-GB" sz="1800" b="1" i="1" dirty="0"/>
              <a:t>l</a:t>
            </a:r>
            <a:r>
              <a:rPr lang="en-GB" sz="1800" b="1" i="1" baseline="-25000" dirty="0"/>
              <a:t>x</a:t>
            </a:r>
            <a:r>
              <a:rPr lang="en-GB" sz="1800" dirty="0"/>
              <a:t> column plotted with an associated </a:t>
            </a:r>
            <a:r>
              <a:rPr lang="en-GB" sz="1800" b="1" i="1" dirty="0"/>
              <a:t>L</a:t>
            </a:r>
            <a:r>
              <a:rPr lang="en-GB" sz="1800" b="1" i="1" baseline="-25000" dirty="0"/>
              <a:t>x</a:t>
            </a:r>
            <a:r>
              <a:rPr lang="en-GB" sz="1800" dirty="0"/>
              <a:t> measure for a specific age group shown as the area under the curve.</a:t>
            </a:r>
          </a:p>
          <a:p>
            <a:r>
              <a:rPr lang="en-GB" sz="1800" dirty="0"/>
              <a:t>That is, that the person years between specified ages could be seen as the area under the </a:t>
            </a:r>
            <a:r>
              <a:rPr lang="en-GB" sz="1800" b="1" i="1" dirty="0"/>
              <a:t>l</a:t>
            </a:r>
            <a:r>
              <a:rPr lang="en-GB" sz="1800" i="1" baseline="-25000" dirty="0"/>
              <a:t>x</a:t>
            </a:r>
            <a:r>
              <a:rPr lang="en-GB" sz="1800" dirty="0"/>
              <a:t> curve.</a:t>
            </a:r>
          </a:p>
        </p:txBody>
      </p:sp>
    </p:spTree>
    <p:extLst>
      <p:ext uri="{BB962C8B-B14F-4D97-AF65-F5344CB8AC3E}">
        <p14:creationId xmlns:p14="http://schemas.microsoft.com/office/powerpoint/2010/main" val="1175911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457200"/>
            <a:ext cx="8305800" cy="609600"/>
          </a:xfrm>
        </p:spPr>
        <p:txBody>
          <a:bodyPr/>
          <a:lstStyle/>
          <a:p>
            <a:r>
              <a:rPr lang="it-IT" sz="3600" dirty="0" smtClean="0"/>
              <a:t>The </a:t>
            </a:r>
            <a:r>
              <a:rPr lang="it-IT" sz="3600" dirty="0" err="1" smtClean="0"/>
              <a:t>stationary</a:t>
            </a:r>
            <a:r>
              <a:rPr lang="it-IT" sz="3600" dirty="0" smtClean="0"/>
              <a:t> </a:t>
            </a:r>
            <a:r>
              <a:rPr lang="it-IT" sz="3600" dirty="0" err="1" smtClean="0"/>
              <a:t>population</a:t>
            </a:r>
            <a:r>
              <a:rPr lang="it-IT" sz="3600" dirty="0" smtClean="0"/>
              <a:t> </a:t>
            </a:r>
            <a:r>
              <a:rPr lang="it-IT" sz="3600" dirty="0" err="1" smtClean="0"/>
              <a:t>represented</a:t>
            </a:r>
            <a:endParaRPr lang="en-GB" sz="3600" dirty="0"/>
          </a:p>
        </p:txBody>
      </p:sp>
      <p:sp>
        <p:nvSpPr>
          <p:cNvPr id="3" name="Segnaposto contenuto 2"/>
          <p:cNvSpPr>
            <a:spLocks noGrp="1"/>
          </p:cNvSpPr>
          <p:nvPr>
            <p:ph idx="1"/>
          </p:nvPr>
        </p:nvSpPr>
        <p:spPr>
          <a:xfrm>
            <a:off x="381000" y="1638300"/>
            <a:ext cx="2606824" cy="4114800"/>
          </a:xfrm>
        </p:spPr>
        <p:txBody>
          <a:bodyPr/>
          <a:lstStyle/>
          <a:p>
            <a:r>
              <a:rPr lang="en-GB" sz="2400" dirty="0"/>
              <a:t>If this diagram is rotated it begins to look remarkably like one half of a population pyramid, with the age groups represented by </a:t>
            </a:r>
            <a:r>
              <a:rPr lang="en-GB" sz="2400" b="1" i="1" dirty="0"/>
              <a:t>L</a:t>
            </a:r>
            <a:r>
              <a:rPr lang="en-GB" sz="2400" b="1" i="1" baseline="-25000" dirty="0"/>
              <a:t>x</a:t>
            </a:r>
            <a:r>
              <a:rPr lang="en-GB" sz="2400" dirty="0"/>
              <a:t> values</a:t>
            </a:r>
            <a:r>
              <a:rPr lang="en-GB" dirty="0"/>
              <a:t>.</a:t>
            </a:r>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7</a:t>
            </a:fld>
            <a:endParaRPr lang="it-IT"/>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7519" y="1447800"/>
            <a:ext cx="3714750" cy="5105400"/>
          </a:xfrm>
          <a:prstGeom prst="rect">
            <a:avLst/>
          </a:prstGeom>
        </p:spPr>
      </p:pic>
    </p:spTree>
    <p:extLst>
      <p:ext uri="{BB962C8B-B14F-4D97-AF65-F5344CB8AC3E}">
        <p14:creationId xmlns:p14="http://schemas.microsoft.com/office/powerpoint/2010/main" val="3387082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457200"/>
            <a:ext cx="8583488" cy="609600"/>
          </a:xfrm>
        </p:spPr>
        <p:txBody>
          <a:bodyPr/>
          <a:lstStyle/>
          <a:p>
            <a:r>
              <a:rPr lang="en-US" sz="3200" dirty="0" smtClean="0"/>
              <a:t>Structure entirely determined by dynamics</a:t>
            </a:r>
            <a:endParaRPr lang="en-US" sz="3200" dirty="0"/>
          </a:p>
        </p:txBody>
      </p:sp>
      <p:sp>
        <p:nvSpPr>
          <p:cNvPr id="3" name="Segnaposto contenuto 2"/>
          <p:cNvSpPr>
            <a:spLocks noGrp="1"/>
          </p:cNvSpPr>
          <p:nvPr>
            <p:ph idx="1"/>
          </p:nvPr>
        </p:nvSpPr>
        <p:spPr>
          <a:xfrm>
            <a:off x="899592" y="1772816"/>
            <a:ext cx="7772400" cy="4114800"/>
          </a:xfrm>
        </p:spPr>
        <p:txBody>
          <a:bodyPr/>
          <a:lstStyle/>
          <a:p>
            <a:r>
              <a:rPr lang="en-GB" dirty="0"/>
              <a:t>This emphasises an important demographic principle - population structure is entirely the result of </a:t>
            </a:r>
            <a:endParaRPr lang="en-GB" dirty="0" smtClean="0"/>
          </a:p>
          <a:p>
            <a:pPr lvl="1"/>
            <a:r>
              <a:rPr lang="en-GB" dirty="0" smtClean="0"/>
              <a:t>fertility </a:t>
            </a:r>
            <a:r>
              <a:rPr lang="en-GB" dirty="0"/>
              <a:t>and </a:t>
            </a:r>
            <a:endParaRPr lang="en-GB" dirty="0" smtClean="0"/>
          </a:p>
          <a:p>
            <a:pPr lvl="1"/>
            <a:r>
              <a:rPr lang="en-GB" dirty="0" smtClean="0"/>
              <a:t>mortality </a:t>
            </a:r>
            <a:r>
              <a:rPr lang="en-GB" dirty="0"/>
              <a:t>rates </a:t>
            </a:r>
            <a:endParaRPr lang="en-GB" dirty="0" smtClean="0"/>
          </a:p>
          <a:p>
            <a:pPr marL="0" lvl="1" indent="0">
              <a:buClr>
                <a:schemeClr val="folHlink"/>
              </a:buClr>
              <a:buSzPct val="60000"/>
              <a:buNone/>
            </a:pPr>
            <a:r>
              <a:rPr lang="en-GB" sz="3200" dirty="0">
                <a:ea typeface="+mn-ea"/>
                <a:cs typeface="+mn-cs"/>
              </a:rPr>
              <a:t>applied over a long period of time. </a:t>
            </a:r>
            <a:endParaRPr lang="en-GB" sz="3200" dirty="0" smtClean="0">
              <a:ea typeface="+mn-ea"/>
              <a:cs typeface="+mn-cs"/>
            </a:endParaRPr>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8</a:t>
            </a:fld>
            <a:endParaRPr lang="it-IT"/>
          </a:p>
        </p:txBody>
      </p:sp>
    </p:spTree>
    <p:extLst>
      <p:ext uri="{BB962C8B-B14F-4D97-AF65-F5344CB8AC3E}">
        <p14:creationId xmlns:p14="http://schemas.microsoft.com/office/powerpoint/2010/main" val="2720790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548680"/>
            <a:ext cx="8763000" cy="609600"/>
          </a:xfrm>
        </p:spPr>
        <p:txBody>
          <a:bodyPr/>
          <a:lstStyle/>
          <a:p>
            <a:r>
              <a:rPr lang="it-IT" sz="3200" dirty="0" smtClean="0"/>
              <a:t>The new </a:t>
            </a:r>
            <a:r>
              <a:rPr lang="it-IT" sz="3200" dirty="0" err="1" smtClean="0"/>
              <a:t>population</a:t>
            </a:r>
            <a:r>
              <a:rPr lang="it-IT" sz="3200" dirty="0" smtClean="0"/>
              <a:t> </a:t>
            </a:r>
            <a:r>
              <a:rPr lang="it-IT" sz="3200" dirty="0" err="1" smtClean="0"/>
              <a:t>forget</a:t>
            </a:r>
            <a:r>
              <a:rPr lang="it-IT" sz="3200" dirty="0" smtClean="0"/>
              <a:t> the </a:t>
            </a:r>
            <a:r>
              <a:rPr lang="it-IT" sz="3200" dirty="0" err="1" smtClean="0"/>
              <a:t>previous</a:t>
            </a:r>
            <a:r>
              <a:rPr lang="it-IT" sz="3200" dirty="0" smtClean="0"/>
              <a:t> </a:t>
            </a:r>
            <a:r>
              <a:rPr lang="it-IT" sz="3200" dirty="0" err="1" smtClean="0"/>
              <a:t>structure</a:t>
            </a:r>
            <a:endParaRPr lang="en-GB" sz="3200" dirty="0"/>
          </a:p>
        </p:txBody>
      </p:sp>
      <p:sp>
        <p:nvSpPr>
          <p:cNvPr id="3" name="Segnaposto contenuto 2"/>
          <p:cNvSpPr>
            <a:spLocks noGrp="1"/>
          </p:cNvSpPr>
          <p:nvPr>
            <p:ph idx="1"/>
          </p:nvPr>
        </p:nvSpPr>
        <p:spPr/>
        <p:txBody>
          <a:bodyPr/>
          <a:lstStyle/>
          <a:p>
            <a:pPr marL="342900" lvl="1" indent="-342900">
              <a:buClr>
                <a:schemeClr val="folHlink"/>
              </a:buClr>
              <a:buSzPct val="60000"/>
            </a:pPr>
            <a:r>
              <a:rPr lang="en-GB" sz="3200" dirty="0"/>
              <a:t>if mortality and/or fertility rates change the population structure starts to change. </a:t>
            </a:r>
            <a:endParaRPr lang="en-GB" sz="3200" dirty="0" smtClean="0"/>
          </a:p>
          <a:p>
            <a:pPr marL="342900" lvl="1" indent="-342900">
              <a:buClr>
                <a:schemeClr val="folHlink"/>
              </a:buClr>
              <a:buSzPct val="60000"/>
            </a:pPr>
            <a:r>
              <a:rPr lang="en-GB" sz="3200" dirty="0" smtClean="0"/>
              <a:t>If </a:t>
            </a:r>
            <a:r>
              <a:rPr lang="en-GB" sz="3200" dirty="0"/>
              <a:t>the new rates continue for a long period then a </a:t>
            </a:r>
            <a:r>
              <a:rPr lang="en-GB" sz="3200" dirty="0">
                <a:solidFill>
                  <a:srgbClr val="0070C0"/>
                </a:solidFill>
                <a:effectLst>
                  <a:outerShdw blurRad="38100" dist="38100" dir="2700000" algn="tl">
                    <a:srgbClr val="000000">
                      <a:alpha val="43137"/>
                    </a:srgbClr>
                  </a:outerShdw>
                </a:effectLst>
              </a:rPr>
              <a:t>new structure </a:t>
            </a:r>
            <a:r>
              <a:rPr lang="en-GB" sz="3200" dirty="0"/>
              <a:t>develops - </a:t>
            </a:r>
            <a:r>
              <a:rPr lang="en-GB" sz="3200" dirty="0">
                <a:solidFill>
                  <a:srgbClr val="0070C0"/>
                </a:solidFill>
              </a:rPr>
              <a:t>irrespective of the previous structure</a:t>
            </a:r>
          </a:p>
          <a:p>
            <a:endParaRPr lang="en-GB"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9</a:t>
            </a:fld>
            <a:endParaRPr lang="it-IT"/>
          </a:p>
        </p:txBody>
      </p:sp>
    </p:spTree>
    <p:extLst>
      <p:ext uri="{BB962C8B-B14F-4D97-AF65-F5344CB8AC3E}">
        <p14:creationId xmlns:p14="http://schemas.microsoft.com/office/powerpoint/2010/main" val="1683377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Le fonti 3">
  <a:themeElements>
    <a:clrScheme name="Le fonti 3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Le fonti 3">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Le fonti 3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Le fonti 3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Le fonti 3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Le fonti 3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Le fonti 3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Le fonti 3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Le fonti 3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Settings\1801867\Dati applicazioni\Microsoft\Modelli\Le fonti 3.pot</Template>
  <TotalTime>13686</TotalTime>
  <Words>1640</Words>
  <Application>Microsoft Office PowerPoint</Application>
  <PresentationFormat>Lucidi</PresentationFormat>
  <Paragraphs>248</Paragraphs>
  <Slides>45</Slides>
  <Notes>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45</vt:i4>
      </vt:variant>
    </vt:vector>
  </HeadingPairs>
  <TitlesOfParts>
    <vt:vector size="51" baseType="lpstr">
      <vt:lpstr>Arial</vt:lpstr>
      <vt:lpstr>Cambria Math</vt:lpstr>
      <vt:lpstr>Tahoma</vt:lpstr>
      <vt:lpstr>Times New Roman</vt:lpstr>
      <vt:lpstr>Wingdings</vt:lpstr>
      <vt:lpstr>Le fonti 3</vt:lpstr>
      <vt:lpstr>Life table as a model</vt:lpstr>
      <vt:lpstr>Riferimenti</vt:lpstr>
      <vt:lpstr>A life table as a stationary population model</vt:lpstr>
      <vt:lpstr>The stationary population</vt:lpstr>
      <vt:lpstr>Presentazione standard di PowerPoint</vt:lpstr>
      <vt:lpstr>Lx = PY</vt:lpstr>
      <vt:lpstr>The stationary population represented</vt:lpstr>
      <vt:lpstr>Structure entirely determined by dynamics</vt:lpstr>
      <vt:lpstr>The new population forget the previous structure</vt:lpstr>
      <vt:lpstr>The Life Table as a Stationary Population</vt:lpstr>
      <vt:lpstr>Presentazione standard di PowerPoint</vt:lpstr>
      <vt:lpstr>Presentazione standard di PowerPoint</vt:lpstr>
      <vt:lpstr>Life table and age structure of the stationary population</vt:lpstr>
      <vt:lpstr>Demonstrate that nLx= # of person alive  between age x, x+n</vt:lpstr>
      <vt:lpstr>Presentazione standard di PowerPoint</vt:lpstr>
      <vt:lpstr>Presentazione standard di PowerPoint</vt:lpstr>
      <vt:lpstr>Presentazione standard di PowerPoint</vt:lpstr>
      <vt:lpstr>A useful tool!!</vt:lpstr>
      <vt:lpstr>Presentazione standard di PowerPoint</vt:lpstr>
      <vt:lpstr>Presentazione standard di PowerPoint</vt:lpstr>
      <vt:lpstr>Presentazione standard di PowerPoint</vt:lpstr>
      <vt:lpstr>Presentazione standard di PowerPoint</vt:lpstr>
      <vt:lpstr>The Life Table as a Stationary Population</vt:lpstr>
      <vt:lpstr>Presentazione standard di PowerPoint</vt:lpstr>
      <vt:lpstr>Presentazione standard di PowerPoint</vt:lpstr>
      <vt:lpstr>Presentazione standard di PowerPoint</vt:lpstr>
      <vt:lpstr>Fixed Population structure </vt:lpstr>
      <vt:lpstr>Crude birth and death rate</vt:lpstr>
      <vt:lpstr>Presentazione standard di PowerPoint</vt:lpstr>
      <vt:lpstr>Presentazione standard di PowerPoint</vt:lpstr>
      <vt:lpstr>Presentazione standard di PowerPoint</vt:lpstr>
      <vt:lpstr>Presentazione standard di PowerPoint</vt:lpstr>
      <vt:lpstr>Presentazione standard di PowerPoint</vt:lpstr>
      <vt:lpstr>Per esercitarsi un po’</vt:lpstr>
      <vt:lpstr>Presentazione standard di PowerPoint</vt:lpstr>
      <vt:lpstr>Presentazione standard di PowerPoint</vt:lpstr>
      <vt:lpstr>Useful not only for demography: es 1</vt:lpstr>
      <vt:lpstr>Useful not only for demography: es 2</vt:lpstr>
      <vt:lpstr>Useful not only for demography: es 3</vt:lpstr>
      <vt:lpstr>Presentazione standard di PowerPoint</vt:lpstr>
      <vt:lpstr>Other examples of model life tables</vt:lpstr>
      <vt:lpstr>Model life table</vt:lpstr>
      <vt:lpstr>Other model Life Table</vt:lpstr>
      <vt:lpstr>Presentazione standard di PowerPoint</vt:lpstr>
      <vt:lpstr>Other Uses for Life Tables</vt:lpstr>
    </vt:vector>
  </TitlesOfParts>
  <Company>Dipartimento di Statistica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Esercitazioni demografiche</dc:title>
  <dc:creator>1801867</dc:creator>
  <cp:lastModifiedBy>Tanturri Maria Letizia</cp:lastModifiedBy>
  <cp:revision>1116</cp:revision>
  <cp:lastPrinted>2022-10-26T12:28:00Z</cp:lastPrinted>
  <dcterms:created xsi:type="dcterms:W3CDTF">2003-05-06T12:12:46Z</dcterms:created>
  <dcterms:modified xsi:type="dcterms:W3CDTF">2022-11-02T15:01:43Z</dcterms:modified>
</cp:coreProperties>
</file>