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84"/>
  </p:notesMasterIdLst>
  <p:sldIdLst>
    <p:sldId id="320" r:id="rId2"/>
    <p:sldId id="322" r:id="rId3"/>
    <p:sldId id="323" r:id="rId4"/>
    <p:sldId id="324" r:id="rId5"/>
    <p:sldId id="362" r:id="rId6"/>
    <p:sldId id="365" r:id="rId7"/>
    <p:sldId id="364" r:id="rId8"/>
    <p:sldId id="363" r:id="rId9"/>
    <p:sldId id="392" r:id="rId10"/>
    <p:sldId id="393" r:id="rId11"/>
    <p:sldId id="394" r:id="rId12"/>
    <p:sldId id="396" r:id="rId13"/>
    <p:sldId id="397" r:id="rId14"/>
    <p:sldId id="398" r:id="rId15"/>
    <p:sldId id="399" r:id="rId16"/>
    <p:sldId id="400" r:id="rId17"/>
    <p:sldId id="401" r:id="rId18"/>
    <p:sldId id="402" r:id="rId19"/>
    <p:sldId id="403" r:id="rId20"/>
    <p:sldId id="410" r:id="rId21"/>
    <p:sldId id="382" r:id="rId22"/>
    <p:sldId id="435" r:id="rId23"/>
    <p:sldId id="436" r:id="rId24"/>
    <p:sldId id="391" r:id="rId25"/>
    <p:sldId id="405" r:id="rId26"/>
    <p:sldId id="411" r:id="rId27"/>
    <p:sldId id="412" r:id="rId28"/>
    <p:sldId id="437" r:id="rId29"/>
    <p:sldId id="438" r:id="rId30"/>
    <p:sldId id="439" r:id="rId31"/>
    <p:sldId id="440" r:id="rId32"/>
    <p:sldId id="441" r:id="rId33"/>
    <p:sldId id="448" r:id="rId34"/>
    <p:sldId id="449" r:id="rId35"/>
    <p:sldId id="450" r:id="rId36"/>
    <p:sldId id="451" r:id="rId37"/>
    <p:sldId id="452" r:id="rId38"/>
    <p:sldId id="453" r:id="rId39"/>
    <p:sldId id="454" r:id="rId40"/>
    <p:sldId id="462" r:id="rId41"/>
    <p:sldId id="427" r:id="rId42"/>
    <p:sldId id="428" r:id="rId43"/>
    <p:sldId id="429" r:id="rId44"/>
    <p:sldId id="430" r:id="rId45"/>
    <p:sldId id="432" r:id="rId46"/>
    <p:sldId id="433" r:id="rId47"/>
    <p:sldId id="434" r:id="rId48"/>
    <p:sldId id="457" r:id="rId49"/>
    <p:sldId id="458" r:id="rId50"/>
    <p:sldId id="463" r:id="rId51"/>
    <p:sldId id="461" r:id="rId52"/>
    <p:sldId id="459" r:id="rId53"/>
    <p:sldId id="460" r:id="rId54"/>
    <p:sldId id="464" r:id="rId55"/>
    <p:sldId id="465" r:id="rId56"/>
    <p:sldId id="467" r:id="rId57"/>
    <p:sldId id="468" r:id="rId58"/>
    <p:sldId id="469" r:id="rId59"/>
    <p:sldId id="470" r:id="rId60"/>
    <p:sldId id="471" r:id="rId61"/>
    <p:sldId id="472" r:id="rId62"/>
    <p:sldId id="456"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16" r:id="rId80"/>
    <p:sldId id="317" r:id="rId81"/>
    <p:sldId id="318" r:id="rId82"/>
    <p:sldId id="319" r:id="rId83"/>
  </p:sldIdLst>
  <p:sldSz cx="9144000" cy="5143500" type="screen16x9"/>
  <p:notesSz cx="6858000" cy="9144000"/>
  <p:embeddedFontLst>
    <p:embeddedFont>
      <p:font typeface="Roboto Medium" panose="020B0604020202020204" charset="0"/>
      <p:regular r:id="rId85"/>
      <p:bold r:id="rId86"/>
      <p:italic r:id="rId87"/>
      <p:boldItalic r:id="rId88"/>
    </p:embeddedFont>
    <p:embeddedFont>
      <p:font typeface="Roboto" panose="020B060402020202020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6600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93091" autoAdjust="0"/>
  </p:normalViewPr>
  <p:slideViewPr>
    <p:cSldViewPr snapToGrid="0">
      <p:cViewPr varScale="1">
        <p:scale>
          <a:sx n="90" d="100"/>
          <a:sy n="90" d="100"/>
        </p:scale>
        <p:origin x="702"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6.fntdata"/><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journals.sagepub.com/doi/full/10.1177/26331055221087740#table1-26331055221087740"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journals.sagepub.com/doi/full/10.1177/26331055221087740#table2-2633105522108774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gf7b423a724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 name="Google Shape;22;gf7b423a724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699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f82973792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f82973792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382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158750" indent="0">
              <a:buNone/>
            </a:pPr>
            <a:r>
              <a:rPr lang="en-GB" sz="1100" b="0" i="0" u="none" strike="noStrike" cap="none" dirty="0" smtClean="0">
                <a:solidFill>
                  <a:srgbClr val="000000"/>
                </a:solidFill>
                <a:effectLst/>
                <a:latin typeface="Arial"/>
                <a:ea typeface="Arial"/>
                <a:cs typeface="Arial"/>
                <a:sym typeface="Arial"/>
              </a:rPr>
              <a:t>Network analysis revealed SOD1 and PFN1 as inter-modular nodes in a network representing proteins that are involved in SMA and ALS pathogenesis. Components of the actin cytoskeleton (orange circle) include actin-binding proteins profilin1 and 2 (PFN1 and PFN2) as well as cofilin2 (CFL2) and actin alpha 1 (ACTA1). This cluster is linked to proteins which are associated with ALS (blue circle). SOD1 is an inter-modular node that connects ALS- or SMA-caused proteins, respectively, with the cluster of proteins that are altered in fatty acid metabolism in SMA mice. Most of the shown proteins have functions in fatty acid metabolism. Family members of the STAT kinases (STAT3 and STAT5A) are connected to KLF15 which regulates energy pathways in muscles. B-</a:t>
            </a:r>
            <a:r>
              <a:rPr lang="en-GB" sz="1100" b="0" i="0" u="none" strike="noStrike" cap="none" dirty="0" err="1" smtClean="0">
                <a:solidFill>
                  <a:srgbClr val="000000"/>
                </a:solidFill>
                <a:effectLst/>
                <a:latin typeface="Arial"/>
                <a:ea typeface="Arial"/>
                <a:cs typeface="Arial"/>
                <a:sym typeface="Arial"/>
              </a:rPr>
              <a:t>Raf</a:t>
            </a:r>
            <a:r>
              <a:rPr lang="en-GB" sz="1100" b="0" i="0" u="none" strike="noStrike" cap="none" dirty="0" smtClean="0">
                <a:solidFill>
                  <a:srgbClr val="000000"/>
                </a:solidFill>
                <a:effectLst/>
                <a:latin typeface="Arial"/>
                <a:ea typeface="Arial"/>
                <a:cs typeface="Arial"/>
                <a:sym typeface="Arial"/>
              </a:rPr>
              <a:t> and its interactor 14-3-3 ζ/δ are linked to the cluster of actin-binding proteins or to STAT kinases via RAF1, respectively. Complete protein names are listed in </a:t>
            </a:r>
            <a:r>
              <a:rPr lang="en-GB" sz="1100" b="0" i="0" u="sng" strike="noStrike" cap="none" dirty="0" smtClean="0">
                <a:solidFill>
                  <a:srgbClr val="000000"/>
                </a:solidFill>
                <a:effectLst/>
                <a:latin typeface="Arial"/>
                <a:ea typeface="Arial"/>
                <a:cs typeface="Arial"/>
                <a:sym typeface="Arial"/>
                <a:hlinkClick r:id="rId3"/>
              </a:rPr>
              <a:t>Tables 1</a:t>
            </a:r>
            <a:r>
              <a:rPr lang="en-GB" sz="1100" b="0" i="0" u="none" strike="noStrike" cap="none" dirty="0" smtClean="0">
                <a:solidFill>
                  <a:srgbClr val="000000"/>
                </a:solidFill>
                <a:effectLst/>
                <a:latin typeface="Arial"/>
                <a:ea typeface="Arial"/>
                <a:cs typeface="Arial"/>
                <a:sym typeface="Arial"/>
              </a:rPr>
              <a:t> and </a:t>
            </a:r>
            <a:r>
              <a:rPr lang="en-GB" sz="1100" b="0" i="0" u="sng" strike="noStrike" cap="none" dirty="0" smtClean="0">
                <a:solidFill>
                  <a:srgbClr val="000000"/>
                </a:solidFill>
                <a:effectLst/>
                <a:latin typeface="Arial"/>
                <a:ea typeface="Arial"/>
                <a:cs typeface="Arial"/>
                <a:sym typeface="Arial"/>
                <a:hlinkClick r:id="rId4"/>
              </a:rPr>
              <a:t>2</a:t>
            </a:r>
            <a:r>
              <a:rPr lang="en-GB" sz="1100" b="0" i="0" u="none" strike="noStrike" cap="none" dirty="0" smtClean="0">
                <a:solidFill>
                  <a:srgbClr val="000000"/>
                </a:solidFill>
                <a:effectLst/>
                <a:latin typeface="Arial"/>
                <a:ea typeface="Arial"/>
                <a:cs typeface="Arial"/>
                <a:sym typeface="Arial"/>
              </a:rPr>
              <a:t>.</a:t>
            </a:r>
            <a:endParaRPr lang="en-GB" dirty="0"/>
          </a:p>
        </p:txBody>
      </p:sp>
    </p:spTree>
    <p:extLst>
      <p:ext uri="{BB962C8B-B14F-4D97-AF65-F5344CB8AC3E}">
        <p14:creationId xmlns:p14="http://schemas.microsoft.com/office/powerpoint/2010/main" val="4202955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f829737921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f829737921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4431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f829737921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f82973792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116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f829737921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f829737921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7102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f829737921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f829737921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691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f829737921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f82973792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31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f829737921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f829737921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9589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f829737921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f829737921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389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829737921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829737921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425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f829739ed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f829739ed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076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f829737921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f829737921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043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f829737921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f82973792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914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f829737921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f829737921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700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f829737921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f829737921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836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f829737921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f829737921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107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f829737921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f829737921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it" sz="1200">
                <a:solidFill>
                  <a:schemeClr val="dk1"/>
                </a:solidFill>
              </a:rPr>
              <a:t>This view shows runs of genes that occur repeatedly in close neighborhood in (prokaryotic) genomes. Genes located together in a run are linked with a black line (maximum allowed intergenic distance is 300 bp). Note that if there are multiple runs for a given species, these are separated by white space. If there are other genes in the run that are below the current score threshold, they are drawn as small white triangles. Gene fusion occurrences are also drawn, but only if they are present in a run (see also the Fusion section below for more details).</a:t>
            </a:r>
            <a:endParaRPr/>
          </a:p>
        </p:txBody>
      </p:sp>
    </p:spTree>
    <p:extLst>
      <p:ext uri="{BB962C8B-B14F-4D97-AF65-F5344CB8AC3E}">
        <p14:creationId xmlns:p14="http://schemas.microsoft.com/office/powerpoint/2010/main" val="1898738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f829737921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f829737921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1471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829737921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f829737921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2161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f829737921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f829737921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0225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f829737921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f829737921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19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smtClean="0">
                <a:latin typeface="Roboto" panose="020B0604020202020204" charset="0"/>
                <a:ea typeface="Roboto" panose="020B0604020202020204" charset="0"/>
              </a:rPr>
              <a:t>Clusters are groups of nodes that are more internally connected than they are with the rest of the network</a:t>
            </a:r>
            <a:endParaRPr lang="en-GB" dirty="0" smtClean="0">
              <a:ea typeface="Roboto" panose="020B0604020202020204" charset="0"/>
            </a:endParaRPr>
          </a:p>
          <a:p>
            <a:endParaRPr lang="en-GB" dirty="0"/>
          </a:p>
        </p:txBody>
      </p:sp>
    </p:spTree>
    <p:extLst>
      <p:ext uri="{BB962C8B-B14F-4D97-AF65-F5344CB8AC3E}">
        <p14:creationId xmlns:p14="http://schemas.microsoft.com/office/powerpoint/2010/main" val="1858376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f829739ed7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f829739ed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1654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f829737921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f829737921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847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f829739ed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f829739ed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7267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f7b423a724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f7b423a724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2316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f7b423a724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f7b423a724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1234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f7b423a724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f7b423a724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2881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f7b423a724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f7b423a724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3068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f7b423a724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f7b423a724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391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f7b423a724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f7b423a724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04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fd6644cca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fd6644cca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158750" indent="0">
              <a:buNone/>
            </a:pPr>
            <a:r>
              <a:rPr lang="en-GB" sz="1100" b="0" i="0" u="none" strike="noStrike" cap="none" dirty="0" smtClean="0">
                <a:solidFill>
                  <a:srgbClr val="000000"/>
                </a:solidFill>
                <a:effectLst/>
                <a:latin typeface="Arial"/>
                <a:ea typeface="Arial"/>
                <a:cs typeface="Arial"/>
                <a:sym typeface="Arial"/>
              </a:rPr>
              <a:t>Different types of information can be represented in the shape of networks in order to model the cell (Figure 10). The meaning of the nodes and edges used in a network representation depends on the type of data used to build the network and this should be taken into account when analysing it.</a:t>
            </a:r>
            <a:endParaRPr lang="en-GB" dirty="0"/>
          </a:p>
        </p:txBody>
      </p:sp>
    </p:spTree>
    <p:extLst>
      <p:ext uri="{BB962C8B-B14F-4D97-AF65-F5344CB8AC3E}">
        <p14:creationId xmlns:p14="http://schemas.microsoft.com/office/powerpoint/2010/main" val="1292953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fd6644cca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fd6644cca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fd6644ccae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fd6644cca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fd6644cca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fd6644cca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fd6644ccae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fd6644cca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fd6644cca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fd6644cca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fd6644cca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fd6644cca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fd6644cca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fd6644cca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fd6644ccae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fd6644ccae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fd6644cca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fd6644cca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fd6644cca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fd6644cca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f829737921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f82973792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17318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fd6644ccae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fd6644ccae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dirty="0"/>
              <a:t>Subnetwork restricted to proteins expressed in both eye and kidney</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fd6644ccae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fd6644cca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fd6644ccae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fd6644ccae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fd6644cca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fd6644cca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fd6644ccae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fd6644ccae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fd6644ccae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fd6644ccae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fd6644ccae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fd6644ccae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fd6644ccae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fd6644ccae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fd6644ccae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fd6644ccae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f829737921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f829737921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100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158750" indent="0">
              <a:buNone/>
            </a:pPr>
            <a:r>
              <a:rPr lang="en-GB" sz="1100" b="1" i="0" u="none" strike="noStrike" cap="none" dirty="0" smtClean="0">
                <a:solidFill>
                  <a:srgbClr val="000000"/>
                </a:solidFill>
                <a:effectLst/>
                <a:latin typeface="Arial"/>
                <a:ea typeface="Arial"/>
                <a:cs typeface="Arial"/>
                <a:sym typeface="Arial"/>
              </a:rPr>
              <a:t>Manual curation of scientific literature</a:t>
            </a:r>
            <a:r>
              <a:rPr lang="en-GB" sz="1100" b="0" i="0" u="none" strike="noStrike" cap="none" dirty="0" smtClean="0">
                <a:solidFill>
                  <a:srgbClr val="000000"/>
                </a:solidFill>
                <a:effectLst/>
                <a:latin typeface="Arial"/>
                <a:ea typeface="Arial"/>
                <a:cs typeface="Arial"/>
                <a:sym typeface="Arial"/>
              </a:rPr>
              <a:t>: Scientific curators or domain experts evaluate existing published evidence and store it in a database. This provides high-quality, well represented information, but curation is an expensive and time consuming task and the size of the datasets is limited by these factors.</a:t>
            </a:r>
          </a:p>
          <a:p>
            <a:pPr marL="158750" indent="0">
              <a:buNone/>
            </a:pPr>
            <a:r>
              <a:rPr lang="en-GB" sz="1100" b="1" i="0" u="none" strike="noStrike" cap="none" dirty="0" smtClean="0">
                <a:solidFill>
                  <a:srgbClr val="000000"/>
                </a:solidFill>
                <a:effectLst/>
                <a:latin typeface="Arial"/>
                <a:ea typeface="Arial"/>
                <a:cs typeface="Arial"/>
                <a:sym typeface="Arial"/>
              </a:rPr>
              <a:t>High-throughput datasets:</a:t>
            </a:r>
            <a:r>
              <a:rPr lang="en-GB" sz="1100" b="0" i="0" u="none" strike="noStrike" cap="none" dirty="0" smtClean="0">
                <a:solidFill>
                  <a:srgbClr val="000000"/>
                </a:solidFill>
                <a:effectLst/>
                <a:latin typeface="Arial"/>
                <a:ea typeface="Arial"/>
                <a:cs typeface="Arial"/>
                <a:sym typeface="Arial"/>
              </a:rPr>
              <a:t> Some experimental approaches can generate large amounts of data, such as large-scale PPI datasets generated via yeast two-hybrid or affinity purification plus mass spectrometry identification. They provide large, systematically produced datasets but the information suffers the inherent biases of the chosen technique and they vary in quality.</a:t>
            </a:r>
          </a:p>
          <a:p>
            <a:pPr marL="158750" indent="0">
              <a:buNone/>
            </a:pPr>
            <a:r>
              <a:rPr lang="en-GB" sz="1100" b="1" i="0" u="none" strike="noStrike" cap="none" dirty="0" smtClean="0">
                <a:solidFill>
                  <a:srgbClr val="000000"/>
                </a:solidFill>
                <a:effectLst/>
                <a:latin typeface="Arial"/>
                <a:ea typeface="Arial"/>
                <a:cs typeface="Arial"/>
                <a:sym typeface="Arial"/>
              </a:rPr>
              <a:t>Computational predictions:</a:t>
            </a:r>
            <a:r>
              <a:rPr lang="en-GB" sz="1100" b="0" i="0" u="none" strike="noStrike" cap="none" dirty="0" smtClean="0">
                <a:solidFill>
                  <a:srgbClr val="000000"/>
                </a:solidFill>
                <a:effectLst/>
                <a:latin typeface="Arial"/>
                <a:ea typeface="Arial"/>
                <a:cs typeface="Arial"/>
                <a:sym typeface="Arial"/>
              </a:rPr>
              <a:t> Many methods use existing experimental evidence as their basis and aim to predict unexplored relationships between biological entities. For example, protein interactions in humans can be used to predict a similar interactions in mice if there are close enough orthologues in this organism. They provide a tool to broaden and even refine the space of experimentally derived interactions, but the datasets produced are understandably noisier than with the previous sources.</a:t>
            </a:r>
          </a:p>
          <a:p>
            <a:pPr marL="158750" indent="0">
              <a:buNone/>
            </a:pPr>
            <a:r>
              <a:rPr lang="en-GB" sz="1100" b="1" i="0" u="none" strike="noStrike" cap="none" dirty="0" smtClean="0">
                <a:solidFill>
                  <a:srgbClr val="000000"/>
                </a:solidFill>
                <a:effectLst/>
                <a:latin typeface="Arial"/>
                <a:ea typeface="Arial"/>
                <a:cs typeface="Arial"/>
                <a:sym typeface="Arial"/>
              </a:rPr>
              <a:t>Literature text-mining:</a:t>
            </a:r>
            <a:r>
              <a:rPr lang="en-GB" sz="1100" b="0" i="0" u="none" strike="noStrike" cap="none" dirty="0" smtClean="0">
                <a:solidFill>
                  <a:srgbClr val="000000"/>
                </a:solidFill>
                <a:effectLst/>
                <a:latin typeface="Arial"/>
                <a:ea typeface="Arial"/>
                <a:cs typeface="Arial"/>
                <a:sym typeface="Arial"/>
              </a:rPr>
              <a:t> Multiple algorithms are used to computationally extract systematically represented relationships from the published literature. As with the previous case, although they can greatly increase the coverage of the data, natural language processing is a tricky business and the results tend to be rather noisy.</a:t>
            </a:r>
          </a:p>
          <a:p>
            <a:endParaRPr lang="en-GB" dirty="0"/>
          </a:p>
        </p:txBody>
      </p:sp>
    </p:spTree>
    <p:extLst>
      <p:ext uri="{BB962C8B-B14F-4D97-AF65-F5344CB8AC3E}">
        <p14:creationId xmlns:p14="http://schemas.microsoft.com/office/powerpoint/2010/main" val="675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703666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gf82973792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 name="Google Shape;45;gf82973792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163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1898450"/>
            <a:ext cx="8520600" cy="1094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Font typeface="Roboto"/>
              <a:buNone/>
              <a:defRPr sz="3600">
                <a:latin typeface="Roboto"/>
                <a:ea typeface="Roboto"/>
                <a:cs typeface="Roboto"/>
                <a:sym typeface="Roboto"/>
              </a:defRPr>
            </a:lvl2pPr>
            <a:lvl3pPr lvl="2" algn="ctr">
              <a:spcBef>
                <a:spcPts val="0"/>
              </a:spcBef>
              <a:spcAft>
                <a:spcPts val="0"/>
              </a:spcAft>
              <a:buSzPts val="3600"/>
              <a:buFont typeface="Roboto"/>
              <a:buNone/>
              <a:defRPr sz="3600">
                <a:latin typeface="Roboto"/>
                <a:ea typeface="Roboto"/>
                <a:cs typeface="Roboto"/>
                <a:sym typeface="Roboto"/>
              </a:defRPr>
            </a:lvl3pPr>
            <a:lvl4pPr lvl="3" algn="ctr">
              <a:spcBef>
                <a:spcPts val="0"/>
              </a:spcBef>
              <a:spcAft>
                <a:spcPts val="0"/>
              </a:spcAft>
              <a:buSzPts val="3600"/>
              <a:buFont typeface="Roboto"/>
              <a:buNone/>
              <a:defRPr sz="3600">
                <a:latin typeface="Roboto"/>
                <a:ea typeface="Roboto"/>
                <a:cs typeface="Roboto"/>
                <a:sym typeface="Roboto"/>
              </a:defRPr>
            </a:lvl4pPr>
            <a:lvl5pPr lvl="4" algn="ctr">
              <a:spcBef>
                <a:spcPts val="0"/>
              </a:spcBef>
              <a:spcAft>
                <a:spcPts val="0"/>
              </a:spcAft>
              <a:buSzPts val="3600"/>
              <a:buFont typeface="Roboto"/>
              <a:buNone/>
              <a:defRPr sz="3600">
                <a:latin typeface="Roboto"/>
                <a:ea typeface="Roboto"/>
                <a:cs typeface="Roboto"/>
                <a:sym typeface="Roboto"/>
              </a:defRPr>
            </a:lvl5pPr>
            <a:lvl6pPr lvl="5" algn="ctr">
              <a:spcBef>
                <a:spcPts val="0"/>
              </a:spcBef>
              <a:spcAft>
                <a:spcPts val="0"/>
              </a:spcAft>
              <a:buSzPts val="3600"/>
              <a:buFont typeface="Roboto"/>
              <a:buNone/>
              <a:defRPr sz="3600">
                <a:latin typeface="Roboto"/>
                <a:ea typeface="Roboto"/>
                <a:cs typeface="Roboto"/>
                <a:sym typeface="Roboto"/>
              </a:defRPr>
            </a:lvl6pPr>
            <a:lvl7pPr lvl="6" algn="ctr">
              <a:spcBef>
                <a:spcPts val="0"/>
              </a:spcBef>
              <a:spcAft>
                <a:spcPts val="0"/>
              </a:spcAft>
              <a:buSzPts val="3600"/>
              <a:buFont typeface="Roboto"/>
              <a:buNone/>
              <a:defRPr sz="3600">
                <a:latin typeface="Roboto"/>
                <a:ea typeface="Roboto"/>
                <a:cs typeface="Roboto"/>
                <a:sym typeface="Roboto"/>
              </a:defRPr>
            </a:lvl7pPr>
            <a:lvl8pPr lvl="7" algn="ctr">
              <a:spcBef>
                <a:spcPts val="0"/>
              </a:spcBef>
              <a:spcAft>
                <a:spcPts val="0"/>
              </a:spcAft>
              <a:buSzPts val="3600"/>
              <a:buFont typeface="Roboto"/>
              <a:buNone/>
              <a:defRPr sz="3600">
                <a:latin typeface="Roboto"/>
                <a:ea typeface="Roboto"/>
                <a:cs typeface="Roboto"/>
                <a:sym typeface="Roboto"/>
              </a:defRPr>
            </a:lvl8pPr>
            <a:lvl9pPr lvl="8" algn="ctr">
              <a:spcBef>
                <a:spcPts val="0"/>
              </a:spcBef>
              <a:spcAft>
                <a:spcPts val="0"/>
              </a:spcAft>
              <a:buSzPts val="3600"/>
              <a:buFont typeface="Roboto"/>
              <a:buNone/>
              <a:defRPr sz="3600">
                <a:latin typeface="Roboto"/>
                <a:ea typeface="Roboto"/>
                <a:cs typeface="Roboto"/>
                <a:sym typeface="Robo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292100">
              <a:spcBef>
                <a:spcPts val="1600"/>
              </a:spcBef>
              <a:spcAft>
                <a:spcPts val="0"/>
              </a:spcAft>
              <a:buSzPts val="1000"/>
              <a:buChar char="■"/>
              <a:defRPr/>
            </a:lvl3pPr>
            <a:lvl4pPr marL="1828800" lvl="3" indent="-285750">
              <a:spcBef>
                <a:spcPts val="1600"/>
              </a:spcBef>
              <a:spcAft>
                <a:spcPts val="0"/>
              </a:spcAft>
              <a:buSzPts val="900"/>
              <a:buChar char="●"/>
              <a:defRPr/>
            </a:lvl4pPr>
            <a:lvl5pPr marL="2286000" lvl="4" indent="-279400">
              <a:spcBef>
                <a:spcPts val="1600"/>
              </a:spcBef>
              <a:spcAft>
                <a:spcPts val="0"/>
              </a:spcAft>
              <a:buSzPts val="800"/>
              <a:buChar char="○"/>
              <a:defRPr/>
            </a:lvl5pPr>
            <a:lvl6pPr marL="2743200" lvl="5" indent="-273050">
              <a:spcBef>
                <a:spcPts val="1600"/>
              </a:spcBef>
              <a:spcAft>
                <a:spcPts val="0"/>
              </a:spcAft>
              <a:buSzPts val="700"/>
              <a:buChar char="■"/>
              <a:defRPr/>
            </a:lvl6pPr>
            <a:lvl7pPr marL="3200400" lvl="6" indent="-273050">
              <a:spcBef>
                <a:spcPts val="1600"/>
              </a:spcBef>
              <a:spcAft>
                <a:spcPts val="0"/>
              </a:spcAft>
              <a:buSzPts val="700"/>
              <a:buChar char="●"/>
              <a:defRPr/>
            </a:lvl7pPr>
            <a:lvl8pPr marL="3657600" lvl="7" indent="-273050">
              <a:spcBef>
                <a:spcPts val="1600"/>
              </a:spcBef>
              <a:spcAft>
                <a:spcPts val="0"/>
              </a:spcAft>
              <a:buSzPts val="700"/>
              <a:buChar char="○"/>
              <a:defRPr/>
            </a:lvl8pPr>
            <a:lvl9pPr marL="4114800" lvl="8" indent="-273050">
              <a:spcBef>
                <a:spcPts val="1600"/>
              </a:spcBef>
              <a:spcAft>
                <a:spcPts val="1600"/>
              </a:spcAft>
              <a:buSzPts val="7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p:cSld name="TITLE_ONLY_1">
    <p:spTree>
      <p:nvGrpSpPr>
        <p:cNvPr id="1" name="Shape 1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Medium"/>
              <a:buNone/>
              <a:defRPr sz="2800">
                <a:solidFill>
                  <a:schemeClr val="dk1"/>
                </a:solidFill>
                <a:latin typeface="Roboto Medium"/>
                <a:ea typeface="Roboto Medium"/>
                <a:cs typeface="Roboto Medium"/>
                <a:sym typeface="Roboto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923875"/>
            <a:ext cx="8520600" cy="39933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SzPts val="1400"/>
              <a:buFont typeface="Roboto"/>
              <a:buChar char="●"/>
              <a:defRPr sz="1800">
                <a:latin typeface="Roboto"/>
                <a:ea typeface="Roboto"/>
                <a:cs typeface="Roboto"/>
                <a:sym typeface="Roboto"/>
              </a:defRPr>
            </a:lvl1pPr>
            <a:lvl2pPr marL="914400" lvl="1" indent="-317500">
              <a:lnSpc>
                <a:spcPct val="115000"/>
              </a:lnSpc>
              <a:spcBef>
                <a:spcPts val="1600"/>
              </a:spcBef>
              <a:spcAft>
                <a:spcPts val="0"/>
              </a:spcAft>
              <a:buSzPts val="1400"/>
              <a:buFont typeface="Roboto"/>
              <a:buChar char="○"/>
              <a:defRPr sz="1600">
                <a:latin typeface="Roboto"/>
                <a:ea typeface="Roboto"/>
                <a:cs typeface="Roboto"/>
                <a:sym typeface="Roboto"/>
              </a:defRPr>
            </a:lvl2pPr>
            <a:lvl3pPr marL="1371600" lvl="2" indent="-292100">
              <a:lnSpc>
                <a:spcPct val="115000"/>
              </a:lnSpc>
              <a:spcBef>
                <a:spcPts val="1600"/>
              </a:spcBef>
              <a:spcAft>
                <a:spcPts val="0"/>
              </a:spcAft>
              <a:buSzPts val="1000"/>
              <a:buFont typeface="Roboto"/>
              <a:buChar char="■"/>
              <a:defRPr>
                <a:latin typeface="Roboto"/>
                <a:ea typeface="Roboto"/>
                <a:cs typeface="Roboto"/>
                <a:sym typeface="Roboto"/>
              </a:defRPr>
            </a:lvl3pPr>
            <a:lvl4pPr marL="1828800" lvl="3" indent="-285750">
              <a:lnSpc>
                <a:spcPct val="115000"/>
              </a:lnSpc>
              <a:spcBef>
                <a:spcPts val="1600"/>
              </a:spcBef>
              <a:spcAft>
                <a:spcPts val="0"/>
              </a:spcAft>
              <a:buSzPts val="900"/>
              <a:buFont typeface="Roboto"/>
              <a:buChar char="●"/>
              <a:defRPr sz="1200">
                <a:latin typeface="Roboto"/>
                <a:ea typeface="Roboto"/>
                <a:cs typeface="Roboto"/>
                <a:sym typeface="Roboto"/>
              </a:defRPr>
            </a:lvl4pPr>
            <a:lvl5pPr marL="2286000" lvl="4" indent="-279400">
              <a:lnSpc>
                <a:spcPct val="115000"/>
              </a:lnSpc>
              <a:spcBef>
                <a:spcPts val="1600"/>
              </a:spcBef>
              <a:spcAft>
                <a:spcPts val="0"/>
              </a:spcAft>
              <a:buSzPts val="800"/>
              <a:buFont typeface="Roboto"/>
              <a:buChar char="○"/>
              <a:defRPr sz="1100">
                <a:latin typeface="Roboto"/>
                <a:ea typeface="Roboto"/>
                <a:cs typeface="Roboto"/>
                <a:sym typeface="Roboto"/>
              </a:defRPr>
            </a:lvl5pPr>
            <a:lvl6pPr marL="2743200" lvl="5" indent="-273050">
              <a:lnSpc>
                <a:spcPct val="115000"/>
              </a:lnSpc>
              <a:spcBef>
                <a:spcPts val="1600"/>
              </a:spcBef>
              <a:spcAft>
                <a:spcPts val="0"/>
              </a:spcAft>
              <a:buSzPts val="700"/>
              <a:buFont typeface="Roboto"/>
              <a:buChar char="■"/>
              <a:defRPr sz="1000">
                <a:latin typeface="Roboto"/>
                <a:ea typeface="Roboto"/>
                <a:cs typeface="Roboto"/>
                <a:sym typeface="Roboto"/>
              </a:defRPr>
            </a:lvl6pPr>
            <a:lvl7pPr marL="3200400" lvl="6" indent="-273050">
              <a:lnSpc>
                <a:spcPct val="115000"/>
              </a:lnSpc>
              <a:spcBef>
                <a:spcPts val="1600"/>
              </a:spcBef>
              <a:spcAft>
                <a:spcPts val="0"/>
              </a:spcAft>
              <a:buSzPts val="700"/>
              <a:buFont typeface="Roboto"/>
              <a:buChar char="●"/>
              <a:defRPr sz="1000">
                <a:latin typeface="Roboto"/>
                <a:ea typeface="Roboto"/>
                <a:cs typeface="Roboto"/>
                <a:sym typeface="Roboto"/>
              </a:defRPr>
            </a:lvl7pPr>
            <a:lvl8pPr marL="3657600" lvl="7" indent="-273050">
              <a:lnSpc>
                <a:spcPct val="115000"/>
              </a:lnSpc>
              <a:spcBef>
                <a:spcPts val="1600"/>
              </a:spcBef>
              <a:spcAft>
                <a:spcPts val="0"/>
              </a:spcAft>
              <a:buSzPts val="700"/>
              <a:buFont typeface="Roboto"/>
              <a:buChar char="○"/>
              <a:defRPr sz="1000">
                <a:latin typeface="Roboto"/>
                <a:ea typeface="Roboto"/>
                <a:cs typeface="Roboto"/>
                <a:sym typeface="Roboto"/>
              </a:defRPr>
            </a:lvl8pPr>
            <a:lvl9pPr marL="4114800" lvl="8" indent="-273050">
              <a:lnSpc>
                <a:spcPct val="115000"/>
              </a:lnSpc>
              <a:spcBef>
                <a:spcPts val="1600"/>
              </a:spcBef>
              <a:spcAft>
                <a:spcPts val="1600"/>
              </a:spcAft>
              <a:buSzPts val="700"/>
              <a:buFont typeface="Roboto"/>
              <a:buChar char="■"/>
              <a:defRPr sz="1000">
                <a:latin typeface="Roboto"/>
                <a:ea typeface="Roboto"/>
                <a:cs typeface="Roboto"/>
                <a:sym typeface="Roboto"/>
              </a:defRPr>
            </a:lvl9pPr>
          </a:lstStyle>
          <a:p>
            <a:endParaRPr/>
          </a:p>
        </p:txBody>
      </p:sp>
      <p:pic>
        <p:nvPicPr>
          <p:cNvPr id="8" name="Google Shape;8;p1"/>
          <p:cNvPicPr preferRelativeResize="0"/>
          <p:nvPr/>
        </p:nvPicPr>
        <p:blipFill rotWithShape="1">
          <a:blip r:embed="rId6">
            <a:alphaModFix/>
          </a:blip>
          <a:srcRect/>
          <a:stretch/>
        </p:blipFill>
        <p:spPr>
          <a:xfrm>
            <a:off x="8382550" y="4638125"/>
            <a:ext cx="620775" cy="4265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hyperlink" Target="https://doi.org/10.1093/nar/gkaa107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doi.org/10.1186/s13637-015-0022-9"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cytoscape.org/"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hyperlink" Target="https://cytoscape.org/download.htm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hyperlink" Target="https://apps.cytoscape.org/apps/" TargetMode="External"/><Relationship Id="rId4" Type="http://schemas.openxmlformats.org/officeDocument/2006/relationships/hyperlink" Target="http://manual.cytoscape.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356125" y="124471"/>
            <a:ext cx="8520600" cy="1094100"/>
          </a:xfrm>
          <a:prstGeom prst="rect">
            <a:avLst/>
          </a:prstGeom>
          <a:noFill/>
          <a:ln>
            <a:noFill/>
          </a:ln>
        </p:spPr>
        <p:txBody>
          <a:bodyPr spcFirstLastPara="1" wrap="square" lIns="91425" tIns="91425" rIns="91425" bIns="91425" anchor="t" anchorCtr="0">
            <a:noAutofit/>
          </a:bodyPr>
          <a:lstStyle/>
          <a:p>
            <a:pPr>
              <a:buSzPts val="2800"/>
            </a:pPr>
            <a:r>
              <a:rPr lang="en-GB" sz="3200" dirty="0"/>
              <a:t>Omics in human diseases</a:t>
            </a:r>
            <a:endParaRPr sz="3200" dirty="0"/>
          </a:p>
          <a:p>
            <a:pPr>
              <a:buSzPts val="2800"/>
            </a:pPr>
            <a:r>
              <a:rPr lang="en-GB" sz="3200" dirty="0"/>
              <a:t>Index</a:t>
            </a:r>
            <a:endParaRPr sz="3200" dirty="0"/>
          </a:p>
        </p:txBody>
      </p:sp>
      <p:sp>
        <p:nvSpPr>
          <p:cNvPr id="25" name="Google Shape;25;p7"/>
          <p:cNvSpPr txBox="1"/>
          <p:nvPr/>
        </p:nvSpPr>
        <p:spPr>
          <a:xfrm>
            <a:off x="209956" y="1192380"/>
            <a:ext cx="8541336" cy="1292631"/>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rgbClr val="4A86E8"/>
              </a:buClr>
              <a:buSzPts val="1700"/>
              <a:buFont typeface="Roboto"/>
              <a:buChar char="●"/>
            </a:pPr>
            <a:r>
              <a:rPr lang="en-GB" sz="1800" dirty="0" smtClean="0">
                <a:solidFill>
                  <a:schemeClr val="tx1"/>
                </a:solidFill>
                <a:latin typeface="Roboto" panose="020B0604020202020204" charset="0"/>
                <a:ea typeface="Roboto" panose="020B0604020202020204" charset="0"/>
                <a:cs typeface="Roboto"/>
                <a:sym typeface="Roboto"/>
              </a:rPr>
              <a:t>Omics data and Biological databases</a:t>
            </a:r>
          </a:p>
          <a:p>
            <a:pPr marL="457200" lvl="0" indent="-336550" algn="l" rtl="0">
              <a:spcBef>
                <a:spcPts val="0"/>
              </a:spcBef>
              <a:spcAft>
                <a:spcPts val="0"/>
              </a:spcAft>
              <a:buClr>
                <a:srgbClr val="4A86E8"/>
              </a:buClr>
              <a:buSzPts val="1700"/>
              <a:buFont typeface="Roboto"/>
              <a:buChar char="●"/>
            </a:pPr>
            <a:r>
              <a:rPr lang="it-IT" sz="1800" dirty="0" smtClean="0">
                <a:solidFill>
                  <a:schemeClr val="tx1"/>
                </a:solidFill>
                <a:latin typeface="Roboto" panose="020B0604020202020204" charset="0"/>
                <a:ea typeface="Roboto" panose="020B0604020202020204" charset="0"/>
                <a:cs typeface="Roboto"/>
                <a:sym typeface="Roboto"/>
              </a:rPr>
              <a:t>NGS </a:t>
            </a:r>
            <a:r>
              <a:rPr lang="it-IT" sz="1800" dirty="0" err="1" smtClean="0">
                <a:solidFill>
                  <a:schemeClr val="tx1"/>
                </a:solidFill>
                <a:latin typeface="Roboto" panose="020B0604020202020204" charset="0"/>
                <a:ea typeface="Roboto" panose="020B0604020202020204" charset="0"/>
                <a:cs typeface="Roboto"/>
                <a:sym typeface="Roboto"/>
              </a:rPr>
              <a:t>methods</a:t>
            </a:r>
            <a:r>
              <a:rPr lang="it-IT" sz="1800" dirty="0" smtClean="0">
                <a:solidFill>
                  <a:schemeClr val="tx1"/>
                </a:solidFill>
                <a:latin typeface="Roboto" panose="020B0604020202020204" charset="0"/>
                <a:ea typeface="Roboto" panose="020B0604020202020204" charset="0"/>
                <a:cs typeface="Roboto"/>
                <a:sym typeface="Roboto"/>
              </a:rPr>
              <a:t> and data </a:t>
            </a:r>
            <a:r>
              <a:rPr lang="it-IT" sz="1800" dirty="0" err="1" smtClean="0">
                <a:solidFill>
                  <a:schemeClr val="tx1"/>
                </a:solidFill>
                <a:latin typeface="Roboto" panose="020B0604020202020204" charset="0"/>
                <a:ea typeface="Roboto" panose="020B0604020202020204" charset="0"/>
                <a:cs typeface="Roboto"/>
                <a:sym typeface="Roboto"/>
              </a:rPr>
              <a:t>analysis</a:t>
            </a:r>
            <a:endParaRPr sz="1800" dirty="0" smtClean="0">
              <a:solidFill>
                <a:schemeClr val="tx1"/>
              </a:solidFill>
              <a:latin typeface="Roboto" panose="020B0604020202020204" charset="0"/>
              <a:ea typeface="Roboto" panose="020B0604020202020204" charset="0"/>
              <a:cs typeface="Roboto"/>
              <a:sym typeface="Roboto"/>
            </a:endParaRPr>
          </a:p>
          <a:p>
            <a:pPr marL="457200" indent="-336550">
              <a:buSzPts val="1700"/>
              <a:buFont typeface="Roboto"/>
              <a:buChar char="●"/>
            </a:pPr>
            <a:r>
              <a:rPr lang="en-GB" sz="1800" dirty="0" smtClean="0">
                <a:solidFill>
                  <a:schemeClr val="tx1"/>
                </a:solidFill>
                <a:latin typeface="Roboto" panose="020B0604020202020204" charset="0"/>
                <a:ea typeface="Roboto" panose="020B0604020202020204" charset="0"/>
                <a:cs typeface="Roboto"/>
                <a:sym typeface="Roboto"/>
              </a:rPr>
              <a:t>Prediction </a:t>
            </a:r>
            <a:r>
              <a:rPr lang="en-GB" sz="1800" dirty="0">
                <a:solidFill>
                  <a:schemeClr val="tx1"/>
                </a:solidFill>
                <a:latin typeface="Roboto" panose="020B0604020202020204" charset="0"/>
                <a:ea typeface="Roboto" panose="020B0604020202020204" charset="0"/>
                <a:cs typeface="Roboto"/>
                <a:sym typeface="Roboto"/>
              </a:rPr>
              <a:t>and interpretation of pathogenic </a:t>
            </a:r>
            <a:r>
              <a:rPr lang="en-GB" sz="1800" dirty="0" smtClean="0">
                <a:solidFill>
                  <a:schemeClr val="tx1"/>
                </a:solidFill>
                <a:latin typeface="Roboto" panose="020B0604020202020204" charset="0"/>
                <a:ea typeface="Roboto" panose="020B0604020202020204" charset="0"/>
                <a:cs typeface="Roboto"/>
                <a:sym typeface="Roboto"/>
              </a:rPr>
              <a:t>variants</a:t>
            </a:r>
          </a:p>
          <a:p>
            <a:pPr marL="457200" indent="-336550">
              <a:buSzPts val="1700"/>
              <a:buFont typeface="Roboto"/>
              <a:buChar char="●"/>
            </a:pPr>
            <a:r>
              <a:rPr lang="en-US" sz="1800" b="1" u="sng" dirty="0" smtClean="0">
                <a:solidFill>
                  <a:srgbClr val="0070C0"/>
                </a:solidFill>
                <a:latin typeface="Roboto" panose="020B0604020202020204" charset="0"/>
                <a:ea typeface="Roboto" panose="020B0604020202020204" charset="0"/>
                <a:cs typeface="Roboto"/>
                <a:sym typeface="Roboto"/>
              </a:rPr>
              <a:t>Protein-protein </a:t>
            </a:r>
            <a:r>
              <a:rPr lang="en-US" sz="1800" b="1" u="sng" dirty="0">
                <a:solidFill>
                  <a:srgbClr val="0070C0"/>
                </a:solidFill>
                <a:latin typeface="Roboto" panose="020B0604020202020204" charset="0"/>
                <a:ea typeface="Roboto" panose="020B0604020202020204" charset="0"/>
                <a:cs typeface="Roboto"/>
                <a:sym typeface="Roboto"/>
              </a:rPr>
              <a:t>interaction </a:t>
            </a:r>
            <a:r>
              <a:rPr lang="en-US" sz="1800" b="1" u="sng" dirty="0" smtClean="0">
                <a:solidFill>
                  <a:srgbClr val="0070C0"/>
                </a:solidFill>
                <a:latin typeface="Roboto" panose="020B0604020202020204" charset="0"/>
                <a:ea typeface="Roboto" panose="020B0604020202020204" charset="0"/>
                <a:cs typeface="Roboto"/>
                <a:sym typeface="Roboto"/>
              </a:rPr>
              <a:t>networks</a:t>
            </a:r>
            <a:endParaRPr sz="1800" b="1" u="sng" dirty="0">
              <a:solidFill>
                <a:srgbClr val="0070C0"/>
              </a:solidFill>
              <a:latin typeface="Roboto" panose="020B0604020202020204" charset="0"/>
              <a:ea typeface="Roboto" panose="020B0604020202020204" charset="0"/>
              <a:cs typeface="Roboto"/>
              <a:sym typeface="Roboto"/>
            </a:endParaRPr>
          </a:p>
        </p:txBody>
      </p:sp>
      <p:sp>
        <p:nvSpPr>
          <p:cNvPr id="26" name="Google Shape;26;p7"/>
          <p:cNvSpPr txBox="1"/>
          <p:nvPr/>
        </p:nvSpPr>
        <p:spPr>
          <a:xfrm>
            <a:off x="303475" y="3322140"/>
            <a:ext cx="63849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smtClean="0">
                <a:solidFill>
                  <a:schemeClr val="dk1"/>
                </a:solidFill>
                <a:latin typeface="Roboto" panose="020B0604020202020204" charset="0"/>
                <a:ea typeface="Roboto" panose="020B0604020202020204" charset="0"/>
                <a:cs typeface="Roboto"/>
                <a:sym typeface="Roboto"/>
              </a:rPr>
              <a:t>Frontal </a:t>
            </a:r>
            <a:r>
              <a:rPr lang="en-GB" dirty="0">
                <a:solidFill>
                  <a:schemeClr val="dk1"/>
                </a:solidFill>
                <a:latin typeface="Roboto" panose="020B0604020202020204" charset="0"/>
                <a:ea typeface="Roboto" panose="020B0604020202020204" charset="0"/>
                <a:cs typeface="Roboto"/>
                <a:sym typeface="Roboto"/>
              </a:rPr>
              <a:t>lecture/ guided </a:t>
            </a:r>
            <a:r>
              <a:rPr lang="en-GB" dirty="0">
                <a:latin typeface="Roboto" panose="020B0604020202020204" charset="0"/>
                <a:ea typeface="Roboto" panose="020B0604020202020204" charset="0"/>
                <a:cs typeface="Roboto"/>
                <a:sym typeface="Roboto"/>
              </a:rPr>
              <a:t>practical activity</a:t>
            </a:r>
            <a:endParaRPr dirty="0">
              <a:latin typeface="Roboto" panose="020B0604020202020204" charset="0"/>
              <a:ea typeface="Roboto" panose="020B0604020202020204" charset="0"/>
              <a:cs typeface="Roboto"/>
              <a:sym typeface="Roboto"/>
            </a:endParaRPr>
          </a:p>
        </p:txBody>
      </p:sp>
      <p:sp>
        <p:nvSpPr>
          <p:cNvPr id="27" name="Google Shape;27;p7"/>
          <p:cNvSpPr txBox="1"/>
          <p:nvPr/>
        </p:nvSpPr>
        <p:spPr>
          <a:xfrm>
            <a:off x="356125" y="4594750"/>
            <a:ext cx="63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latin typeface="Roboto" panose="020B0604020202020204" charset="0"/>
                <a:ea typeface="Roboto" panose="020B0604020202020204" charset="0"/>
                <a:cs typeface="Roboto"/>
                <a:sym typeface="Roboto"/>
              </a:rPr>
              <a:t>Mail:</a:t>
            </a:r>
            <a:r>
              <a:rPr lang="en-GB" b="1" dirty="0">
                <a:latin typeface="Roboto" panose="020B0604020202020204" charset="0"/>
                <a:ea typeface="Roboto" panose="020B0604020202020204" charset="0"/>
                <a:cs typeface="Roboto"/>
                <a:sym typeface="Roboto"/>
              </a:rPr>
              <a:t> e</a:t>
            </a:r>
            <a:r>
              <a:rPr lang="en-GB" b="1" dirty="0" smtClean="0">
                <a:latin typeface="Roboto" panose="020B0604020202020204" charset="0"/>
                <a:ea typeface="Roboto" panose="020B0604020202020204" charset="0"/>
                <a:cs typeface="Roboto"/>
                <a:sym typeface="Roboto"/>
              </a:rPr>
              <a:t>manuela.leonardi@unipd.it</a:t>
            </a:r>
            <a:endParaRPr b="1" dirty="0">
              <a:latin typeface="Roboto" panose="020B0604020202020204" charset="0"/>
              <a:ea typeface="Roboto" panose="020B0604020202020204" charset="0"/>
              <a:cs typeface="Roboto"/>
              <a:sym typeface="Roboto"/>
            </a:endParaRPr>
          </a:p>
        </p:txBody>
      </p:sp>
      <p:sp>
        <p:nvSpPr>
          <p:cNvPr id="28" name="Google Shape;28;p7"/>
          <p:cNvSpPr txBox="1"/>
          <p:nvPr/>
        </p:nvSpPr>
        <p:spPr>
          <a:xfrm>
            <a:off x="303475" y="3773125"/>
            <a:ext cx="6384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solidFill>
                  <a:srgbClr val="4A86E8"/>
                </a:solidFill>
                <a:latin typeface="Roboto" panose="020B0604020202020204" charset="0"/>
                <a:ea typeface="Roboto" panose="020B0604020202020204" charset="0"/>
                <a:cs typeface="Roboto"/>
                <a:sym typeface="Roboto"/>
              </a:rPr>
              <a:t>How to pass the exam</a:t>
            </a:r>
            <a:r>
              <a:rPr lang="en-GB" dirty="0">
                <a:latin typeface="Roboto" panose="020B0604020202020204" charset="0"/>
                <a:ea typeface="Roboto" panose="020B0604020202020204" charset="0"/>
                <a:cs typeface="Roboto"/>
                <a:sym typeface="Roboto"/>
              </a:rPr>
              <a:t>: multiple choice quiz (50%) + </a:t>
            </a:r>
            <a:r>
              <a:rPr lang="en-GB" dirty="0">
                <a:solidFill>
                  <a:srgbClr val="4A86E8"/>
                </a:solidFill>
                <a:latin typeface="Roboto" panose="020B0604020202020204" charset="0"/>
                <a:ea typeface="Roboto" panose="020B0604020202020204" charset="0"/>
                <a:cs typeface="Roboto"/>
                <a:sym typeface="Roboto"/>
              </a:rPr>
              <a:t>results</a:t>
            </a:r>
            <a:r>
              <a:rPr lang="en-GB" dirty="0">
                <a:latin typeface="Roboto" panose="020B0604020202020204" charset="0"/>
                <a:ea typeface="Roboto" panose="020B0604020202020204" charset="0"/>
                <a:cs typeface="Roboto"/>
                <a:sym typeface="Roboto"/>
              </a:rPr>
              <a:t> from practical activities (50%) + Bonus points, e.g. summary of previous lecture (up to 10%)</a:t>
            </a:r>
            <a:endParaRPr dirty="0">
              <a:latin typeface="Roboto" panose="020B0604020202020204" charset="0"/>
              <a:ea typeface="Roboto" panose="020B0604020202020204" charset="0"/>
              <a:cs typeface="Roboto"/>
              <a:sym typeface="Roboto"/>
            </a:endParaRPr>
          </a:p>
        </p:txBody>
      </p:sp>
      <p:sp>
        <p:nvSpPr>
          <p:cNvPr id="29" name="Google Shape;29;p7"/>
          <p:cNvSpPr txBox="1"/>
          <p:nvPr/>
        </p:nvSpPr>
        <p:spPr>
          <a:xfrm>
            <a:off x="3200475" y="2841975"/>
            <a:ext cx="316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dirty="0">
                <a:latin typeface="Roboto" panose="020B0604020202020204" charset="0"/>
                <a:ea typeface="Roboto" panose="020B0604020202020204" charset="0"/>
                <a:cs typeface="Roboto"/>
                <a:sym typeface="Roboto"/>
              </a:rPr>
              <a:t>Course organization </a:t>
            </a:r>
            <a:r>
              <a:rPr lang="en-GB" b="1" dirty="0" smtClean="0">
                <a:latin typeface="Roboto" panose="020B0604020202020204" charset="0"/>
                <a:ea typeface="Roboto" panose="020B0604020202020204" charset="0"/>
                <a:cs typeface="Roboto"/>
                <a:sym typeface="Roboto"/>
              </a:rPr>
              <a:t>2022/2023</a:t>
            </a:r>
            <a:endParaRPr b="1" dirty="0">
              <a:latin typeface="Roboto" panose="020B0604020202020204" charset="0"/>
              <a:ea typeface="Roboto" panose="020B0604020202020204" charset="0"/>
              <a:cs typeface="Roboto"/>
              <a:sym typeface="Roboto"/>
            </a:endParaRPr>
          </a:p>
        </p:txBody>
      </p:sp>
    </p:spTree>
    <p:extLst>
      <p:ext uri="{BB962C8B-B14F-4D97-AF65-F5344CB8AC3E}">
        <p14:creationId xmlns:p14="http://schemas.microsoft.com/office/powerpoint/2010/main" val="1921201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224" y="64024"/>
            <a:ext cx="8933684" cy="979468"/>
          </a:xfrm>
        </p:spPr>
        <p:txBody>
          <a:bodyPr/>
          <a:lstStyle/>
          <a:p>
            <a:pPr algn="ctr"/>
            <a:r>
              <a:rPr lang="it-IT" sz="3200" dirty="0" smtClean="0"/>
              <a:t>Network </a:t>
            </a:r>
            <a:r>
              <a:rPr lang="it-IT" sz="3200" dirty="0" err="1" smtClean="0"/>
              <a:t>Topology</a:t>
            </a:r>
            <a:r>
              <a:rPr lang="it-IT" sz="3200" dirty="0" smtClean="0"/>
              <a:t>: </a:t>
            </a:r>
            <a:r>
              <a:rPr lang="en-GB" sz="3200" dirty="0" smtClean="0"/>
              <a:t>edge</a:t>
            </a:r>
            <a:r>
              <a:rPr lang="en-GB" sz="3200" dirty="0"/>
              <a:t> </a:t>
            </a:r>
            <a:r>
              <a:rPr lang="en-GB" sz="3200" dirty="0" smtClean="0"/>
              <a:t>weight and directionality</a:t>
            </a:r>
            <a:endParaRPr lang="en-GB" sz="3200" dirty="0"/>
          </a:p>
        </p:txBody>
      </p:sp>
      <p:pic>
        <p:nvPicPr>
          <p:cNvPr id="3" name="Picture 2" descr="https://miro.medium.com/max/630/1*lJ5SvUUDWHMTC9TsePIt1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047" y="1188806"/>
            <a:ext cx="4356191" cy="380993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81224" y="1536916"/>
            <a:ext cx="2224848" cy="830997"/>
          </a:xfrm>
          <a:prstGeom prst="rect">
            <a:avLst/>
          </a:prstGeom>
        </p:spPr>
        <p:txBody>
          <a:bodyPr wrap="square">
            <a:spAutoFit/>
          </a:bodyPr>
          <a:lstStyle/>
          <a:p>
            <a:r>
              <a:rPr lang="en-GB" sz="1600" dirty="0">
                <a:solidFill>
                  <a:srgbClr val="292929"/>
                </a:solidFill>
                <a:latin typeface="Roboto" panose="020B0604020202020204" charset="0"/>
                <a:ea typeface="Roboto" panose="020B0604020202020204" charset="0"/>
              </a:rPr>
              <a:t>In </a:t>
            </a:r>
            <a:r>
              <a:rPr lang="en-GB" sz="1600" dirty="0" smtClean="0">
                <a:solidFill>
                  <a:srgbClr val="292929"/>
                </a:solidFill>
                <a:latin typeface="Roboto" panose="020B0604020202020204" charset="0"/>
                <a:ea typeface="Roboto" panose="020B0604020202020204" charset="0"/>
              </a:rPr>
              <a:t>an</a:t>
            </a:r>
            <a:r>
              <a:rPr lang="en-GB" sz="1600" dirty="0">
                <a:solidFill>
                  <a:srgbClr val="292929"/>
                </a:solidFill>
                <a:latin typeface="Roboto" panose="020B0604020202020204" charset="0"/>
                <a:ea typeface="Roboto" panose="020B0604020202020204" charset="0"/>
              </a:rPr>
              <a:t> undirected </a:t>
            </a:r>
            <a:r>
              <a:rPr lang="en-GB" sz="1600" dirty="0" smtClean="0">
                <a:solidFill>
                  <a:srgbClr val="292929"/>
                </a:solidFill>
                <a:latin typeface="Roboto" panose="020B0604020202020204" charset="0"/>
                <a:ea typeface="Roboto" panose="020B0604020202020204" charset="0"/>
              </a:rPr>
              <a:t>graph </a:t>
            </a:r>
            <a:r>
              <a:rPr lang="en-GB" sz="1600" dirty="0">
                <a:solidFill>
                  <a:srgbClr val="292929"/>
                </a:solidFill>
                <a:latin typeface="Roboto" panose="020B0604020202020204" charset="0"/>
                <a:ea typeface="Roboto" panose="020B0604020202020204" charset="0"/>
              </a:rPr>
              <a:t>all edges are bidirectional</a:t>
            </a:r>
            <a:endParaRPr lang="en-GB" sz="1600" dirty="0">
              <a:latin typeface="Roboto" panose="020B0604020202020204" charset="0"/>
              <a:ea typeface="Roboto" panose="020B0604020202020204" charset="0"/>
            </a:endParaRPr>
          </a:p>
        </p:txBody>
      </p:sp>
    </p:spTree>
    <p:extLst>
      <p:ext uri="{BB962C8B-B14F-4D97-AF65-F5344CB8AC3E}">
        <p14:creationId xmlns:p14="http://schemas.microsoft.com/office/powerpoint/2010/main" val="2096850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5"/>
          <p:cNvSpPr txBox="1">
            <a:spLocks noGrp="1"/>
          </p:cNvSpPr>
          <p:nvPr>
            <p:ph type="title"/>
          </p:nvPr>
        </p:nvSpPr>
        <p:spPr>
          <a:xfrm>
            <a:off x="311700" y="24690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it" sz="3200" dirty="0" smtClean="0"/>
              <a:t>Physical or functional connections</a:t>
            </a:r>
            <a:endParaRPr sz="3200" dirty="0"/>
          </a:p>
        </p:txBody>
      </p:sp>
      <p:pic>
        <p:nvPicPr>
          <p:cNvPr id="308" name="Google Shape;308;p45"/>
          <p:cNvPicPr preferRelativeResize="0"/>
          <p:nvPr/>
        </p:nvPicPr>
        <p:blipFill rotWithShape="1">
          <a:blip r:embed="rId3">
            <a:alphaModFix/>
          </a:blip>
          <a:srcRect l="27235" t="3547" r="27188" b="5726"/>
          <a:stretch/>
        </p:blipFill>
        <p:spPr>
          <a:xfrm>
            <a:off x="3065537" y="936703"/>
            <a:ext cx="2743200" cy="3679903"/>
          </a:xfrm>
          <a:prstGeom prst="rect">
            <a:avLst/>
          </a:prstGeom>
          <a:noFill/>
          <a:ln>
            <a:noFill/>
          </a:ln>
        </p:spPr>
      </p:pic>
    </p:spTree>
    <p:extLst>
      <p:ext uri="{BB962C8B-B14F-4D97-AF65-F5344CB8AC3E}">
        <p14:creationId xmlns:p14="http://schemas.microsoft.com/office/powerpoint/2010/main" val="3089090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70788" y="773056"/>
            <a:ext cx="3521939" cy="3693319"/>
          </a:xfrm>
          <a:prstGeom prst="rect">
            <a:avLst/>
          </a:prstGeom>
        </p:spPr>
        <p:txBody>
          <a:bodyPr wrap="square">
            <a:spAutoFit/>
          </a:bodyPr>
          <a:lstStyle/>
          <a:p>
            <a:endParaRPr lang="en-GB" sz="1800" dirty="0">
              <a:latin typeface="Roboto" panose="020B0604020202020204" charset="0"/>
              <a:ea typeface="Roboto" panose="020B0604020202020204" charset="0"/>
            </a:endParaRPr>
          </a:p>
          <a:p>
            <a:r>
              <a:rPr lang="en-GB" sz="1800" dirty="0">
                <a:latin typeface="Roboto" panose="020B0604020202020204" charset="0"/>
                <a:ea typeface="Roboto" panose="020B0604020202020204" charset="0"/>
              </a:rPr>
              <a:t>The degree of a </a:t>
            </a:r>
            <a:r>
              <a:rPr lang="en-GB" sz="1800" dirty="0" smtClean="0">
                <a:latin typeface="Roboto" panose="020B0604020202020204" charset="0"/>
                <a:ea typeface="Roboto" panose="020B0604020202020204" charset="0"/>
              </a:rPr>
              <a:t>node represents </a:t>
            </a:r>
            <a:r>
              <a:rPr lang="en-GB" sz="1800" dirty="0">
                <a:latin typeface="Roboto" panose="020B0604020202020204" charset="0"/>
                <a:ea typeface="Roboto" panose="020B0604020202020204" charset="0"/>
              </a:rPr>
              <a:t>the </a:t>
            </a:r>
            <a:r>
              <a:rPr lang="en-GB" sz="1800" b="1" dirty="0">
                <a:solidFill>
                  <a:srgbClr val="0070C0"/>
                </a:solidFill>
                <a:latin typeface="Roboto" panose="020B0604020202020204" charset="0"/>
                <a:ea typeface="Roboto" panose="020B0604020202020204" charset="0"/>
              </a:rPr>
              <a:t>number </a:t>
            </a:r>
            <a:r>
              <a:rPr lang="en-GB" sz="1800" b="1" dirty="0" smtClean="0">
                <a:solidFill>
                  <a:srgbClr val="0070C0"/>
                </a:solidFill>
                <a:latin typeface="Roboto" panose="020B0604020202020204" charset="0"/>
                <a:ea typeface="Roboto" panose="020B0604020202020204" charset="0"/>
              </a:rPr>
              <a:t>of links </a:t>
            </a:r>
            <a:r>
              <a:rPr lang="en-GB" sz="1800" b="1" dirty="0">
                <a:solidFill>
                  <a:srgbClr val="0070C0"/>
                </a:solidFill>
                <a:latin typeface="Roboto" panose="020B0604020202020204" charset="0"/>
                <a:ea typeface="Roboto" panose="020B0604020202020204" charset="0"/>
              </a:rPr>
              <a:t>it has to other </a:t>
            </a:r>
            <a:r>
              <a:rPr lang="en-GB" sz="1800" b="1" dirty="0" smtClean="0">
                <a:solidFill>
                  <a:srgbClr val="0070C0"/>
                </a:solidFill>
                <a:latin typeface="Roboto" panose="020B0604020202020204" charset="0"/>
                <a:ea typeface="Roboto" panose="020B0604020202020204" charset="0"/>
              </a:rPr>
              <a:t>nodes</a:t>
            </a:r>
          </a:p>
          <a:p>
            <a:endParaRPr lang="en-GB" sz="1800" dirty="0">
              <a:latin typeface="Roboto" panose="020B0604020202020204" charset="0"/>
              <a:ea typeface="Roboto" panose="020B0604020202020204" charset="0"/>
            </a:endParaRPr>
          </a:p>
          <a:p>
            <a:r>
              <a:rPr lang="en-GB" sz="1800" dirty="0">
                <a:latin typeface="Roboto Medium" panose="020B0604020202020204" charset="0"/>
                <a:ea typeface="Roboto Medium" panose="020B0604020202020204" charset="0"/>
              </a:rPr>
              <a:t>I</a:t>
            </a:r>
            <a:r>
              <a:rPr lang="en-GB" sz="1800" dirty="0" smtClean="0">
                <a:latin typeface="Roboto Medium" panose="020B0604020202020204" charset="0"/>
                <a:ea typeface="Roboto Medium" panose="020B0604020202020204" charset="0"/>
              </a:rPr>
              <a:t>nfluences </a:t>
            </a:r>
            <a:r>
              <a:rPr lang="en-GB" sz="1800" dirty="0">
                <a:latin typeface="Roboto Medium" panose="020B0604020202020204" charset="0"/>
                <a:ea typeface="Roboto Medium" panose="020B0604020202020204" charset="0"/>
              </a:rPr>
              <a:t>other characteristics, such as the </a:t>
            </a:r>
            <a:r>
              <a:rPr lang="en-GB" sz="1800" b="1" dirty="0">
                <a:latin typeface="Roboto Medium" panose="020B0604020202020204" charset="0"/>
                <a:ea typeface="Roboto Medium" panose="020B0604020202020204" charset="0"/>
              </a:rPr>
              <a:t>centrality of a </a:t>
            </a:r>
            <a:r>
              <a:rPr lang="en-GB" sz="1800" b="1" dirty="0" smtClean="0">
                <a:latin typeface="Roboto Medium" panose="020B0604020202020204" charset="0"/>
                <a:ea typeface="Roboto Medium" panose="020B0604020202020204" charset="0"/>
              </a:rPr>
              <a:t>node</a:t>
            </a:r>
          </a:p>
          <a:p>
            <a:endParaRPr lang="en-GB" sz="1800" dirty="0">
              <a:latin typeface="Roboto" panose="020B0604020202020204" charset="0"/>
              <a:ea typeface="Roboto" panose="020B0604020202020204" charset="0"/>
            </a:endParaRPr>
          </a:p>
          <a:p>
            <a:r>
              <a:rPr lang="en-GB" sz="1800" dirty="0">
                <a:latin typeface="Roboto" panose="020B0604020202020204" charset="0"/>
                <a:ea typeface="Roboto" panose="020B0604020202020204" charset="0"/>
              </a:rPr>
              <a:t>As networks can </a:t>
            </a:r>
            <a:r>
              <a:rPr lang="en-GB" sz="1800" dirty="0" smtClean="0">
                <a:latin typeface="Roboto" panose="020B0604020202020204" charset="0"/>
                <a:ea typeface="Roboto" panose="020B0604020202020204" charset="0"/>
              </a:rPr>
              <a:t>be directed </a:t>
            </a:r>
            <a:r>
              <a:rPr lang="en-GB" sz="1800" dirty="0">
                <a:latin typeface="Roboto" panose="020B0604020202020204" charset="0"/>
                <a:ea typeface="Roboto" panose="020B0604020202020204" charset="0"/>
              </a:rPr>
              <a:t>or undirected </a:t>
            </a:r>
            <a:r>
              <a:rPr lang="en-GB" sz="1800" dirty="0" smtClean="0">
                <a:latin typeface="Roboto" panose="020B0604020202020204" charset="0"/>
                <a:ea typeface="Roboto" panose="020B0604020202020204" charset="0"/>
              </a:rPr>
              <a:t>for the </a:t>
            </a:r>
            <a:r>
              <a:rPr lang="en-GB" sz="1800" dirty="0">
                <a:latin typeface="Roboto" panose="020B0604020202020204" charset="0"/>
                <a:ea typeface="Roboto" panose="020B0604020202020204" charset="0"/>
              </a:rPr>
              <a:t>former, in addition </a:t>
            </a:r>
            <a:r>
              <a:rPr lang="en-GB" sz="1800" dirty="0" smtClean="0">
                <a:latin typeface="Roboto" panose="020B0604020202020204" charset="0"/>
                <a:ea typeface="Roboto" panose="020B0604020202020204" charset="0"/>
              </a:rPr>
              <a:t>we differentiate between </a:t>
            </a:r>
            <a:r>
              <a:rPr lang="en-GB" sz="1800" b="1" dirty="0" smtClean="0">
                <a:solidFill>
                  <a:srgbClr val="0070C0"/>
                </a:solidFill>
                <a:latin typeface="Roboto" panose="020B0604020202020204" charset="0"/>
                <a:ea typeface="Roboto" panose="020B0604020202020204" charset="0"/>
              </a:rPr>
              <a:t>in-degree </a:t>
            </a:r>
            <a:r>
              <a:rPr lang="en-GB" sz="1800" b="1" dirty="0">
                <a:solidFill>
                  <a:srgbClr val="0070C0"/>
                </a:solidFill>
                <a:latin typeface="Roboto" panose="020B0604020202020204" charset="0"/>
                <a:ea typeface="Roboto" panose="020B0604020202020204" charset="0"/>
              </a:rPr>
              <a:t>and out-degree</a:t>
            </a:r>
          </a:p>
        </p:txBody>
      </p:sp>
      <p:sp>
        <p:nvSpPr>
          <p:cNvPr id="4" name="Ovale 3"/>
          <p:cNvSpPr>
            <a:spLocks noChangeAspect="1"/>
          </p:cNvSpPr>
          <p:nvPr/>
        </p:nvSpPr>
        <p:spPr>
          <a:xfrm>
            <a:off x="4296293" y="1521876"/>
            <a:ext cx="509346" cy="50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a</a:t>
            </a:r>
            <a:endParaRPr lang="en-GB" sz="1600" b="1" dirty="0">
              <a:solidFill>
                <a:schemeClr val="tx1"/>
              </a:solidFill>
              <a:latin typeface="Roboto" panose="020B0604020202020204" charset="0"/>
              <a:ea typeface="Roboto" panose="020B0604020202020204" charset="0"/>
            </a:endParaRPr>
          </a:p>
        </p:txBody>
      </p:sp>
      <p:sp>
        <p:nvSpPr>
          <p:cNvPr id="5" name="Ovale 4"/>
          <p:cNvSpPr/>
          <p:nvPr/>
        </p:nvSpPr>
        <p:spPr>
          <a:xfrm>
            <a:off x="5798100" y="131934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b</a:t>
            </a:r>
            <a:endParaRPr lang="en-GB" sz="1600" b="1" dirty="0">
              <a:solidFill>
                <a:schemeClr val="tx1"/>
              </a:solidFill>
              <a:latin typeface="Roboto" panose="020B0604020202020204" charset="0"/>
              <a:ea typeface="Roboto" panose="020B0604020202020204" charset="0"/>
            </a:endParaRPr>
          </a:p>
        </p:txBody>
      </p:sp>
      <p:sp>
        <p:nvSpPr>
          <p:cNvPr id="8" name="Ovale 7"/>
          <p:cNvSpPr>
            <a:spLocks noChangeAspect="1"/>
          </p:cNvSpPr>
          <p:nvPr/>
        </p:nvSpPr>
        <p:spPr>
          <a:xfrm>
            <a:off x="7711437" y="1539186"/>
            <a:ext cx="509346" cy="50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c</a:t>
            </a:r>
            <a:endParaRPr lang="en-GB" sz="1600" b="1" dirty="0">
              <a:solidFill>
                <a:schemeClr val="tx1"/>
              </a:solidFill>
              <a:latin typeface="Roboto" panose="020B0604020202020204" charset="0"/>
              <a:ea typeface="Roboto" panose="020B0604020202020204" charset="0"/>
            </a:endParaRPr>
          </a:p>
        </p:txBody>
      </p:sp>
      <p:sp>
        <p:nvSpPr>
          <p:cNvPr id="10" name="CasellaDiTesto 9"/>
          <p:cNvSpPr txBox="1"/>
          <p:nvPr/>
        </p:nvSpPr>
        <p:spPr>
          <a:xfrm>
            <a:off x="4429974" y="2401307"/>
            <a:ext cx="300082" cy="338554"/>
          </a:xfrm>
          <a:prstGeom prst="rect">
            <a:avLst/>
          </a:prstGeom>
          <a:noFill/>
        </p:spPr>
        <p:txBody>
          <a:bodyPr wrap="none" rtlCol="0">
            <a:spAutoFit/>
          </a:bodyPr>
          <a:lstStyle/>
          <a:p>
            <a:r>
              <a:rPr lang="it-IT" sz="1600" dirty="0" smtClean="0">
                <a:latin typeface="Roboto" panose="020B0604020202020204" charset="0"/>
                <a:ea typeface="Roboto" panose="020B0604020202020204" charset="0"/>
              </a:rPr>
              <a:t>1</a:t>
            </a:r>
            <a:endParaRPr lang="en-GB" sz="1600" dirty="0">
              <a:latin typeface="Roboto" panose="020B0604020202020204" charset="0"/>
              <a:ea typeface="Roboto" panose="020B0604020202020204" charset="0"/>
            </a:endParaRPr>
          </a:p>
        </p:txBody>
      </p:sp>
      <p:sp>
        <p:nvSpPr>
          <p:cNvPr id="12" name="CasellaDiTesto 11"/>
          <p:cNvSpPr txBox="1"/>
          <p:nvPr/>
        </p:nvSpPr>
        <p:spPr>
          <a:xfrm>
            <a:off x="7807126" y="2401307"/>
            <a:ext cx="510016" cy="338554"/>
          </a:xfrm>
          <a:prstGeom prst="rect">
            <a:avLst/>
          </a:prstGeom>
          <a:noFill/>
        </p:spPr>
        <p:txBody>
          <a:bodyPr wrap="square" rtlCol="0">
            <a:spAutoFit/>
          </a:bodyPr>
          <a:lstStyle/>
          <a:p>
            <a:r>
              <a:rPr lang="it-IT" sz="1600" dirty="0" smtClean="0">
                <a:latin typeface="Roboto" panose="020B0604020202020204" charset="0"/>
                <a:ea typeface="Roboto" panose="020B0604020202020204" charset="0"/>
              </a:rPr>
              <a:t>1</a:t>
            </a:r>
            <a:endParaRPr lang="en-GB" sz="1600" dirty="0">
              <a:latin typeface="Roboto" panose="020B0604020202020204" charset="0"/>
              <a:ea typeface="Roboto" panose="020B0604020202020204" charset="0"/>
            </a:endParaRPr>
          </a:p>
        </p:txBody>
      </p:sp>
      <p:sp>
        <p:nvSpPr>
          <p:cNvPr id="13" name="CasellaDiTesto 12"/>
          <p:cNvSpPr txBox="1"/>
          <p:nvPr/>
        </p:nvSpPr>
        <p:spPr>
          <a:xfrm>
            <a:off x="6162558" y="2419661"/>
            <a:ext cx="290493" cy="338554"/>
          </a:xfrm>
          <a:prstGeom prst="rect">
            <a:avLst/>
          </a:prstGeom>
          <a:noFill/>
        </p:spPr>
        <p:txBody>
          <a:bodyPr wrap="square" rtlCol="0">
            <a:spAutoFit/>
          </a:bodyPr>
          <a:lstStyle/>
          <a:p>
            <a:r>
              <a:rPr lang="it-IT" sz="1600" dirty="0" smtClean="0">
                <a:latin typeface="Roboto" panose="020B0604020202020204" charset="0"/>
                <a:ea typeface="Roboto" panose="020B0604020202020204" charset="0"/>
              </a:rPr>
              <a:t>2</a:t>
            </a:r>
            <a:endParaRPr lang="en-GB" sz="1600" dirty="0">
              <a:latin typeface="Roboto" panose="020B0604020202020204" charset="0"/>
              <a:ea typeface="Roboto" panose="020B0604020202020204" charset="0"/>
            </a:endParaRPr>
          </a:p>
        </p:txBody>
      </p:sp>
      <p:cxnSp>
        <p:nvCxnSpPr>
          <p:cNvPr id="15" name="Connettore diritto 14"/>
          <p:cNvCxnSpPr/>
          <p:nvPr/>
        </p:nvCxnSpPr>
        <p:spPr>
          <a:xfrm>
            <a:off x="4805639" y="1776549"/>
            <a:ext cx="97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diritto 15"/>
          <p:cNvCxnSpPr/>
          <p:nvPr/>
        </p:nvCxnSpPr>
        <p:spPr>
          <a:xfrm>
            <a:off x="6712500" y="1776549"/>
            <a:ext cx="97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e 16"/>
          <p:cNvSpPr>
            <a:spLocks noChangeAspect="1"/>
          </p:cNvSpPr>
          <p:nvPr/>
        </p:nvSpPr>
        <p:spPr>
          <a:xfrm>
            <a:off x="4217916" y="3991032"/>
            <a:ext cx="509346" cy="50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a</a:t>
            </a:r>
            <a:endParaRPr lang="en-GB" sz="1600" b="1" dirty="0">
              <a:solidFill>
                <a:schemeClr val="tx1"/>
              </a:solidFill>
              <a:latin typeface="Roboto" panose="020B0604020202020204" charset="0"/>
              <a:ea typeface="Roboto" panose="020B0604020202020204" charset="0"/>
            </a:endParaRPr>
          </a:p>
        </p:txBody>
      </p:sp>
      <p:sp>
        <p:nvSpPr>
          <p:cNvPr id="18" name="Ovale 17"/>
          <p:cNvSpPr/>
          <p:nvPr/>
        </p:nvSpPr>
        <p:spPr>
          <a:xfrm>
            <a:off x="5719723" y="3788505"/>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b</a:t>
            </a:r>
            <a:endParaRPr lang="en-GB" sz="1600" b="1" dirty="0">
              <a:solidFill>
                <a:schemeClr val="tx1"/>
              </a:solidFill>
              <a:latin typeface="Roboto" panose="020B0604020202020204" charset="0"/>
              <a:ea typeface="Roboto" panose="020B0604020202020204" charset="0"/>
            </a:endParaRPr>
          </a:p>
        </p:txBody>
      </p:sp>
      <p:sp>
        <p:nvSpPr>
          <p:cNvPr id="19" name="Ovale 18"/>
          <p:cNvSpPr>
            <a:spLocks noChangeAspect="1"/>
          </p:cNvSpPr>
          <p:nvPr/>
        </p:nvSpPr>
        <p:spPr>
          <a:xfrm>
            <a:off x="7684500" y="3991032"/>
            <a:ext cx="509346" cy="50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c</a:t>
            </a:r>
            <a:endParaRPr lang="en-GB" sz="1600" b="1" dirty="0">
              <a:solidFill>
                <a:schemeClr val="tx1"/>
              </a:solidFill>
              <a:latin typeface="Roboto" panose="020B0604020202020204" charset="0"/>
              <a:ea typeface="Roboto" panose="020B0604020202020204" charset="0"/>
            </a:endParaRPr>
          </a:p>
        </p:txBody>
      </p:sp>
      <p:cxnSp>
        <p:nvCxnSpPr>
          <p:cNvPr id="20" name="Connettore diritto 19"/>
          <p:cNvCxnSpPr/>
          <p:nvPr/>
        </p:nvCxnSpPr>
        <p:spPr>
          <a:xfrm>
            <a:off x="4727262" y="4245705"/>
            <a:ext cx="972000" cy="0"/>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ttore diritto 20"/>
          <p:cNvCxnSpPr/>
          <p:nvPr/>
        </p:nvCxnSpPr>
        <p:spPr>
          <a:xfrm>
            <a:off x="6634123" y="4245705"/>
            <a:ext cx="10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itolo 1"/>
          <p:cNvSpPr>
            <a:spLocks noGrp="1"/>
          </p:cNvSpPr>
          <p:nvPr>
            <p:ph type="title"/>
          </p:nvPr>
        </p:nvSpPr>
        <p:spPr>
          <a:xfrm>
            <a:off x="311700" y="64025"/>
            <a:ext cx="8520600" cy="572700"/>
          </a:xfrm>
        </p:spPr>
        <p:txBody>
          <a:bodyPr/>
          <a:lstStyle/>
          <a:p>
            <a:pPr algn="ctr"/>
            <a:r>
              <a:rPr lang="it-IT" sz="3200" dirty="0" smtClean="0"/>
              <a:t>Network </a:t>
            </a:r>
            <a:r>
              <a:rPr lang="it-IT" sz="3200" dirty="0" err="1" smtClean="0"/>
              <a:t>Topology</a:t>
            </a:r>
            <a:r>
              <a:rPr lang="it-IT" sz="3200" dirty="0"/>
              <a:t>:</a:t>
            </a:r>
            <a:r>
              <a:rPr lang="it-IT" sz="3200" dirty="0" smtClean="0"/>
              <a:t> </a:t>
            </a:r>
            <a:r>
              <a:rPr lang="it-IT" sz="3200" dirty="0" err="1" smtClean="0"/>
              <a:t>node</a:t>
            </a:r>
            <a:r>
              <a:rPr lang="it-IT" sz="3200" dirty="0" smtClean="0"/>
              <a:t> </a:t>
            </a:r>
            <a:r>
              <a:rPr lang="it-IT" sz="3200" dirty="0" err="1" smtClean="0"/>
              <a:t>degree</a:t>
            </a:r>
            <a:endParaRPr lang="en-GB" sz="3200" dirty="0"/>
          </a:p>
        </p:txBody>
      </p:sp>
    </p:spTree>
    <p:extLst>
      <p:ext uri="{BB962C8B-B14F-4D97-AF65-F5344CB8AC3E}">
        <p14:creationId xmlns:p14="http://schemas.microsoft.com/office/powerpoint/2010/main" val="1200484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17200" y="1891129"/>
            <a:ext cx="3167433" cy="2031325"/>
          </a:xfrm>
          <a:prstGeom prst="rect">
            <a:avLst/>
          </a:prstGeom>
        </p:spPr>
        <p:txBody>
          <a:bodyPr wrap="square">
            <a:spAutoFit/>
          </a:bodyPr>
          <a:lstStyle/>
          <a:p>
            <a:r>
              <a:rPr lang="en-GB" sz="1800" dirty="0" smtClean="0">
                <a:latin typeface="Roboto" panose="020B0604020202020204" charset="0"/>
                <a:ea typeface="Roboto" panose="020B0604020202020204" charset="0"/>
              </a:rPr>
              <a:t>Hubs </a:t>
            </a:r>
            <a:r>
              <a:rPr lang="en-GB" sz="1800" dirty="0">
                <a:latin typeface="Roboto" panose="020B0604020202020204" charset="0"/>
                <a:ea typeface="Roboto" panose="020B0604020202020204" charset="0"/>
              </a:rPr>
              <a:t>are the </a:t>
            </a:r>
            <a:r>
              <a:rPr lang="en-GB" sz="1800" b="1" dirty="0">
                <a:solidFill>
                  <a:srgbClr val="0070C0"/>
                </a:solidFill>
                <a:latin typeface="Roboto" panose="020B0604020202020204" charset="0"/>
                <a:ea typeface="Roboto" panose="020B0604020202020204" charset="0"/>
              </a:rPr>
              <a:t>largest</a:t>
            </a:r>
          </a:p>
          <a:p>
            <a:r>
              <a:rPr lang="en-GB" sz="1800" b="1" dirty="0">
                <a:solidFill>
                  <a:srgbClr val="0070C0"/>
                </a:solidFill>
                <a:latin typeface="Roboto" panose="020B0604020202020204" charset="0"/>
                <a:ea typeface="Roboto" panose="020B0604020202020204" charset="0"/>
              </a:rPr>
              <a:t>degree nodes in a network</a:t>
            </a:r>
            <a:r>
              <a:rPr lang="en-GB" sz="1800" dirty="0">
                <a:latin typeface="Roboto" panose="020B0604020202020204" charset="0"/>
                <a:ea typeface="Roboto" panose="020B0604020202020204" charset="0"/>
              </a:rPr>
              <a:t>.</a:t>
            </a:r>
          </a:p>
          <a:p>
            <a:endParaRPr lang="en-GB" sz="1800" dirty="0" smtClean="0">
              <a:latin typeface="Roboto" panose="020B0604020202020204" charset="0"/>
              <a:ea typeface="Roboto" panose="020B0604020202020204" charset="0"/>
            </a:endParaRPr>
          </a:p>
          <a:p>
            <a:r>
              <a:rPr lang="en-GB" sz="1800" dirty="0" smtClean="0">
                <a:latin typeface="Roboto" panose="020B0604020202020204" charset="0"/>
                <a:ea typeface="Roboto" panose="020B0604020202020204" charset="0"/>
              </a:rPr>
              <a:t>They </a:t>
            </a:r>
            <a:r>
              <a:rPr lang="en-GB" sz="1800" dirty="0">
                <a:latin typeface="Roboto" panose="020B0604020202020204" charset="0"/>
                <a:ea typeface="Roboto" panose="020B0604020202020204" charset="0"/>
              </a:rPr>
              <a:t>are often very</a:t>
            </a:r>
          </a:p>
          <a:p>
            <a:r>
              <a:rPr lang="en-GB" sz="1800" dirty="0">
                <a:latin typeface="Roboto" panose="020B0604020202020204" charset="0"/>
                <a:ea typeface="Roboto" panose="020B0604020202020204" charset="0"/>
              </a:rPr>
              <a:t>important biologically and</a:t>
            </a:r>
          </a:p>
          <a:p>
            <a:r>
              <a:rPr lang="en-GB" sz="1800" dirty="0">
                <a:latin typeface="Roboto" panose="020B0604020202020204" charset="0"/>
                <a:ea typeface="Roboto" panose="020B0604020202020204" charset="0"/>
              </a:rPr>
              <a:t>their deletion can be lethal</a:t>
            </a:r>
          </a:p>
          <a:p>
            <a:r>
              <a:rPr lang="en-GB" sz="1800" dirty="0">
                <a:latin typeface="Roboto" panose="020B0604020202020204" charset="0"/>
                <a:ea typeface="Roboto" panose="020B0604020202020204" charset="0"/>
              </a:rPr>
              <a:t>(e.g. chaperone proteins).</a:t>
            </a:r>
          </a:p>
        </p:txBody>
      </p:sp>
      <p:sp>
        <p:nvSpPr>
          <p:cNvPr id="4" name="Titolo 1"/>
          <p:cNvSpPr txBox="1">
            <a:spLocks/>
          </p:cNvSpPr>
          <p:nvPr/>
        </p:nvSpPr>
        <p:spPr>
          <a:xfrm>
            <a:off x="303135" y="112323"/>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it-IT" sz="3200" dirty="0"/>
              <a:t>Network </a:t>
            </a:r>
            <a:r>
              <a:rPr lang="it-IT" sz="3200" dirty="0" err="1" smtClean="0"/>
              <a:t>Topology</a:t>
            </a:r>
            <a:r>
              <a:rPr lang="it-IT" sz="3200" dirty="0" smtClean="0"/>
              <a:t>: </a:t>
            </a:r>
            <a:r>
              <a:rPr lang="it-IT" sz="3200" dirty="0" err="1" smtClean="0"/>
              <a:t>Hubs</a:t>
            </a:r>
            <a:endParaRPr lang="en-GB" sz="3200" dirty="0"/>
          </a:p>
        </p:txBody>
      </p:sp>
      <p:sp>
        <p:nvSpPr>
          <p:cNvPr id="5" name="Ovale 4"/>
          <p:cNvSpPr>
            <a:spLocks noChangeAspect="1"/>
          </p:cNvSpPr>
          <p:nvPr/>
        </p:nvSpPr>
        <p:spPr>
          <a:xfrm>
            <a:off x="4074224" y="2566905"/>
            <a:ext cx="509346" cy="50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latin typeface="Roboto" panose="020B0604020202020204" charset="0"/>
                <a:ea typeface="Roboto" panose="020B0604020202020204" charset="0"/>
              </a:rPr>
              <a:t>d</a:t>
            </a:r>
            <a:endParaRPr lang="en-GB" sz="1600" b="1" dirty="0">
              <a:solidFill>
                <a:schemeClr val="tx1"/>
              </a:solidFill>
              <a:latin typeface="Roboto" panose="020B0604020202020204" charset="0"/>
              <a:ea typeface="Roboto" panose="020B0604020202020204" charset="0"/>
            </a:endParaRPr>
          </a:p>
        </p:txBody>
      </p:sp>
      <p:sp>
        <p:nvSpPr>
          <p:cNvPr id="6" name="Ovale 5"/>
          <p:cNvSpPr/>
          <p:nvPr/>
        </p:nvSpPr>
        <p:spPr>
          <a:xfrm>
            <a:off x="5576031" y="236437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latin typeface="Roboto" panose="020B0604020202020204" charset="0"/>
                <a:ea typeface="Roboto" panose="020B0604020202020204" charset="0"/>
              </a:rPr>
              <a:t>e</a:t>
            </a:r>
            <a:endParaRPr lang="en-GB" sz="1600" b="1" dirty="0">
              <a:solidFill>
                <a:schemeClr val="tx1"/>
              </a:solidFill>
              <a:latin typeface="Roboto" panose="020B0604020202020204" charset="0"/>
              <a:ea typeface="Roboto" panose="020B0604020202020204" charset="0"/>
            </a:endParaRPr>
          </a:p>
        </p:txBody>
      </p:sp>
      <p:sp>
        <p:nvSpPr>
          <p:cNvPr id="7" name="Ovale 6"/>
          <p:cNvSpPr>
            <a:spLocks noChangeAspect="1"/>
          </p:cNvSpPr>
          <p:nvPr/>
        </p:nvSpPr>
        <p:spPr>
          <a:xfrm>
            <a:off x="7489368" y="2584215"/>
            <a:ext cx="509346" cy="50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latin typeface="Roboto" panose="020B0604020202020204" charset="0"/>
                <a:ea typeface="Roboto" panose="020B0604020202020204" charset="0"/>
              </a:rPr>
              <a:t>b</a:t>
            </a:r>
            <a:endParaRPr lang="en-GB" sz="1600" b="1" dirty="0">
              <a:solidFill>
                <a:schemeClr val="tx1"/>
              </a:solidFill>
              <a:latin typeface="Roboto" panose="020B0604020202020204" charset="0"/>
              <a:ea typeface="Roboto" panose="020B0604020202020204" charset="0"/>
            </a:endParaRPr>
          </a:p>
        </p:txBody>
      </p:sp>
      <p:sp>
        <p:nvSpPr>
          <p:cNvPr id="8" name="CasellaDiTesto 7"/>
          <p:cNvSpPr txBox="1"/>
          <p:nvPr/>
        </p:nvSpPr>
        <p:spPr>
          <a:xfrm>
            <a:off x="4413394" y="3042268"/>
            <a:ext cx="300082" cy="338554"/>
          </a:xfrm>
          <a:prstGeom prst="rect">
            <a:avLst/>
          </a:prstGeom>
          <a:noFill/>
        </p:spPr>
        <p:txBody>
          <a:bodyPr wrap="none" rtlCol="0">
            <a:spAutoFit/>
          </a:bodyPr>
          <a:lstStyle/>
          <a:p>
            <a:r>
              <a:rPr lang="it-IT" sz="1600" dirty="0" smtClean="0">
                <a:latin typeface="Roboto" panose="020B0604020202020204" charset="0"/>
                <a:ea typeface="Roboto" panose="020B0604020202020204" charset="0"/>
              </a:rPr>
              <a:t>1</a:t>
            </a:r>
            <a:endParaRPr lang="en-GB" sz="1600" dirty="0">
              <a:latin typeface="Roboto" panose="020B0604020202020204" charset="0"/>
              <a:ea typeface="Roboto" panose="020B0604020202020204" charset="0"/>
            </a:endParaRPr>
          </a:p>
        </p:txBody>
      </p:sp>
      <p:sp>
        <p:nvSpPr>
          <p:cNvPr id="9" name="CasellaDiTesto 8"/>
          <p:cNvSpPr txBox="1"/>
          <p:nvPr/>
        </p:nvSpPr>
        <p:spPr>
          <a:xfrm>
            <a:off x="7743706" y="3134702"/>
            <a:ext cx="510016" cy="338554"/>
          </a:xfrm>
          <a:prstGeom prst="rect">
            <a:avLst/>
          </a:prstGeom>
          <a:noFill/>
        </p:spPr>
        <p:txBody>
          <a:bodyPr wrap="square" rtlCol="0">
            <a:spAutoFit/>
          </a:bodyPr>
          <a:lstStyle/>
          <a:p>
            <a:r>
              <a:rPr lang="it-IT" sz="1600" dirty="0" smtClean="0">
                <a:latin typeface="Roboto" panose="020B0604020202020204" charset="0"/>
                <a:ea typeface="Roboto" panose="020B0604020202020204" charset="0"/>
              </a:rPr>
              <a:t>1</a:t>
            </a:r>
            <a:endParaRPr lang="en-GB" sz="1600" dirty="0">
              <a:latin typeface="Roboto" panose="020B0604020202020204" charset="0"/>
              <a:ea typeface="Roboto" panose="020B0604020202020204" charset="0"/>
            </a:endParaRPr>
          </a:p>
        </p:txBody>
      </p:sp>
      <p:sp>
        <p:nvSpPr>
          <p:cNvPr id="10" name="CasellaDiTesto 9"/>
          <p:cNvSpPr txBox="1"/>
          <p:nvPr/>
        </p:nvSpPr>
        <p:spPr>
          <a:xfrm>
            <a:off x="6365645" y="3168823"/>
            <a:ext cx="290493" cy="338554"/>
          </a:xfrm>
          <a:prstGeom prst="rect">
            <a:avLst/>
          </a:prstGeom>
          <a:noFill/>
        </p:spPr>
        <p:txBody>
          <a:bodyPr wrap="square" rtlCol="0">
            <a:spAutoFit/>
          </a:bodyPr>
          <a:lstStyle/>
          <a:p>
            <a:r>
              <a:rPr lang="it-IT" sz="1600" dirty="0" smtClean="0">
                <a:latin typeface="Roboto" panose="020B0604020202020204" charset="0"/>
                <a:ea typeface="Roboto" panose="020B0604020202020204" charset="0"/>
              </a:rPr>
              <a:t>4</a:t>
            </a:r>
            <a:endParaRPr lang="en-GB" sz="1600" dirty="0">
              <a:latin typeface="Roboto" panose="020B0604020202020204" charset="0"/>
              <a:ea typeface="Roboto" panose="020B0604020202020204" charset="0"/>
            </a:endParaRPr>
          </a:p>
        </p:txBody>
      </p:sp>
      <p:cxnSp>
        <p:nvCxnSpPr>
          <p:cNvPr id="11" name="Connettore diritto 10"/>
          <p:cNvCxnSpPr/>
          <p:nvPr/>
        </p:nvCxnSpPr>
        <p:spPr>
          <a:xfrm>
            <a:off x="4583570" y="2821578"/>
            <a:ext cx="97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p:nvCxnSpPr>
        <p:spPr>
          <a:xfrm>
            <a:off x="6490431" y="2821578"/>
            <a:ext cx="97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e 12"/>
          <p:cNvSpPr>
            <a:spLocks noChangeAspect="1"/>
          </p:cNvSpPr>
          <p:nvPr/>
        </p:nvSpPr>
        <p:spPr>
          <a:xfrm>
            <a:off x="5778558" y="1121678"/>
            <a:ext cx="509346" cy="50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a</a:t>
            </a:r>
            <a:endParaRPr lang="en-GB" sz="1600" b="1" dirty="0">
              <a:solidFill>
                <a:schemeClr val="tx1"/>
              </a:solidFill>
              <a:latin typeface="Roboto" panose="020B0604020202020204" charset="0"/>
              <a:ea typeface="Roboto" panose="020B0604020202020204" charset="0"/>
            </a:endParaRPr>
          </a:p>
        </p:txBody>
      </p:sp>
      <p:sp>
        <p:nvSpPr>
          <p:cNvPr id="14" name="Ovale 13"/>
          <p:cNvSpPr>
            <a:spLocks noChangeAspect="1"/>
          </p:cNvSpPr>
          <p:nvPr/>
        </p:nvSpPr>
        <p:spPr>
          <a:xfrm>
            <a:off x="5767992" y="4012132"/>
            <a:ext cx="509346" cy="50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c</a:t>
            </a:r>
            <a:endParaRPr lang="en-GB" sz="1600" b="1" dirty="0">
              <a:solidFill>
                <a:schemeClr val="tx1"/>
              </a:solidFill>
              <a:latin typeface="Roboto" panose="020B0604020202020204" charset="0"/>
              <a:ea typeface="Roboto" panose="020B0604020202020204" charset="0"/>
            </a:endParaRPr>
          </a:p>
        </p:txBody>
      </p:sp>
      <p:sp>
        <p:nvSpPr>
          <p:cNvPr id="15" name="CasellaDiTesto 14"/>
          <p:cNvSpPr txBox="1"/>
          <p:nvPr/>
        </p:nvSpPr>
        <p:spPr>
          <a:xfrm>
            <a:off x="6249403" y="4287579"/>
            <a:ext cx="300082" cy="338554"/>
          </a:xfrm>
          <a:prstGeom prst="rect">
            <a:avLst/>
          </a:prstGeom>
          <a:noFill/>
        </p:spPr>
        <p:txBody>
          <a:bodyPr wrap="none" rtlCol="0">
            <a:spAutoFit/>
          </a:bodyPr>
          <a:lstStyle/>
          <a:p>
            <a:r>
              <a:rPr lang="it-IT" sz="1600" dirty="0" smtClean="0">
                <a:latin typeface="Roboto" panose="020B0604020202020204" charset="0"/>
                <a:ea typeface="Roboto" panose="020B0604020202020204" charset="0"/>
              </a:rPr>
              <a:t>1</a:t>
            </a:r>
            <a:endParaRPr lang="en-GB" sz="1600" dirty="0">
              <a:latin typeface="Roboto" panose="020B0604020202020204" charset="0"/>
              <a:ea typeface="Roboto" panose="020B0604020202020204" charset="0"/>
            </a:endParaRPr>
          </a:p>
        </p:txBody>
      </p:sp>
      <p:sp>
        <p:nvSpPr>
          <p:cNvPr id="16" name="CasellaDiTesto 15"/>
          <p:cNvSpPr txBox="1"/>
          <p:nvPr/>
        </p:nvSpPr>
        <p:spPr>
          <a:xfrm>
            <a:off x="6287904" y="1407474"/>
            <a:ext cx="300082" cy="338554"/>
          </a:xfrm>
          <a:prstGeom prst="rect">
            <a:avLst/>
          </a:prstGeom>
          <a:noFill/>
        </p:spPr>
        <p:txBody>
          <a:bodyPr wrap="none" rtlCol="0">
            <a:spAutoFit/>
          </a:bodyPr>
          <a:lstStyle/>
          <a:p>
            <a:r>
              <a:rPr lang="it-IT" sz="1600" dirty="0" smtClean="0">
                <a:latin typeface="Roboto" panose="020B0604020202020204" charset="0"/>
                <a:ea typeface="Roboto" panose="020B0604020202020204" charset="0"/>
              </a:rPr>
              <a:t>1</a:t>
            </a:r>
            <a:endParaRPr lang="en-GB" sz="1600" dirty="0">
              <a:latin typeface="Roboto" panose="020B0604020202020204" charset="0"/>
              <a:ea typeface="Roboto" panose="020B0604020202020204" charset="0"/>
            </a:endParaRPr>
          </a:p>
        </p:txBody>
      </p:sp>
      <p:cxnSp>
        <p:nvCxnSpPr>
          <p:cNvPr id="17" name="Connettore diritto 16"/>
          <p:cNvCxnSpPr>
            <a:stCxn id="13" idx="4"/>
            <a:endCxn id="6" idx="0"/>
          </p:cNvCxnSpPr>
          <p:nvPr/>
        </p:nvCxnSpPr>
        <p:spPr>
          <a:xfrm>
            <a:off x="6033231" y="1631024"/>
            <a:ext cx="0" cy="7333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diritto 21"/>
          <p:cNvCxnSpPr/>
          <p:nvPr/>
        </p:nvCxnSpPr>
        <p:spPr>
          <a:xfrm>
            <a:off x="6022665" y="3278778"/>
            <a:ext cx="0" cy="7333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149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a:t>Network </a:t>
            </a:r>
            <a:r>
              <a:rPr lang="it-IT" sz="3200" dirty="0" err="1" smtClean="0"/>
              <a:t>Topology</a:t>
            </a:r>
            <a:r>
              <a:rPr lang="it-IT" sz="3200" dirty="0" smtClean="0"/>
              <a:t>: Scale-free network</a:t>
            </a:r>
            <a:endParaRPr lang="en-GB" sz="3200" dirty="0"/>
          </a:p>
        </p:txBody>
      </p:sp>
      <p:sp>
        <p:nvSpPr>
          <p:cNvPr id="3" name="Rettangolo 2"/>
          <p:cNvSpPr/>
          <p:nvPr/>
        </p:nvSpPr>
        <p:spPr>
          <a:xfrm>
            <a:off x="311700" y="1782463"/>
            <a:ext cx="4494477" cy="1477328"/>
          </a:xfrm>
          <a:prstGeom prst="rect">
            <a:avLst/>
          </a:prstGeom>
        </p:spPr>
        <p:txBody>
          <a:bodyPr wrap="square">
            <a:spAutoFit/>
          </a:bodyPr>
          <a:lstStyle/>
          <a:p>
            <a:r>
              <a:rPr lang="en-GB" sz="1800" dirty="0" smtClean="0">
                <a:solidFill>
                  <a:srgbClr val="1A1C1A"/>
                </a:solidFill>
                <a:latin typeface="Roboto Medium" panose="020B0604020202020204" charset="0"/>
                <a:ea typeface="Roboto Medium" panose="020B0604020202020204" charset="0"/>
              </a:rPr>
              <a:t>Most </a:t>
            </a:r>
            <a:r>
              <a:rPr lang="en-GB" sz="1800" dirty="0">
                <a:solidFill>
                  <a:srgbClr val="1A1C1A"/>
                </a:solidFill>
                <a:latin typeface="Roboto Medium" panose="020B0604020202020204" charset="0"/>
                <a:ea typeface="Roboto Medium" panose="020B0604020202020204" charset="0"/>
              </a:rPr>
              <a:t>of the nodes are connected to a low number of neighbours and there are a </a:t>
            </a:r>
            <a:r>
              <a:rPr lang="en-GB" sz="1800" b="1" dirty="0">
                <a:solidFill>
                  <a:srgbClr val="0070C0"/>
                </a:solidFill>
                <a:latin typeface="Roboto Medium" panose="020B0604020202020204" charset="0"/>
                <a:ea typeface="Roboto Medium" panose="020B0604020202020204" charset="0"/>
              </a:rPr>
              <a:t>small number of high-degree nodes (hubs)</a:t>
            </a:r>
            <a:r>
              <a:rPr lang="en-GB" sz="1800" dirty="0">
                <a:solidFill>
                  <a:srgbClr val="1A1C1A"/>
                </a:solidFill>
                <a:latin typeface="Roboto Medium" panose="020B0604020202020204" charset="0"/>
                <a:ea typeface="Roboto Medium" panose="020B0604020202020204" charset="0"/>
              </a:rPr>
              <a:t> that provide high connectivity to the network.</a:t>
            </a:r>
            <a:endParaRPr lang="en-GB" sz="1800" dirty="0">
              <a:latin typeface="Roboto Medium" panose="020B0604020202020204" charset="0"/>
              <a:ea typeface="Roboto Medium" panose="020B0604020202020204" charset="0"/>
            </a:endParaRPr>
          </a:p>
        </p:txBody>
      </p:sp>
      <p:pic>
        <p:nvPicPr>
          <p:cNvPr id="4" name="Immagine 3"/>
          <p:cNvPicPr>
            <a:picLocks noChangeAspect="1"/>
          </p:cNvPicPr>
          <p:nvPr/>
        </p:nvPicPr>
        <p:blipFill>
          <a:blip r:embed="rId2"/>
          <a:stretch>
            <a:fillRect/>
          </a:stretch>
        </p:blipFill>
        <p:spPr>
          <a:xfrm>
            <a:off x="4969378" y="958560"/>
            <a:ext cx="3152775" cy="3019425"/>
          </a:xfrm>
          <a:prstGeom prst="rect">
            <a:avLst/>
          </a:prstGeom>
        </p:spPr>
      </p:pic>
    </p:spTree>
    <p:extLst>
      <p:ext uri="{BB962C8B-B14F-4D97-AF65-F5344CB8AC3E}">
        <p14:creationId xmlns:p14="http://schemas.microsoft.com/office/powerpoint/2010/main" val="380124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73098" y="1376351"/>
            <a:ext cx="3006266" cy="2585323"/>
          </a:xfrm>
          <a:prstGeom prst="rect">
            <a:avLst/>
          </a:prstGeom>
        </p:spPr>
        <p:txBody>
          <a:bodyPr wrap="square">
            <a:spAutoFit/>
          </a:bodyPr>
          <a:lstStyle/>
          <a:p>
            <a:r>
              <a:rPr lang="en-GB" sz="1800" dirty="0" smtClean="0">
                <a:latin typeface="Roboto" panose="020B0604020202020204" charset="0"/>
                <a:ea typeface="Roboto" panose="020B0604020202020204" charset="0"/>
              </a:rPr>
              <a:t>A </a:t>
            </a:r>
            <a:r>
              <a:rPr lang="en-GB" sz="1800" dirty="0">
                <a:latin typeface="Roboto" panose="020B0604020202020204" charset="0"/>
                <a:ea typeface="Roboto" panose="020B0604020202020204" charset="0"/>
              </a:rPr>
              <a:t>path is a </a:t>
            </a:r>
            <a:r>
              <a:rPr lang="en-GB" sz="1800" b="1" dirty="0">
                <a:solidFill>
                  <a:srgbClr val="0070C0"/>
                </a:solidFill>
                <a:latin typeface="Roboto" panose="020B0604020202020204" charset="0"/>
                <a:ea typeface="Roboto" panose="020B0604020202020204" charset="0"/>
              </a:rPr>
              <a:t>sequence of</a:t>
            </a:r>
          </a:p>
          <a:p>
            <a:r>
              <a:rPr lang="en-GB" sz="1800" b="1" dirty="0">
                <a:solidFill>
                  <a:srgbClr val="0070C0"/>
                </a:solidFill>
                <a:latin typeface="Roboto" panose="020B0604020202020204" charset="0"/>
                <a:ea typeface="Roboto" panose="020B0604020202020204" charset="0"/>
              </a:rPr>
              <a:t>nodes</a:t>
            </a:r>
            <a:r>
              <a:rPr lang="en-GB" sz="1800" dirty="0">
                <a:latin typeface="Roboto" panose="020B0604020202020204" charset="0"/>
                <a:ea typeface="Roboto" panose="020B0604020202020204" charset="0"/>
              </a:rPr>
              <a:t> in which each node</a:t>
            </a:r>
          </a:p>
          <a:p>
            <a:r>
              <a:rPr lang="en-GB" sz="1800" dirty="0">
                <a:latin typeface="Roboto" panose="020B0604020202020204" charset="0"/>
                <a:ea typeface="Roboto" panose="020B0604020202020204" charset="0"/>
              </a:rPr>
              <a:t>is adjacent to the next </a:t>
            </a:r>
            <a:r>
              <a:rPr lang="en-GB" sz="1800" dirty="0" smtClean="0">
                <a:latin typeface="Roboto" panose="020B0604020202020204" charset="0"/>
                <a:ea typeface="Roboto" panose="020B0604020202020204" charset="0"/>
              </a:rPr>
              <a:t>one</a:t>
            </a:r>
          </a:p>
          <a:p>
            <a:endParaRPr lang="en-GB" sz="1800" dirty="0" smtClean="0">
              <a:latin typeface="Roboto" panose="020B0604020202020204" charset="0"/>
              <a:ea typeface="Roboto" panose="020B0604020202020204" charset="0"/>
            </a:endParaRPr>
          </a:p>
          <a:p>
            <a:r>
              <a:rPr lang="en-GB" sz="1800" dirty="0">
                <a:latin typeface="Roboto" panose="020B0604020202020204" charset="0"/>
                <a:ea typeface="Roboto" panose="020B0604020202020204" charset="0"/>
              </a:rPr>
              <a:t>The </a:t>
            </a:r>
            <a:r>
              <a:rPr lang="en-GB" sz="1800" b="1" dirty="0">
                <a:solidFill>
                  <a:srgbClr val="0070C0"/>
                </a:solidFill>
                <a:latin typeface="Roboto" panose="020B0604020202020204" charset="0"/>
                <a:ea typeface="Roboto" panose="020B0604020202020204" charset="0"/>
              </a:rPr>
              <a:t>distance</a:t>
            </a:r>
            <a:r>
              <a:rPr lang="en-GB" sz="1800" dirty="0">
                <a:latin typeface="Roboto" panose="020B0604020202020204" charset="0"/>
                <a:ea typeface="Roboto" panose="020B0604020202020204" charset="0"/>
              </a:rPr>
              <a:t> between two</a:t>
            </a:r>
          </a:p>
          <a:p>
            <a:r>
              <a:rPr lang="en-GB" sz="1800" dirty="0">
                <a:latin typeface="Roboto" panose="020B0604020202020204" charset="0"/>
                <a:ea typeface="Roboto" panose="020B0604020202020204" charset="0"/>
              </a:rPr>
              <a:t>nodes is defined as the</a:t>
            </a:r>
          </a:p>
          <a:p>
            <a:r>
              <a:rPr lang="en-GB" sz="1800" dirty="0">
                <a:latin typeface="Roboto" panose="020B0604020202020204" charset="0"/>
                <a:ea typeface="Roboto" panose="020B0604020202020204" charset="0"/>
              </a:rPr>
              <a:t>number of edges along the</a:t>
            </a:r>
          </a:p>
          <a:p>
            <a:r>
              <a:rPr lang="en-GB" sz="1800" b="1" dirty="0">
                <a:solidFill>
                  <a:srgbClr val="0070C0"/>
                </a:solidFill>
                <a:latin typeface="Roboto" panose="020B0604020202020204" charset="0"/>
                <a:ea typeface="Roboto" panose="020B0604020202020204" charset="0"/>
              </a:rPr>
              <a:t>shortest path </a:t>
            </a:r>
            <a:r>
              <a:rPr lang="en-GB" sz="1800" dirty="0">
                <a:latin typeface="Roboto" panose="020B0604020202020204" charset="0"/>
                <a:ea typeface="Roboto" panose="020B0604020202020204" charset="0"/>
              </a:rPr>
              <a:t>connecting</a:t>
            </a:r>
          </a:p>
          <a:p>
            <a:r>
              <a:rPr lang="en-GB" sz="1800" dirty="0">
                <a:latin typeface="Roboto" panose="020B0604020202020204" charset="0"/>
                <a:ea typeface="Roboto" panose="020B0604020202020204" charset="0"/>
              </a:rPr>
              <a:t>them</a:t>
            </a:r>
          </a:p>
        </p:txBody>
      </p:sp>
      <p:sp>
        <p:nvSpPr>
          <p:cNvPr id="4" name="Titolo 1"/>
          <p:cNvSpPr txBox="1">
            <a:spLocks/>
          </p:cNvSpPr>
          <p:nvPr/>
        </p:nvSpPr>
        <p:spPr>
          <a:xfrm>
            <a:off x="303135" y="112323"/>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it-IT" sz="3200" dirty="0"/>
              <a:t>Network </a:t>
            </a:r>
            <a:r>
              <a:rPr lang="it-IT" sz="3200" dirty="0" err="1" smtClean="0"/>
              <a:t>Topology</a:t>
            </a:r>
            <a:r>
              <a:rPr lang="it-IT" sz="3200" dirty="0" smtClean="0"/>
              <a:t>: </a:t>
            </a:r>
            <a:r>
              <a:rPr lang="it-IT" sz="3200" dirty="0" err="1" smtClean="0"/>
              <a:t>Paths</a:t>
            </a:r>
            <a:endParaRPr lang="en-GB" sz="3200" dirty="0"/>
          </a:p>
        </p:txBody>
      </p:sp>
      <p:sp>
        <p:nvSpPr>
          <p:cNvPr id="5" name="Ovale 4"/>
          <p:cNvSpPr>
            <a:spLocks/>
          </p:cNvSpPr>
          <p:nvPr/>
        </p:nvSpPr>
        <p:spPr>
          <a:xfrm>
            <a:off x="5682343" y="2475463"/>
            <a:ext cx="770708" cy="751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latin typeface="Roboto" panose="020B0604020202020204" charset="0"/>
                <a:ea typeface="Roboto" panose="020B0604020202020204" charset="0"/>
              </a:rPr>
              <a:t>b</a:t>
            </a:r>
            <a:endParaRPr lang="en-GB" sz="1600" b="1" dirty="0">
              <a:solidFill>
                <a:schemeClr val="tx1"/>
              </a:solidFill>
              <a:latin typeface="Roboto" panose="020B0604020202020204" charset="0"/>
              <a:ea typeface="Roboto" panose="020B0604020202020204" charset="0"/>
            </a:endParaRPr>
          </a:p>
        </p:txBody>
      </p:sp>
      <p:sp>
        <p:nvSpPr>
          <p:cNvPr id="6" name="Ovale 5"/>
          <p:cNvSpPr/>
          <p:nvPr/>
        </p:nvSpPr>
        <p:spPr>
          <a:xfrm>
            <a:off x="7417896" y="2364378"/>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c</a:t>
            </a:r>
            <a:endParaRPr lang="en-GB" sz="1600" b="1" dirty="0">
              <a:solidFill>
                <a:schemeClr val="tx1"/>
              </a:solidFill>
              <a:latin typeface="Roboto" panose="020B0604020202020204" charset="0"/>
              <a:ea typeface="Roboto" panose="020B0604020202020204" charset="0"/>
            </a:endParaRPr>
          </a:p>
        </p:txBody>
      </p:sp>
      <p:sp>
        <p:nvSpPr>
          <p:cNvPr id="7" name="Ovale 6"/>
          <p:cNvSpPr>
            <a:spLocks noChangeAspect="1"/>
          </p:cNvSpPr>
          <p:nvPr/>
        </p:nvSpPr>
        <p:spPr>
          <a:xfrm>
            <a:off x="4414282" y="2555724"/>
            <a:ext cx="509346" cy="50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a</a:t>
            </a:r>
            <a:endParaRPr lang="en-GB" sz="1600" b="1" dirty="0">
              <a:solidFill>
                <a:schemeClr val="tx1"/>
              </a:solidFill>
              <a:latin typeface="Roboto" panose="020B0604020202020204" charset="0"/>
              <a:ea typeface="Roboto" panose="020B0604020202020204" charset="0"/>
            </a:endParaRPr>
          </a:p>
        </p:txBody>
      </p:sp>
      <p:cxnSp>
        <p:nvCxnSpPr>
          <p:cNvPr id="11" name="Connettore diritto 10"/>
          <p:cNvCxnSpPr/>
          <p:nvPr/>
        </p:nvCxnSpPr>
        <p:spPr>
          <a:xfrm>
            <a:off x="6477687" y="2821578"/>
            <a:ext cx="900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p:nvCxnSpPr>
        <p:spPr>
          <a:xfrm>
            <a:off x="4944089" y="2810397"/>
            <a:ext cx="68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e 12"/>
          <p:cNvSpPr>
            <a:spLocks noChangeAspect="1"/>
          </p:cNvSpPr>
          <p:nvPr/>
        </p:nvSpPr>
        <p:spPr>
          <a:xfrm>
            <a:off x="7620423" y="1121678"/>
            <a:ext cx="509346" cy="50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d</a:t>
            </a:r>
            <a:endParaRPr lang="en-GB" sz="1600" b="1" dirty="0">
              <a:solidFill>
                <a:schemeClr val="tx1"/>
              </a:solidFill>
              <a:latin typeface="Roboto" panose="020B0604020202020204" charset="0"/>
              <a:ea typeface="Roboto" panose="020B0604020202020204" charset="0"/>
            </a:endParaRPr>
          </a:p>
        </p:txBody>
      </p:sp>
      <p:sp>
        <p:nvSpPr>
          <p:cNvPr id="14" name="Ovale 13"/>
          <p:cNvSpPr>
            <a:spLocks noChangeAspect="1"/>
          </p:cNvSpPr>
          <p:nvPr/>
        </p:nvSpPr>
        <p:spPr>
          <a:xfrm>
            <a:off x="7609857" y="4012132"/>
            <a:ext cx="509346" cy="50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latin typeface="Roboto" panose="020B0604020202020204" charset="0"/>
                <a:ea typeface="Roboto" panose="020B0604020202020204" charset="0"/>
              </a:rPr>
              <a:t>e</a:t>
            </a:r>
            <a:endParaRPr lang="en-GB" sz="1600" b="1" dirty="0">
              <a:solidFill>
                <a:schemeClr val="tx1"/>
              </a:solidFill>
              <a:latin typeface="Roboto" panose="020B0604020202020204" charset="0"/>
              <a:ea typeface="Roboto" panose="020B0604020202020204" charset="0"/>
            </a:endParaRPr>
          </a:p>
        </p:txBody>
      </p:sp>
      <p:cxnSp>
        <p:nvCxnSpPr>
          <p:cNvPr id="17" name="Connettore diritto 16"/>
          <p:cNvCxnSpPr>
            <a:stCxn id="13" idx="4"/>
            <a:endCxn id="6" idx="0"/>
          </p:cNvCxnSpPr>
          <p:nvPr/>
        </p:nvCxnSpPr>
        <p:spPr>
          <a:xfrm>
            <a:off x="7875096" y="1631024"/>
            <a:ext cx="0" cy="7333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a:xfrm>
            <a:off x="7864530" y="3278778"/>
            <a:ext cx="0" cy="7333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4809624" y="3721843"/>
            <a:ext cx="1563248" cy="1015663"/>
          </a:xfrm>
          <a:prstGeom prst="rect">
            <a:avLst/>
          </a:prstGeom>
          <a:noFill/>
        </p:spPr>
        <p:txBody>
          <a:bodyPr wrap="none" rtlCol="0">
            <a:spAutoFit/>
          </a:bodyPr>
          <a:lstStyle/>
          <a:p>
            <a:r>
              <a:rPr lang="it-IT" sz="2000" b="1" dirty="0" smtClean="0">
                <a:latin typeface="Roboto" panose="020B0604020202020204" charset="0"/>
                <a:ea typeface="Roboto" panose="020B0604020202020204" charset="0"/>
              </a:rPr>
              <a:t>a &gt; b &gt; c &gt; d</a:t>
            </a:r>
          </a:p>
          <a:p>
            <a:endParaRPr lang="it-IT" sz="2000" b="1" dirty="0">
              <a:latin typeface="Roboto" panose="020B0604020202020204" charset="0"/>
              <a:ea typeface="Roboto" panose="020B0604020202020204" charset="0"/>
            </a:endParaRPr>
          </a:p>
          <a:p>
            <a:r>
              <a:rPr lang="it-IT" sz="2000" b="1" dirty="0">
                <a:latin typeface="Roboto" panose="020B0604020202020204" charset="0"/>
                <a:ea typeface="Roboto" panose="020B0604020202020204" charset="0"/>
              </a:rPr>
              <a:t>a</a:t>
            </a:r>
            <a:r>
              <a:rPr lang="it-IT" sz="2000" b="1" dirty="0" smtClean="0">
                <a:latin typeface="Roboto" panose="020B0604020202020204" charset="0"/>
                <a:ea typeface="Roboto" panose="020B0604020202020204" charset="0"/>
              </a:rPr>
              <a:t> &gt; b &gt; c &gt; e</a:t>
            </a:r>
            <a:endParaRPr lang="en-GB" sz="2000" b="1" dirty="0">
              <a:latin typeface="Roboto" panose="020B0604020202020204" charset="0"/>
              <a:ea typeface="Roboto" panose="020B0604020202020204" charset="0"/>
            </a:endParaRPr>
          </a:p>
        </p:txBody>
      </p:sp>
    </p:spTree>
    <p:extLst>
      <p:ext uri="{BB962C8B-B14F-4D97-AF65-F5344CB8AC3E}">
        <p14:creationId xmlns:p14="http://schemas.microsoft.com/office/powerpoint/2010/main" val="1869167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1700" y="64024"/>
            <a:ext cx="8520600" cy="591727"/>
          </a:xfrm>
        </p:spPr>
        <p:txBody>
          <a:bodyPr/>
          <a:lstStyle/>
          <a:p>
            <a:pPr algn="ctr"/>
            <a:r>
              <a:rPr lang="it-IT" sz="3200" dirty="0" smtClean="0"/>
              <a:t>Network </a:t>
            </a:r>
            <a:r>
              <a:rPr lang="it-IT" sz="3200" dirty="0" err="1" smtClean="0"/>
              <a:t>Topology</a:t>
            </a:r>
            <a:r>
              <a:rPr lang="it-IT" sz="3200" dirty="0" smtClean="0"/>
              <a:t>: </a:t>
            </a:r>
            <a:r>
              <a:rPr lang="it-IT" sz="3200" dirty="0" err="1" smtClean="0"/>
              <a:t>Paths</a:t>
            </a:r>
            <a:endParaRPr lang="en-GB" sz="3200" dirty="0"/>
          </a:p>
        </p:txBody>
      </p:sp>
      <p:sp>
        <p:nvSpPr>
          <p:cNvPr id="3" name="Rettangolo 2"/>
          <p:cNvSpPr/>
          <p:nvPr/>
        </p:nvSpPr>
        <p:spPr>
          <a:xfrm>
            <a:off x="306870" y="1792698"/>
            <a:ext cx="3476529" cy="2308324"/>
          </a:xfrm>
          <a:prstGeom prst="rect">
            <a:avLst/>
          </a:prstGeom>
        </p:spPr>
        <p:txBody>
          <a:bodyPr wrap="square">
            <a:spAutoFit/>
          </a:bodyPr>
          <a:lstStyle/>
          <a:p>
            <a:r>
              <a:rPr lang="en-GB" sz="1800" dirty="0" smtClean="0">
                <a:latin typeface="Roboto" panose="020B0604020202020204" charset="0"/>
                <a:ea typeface="Roboto" panose="020B0604020202020204" charset="0"/>
              </a:rPr>
              <a:t>The </a:t>
            </a:r>
            <a:r>
              <a:rPr lang="en-GB" sz="1800" b="1" dirty="0">
                <a:solidFill>
                  <a:srgbClr val="0070C0"/>
                </a:solidFill>
                <a:latin typeface="Roboto" panose="020B0604020202020204" charset="0"/>
                <a:ea typeface="Roboto" panose="020B0604020202020204" charset="0"/>
              </a:rPr>
              <a:t>shortest path </a:t>
            </a:r>
            <a:r>
              <a:rPr lang="en-GB" sz="1800" dirty="0">
                <a:latin typeface="Roboto" panose="020B0604020202020204" charset="0"/>
                <a:ea typeface="Roboto" panose="020B0604020202020204" charset="0"/>
              </a:rPr>
              <a:t>is </a:t>
            </a:r>
            <a:r>
              <a:rPr lang="en-GB" sz="1800" dirty="0" smtClean="0">
                <a:latin typeface="Roboto" panose="020B0604020202020204" charset="0"/>
                <a:ea typeface="Roboto" panose="020B0604020202020204" charset="0"/>
              </a:rPr>
              <a:t>the path </a:t>
            </a:r>
            <a:r>
              <a:rPr lang="en-GB" sz="1800" dirty="0">
                <a:latin typeface="Roboto" panose="020B0604020202020204" charset="0"/>
                <a:ea typeface="Roboto" panose="020B0604020202020204" charset="0"/>
              </a:rPr>
              <a:t>with the </a:t>
            </a:r>
            <a:r>
              <a:rPr lang="en-GB" sz="1800" dirty="0" smtClean="0">
                <a:latin typeface="Roboto" panose="020B0604020202020204" charset="0"/>
                <a:ea typeface="Roboto" panose="020B0604020202020204" charset="0"/>
              </a:rPr>
              <a:t>shortest length  (distance</a:t>
            </a:r>
            <a:r>
              <a:rPr lang="en-GB" sz="1800" dirty="0">
                <a:latin typeface="Roboto" panose="020B0604020202020204" charset="0"/>
                <a:ea typeface="Roboto" panose="020B0604020202020204" charset="0"/>
              </a:rPr>
              <a:t>) </a:t>
            </a:r>
            <a:r>
              <a:rPr lang="en-GB" sz="1800" dirty="0" smtClean="0">
                <a:latin typeface="Roboto" panose="020B0604020202020204" charset="0"/>
                <a:ea typeface="Roboto" panose="020B0604020202020204" charset="0"/>
              </a:rPr>
              <a:t>between two </a:t>
            </a:r>
            <a:r>
              <a:rPr lang="en-GB" sz="1800" dirty="0">
                <a:latin typeface="Roboto" panose="020B0604020202020204" charset="0"/>
                <a:ea typeface="Roboto" panose="020B0604020202020204" charset="0"/>
              </a:rPr>
              <a:t>nodes</a:t>
            </a:r>
            <a:r>
              <a:rPr lang="en-GB" sz="1800" dirty="0" smtClean="0">
                <a:latin typeface="Roboto" panose="020B0604020202020204" charset="0"/>
                <a:ea typeface="Roboto" panose="020B0604020202020204" charset="0"/>
              </a:rPr>
              <a:t>.</a:t>
            </a:r>
          </a:p>
          <a:p>
            <a:endParaRPr lang="it-IT" sz="1800" b="1" dirty="0">
              <a:latin typeface="Roboto" panose="020B0604020202020204" charset="0"/>
              <a:ea typeface="Roboto" panose="020B0604020202020204" charset="0"/>
            </a:endParaRPr>
          </a:p>
          <a:p>
            <a:pPr algn="ctr"/>
            <a:r>
              <a:rPr lang="it-IT" sz="1800" b="1" dirty="0" smtClean="0">
                <a:latin typeface="Roboto" panose="020B0604020202020204" charset="0"/>
                <a:ea typeface="Roboto" panose="020B0604020202020204" charset="0"/>
              </a:rPr>
              <a:t>a &lt; e</a:t>
            </a:r>
          </a:p>
          <a:p>
            <a:pPr algn="ctr"/>
            <a:r>
              <a:rPr lang="it-IT" sz="1800" b="1" dirty="0" smtClean="0">
                <a:solidFill>
                  <a:srgbClr val="00B050"/>
                </a:solidFill>
                <a:latin typeface="Roboto" panose="020B0604020202020204" charset="0"/>
                <a:ea typeface="Roboto" panose="020B0604020202020204" charset="0"/>
              </a:rPr>
              <a:t>3 </a:t>
            </a:r>
            <a:r>
              <a:rPr lang="it-IT" sz="1800" b="1" dirty="0" err="1" smtClean="0">
                <a:solidFill>
                  <a:srgbClr val="00B050"/>
                </a:solidFill>
                <a:latin typeface="Roboto" panose="020B0604020202020204" charset="0"/>
                <a:ea typeface="Roboto" panose="020B0604020202020204" charset="0"/>
              </a:rPr>
              <a:t>steps</a:t>
            </a:r>
            <a:endParaRPr lang="it-IT" sz="1800" b="1" dirty="0" smtClean="0">
              <a:solidFill>
                <a:srgbClr val="00B050"/>
              </a:solidFill>
              <a:latin typeface="Roboto" panose="020B0604020202020204" charset="0"/>
              <a:ea typeface="Roboto" panose="020B0604020202020204" charset="0"/>
            </a:endParaRPr>
          </a:p>
          <a:p>
            <a:pPr algn="ctr"/>
            <a:r>
              <a:rPr lang="it-IT" sz="1800" b="1" dirty="0" smtClean="0">
                <a:solidFill>
                  <a:srgbClr val="0070C0"/>
                </a:solidFill>
                <a:latin typeface="Roboto" panose="020B0604020202020204" charset="0"/>
                <a:ea typeface="Roboto" panose="020B0604020202020204" charset="0"/>
              </a:rPr>
              <a:t>4 </a:t>
            </a:r>
            <a:r>
              <a:rPr lang="it-IT" sz="1800" b="1" dirty="0" err="1" smtClean="0">
                <a:solidFill>
                  <a:srgbClr val="0070C0"/>
                </a:solidFill>
                <a:latin typeface="Roboto" panose="020B0604020202020204" charset="0"/>
                <a:ea typeface="Roboto" panose="020B0604020202020204" charset="0"/>
              </a:rPr>
              <a:t>steps</a:t>
            </a:r>
            <a:endParaRPr lang="it-IT" sz="1800" b="1" dirty="0">
              <a:solidFill>
                <a:srgbClr val="0070C0"/>
              </a:solidFill>
              <a:latin typeface="Roboto" panose="020B0604020202020204" charset="0"/>
              <a:ea typeface="Roboto" panose="020B0604020202020204" charset="0"/>
            </a:endParaRPr>
          </a:p>
          <a:p>
            <a:pPr algn="ctr"/>
            <a:endParaRPr lang="en-GB" sz="1800" dirty="0">
              <a:latin typeface="Roboto" panose="020B0604020202020204" charset="0"/>
              <a:ea typeface="Roboto" panose="020B0604020202020204" charset="0"/>
            </a:endParaRPr>
          </a:p>
        </p:txBody>
      </p:sp>
      <p:sp>
        <p:nvSpPr>
          <p:cNvPr id="5" name="Ovale 4"/>
          <p:cNvSpPr/>
          <p:nvPr/>
        </p:nvSpPr>
        <p:spPr>
          <a:xfrm>
            <a:off x="5031475" y="364408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latin typeface="Roboto" panose="020B0604020202020204" charset="0"/>
                <a:ea typeface="Roboto" panose="020B0604020202020204" charset="0"/>
              </a:rPr>
              <a:t>f</a:t>
            </a:r>
            <a:endParaRPr lang="en-GB" sz="1600" b="1" dirty="0">
              <a:solidFill>
                <a:schemeClr val="tx1"/>
              </a:solidFill>
              <a:latin typeface="Roboto" panose="020B0604020202020204" charset="0"/>
              <a:ea typeface="Roboto" panose="020B0604020202020204" charset="0"/>
            </a:endParaRPr>
          </a:p>
        </p:txBody>
      </p:sp>
      <p:sp>
        <p:nvSpPr>
          <p:cNvPr id="6" name="Ovale 5"/>
          <p:cNvSpPr>
            <a:spLocks noChangeAspect="1"/>
          </p:cNvSpPr>
          <p:nvPr/>
        </p:nvSpPr>
        <p:spPr>
          <a:xfrm>
            <a:off x="4036528" y="1149842"/>
            <a:ext cx="509346" cy="50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a</a:t>
            </a:r>
            <a:endParaRPr lang="en-GB" sz="1600" b="1" dirty="0">
              <a:solidFill>
                <a:schemeClr val="tx1"/>
              </a:solidFill>
              <a:latin typeface="Roboto" panose="020B0604020202020204" charset="0"/>
              <a:ea typeface="Roboto" panose="020B0604020202020204" charset="0"/>
            </a:endParaRPr>
          </a:p>
        </p:txBody>
      </p:sp>
      <p:cxnSp>
        <p:nvCxnSpPr>
          <p:cNvPr id="7" name="Connettore diritto 6"/>
          <p:cNvCxnSpPr/>
          <p:nvPr/>
        </p:nvCxnSpPr>
        <p:spPr>
          <a:xfrm flipV="1">
            <a:off x="5757149" y="1519964"/>
            <a:ext cx="514800" cy="44203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a:stCxn id="6" idx="5"/>
          </p:cNvCxnSpPr>
          <p:nvPr/>
        </p:nvCxnSpPr>
        <p:spPr>
          <a:xfrm>
            <a:off x="4471282" y="1584596"/>
            <a:ext cx="689436" cy="45509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p:nvCxnSpPr>
        <p:spPr>
          <a:xfrm>
            <a:off x="7824247" y="2821578"/>
            <a:ext cx="0" cy="7333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e 14"/>
          <p:cNvSpPr/>
          <p:nvPr/>
        </p:nvSpPr>
        <p:spPr>
          <a:xfrm>
            <a:off x="7367047" y="356611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latin typeface="Roboto" panose="020B0604020202020204" charset="0"/>
                <a:ea typeface="Roboto" panose="020B0604020202020204" charset="0"/>
              </a:rPr>
              <a:t>e</a:t>
            </a:r>
            <a:endParaRPr lang="en-GB" sz="1600" b="1" dirty="0">
              <a:solidFill>
                <a:schemeClr val="tx1"/>
              </a:solidFill>
              <a:latin typeface="Roboto" panose="020B0604020202020204" charset="0"/>
              <a:ea typeface="Roboto" panose="020B0604020202020204" charset="0"/>
            </a:endParaRPr>
          </a:p>
        </p:txBody>
      </p:sp>
      <p:sp>
        <p:nvSpPr>
          <p:cNvPr id="16" name="Ovale 15"/>
          <p:cNvSpPr/>
          <p:nvPr/>
        </p:nvSpPr>
        <p:spPr>
          <a:xfrm>
            <a:off x="7318510" y="1895997"/>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d</a:t>
            </a:r>
            <a:endParaRPr lang="en-GB" sz="1600" b="1" dirty="0">
              <a:solidFill>
                <a:schemeClr val="tx1"/>
              </a:solidFill>
              <a:latin typeface="Roboto" panose="020B0604020202020204" charset="0"/>
              <a:ea typeface="Roboto" panose="020B0604020202020204" charset="0"/>
            </a:endParaRPr>
          </a:p>
        </p:txBody>
      </p:sp>
      <p:sp>
        <p:nvSpPr>
          <p:cNvPr id="17" name="Ovale 16"/>
          <p:cNvSpPr/>
          <p:nvPr/>
        </p:nvSpPr>
        <p:spPr>
          <a:xfrm>
            <a:off x="5031475" y="1911807"/>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b</a:t>
            </a:r>
            <a:endParaRPr lang="en-GB" sz="1600" b="1" dirty="0">
              <a:solidFill>
                <a:schemeClr val="tx1"/>
              </a:solidFill>
              <a:latin typeface="Roboto" panose="020B0604020202020204" charset="0"/>
              <a:ea typeface="Roboto" panose="020B0604020202020204" charset="0"/>
            </a:endParaRPr>
          </a:p>
        </p:txBody>
      </p:sp>
      <p:sp>
        <p:nvSpPr>
          <p:cNvPr id="18" name="Ovale 17"/>
          <p:cNvSpPr/>
          <p:nvPr/>
        </p:nvSpPr>
        <p:spPr>
          <a:xfrm>
            <a:off x="6192932" y="83943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smtClean="0">
                <a:solidFill>
                  <a:schemeClr val="tx1"/>
                </a:solidFill>
                <a:latin typeface="Roboto" panose="020B0604020202020204" charset="0"/>
                <a:ea typeface="Roboto" panose="020B0604020202020204" charset="0"/>
              </a:rPr>
              <a:t>c</a:t>
            </a:r>
            <a:endParaRPr lang="en-GB" sz="1600" b="1" dirty="0">
              <a:solidFill>
                <a:schemeClr val="tx1"/>
              </a:solidFill>
              <a:latin typeface="Roboto" panose="020B0604020202020204" charset="0"/>
              <a:ea typeface="Roboto" panose="020B0604020202020204" charset="0"/>
            </a:endParaRPr>
          </a:p>
        </p:txBody>
      </p:sp>
      <p:cxnSp>
        <p:nvCxnSpPr>
          <p:cNvPr id="22" name="Connettore diritto 21"/>
          <p:cNvCxnSpPr/>
          <p:nvPr/>
        </p:nvCxnSpPr>
        <p:spPr>
          <a:xfrm>
            <a:off x="5483921" y="2832759"/>
            <a:ext cx="0" cy="7333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diritto 22"/>
          <p:cNvCxnSpPr>
            <a:endCxn id="5" idx="6"/>
          </p:cNvCxnSpPr>
          <p:nvPr/>
        </p:nvCxnSpPr>
        <p:spPr>
          <a:xfrm flipH="1">
            <a:off x="5945875" y="4101289"/>
            <a:ext cx="140851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diritto 26"/>
          <p:cNvCxnSpPr/>
          <p:nvPr/>
        </p:nvCxnSpPr>
        <p:spPr>
          <a:xfrm>
            <a:off x="7107332" y="1519964"/>
            <a:ext cx="469125" cy="39184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a:xfrm flipH="1" flipV="1">
            <a:off x="4456187" y="1684461"/>
            <a:ext cx="560193" cy="38366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p:nvPr/>
        </p:nvCxnSpPr>
        <p:spPr>
          <a:xfrm flipH="1">
            <a:off x="5945875" y="4201391"/>
            <a:ext cx="140851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Connettore diritto 32"/>
          <p:cNvCxnSpPr/>
          <p:nvPr/>
        </p:nvCxnSpPr>
        <p:spPr>
          <a:xfrm flipV="1">
            <a:off x="5382786" y="2890428"/>
            <a:ext cx="0" cy="6480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flipV="1">
            <a:off x="7951815" y="2875436"/>
            <a:ext cx="0" cy="6480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flipH="1" flipV="1">
            <a:off x="7156758" y="1389722"/>
            <a:ext cx="527511" cy="46708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Connettore diritto 40"/>
          <p:cNvCxnSpPr/>
          <p:nvPr/>
        </p:nvCxnSpPr>
        <p:spPr>
          <a:xfrm flipV="1">
            <a:off x="5691139" y="1498044"/>
            <a:ext cx="458613" cy="39795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Connettore diritto 44"/>
          <p:cNvCxnSpPr/>
          <p:nvPr/>
        </p:nvCxnSpPr>
        <p:spPr>
          <a:xfrm>
            <a:off x="4618782" y="1529065"/>
            <a:ext cx="557031" cy="38274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5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10128" y="1201250"/>
            <a:ext cx="3507858" cy="3416320"/>
          </a:xfrm>
          <a:prstGeom prst="rect">
            <a:avLst/>
          </a:prstGeom>
        </p:spPr>
        <p:txBody>
          <a:bodyPr wrap="square">
            <a:spAutoFit/>
          </a:bodyPr>
          <a:lstStyle/>
          <a:p>
            <a:r>
              <a:rPr lang="en-GB" sz="1800" dirty="0" smtClean="0">
                <a:latin typeface="Roboto" panose="020B0604020202020204" charset="0"/>
                <a:ea typeface="Roboto" panose="020B0604020202020204" charset="0"/>
              </a:rPr>
              <a:t>A </a:t>
            </a:r>
            <a:r>
              <a:rPr lang="en-GB" sz="1800" dirty="0">
                <a:latin typeface="Roboto" panose="020B0604020202020204" charset="0"/>
                <a:ea typeface="Roboto" panose="020B0604020202020204" charset="0"/>
              </a:rPr>
              <a:t>graph is connected </a:t>
            </a:r>
            <a:r>
              <a:rPr lang="en-GB" sz="1800" dirty="0" smtClean="0">
                <a:latin typeface="Roboto" panose="020B0604020202020204" charset="0"/>
                <a:ea typeface="Roboto" panose="020B0604020202020204" charset="0"/>
              </a:rPr>
              <a:t>if any </a:t>
            </a:r>
            <a:r>
              <a:rPr lang="en-GB" sz="1800" dirty="0">
                <a:latin typeface="Roboto" panose="020B0604020202020204" charset="0"/>
                <a:ea typeface="Roboto" panose="020B0604020202020204" charset="0"/>
              </a:rPr>
              <a:t>two nodes can </a:t>
            </a:r>
            <a:r>
              <a:rPr lang="en-GB" sz="1800" dirty="0" smtClean="0">
                <a:latin typeface="Roboto" panose="020B0604020202020204" charset="0"/>
                <a:ea typeface="Roboto" panose="020B0604020202020204" charset="0"/>
              </a:rPr>
              <a:t>be joined </a:t>
            </a:r>
            <a:r>
              <a:rPr lang="en-GB" sz="1800" dirty="0">
                <a:latin typeface="Roboto" panose="020B0604020202020204" charset="0"/>
                <a:ea typeface="Roboto" panose="020B0604020202020204" charset="0"/>
              </a:rPr>
              <a:t>by a path.</a:t>
            </a:r>
          </a:p>
          <a:p>
            <a:endParaRPr lang="en-GB" sz="1800" dirty="0">
              <a:latin typeface="Roboto" panose="020B0604020202020204" charset="0"/>
              <a:ea typeface="Roboto" panose="020B0604020202020204" charset="0"/>
            </a:endParaRPr>
          </a:p>
          <a:p>
            <a:r>
              <a:rPr lang="en-GB" sz="1800" dirty="0" smtClean="0">
                <a:latin typeface="Roboto" panose="020B0604020202020204" charset="0"/>
                <a:ea typeface="Roboto" panose="020B0604020202020204" charset="0"/>
              </a:rPr>
              <a:t>We </a:t>
            </a:r>
            <a:r>
              <a:rPr lang="en-GB" sz="1800" dirty="0">
                <a:latin typeface="Roboto" panose="020B0604020202020204" charset="0"/>
                <a:ea typeface="Roboto" panose="020B0604020202020204" charset="0"/>
              </a:rPr>
              <a:t>refer to the </a:t>
            </a:r>
            <a:r>
              <a:rPr lang="en-GB" sz="1800" dirty="0" smtClean="0">
                <a:latin typeface="Roboto" panose="020B0604020202020204" charset="0"/>
                <a:ea typeface="Roboto" panose="020B0604020202020204" charset="0"/>
              </a:rPr>
              <a:t>largest connected </a:t>
            </a:r>
            <a:r>
              <a:rPr lang="en-GB" sz="1800" dirty="0">
                <a:latin typeface="Roboto" panose="020B0604020202020204" charset="0"/>
                <a:ea typeface="Roboto" panose="020B0604020202020204" charset="0"/>
              </a:rPr>
              <a:t>component </a:t>
            </a:r>
            <a:r>
              <a:rPr lang="en-GB" sz="1800" dirty="0" smtClean="0">
                <a:latin typeface="Roboto" panose="020B0604020202020204" charset="0"/>
                <a:ea typeface="Roboto" panose="020B0604020202020204" charset="0"/>
              </a:rPr>
              <a:t>as the </a:t>
            </a:r>
            <a:r>
              <a:rPr lang="en-GB" sz="1800" b="1" dirty="0">
                <a:solidFill>
                  <a:srgbClr val="0070C0"/>
                </a:solidFill>
                <a:latin typeface="Roboto" panose="020B0604020202020204" charset="0"/>
                <a:ea typeface="Roboto" panose="020B0604020202020204" charset="0"/>
              </a:rPr>
              <a:t>giant component </a:t>
            </a:r>
            <a:r>
              <a:rPr lang="en-GB" sz="1800" dirty="0" smtClean="0">
                <a:latin typeface="Roboto" panose="020B0604020202020204" charset="0"/>
                <a:ea typeface="Roboto" panose="020B0604020202020204" charset="0"/>
              </a:rPr>
              <a:t>and the </a:t>
            </a:r>
            <a:r>
              <a:rPr lang="en-GB" sz="1800" dirty="0">
                <a:latin typeface="Roboto" panose="020B0604020202020204" charset="0"/>
                <a:ea typeface="Roboto" panose="020B0604020202020204" charset="0"/>
              </a:rPr>
              <a:t>rest as </a:t>
            </a:r>
            <a:r>
              <a:rPr lang="en-GB" sz="1800" b="1" dirty="0">
                <a:solidFill>
                  <a:srgbClr val="0070C0"/>
                </a:solidFill>
                <a:latin typeface="Roboto" panose="020B0604020202020204" charset="0"/>
                <a:ea typeface="Roboto" panose="020B0604020202020204" charset="0"/>
              </a:rPr>
              <a:t>isolates</a:t>
            </a:r>
            <a:r>
              <a:rPr lang="en-GB" sz="1800" dirty="0">
                <a:latin typeface="Roboto" panose="020B0604020202020204" charset="0"/>
                <a:ea typeface="Roboto" panose="020B0604020202020204" charset="0"/>
              </a:rPr>
              <a:t>.</a:t>
            </a:r>
          </a:p>
          <a:p>
            <a:endParaRPr lang="en-GB" sz="1800" dirty="0">
              <a:latin typeface="Roboto" panose="020B0604020202020204" charset="0"/>
              <a:ea typeface="Roboto" panose="020B0604020202020204" charset="0"/>
            </a:endParaRPr>
          </a:p>
          <a:p>
            <a:r>
              <a:rPr lang="en-GB" sz="1800" b="1" dirty="0">
                <a:solidFill>
                  <a:srgbClr val="0070C0"/>
                </a:solidFill>
                <a:latin typeface="Roboto" panose="020B0604020202020204" charset="0"/>
                <a:ea typeface="Roboto" panose="020B0604020202020204" charset="0"/>
              </a:rPr>
              <a:t>Bridges</a:t>
            </a:r>
            <a:r>
              <a:rPr lang="en-GB" sz="1800" dirty="0">
                <a:latin typeface="Roboto" panose="020B0604020202020204" charset="0"/>
                <a:ea typeface="Roboto" panose="020B0604020202020204" charset="0"/>
              </a:rPr>
              <a:t> connect </a:t>
            </a:r>
            <a:r>
              <a:rPr lang="en-GB" sz="1800" dirty="0" smtClean="0">
                <a:latin typeface="Roboto" panose="020B0604020202020204" charset="0"/>
                <a:ea typeface="Roboto" panose="020B0604020202020204" charset="0"/>
              </a:rPr>
              <a:t>the various  components – if you </a:t>
            </a:r>
            <a:r>
              <a:rPr lang="en-GB" sz="1800" dirty="0">
                <a:latin typeface="Roboto" panose="020B0604020202020204" charset="0"/>
                <a:ea typeface="Roboto" panose="020B0604020202020204" charset="0"/>
              </a:rPr>
              <a:t>erase them the </a:t>
            </a:r>
            <a:r>
              <a:rPr lang="en-GB" sz="1800" dirty="0" smtClean="0">
                <a:latin typeface="Roboto" panose="020B0604020202020204" charset="0"/>
                <a:ea typeface="Roboto" panose="020B0604020202020204" charset="0"/>
              </a:rPr>
              <a:t>graph becomes disconnected</a:t>
            </a:r>
            <a:endParaRPr lang="en-GB" sz="1800" dirty="0">
              <a:latin typeface="Roboto" panose="020B0604020202020204" charset="0"/>
              <a:ea typeface="Roboto" panose="020B0604020202020204" charset="0"/>
            </a:endParaRPr>
          </a:p>
        </p:txBody>
      </p:sp>
      <p:sp>
        <p:nvSpPr>
          <p:cNvPr id="4" name="Ovale 3"/>
          <p:cNvSpPr/>
          <p:nvPr/>
        </p:nvSpPr>
        <p:spPr>
          <a:xfrm>
            <a:off x="4184293" y="1333283"/>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e 4"/>
          <p:cNvSpPr/>
          <p:nvPr/>
        </p:nvSpPr>
        <p:spPr>
          <a:xfrm>
            <a:off x="4210958" y="2465252"/>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e 5"/>
          <p:cNvSpPr/>
          <p:nvPr/>
        </p:nvSpPr>
        <p:spPr>
          <a:xfrm>
            <a:off x="7750627" y="3688080"/>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e 6"/>
          <p:cNvSpPr/>
          <p:nvPr/>
        </p:nvSpPr>
        <p:spPr>
          <a:xfrm>
            <a:off x="8318494" y="2595902"/>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e 7"/>
          <p:cNvSpPr/>
          <p:nvPr/>
        </p:nvSpPr>
        <p:spPr>
          <a:xfrm>
            <a:off x="7178039" y="2016034"/>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p:cNvSpPr/>
          <p:nvPr/>
        </p:nvSpPr>
        <p:spPr>
          <a:xfrm>
            <a:off x="6601097" y="3061063"/>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p:cNvSpPr/>
          <p:nvPr/>
        </p:nvSpPr>
        <p:spPr>
          <a:xfrm>
            <a:off x="5451325" y="2420508"/>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e 10"/>
          <p:cNvSpPr/>
          <p:nvPr/>
        </p:nvSpPr>
        <p:spPr>
          <a:xfrm>
            <a:off x="5415377" y="1264208"/>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e 11"/>
          <p:cNvSpPr/>
          <p:nvPr/>
        </p:nvSpPr>
        <p:spPr>
          <a:xfrm>
            <a:off x="4545274" y="3617945"/>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p:cNvSpPr/>
          <p:nvPr/>
        </p:nvSpPr>
        <p:spPr>
          <a:xfrm>
            <a:off x="6057900" y="4106092"/>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p:cNvSpPr/>
          <p:nvPr/>
        </p:nvSpPr>
        <p:spPr>
          <a:xfrm>
            <a:off x="7221408" y="1009344"/>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p:cNvSpPr/>
          <p:nvPr/>
        </p:nvSpPr>
        <p:spPr>
          <a:xfrm>
            <a:off x="8142339" y="1019774"/>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Connettore diritto 15"/>
          <p:cNvCxnSpPr/>
          <p:nvPr/>
        </p:nvCxnSpPr>
        <p:spPr>
          <a:xfrm>
            <a:off x="7772783" y="2472384"/>
            <a:ext cx="545711" cy="32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a:xfrm>
            <a:off x="7183480" y="3552464"/>
            <a:ext cx="545711" cy="324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diritto 19"/>
          <p:cNvCxnSpPr>
            <a:stCxn id="7" idx="3"/>
          </p:cNvCxnSpPr>
          <p:nvPr/>
        </p:nvCxnSpPr>
        <p:spPr>
          <a:xfrm flipH="1">
            <a:off x="8142339" y="3131094"/>
            <a:ext cx="266066" cy="5569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diritto 25"/>
          <p:cNvCxnSpPr/>
          <p:nvPr/>
        </p:nvCxnSpPr>
        <p:spPr>
          <a:xfrm flipH="1">
            <a:off x="7045326" y="2643051"/>
            <a:ext cx="255355" cy="4547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diritto 28"/>
          <p:cNvCxnSpPr>
            <a:endCxn id="11" idx="2"/>
          </p:cNvCxnSpPr>
          <p:nvPr/>
        </p:nvCxnSpPr>
        <p:spPr>
          <a:xfrm flipV="1">
            <a:off x="4784527" y="1577717"/>
            <a:ext cx="630850" cy="796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a:endCxn id="10" idx="2"/>
          </p:cNvCxnSpPr>
          <p:nvPr/>
        </p:nvCxnSpPr>
        <p:spPr>
          <a:xfrm flipV="1">
            <a:off x="4837371" y="2734017"/>
            <a:ext cx="613954" cy="411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a:endCxn id="10" idx="0"/>
          </p:cNvCxnSpPr>
          <p:nvPr/>
        </p:nvCxnSpPr>
        <p:spPr>
          <a:xfrm>
            <a:off x="5722354" y="1915399"/>
            <a:ext cx="35948" cy="5051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ttore diritto 31"/>
          <p:cNvCxnSpPr>
            <a:stCxn id="4" idx="4"/>
            <a:endCxn id="5" idx="0"/>
          </p:cNvCxnSpPr>
          <p:nvPr/>
        </p:nvCxnSpPr>
        <p:spPr>
          <a:xfrm>
            <a:off x="4491270" y="1960300"/>
            <a:ext cx="26665" cy="504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ttore diritto 39"/>
          <p:cNvCxnSpPr/>
          <p:nvPr/>
        </p:nvCxnSpPr>
        <p:spPr>
          <a:xfrm>
            <a:off x="6065279" y="2870404"/>
            <a:ext cx="545711" cy="324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itolo 1"/>
          <p:cNvSpPr>
            <a:spLocks noGrp="1"/>
          </p:cNvSpPr>
          <p:nvPr>
            <p:ph type="title"/>
          </p:nvPr>
        </p:nvSpPr>
        <p:spPr>
          <a:xfrm>
            <a:off x="311700" y="64024"/>
            <a:ext cx="8520600" cy="591727"/>
          </a:xfrm>
        </p:spPr>
        <p:txBody>
          <a:bodyPr/>
          <a:lstStyle/>
          <a:p>
            <a:pPr algn="ctr"/>
            <a:r>
              <a:rPr lang="it-IT" sz="3200" dirty="0" smtClean="0">
                <a:latin typeface="Roboto Medium" panose="020B0604020202020204" charset="0"/>
                <a:ea typeface="Roboto Medium" panose="020B0604020202020204" charset="0"/>
              </a:rPr>
              <a:t>Network </a:t>
            </a:r>
            <a:r>
              <a:rPr lang="it-IT" sz="3200" dirty="0" err="1" smtClean="0">
                <a:latin typeface="Roboto Medium" panose="020B0604020202020204" charset="0"/>
                <a:ea typeface="Roboto Medium" panose="020B0604020202020204" charset="0"/>
              </a:rPr>
              <a:t>Topology</a:t>
            </a:r>
            <a:r>
              <a:rPr lang="it-IT" sz="3200" dirty="0" smtClean="0">
                <a:latin typeface="Roboto Medium" panose="020B0604020202020204" charset="0"/>
                <a:ea typeface="Roboto Medium" panose="020B0604020202020204" charset="0"/>
              </a:rPr>
              <a:t>: </a:t>
            </a:r>
            <a:r>
              <a:rPr lang="en-GB" sz="3200" dirty="0">
                <a:latin typeface="Roboto Medium" panose="020B0604020202020204" charset="0"/>
                <a:ea typeface="Roboto Medium" panose="020B0604020202020204" charset="0"/>
              </a:rPr>
              <a:t>Connectedness</a:t>
            </a:r>
            <a:r>
              <a:rPr lang="en-GB" sz="3200" b="1" dirty="0">
                <a:latin typeface="Roboto Medium" panose="020B0604020202020204" charset="0"/>
                <a:ea typeface="Roboto Medium" panose="020B0604020202020204" charset="0"/>
              </a:rPr>
              <a:t/>
            </a:r>
            <a:br>
              <a:rPr lang="en-GB" sz="3200" b="1" dirty="0">
                <a:latin typeface="Roboto Medium" panose="020B0604020202020204" charset="0"/>
                <a:ea typeface="Roboto Medium" panose="020B0604020202020204" charset="0"/>
              </a:rPr>
            </a:br>
            <a:endParaRPr lang="en-GB" sz="3200" dirty="0">
              <a:latin typeface="Roboto Medium" panose="020B0604020202020204" charset="0"/>
              <a:ea typeface="Roboto Medium" panose="020B0604020202020204" charset="0"/>
            </a:endParaRPr>
          </a:p>
        </p:txBody>
      </p:sp>
    </p:spTree>
    <p:extLst>
      <p:ext uri="{BB962C8B-B14F-4D97-AF65-F5344CB8AC3E}">
        <p14:creationId xmlns:p14="http://schemas.microsoft.com/office/powerpoint/2010/main" val="2705450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5028438" y="0"/>
            <a:ext cx="3937723" cy="4035060"/>
          </a:xfrm>
          <a:prstGeom prst="rect">
            <a:avLst/>
          </a:prstGeom>
        </p:spPr>
      </p:pic>
      <p:sp>
        <p:nvSpPr>
          <p:cNvPr id="2" name="Titolo 1"/>
          <p:cNvSpPr>
            <a:spLocks noGrp="1"/>
          </p:cNvSpPr>
          <p:nvPr>
            <p:ph type="title"/>
          </p:nvPr>
        </p:nvSpPr>
        <p:spPr>
          <a:xfrm>
            <a:off x="311700" y="64024"/>
            <a:ext cx="8263588" cy="645981"/>
          </a:xfrm>
        </p:spPr>
        <p:txBody>
          <a:bodyPr/>
          <a:lstStyle/>
          <a:p>
            <a:r>
              <a:rPr lang="it-IT" sz="3200" dirty="0">
                <a:latin typeface="Roboto Medium" panose="020B0604020202020204" charset="0"/>
                <a:ea typeface="Roboto Medium" panose="020B0604020202020204" charset="0"/>
              </a:rPr>
              <a:t>Network </a:t>
            </a:r>
            <a:r>
              <a:rPr lang="it-IT" sz="3200" dirty="0" err="1" smtClean="0">
                <a:latin typeface="Roboto Medium" panose="020B0604020202020204" charset="0"/>
                <a:ea typeface="Roboto Medium" panose="020B0604020202020204" charset="0"/>
              </a:rPr>
              <a:t>Topology</a:t>
            </a:r>
            <a:r>
              <a:rPr lang="it-IT" sz="3200" dirty="0" smtClean="0">
                <a:latin typeface="Roboto Medium" panose="020B0604020202020204" charset="0"/>
                <a:ea typeface="Roboto Medium" panose="020B0604020202020204" charset="0"/>
              </a:rPr>
              <a:t>: </a:t>
            </a:r>
            <a:r>
              <a:rPr lang="en-GB" sz="3200" dirty="0" smtClean="0">
                <a:latin typeface="Roboto Medium" panose="020B0604020202020204" charset="0"/>
                <a:ea typeface="Roboto Medium" panose="020B0604020202020204" charset="0"/>
              </a:rPr>
              <a:t>centrality</a:t>
            </a:r>
            <a:r>
              <a:rPr lang="en-GB" sz="3200" dirty="0">
                <a:latin typeface="Roboto Medium" panose="020B0604020202020204" charset="0"/>
                <a:ea typeface="Roboto Medium" panose="020B0604020202020204" charset="0"/>
              </a:rPr>
              <a:t/>
            </a:r>
            <a:br>
              <a:rPr lang="en-GB" sz="3200" dirty="0">
                <a:latin typeface="Roboto Medium" panose="020B0604020202020204" charset="0"/>
                <a:ea typeface="Roboto Medium" panose="020B0604020202020204" charset="0"/>
              </a:rPr>
            </a:br>
            <a:r>
              <a:rPr lang="it-IT" sz="3200" dirty="0" smtClean="0">
                <a:latin typeface="Roboto Medium" panose="020B0604020202020204" charset="0"/>
                <a:ea typeface="Roboto Medium" panose="020B0604020202020204" charset="0"/>
              </a:rPr>
              <a:t/>
            </a:r>
            <a:br>
              <a:rPr lang="it-IT" sz="3200" dirty="0" smtClean="0">
                <a:latin typeface="Roboto Medium" panose="020B0604020202020204" charset="0"/>
                <a:ea typeface="Roboto Medium" panose="020B0604020202020204" charset="0"/>
              </a:rPr>
            </a:br>
            <a:endParaRPr lang="en-GB" sz="3200" dirty="0">
              <a:latin typeface="Roboto Medium" panose="020B0604020202020204" charset="0"/>
              <a:ea typeface="Roboto Medium" panose="020B0604020202020204" charset="0"/>
            </a:endParaRPr>
          </a:p>
        </p:txBody>
      </p:sp>
      <p:sp>
        <p:nvSpPr>
          <p:cNvPr id="3" name="Rettangolo 2"/>
          <p:cNvSpPr/>
          <p:nvPr/>
        </p:nvSpPr>
        <p:spPr>
          <a:xfrm>
            <a:off x="311700" y="1203015"/>
            <a:ext cx="3713890" cy="3539430"/>
          </a:xfrm>
          <a:prstGeom prst="rect">
            <a:avLst/>
          </a:prstGeom>
        </p:spPr>
        <p:txBody>
          <a:bodyPr wrap="square">
            <a:spAutoFit/>
          </a:bodyPr>
          <a:lstStyle/>
          <a:p>
            <a:r>
              <a:rPr lang="en-GB" sz="1600" dirty="0">
                <a:solidFill>
                  <a:srgbClr val="0070C0"/>
                </a:solidFill>
                <a:latin typeface="Roboto" panose="020B0604020202020204" charset="0"/>
                <a:ea typeface="Roboto" panose="020B0604020202020204" charset="0"/>
              </a:rPr>
              <a:t>Centrality</a:t>
            </a:r>
            <a:r>
              <a:rPr lang="en-GB" sz="1600" dirty="0">
                <a:latin typeface="Roboto" panose="020B0604020202020204" charset="0"/>
                <a:ea typeface="Roboto" panose="020B0604020202020204" charset="0"/>
              </a:rPr>
              <a:t> can be measured for nodes and for edges and gives an estimation </a:t>
            </a:r>
            <a:r>
              <a:rPr lang="en-GB" sz="1600" dirty="0">
                <a:solidFill>
                  <a:srgbClr val="0070C0"/>
                </a:solidFill>
                <a:latin typeface="Roboto" panose="020B0604020202020204" charset="0"/>
                <a:ea typeface="Roboto" panose="020B0604020202020204" charset="0"/>
              </a:rPr>
              <a:t>on how important </a:t>
            </a:r>
            <a:r>
              <a:rPr lang="en-GB" sz="1600" dirty="0">
                <a:latin typeface="Roboto" panose="020B0604020202020204" charset="0"/>
                <a:ea typeface="Roboto" panose="020B0604020202020204" charset="0"/>
              </a:rPr>
              <a:t>that node/edge is for the </a:t>
            </a:r>
            <a:r>
              <a:rPr lang="en-GB" sz="1600" dirty="0">
                <a:solidFill>
                  <a:srgbClr val="0070C0"/>
                </a:solidFill>
                <a:latin typeface="Roboto" panose="020B0604020202020204" charset="0"/>
                <a:ea typeface="Roboto" panose="020B0604020202020204" charset="0"/>
              </a:rPr>
              <a:t>connectivity</a:t>
            </a:r>
            <a:r>
              <a:rPr lang="en-GB" sz="1600" dirty="0">
                <a:latin typeface="Roboto" panose="020B0604020202020204" charset="0"/>
                <a:ea typeface="Roboto" panose="020B0604020202020204" charset="0"/>
              </a:rPr>
              <a:t> or the information flow of the network </a:t>
            </a:r>
            <a:endParaRPr lang="en-GB" sz="1600" dirty="0" smtClean="0">
              <a:latin typeface="Roboto" panose="020B0604020202020204" charset="0"/>
              <a:ea typeface="Roboto" panose="020B0604020202020204" charset="0"/>
            </a:endParaRPr>
          </a:p>
          <a:p>
            <a:endParaRPr lang="it-IT" sz="1600" dirty="0">
              <a:latin typeface="Roboto" panose="020B0604020202020204" charset="0"/>
              <a:ea typeface="Roboto" panose="020B0604020202020204" charset="0"/>
            </a:endParaRPr>
          </a:p>
          <a:p>
            <a:r>
              <a:rPr lang="it-IT" sz="1600" dirty="0" err="1" smtClean="0">
                <a:solidFill>
                  <a:srgbClr val="0070C0"/>
                </a:solidFill>
                <a:latin typeface="Roboto" panose="020B0604020202020204" charset="0"/>
                <a:ea typeface="Roboto" panose="020B0604020202020204" charset="0"/>
              </a:rPr>
              <a:t>Degree</a:t>
            </a:r>
            <a:r>
              <a:rPr lang="it-IT" sz="1600" dirty="0" smtClean="0">
                <a:solidFill>
                  <a:srgbClr val="0070C0"/>
                </a:solidFill>
                <a:latin typeface="Roboto" panose="020B0604020202020204" charset="0"/>
                <a:ea typeface="Roboto" panose="020B0604020202020204" charset="0"/>
              </a:rPr>
              <a:t> </a:t>
            </a:r>
            <a:r>
              <a:rPr lang="it-IT" sz="1600" dirty="0" err="1" smtClean="0">
                <a:solidFill>
                  <a:srgbClr val="0070C0"/>
                </a:solidFill>
                <a:latin typeface="Roboto" panose="020B0604020202020204" charset="0"/>
                <a:ea typeface="Roboto" panose="020B0604020202020204" charset="0"/>
              </a:rPr>
              <a:t>centrality</a:t>
            </a:r>
            <a:endParaRPr lang="en-GB" sz="1600" dirty="0" smtClean="0">
              <a:solidFill>
                <a:srgbClr val="0070C0"/>
              </a:solidFill>
              <a:latin typeface="Roboto" panose="020B0604020202020204" charset="0"/>
              <a:ea typeface="Roboto" panose="020B0604020202020204" charset="0"/>
            </a:endParaRPr>
          </a:p>
          <a:p>
            <a:endParaRPr lang="en-GB" sz="1600" dirty="0">
              <a:latin typeface="Roboto" panose="020B0604020202020204" charset="0"/>
              <a:ea typeface="Roboto" panose="020B0604020202020204" charset="0"/>
            </a:endParaRPr>
          </a:p>
          <a:p>
            <a:r>
              <a:rPr lang="en-GB" sz="1600" dirty="0" err="1" smtClean="0">
                <a:solidFill>
                  <a:srgbClr val="0070C0"/>
                </a:solidFill>
                <a:latin typeface="Roboto" panose="020B0604020202020204" charset="0"/>
                <a:ea typeface="Roboto" panose="020B0604020202020204" charset="0"/>
              </a:rPr>
              <a:t>Betweenness</a:t>
            </a:r>
            <a:r>
              <a:rPr lang="en-GB" sz="1600" dirty="0" smtClean="0">
                <a:solidFill>
                  <a:srgbClr val="0070C0"/>
                </a:solidFill>
                <a:latin typeface="Roboto" panose="020B0604020202020204" charset="0"/>
                <a:ea typeface="Roboto" panose="020B0604020202020204" charset="0"/>
              </a:rPr>
              <a:t> centrality: </a:t>
            </a:r>
          </a:p>
          <a:p>
            <a:r>
              <a:rPr lang="en-GB" sz="1600" dirty="0" smtClean="0">
                <a:latin typeface="Roboto" panose="020B0604020202020204" charset="0"/>
                <a:ea typeface="Roboto" panose="020B0604020202020204" charset="0"/>
              </a:rPr>
              <a:t>number of </a:t>
            </a:r>
            <a:r>
              <a:rPr lang="en-GB" sz="1600" dirty="0" smtClean="0">
                <a:solidFill>
                  <a:srgbClr val="0070C0"/>
                </a:solidFill>
                <a:latin typeface="Roboto" panose="020B0604020202020204" charset="0"/>
                <a:ea typeface="Roboto" panose="020B0604020202020204" charset="0"/>
              </a:rPr>
              <a:t>shortest </a:t>
            </a:r>
            <a:r>
              <a:rPr lang="en-GB" sz="1600" dirty="0">
                <a:solidFill>
                  <a:srgbClr val="0070C0"/>
                </a:solidFill>
                <a:latin typeface="Roboto" panose="020B0604020202020204" charset="0"/>
                <a:ea typeface="Roboto" panose="020B0604020202020204" charset="0"/>
              </a:rPr>
              <a:t>paths </a:t>
            </a:r>
            <a:r>
              <a:rPr lang="en-GB" sz="1600" dirty="0" smtClean="0">
                <a:latin typeface="Roboto" panose="020B0604020202020204" charset="0"/>
                <a:ea typeface="Roboto" panose="020B0604020202020204" charset="0"/>
              </a:rPr>
              <a:t>which goes </a:t>
            </a:r>
            <a:r>
              <a:rPr lang="en-GB" sz="1600" dirty="0">
                <a:solidFill>
                  <a:srgbClr val="0070C0"/>
                </a:solidFill>
                <a:latin typeface="Roboto" panose="020B0604020202020204" charset="0"/>
                <a:ea typeface="Roboto" panose="020B0604020202020204" charset="0"/>
              </a:rPr>
              <a:t>through a </a:t>
            </a:r>
            <a:r>
              <a:rPr lang="en-GB" sz="1600" dirty="0" smtClean="0">
                <a:solidFill>
                  <a:srgbClr val="0070C0"/>
                </a:solidFill>
                <a:latin typeface="Roboto" panose="020B0604020202020204" charset="0"/>
                <a:ea typeface="Roboto" panose="020B0604020202020204" charset="0"/>
              </a:rPr>
              <a:t>given node/edge</a:t>
            </a:r>
          </a:p>
          <a:p>
            <a:endParaRPr lang="it-IT" sz="1600" b="1" dirty="0">
              <a:solidFill>
                <a:srgbClr val="0070C0"/>
              </a:solidFill>
              <a:latin typeface="Roboto" panose="020B0604020202020204" charset="0"/>
              <a:ea typeface="Roboto" panose="020B0604020202020204" charset="0"/>
            </a:endParaRPr>
          </a:p>
          <a:p>
            <a:r>
              <a:rPr lang="en-GB" sz="1600" dirty="0">
                <a:latin typeface="Roboto" panose="020B0604020202020204" charset="0"/>
                <a:ea typeface="Roboto" panose="020B0604020202020204" charset="0"/>
              </a:rPr>
              <a:t>This measure shows which nodes are </a:t>
            </a:r>
            <a:r>
              <a:rPr lang="en-GB" sz="1600" dirty="0">
                <a:solidFill>
                  <a:srgbClr val="0070C0"/>
                </a:solidFill>
                <a:latin typeface="Roboto" panose="020B0604020202020204" charset="0"/>
                <a:ea typeface="Roboto" panose="020B0604020202020204" charset="0"/>
              </a:rPr>
              <a:t>'bridges' </a:t>
            </a:r>
            <a:r>
              <a:rPr lang="en-GB" sz="1600" dirty="0">
                <a:latin typeface="Roboto" panose="020B0604020202020204" charset="0"/>
                <a:ea typeface="Roboto" panose="020B0604020202020204" charset="0"/>
              </a:rPr>
              <a:t>between nodes in a network</a:t>
            </a:r>
            <a:endParaRPr lang="en-GB" sz="1600" dirty="0">
              <a:solidFill>
                <a:srgbClr val="0070C0"/>
              </a:solidFill>
              <a:latin typeface="Roboto" panose="020B0604020202020204" charset="0"/>
              <a:ea typeface="Roboto" panose="020B0604020202020204" charset="0"/>
            </a:endParaRPr>
          </a:p>
        </p:txBody>
      </p:sp>
      <p:sp>
        <p:nvSpPr>
          <p:cNvPr id="6" name="Rettangolo 5"/>
          <p:cNvSpPr/>
          <p:nvPr/>
        </p:nvSpPr>
        <p:spPr>
          <a:xfrm>
            <a:off x="5028438" y="4019922"/>
            <a:ext cx="3668751" cy="954107"/>
          </a:xfrm>
          <a:prstGeom prst="rect">
            <a:avLst/>
          </a:prstGeom>
        </p:spPr>
        <p:txBody>
          <a:bodyPr wrap="square">
            <a:spAutoFit/>
          </a:bodyPr>
          <a:lstStyle/>
          <a:p>
            <a:pPr algn="ctr"/>
            <a:r>
              <a:rPr lang="en-GB" dirty="0" smtClean="0">
                <a:solidFill>
                  <a:srgbClr val="1A1C1A"/>
                </a:solidFill>
                <a:latin typeface="Roboto Medium" panose="020B0604020202020204" charset="0"/>
                <a:ea typeface="Roboto Medium" panose="020B0604020202020204" charset="0"/>
              </a:rPr>
              <a:t>The </a:t>
            </a:r>
            <a:r>
              <a:rPr lang="en-GB" dirty="0">
                <a:solidFill>
                  <a:srgbClr val="1A1C1A"/>
                </a:solidFill>
                <a:latin typeface="Roboto Medium" panose="020B0604020202020204" charset="0"/>
                <a:ea typeface="Roboto Medium" panose="020B0604020202020204" charset="0"/>
              </a:rPr>
              <a:t>most central nodes (according to their </a:t>
            </a:r>
            <a:r>
              <a:rPr lang="en-GB" dirty="0" err="1">
                <a:solidFill>
                  <a:srgbClr val="1A1C1A"/>
                </a:solidFill>
                <a:latin typeface="Roboto Medium" panose="020B0604020202020204" charset="0"/>
                <a:ea typeface="Roboto Medium" panose="020B0604020202020204" charset="0"/>
              </a:rPr>
              <a:t>betweenness</a:t>
            </a:r>
            <a:r>
              <a:rPr lang="en-GB" dirty="0">
                <a:solidFill>
                  <a:srgbClr val="1A1C1A"/>
                </a:solidFill>
                <a:latin typeface="Roboto Medium" panose="020B0604020202020204" charset="0"/>
                <a:ea typeface="Roboto Medium" panose="020B0604020202020204" charset="0"/>
              </a:rPr>
              <a:t> centrality) are highlighted in warm colours and the node size reflects its degree</a:t>
            </a:r>
            <a:endParaRPr lang="en-GB" dirty="0">
              <a:latin typeface="Roboto Medium" panose="020B0604020202020204" charset="0"/>
              <a:ea typeface="Roboto Medium" panose="020B0604020202020204" charset="0"/>
            </a:endParaRPr>
          </a:p>
        </p:txBody>
      </p:sp>
    </p:spTree>
    <p:extLst>
      <p:ext uri="{BB962C8B-B14F-4D97-AF65-F5344CB8AC3E}">
        <p14:creationId xmlns:p14="http://schemas.microsoft.com/office/powerpoint/2010/main" val="237194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a:spLocks noGrp="1"/>
          </p:cNvSpPr>
          <p:nvPr>
            <p:ph type="title"/>
          </p:nvPr>
        </p:nvSpPr>
        <p:spPr>
          <a:xfrm>
            <a:off x="311700" y="64024"/>
            <a:ext cx="8520600" cy="591727"/>
          </a:xfrm>
          <a:noFill/>
          <a:ln>
            <a:noFill/>
          </a:ln>
        </p:spPr>
        <p:txBody>
          <a:bodyPr spcFirstLastPara="1" wrap="square" lIns="91425" tIns="91425" rIns="91425" bIns="91425" anchor="t" anchorCtr="0">
            <a:noAutofit/>
          </a:bodyPr>
          <a:lstStyle/>
          <a:p>
            <a:r>
              <a:rPr lang="it-IT" sz="3200" dirty="0">
                <a:latin typeface="Roboto Medium" panose="020B0604020202020204" charset="0"/>
                <a:ea typeface="Roboto Medium" panose="020B0604020202020204" charset="0"/>
              </a:rPr>
              <a:t>Network </a:t>
            </a:r>
            <a:r>
              <a:rPr lang="it-IT" sz="3200" dirty="0" err="1">
                <a:latin typeface="Roboto Medium" panose="020B0604020202020204" charset="0"/>
                <a:ea typeface="Roboto Medium" panose="020B0604020202020204" charset="0"/>
              </a:rPr>
              <a:t>Topology</a:t>
            </a:r>
            <a:r>
              <a:rPr lang="it-IT" sz="3200" dirty="0">
                <a:latin typeface="Roboto Medium" panose="020B0604020202020204" charset="0"/>
                <a:ea typeface="Roboto Medium" panose="020B0604020202020204" charset="0"/>
              </a:rPr>
              <a:t>: </a:t>
            </a:r>
            <a:r>
              <a:rPr lang="it-IT" sz="3200" dirty="0" err="1">
                <a:latin typeface="Roboto Medium" panose="020B0604020202020204" charset="0"/>
                <a:ea typeface="Roboto Medium" panose="020B0604020202020204" charset="0"/>
              </a:rPr>
              <a:t>Transitivity</a:t>
            </a:r>
            <a:endParaRPr lang="en-GB" sz="3200" dirty="0">
              <a:latin typeface="Roboto Medium" panose="020B0604020202020204" charset="0"/>
              <a:ea typeface="Roboto Medium" panose="020B0604020202020204" charset="0"/>
            </a:endParaRPr>
          </a:p>
        </p:txBody>
      </p:sp>
      <p:sp>
        <p:nvSpPr>
          <p:cNvPr id="4" name="Rettangolo 3"/>
          <p:cNvSpPr/>
          <p:nvPr/>
        </p:nvSpPr>
        <p:spPr>
          <a:xfrm>
            <a:off x="166716" y="1087131"/>
            <a:ext cx="2810600" cy="3139321"/>
          </a:xfrm>
          <a:prstGeom prst="rect">
            <a:avLst/>
          </a:prstGeom>
        </p:spPr>
        <p:txBody>
          <a:bodyPr wrap="square">
            <a:spAutoFit/>
          </a:bodyPr>
          <a:lstStyle/>
          <a:p>
            <a:r>
              <a:rPr lang="en-GB" sz="1800" b="1" dirty="0">
                <a:solidFill>
                  <a:srgbClr val="0070C0"/>
                </a:solidFill>
                <a:latin typeface="Roboto" panose="020B0604020202020204" charset="0"/>
                <a:ea typeface="Roboto" panose="020B0604020202020204" charset="0"/>
              </a:rPr>
              <a:t>Transitivity</a:t>
            </a:r>
            <a:r>
              <a:rPr lang="en-GB" sz="1800" dirty="0">
                <a:latin typeface="Roboto" panose="020B0604020202020204" charset="0"/>
                <a:ea typeface="Roboto" panose="020B0604020202020204" charset="0"/>
              </a:rPr>
              <a:t> relates to the presence of tightly interconnected nodes in the network called </a:t>
            </a:r>
            <a:r>
              <a:rPr lang="en-GB" sz="1800" b="1" dirty="0">
                <a:solidFill>
                  <a:srgbClr val="0070C0"/>
                </a:solidFill>
                <a:latin typeface="Roboto" panose="020B0604020202020204" charset="0"/>
                <a:ea typeface="Roboto" panose="020B0604020202020204" charset="0"/>
              </a:rPr>
              <a:t>clusters</a:t>
            </a:r>
            <a:r>
              <a:rPr lang="en-GB" sz="1800" dirty="0">
                <a:latin typeface="Roboto" panose="020B0604020202020204" charset="0"/>
                <a:ea typeface="Roboto" panose="020B0604020202020204" charset="0"/>
              </a:rPr>
              <a:t> or </a:t>
            </a:r>
            <a:r>
              <a:rPr lang="en-GB" sz="1800" b="1" dirty="0">
                <a:solidFill>
                  <a:srgbClr val="0070C0"/>
                </a:solidFill>
                <a:latin typeface="Roboto" panose="020B0604020202020204" charset="0"/>
                <a:ea typeface="Roboto" panose="020B0604020202020204" charset="0"/>
              </a:rPr>
              <a:t>communities</a:t>
            </a:r>
            <a:r>
              <a:rPr lang="en-GB" sz="1800" dirty="0">
                <a:latin typeface="Roboto" panose="020B0604020202020204" charset="0"/>
                <a:ea typeface="Roboto" panose="020B0604020202020204" charset="0"/>
              </a:rPr>
              <a:t>. </a:t>
            </a:r>
            <a:endParaRPr lang="en-GB" sz="1800" dirty="0" smtClean="0">
              <a:latin typeface="Roboto" panose="020B0604020202020204" charset="0"/>
              <a:ea typeface="Roboto" panose="020B0604020202020204" charset="0"/>
            </a:endParaRPr>
          </a:p>
          <a:p>
            <a:endParaRPr lang="en-GB" sz="1800" b="1" dirty="0">
              <a:solidFill>
                <a:srgbClr val="0070C0"/>
              </a:solidFill>
              <a:latin typeface="Roboto" panose="020B0604020202020204" charset="0"/>
              <a:ea typeface="Roboto" panose="020B0604020202020204" charset="0"/>
            </a:endParaRPr>
          </a:p>
          <a:p>
            <a:r>
              <a:rPr lang="en-GB" sz="1800" b="1" dirty="0" smtClean="0">
                <a:solidFill>
                  <a:srgbClr val="0070C0"/>
                </a:solidFill>
                <a:latin typeface="Roboto" panose="020B0604020202020204" charset="0"/>
                <a:ea typeface="Roboto" panose="020B0604020202020204" charset="0"/>
              </a:rPr>
              <a:t>Clustering </a:t>
            </a:r>
            <a:r>
              <a:rPr lang="en-GB" sz="1800" b="1" dirty="0">
                <a:solidFill>
                  <a:srgbClr val="0070C0"/>
                </a:solidFill>
                <a:latin typeface="Roboto" panose="020B0604020202020204" charset="0"/>
                <a:ea typeface="Roboto" panose="020B0604020202020204" charset="0"/>
              </a:rPr>
              <a:t>coefficient</a:t>
            </a:r>
            <a:r>
              <a:rPr lang="en-GB" sz="1800" dirty="0">
                <a:latin typeface="Roboto" panose="020B0604020202020204" charset="0"/>
                <a:ea typeface="Roboto" panose="020B0604020202020204" charset="0"/>
              </a:rPr>
              <a:t>:</a:t>
            </a:r>
          </a:p>
          <a:p>
            <a:r>
              <a:rPr lang="en-GB" sz="1800" dirty="0">
                <a:latin typeface="Roboto" panose="020B0604020202020204" charset="0"/>
                <a:ea typeface="Roboto" panose="020B0604020202020204" charset="0"/>
              </a:rPr>
              <a:t>what fraction of your</a:t>
            </a:r>
          </a:p>
          <a:p>
            <a:r>
              <a:rPr lang="en-GB" sz="1800" dirty="0" smtClean="0">
                <a:latin typeface="Roboto" panose="020B0604020202020204" charset="0"/>
                <a:ea typeface="Roboto" panose="020B0604020202020204" charset="0"/>
              </a:rPr>
              <a:t>neighbours </a:t>
            </a:r>
            <a:r>
              <a:rPr lang="en-GB" sz="1800" dirty="0">
                <a:latin typeface="Roboto" panose="020B0604020202020204" charset="0"/>
                <a:ea typeface="Roboto" panose="020B0604020202020204" charset="0"/>
              </a:rPr>
              <a:t>are </a:t>
            </a:r>
            <a:r>
              <a:rPr lang="en-GB" sz="1800" dirty="0" smtClean="0">
                <a:latin typeface="Roboto" panose="020B0604020202020204" charset="0"/>
                <a:ea typeface="Roboto" panose="020B0604020202020204" charset="0"/>
              </a:rPr>
              <a:t>connected</a:t>
            </a:r>
          </a:p>
          <a:p>
            <a:r>
              <a:rPr lang="en-GB" sz="1800" dirty="0">
                <a:latin typeface="Roboto" panose="020B0604020202020204" charset="0"/>
                <a:ea typeface="Roboto" panose="020B0604020202020204" charset="0"/>
              </a:rPr>
              <a:t>(value between 0 and 1</a:t>
            </a:r>
            <a:r>
              <a:rPr lang="en-GB" sz="1800" dirty="0" smtClean="0">
                <a:latin typeface="Roboto" panose="020B0604020202020204" charset="0"/>
                <a:ea typeface="Roboto" panose="020B0604020202020204" charset="0"/>
              </a:rPr>
              <a:t>)</a:t>
            </a:r>
          </a:p>
        </p:txBody>
      </p:sp>
      <p:grpSp>
        <p:nvGrpSpPr>
          <p:cNvPr id="40" name="Gruppo 39"/>
          <p:cNvGrpSpPr/>
          <p:nvPr/>
        </p:nvGrpSpPr>
        <p:grpSpPr>
          <a:xfrm>
            <a:off x="3388659" y="1187341"/>
            <a:ext cx="2452743" cy="2147530"/>
            <a:chOff x="4184293" y="1333282"/>
            <a:chExt cx="2671238" cy="2341260"/>
          </a:xfrm>
        </p:grpSpPr>
        <p:sp>
          <p:nvSpPr>
            <p:cNvPr id="5" name="Ovale 4"/>
            <p:cNvSpPr/>
            <p:nvPr/>
          </p:nvSpPr>
          <p:spPr>
            <a:xfrm>
              <a:off x="4184293" y="1333283"/>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e 5"/>
            <p:cNvSpPr/>
            <p:nvPr/>
          </p:nvSpPr>
          <p:spPr>
            <a:xfrm>
              <a:off x="4184293" y="3047525"/>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e 6"/>
            <p:cNvSpPr/>
            <p:nvPr/>
          </p:nvSpPr>
          <p:spPr>
            <a:xfrm>
              <a:off x="6241577" y="3047525"/>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e 7"/>
            <p:cNvSpPr/>
            <p:nvPr/>
          </p:nvSpPr>
          <p:spPr>
            <a:xfrm>
              <a:off x="6241577" y="1333282"/>
              <a:ext cx="613954" cy="627017"/>
            </a:xfrm>
            <a:prstGeom prst="ellips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onnettore diritto 8"/>
            <p:cNvCxnSpPr>
              <a:stCxn id="5" idx="6"/>
              <a:endCxn id="8" idx="2"/>
            </p:cNvCxnSpPr>
            <p:nvPr/>
          </p:nvCxnSpPr>
          <p:spPr>
            <a:xfrm flipV="1">
              <a:off x="4798247" y="1646791"/>
              <a:ext cx="144333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diritto 10"/>
            <p:cNvCxnSpPr>
              <a:stCxn id="8" idx="4"/>
              <a:endCxn id="7" idx="0"/>
            </p:cNvCxnSpPr>
            <p:nvPr/>
          </p:nvCxnSpPr>
          <p:spPr>
            <a:xfrm>
              <a:off x="6548554" y="1960299"/>
              <a:ext cx="0" cy="10872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a:stCxn id="5" idx="4"/>
              <a:endCxn id="6" idx="0"/>
            </p:cNvCxnSpPr>
            <p:nvPr/>
          </p:nvCxnSpPr>
          <p:spPr>
            <a:xfrm>
              <a:off x="4491270" y="1960300"/>
              <a:ext cx="0" cy="1087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e 22"/>
            <p:cNvSpPr/>
            <p:nvPr/>
          </p:nvSpPr>
          <p:spPr>
            <a:xfrm>
              <a:off x="5212935" y="2190403"/>
              <a:ext cx="613954" cy="627017"/>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solidFill>
                    <a:schemeClr val="tx1"/>
                  </a:solidFill>
                  <a:latin typeface="Roboto" panose="020B0604020202020204" charset="0"/>
                  <a:ea typeface="Roboto" panose="020B0604020202020204" charset="0"/>
                </a:rPr>
                <a:t>i</a:t>
              </a:r>
              <a:endParaRPr lang="en-GB" sz="2000" b="1" dirty="0">
                <a:solidFill>
                  <a:schemeClr val="tx1"/>
                </a:solidFill>
                <a:latin typeface="Roboto" panose="020B0604020202020204" charset="0"/>
                <a:ea typeface="Roboto" panose="020B0604020202020204" charset="0"/>
              </a:endParaRPr>
            </a:p>
          </p:txBody>
        </p:sp>
        <p:cxnSp>
          <p:nvCxnSpPr>
            <p:cNvPr id="25" name="Connettore diritto 24"/>
            <p:cNvCxnSpPr>
              <a:stCxn id="8" idx="3"/>
              <a:endCxn id="23" idx="7"/>
            </p:cNvCxnSpPr>
            <p:nvPr/>
          </p:nvCxnSpPr>
          <p:spPr>
            <a:xfrm flipH="1">
              <a:off x="5736978" y="1868474"/>
              <a:ext cx="594510" cy="413754"/>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7" name="Connettore diritto 26"/>
            <p:cNvCxnSpPr>
              <a:stCxn id="5" idx="5"/>
              <a:endCxn id="23" idx="1"/>
            </p:cNvCxnSpPr>
            <p:nvPr/>
          </p:nvCxnSpPr>
          <p:spPr>
            <a:xfrm>
              <a:off x="4708336" y="1868475"/>
              <a:ext cx="594510" cy="413753"/>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a:xfrm flipV="1">
              <a:off x="4682824" y="2725593"/>
              <a:ext cx="594510" cy="413755"/>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33" name="Connettore diritto 32"/>
            <p:cNvCxnSpPr>
              <a:stCxn id="23" idx="5"/>
              <a:endCxn id="7" idx="1"/>
            </p:cNvCxnSpPr>
            <p:nvPr/>
          </p:nvCxnSpPr>
          <p:spPr>
            <a:xfrm>
              <a:off x="5736978" y="2725595"/>
              <a:ext cx="594510" cy="413755"/>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grpSp>
      <p:sp>
        <p:nvSpPr>
          <p:cNvPr id="39" name="Rettangolo 38"/>
          <p:cNvSpPr/>
          <p:nvPr/>
        </p:nvSpPr>
        <p:spPr>
          <a:xfrm>
            <a:off x="4007607" y="3656518"/>
            <a:ext cx="1679385" cy="1200329"/>
          </a:xfrm>
          <a:prstGeom prst="rect">
            <a:avLst/>
          </a:prstGeom>
        </p:spPr>
        <p:txBody>
          <a:bodyPr wrap="square">
            <a:spAutoFit/>
          </a:bodyPr>
          <a:lstStyle/>
          <a:p>
            <a:r>
              <a:rPr lang="en-GB" sz="1800" dirty="0">
                <a:latin typeface="Roboto" panose="020B0604020202020204" charset="0"/>
                <a:ea typeface="Roboto" panose="020B0604020202020204" charset="0"/>
              </a:rPr>
              <a:t>7 edges total</a:t>
            </a:r>
          </a:p>
          <a:p>
            <a:r>
              <a:rPr lang="en-GB" sz="1800" dirty="0">
                <a:latin typeface="Roboto" panose="020B0604020202020204" charset="0"/>
                <a:ea typeface="Roboto" panose="020B0604020202020204" charset="0"/>
              </a:rPr>
              <a:t>3 between</a:t>
            </a:r>
          </a:p>
          <a:p>
            <a:r>
              <a:rPr lang="en-GB" sz="1800" dirty="0">
                <a:latin typeface="Roboto" panose="020B0604020202020204" charset="0"/>
                <a:ea typeface="Roboto" panose="020B0604020202020204" charset="0"/>
              </a:rPr>
              <a:t>neighbours</a:t>
            </a:r>
          </a:p>
          <a:p>
            <a:r>
              <a:rPr lang="en-GB" sz="1800" dirty="0" smtClean="0">
                <a:latin typeface="Roboto" panose="020B0604020202020204" charset="0"/>
                <a:ea typeface="Roboto" panose="020B0604020202020204" charset="0"/>
              </a:rPr>
              <a:t>Ci = </a:t>
            </a:r>
            <a:r>
              <a:rPr lang="en-GB" sz="1800" dirty="0">
                <a:latin typeface="Roboto" panose="020B0604020202020204" charset="0"/>
                <a:ea typeface="Roboto" panose="020B0604020202020204" charset="0"/>
              </a:rPr>
              <a:t>0.5</a:t>
            </a:r>
          </a:p>
        </p:txBody>
      </p:sp>
      <p:sp>
        <p:nvSpPr>
          <p:cNvPr id="41" name="Rettangolo 40"/>
          <p:cNvSpPr/>
          <p:nvPr/>
        </p:nvSpPr>
        <p:spPr>
          <a:xfrm>
            <a:off x="6209067" y="901504"/>
            <a:ext cx="2679147" cy="1754326"/>
          </a:xfrm>
          <a:prstGeom prst="rect">
            <a:avLst/>
          </a:prstGeom>
        </p:spPr>
        <p:txBody>
          <a:bodyPr wrap="square">
            <a:spAutoFit/>
          </a:bodyPr>
          <a:lstStyle/>
          <a:p>
            <a:r>
              <a:rPr lang="en-GB" sz="1800" b="1" dirty="0">
                <a:latin typeface="Roboto" panose="020B0604020202020204" charset="0"/>
                <a:ea typeface="Roboto" panose="020B0604020202020204" charset="0"/>
              </a:rPr>
              <a:t>Calculating clustering</a:t>
            </a:r>
          </a:p>
          <a:p>
            <a:r>
              <a:rPr lang="en-GB" sz="1800" b="1" dirty="0">
                <a:latin typeface="Roboto" panose="020B0604020202020204" charset="0"/>
                <a:ea typeface="Roboto" panose="020B0604020202020204" charset="0"/>
              </a:rPr>
              <a:t>coefficient </a:t>
            </a:r>
            <a:endParaRPr lang="en-GB" sz="1800" b="1" dirty="0" smtClean="0">
              <a:latin typeface="Roboto" panose="020B0604020202020204" charset="0"/>
              <a:ea typeface="Roboto" panose="020B0604020202020204" charset="0"/>
            </a:endParaRPr>
          </a:p>
          <a:p>
            <a:endParaRPr lang="en-GB" sz="1800" b="1" dirty="0" smtClean="0">
              <a:latin typeface="Roboto" panose="020B0604020202020204" charset="0"/>
              <a:ea typeface="Roboto" panose="020B0604020202020204" charset="0"/>
            </a:endParaRPr>
          </a:p>
          <a:p>
            <a:r>
              <a:rPr lang="en-GB" sz="1800" dirty="0" smtClean="0">
                <a:latin typeface="Roboto" panose="020B0604020202020204" charset="0"/>
                <a:ea typeface="Roboto" panose="020B0604020202020204" charset="0"/>
              </a:rPr>
              <a:t>Ki = </a:t>
            </a:r>
            <a:r>
              <a:rPr lang="en-GB" sz="1800" dirty="0">
                <a:latin typeface="Roboto" panose="020B0604020202020204" charset="0"/>
                <a:ea typeface="Roboto" panose="020B0604020202020204" charset="0"/>
              </a:rPr>
              <a:t>degree of node </a:t>
            </a:r>
            <a:r>
              <a:rPr lang="en-GB" sz="1800" dirty="0" err="1">
                <a:latin typeface="Roboto" panose="020B0604020202020204" charset="0"/>
                <a:ea typeface="Roboto" panose="020B0604020202020204" charset="0"/>
              </a:rPr>
              <a:t>i</a:t>
            </a:r>
            <a:endParaRPr lang="en-GB" sz="1800" dirty="0">
              <a:latin typeface="Roboto" panose="020B0604020202020204" charset="0"/>
              <a:ea typeface="Roboto" panose="020B0604020202020204" charset="0"/>
            </a:endParaRPr>
          </a:p>
          <a:p>
            <a:r>
              <a:rPr lang="en-GB" sz="1800" dirty="0" err="1" smtClean="0">
                <a:latin typeface="Roboto" panose="020B0604020202020204" charset="0"/>
                <a:ea typeface="Roboto" panose="020B0604020202020204" charset="0"/>
              </a:rPr>
              <a:t>Ei</a:t>
            </a:r>
            <a:r>
              <a:rPr lang="en-GB" sz="1800" dirty="0" smtClean="0">
                <a:latin typeface="Roboto" panose="020B0604020202020204" charset="0"/>
                <a:ea typeface="Roboto" panose="020B0604020202020204" charset="0"/>
              </a:rPr>
              <a:t> = </a:t>
            </a:r>
            <a:r>
              <a:rPr lang="en-GB" sz="1800" dirty="0">
                <a:latin typeface="Roboto" panose="020B0604020202020204" charset="0"/>
                <a:ea typeface="Roboto" panose="020B0604020202020204" charset="0"/>
              </a:rPr>
              <a:t>edges between </a:t>
            </a:r>
            <a:r>
              <a:rPr lang="en-GB" sz="1800" dirty="0" smtClean="0">
                <a:latin typeface="Roboto" panose="020B0604020202020204" charset="0"/>
                <a:ea typeface="Roboto" panose="020B0604020202020204" charset="0"/>
              </a:rPr>
              <a:t>the neighbours </a:t>
            </a:r>
            <a:r>
              <a:rPr lang="en-GB" sz="1800" dirty="0">
                <a:latin typeface="Roboto" panose="020B0604020202020204" charset="0"/>
                <a:ea typeface="Roboto" panose="020B0604020202020204" charset="0"/>
              </a:rPr>
              <a:t>of node </a:t>
            </a:r>
            <a:r>
              <a:rPr lang="en-GB" sz="1800" dirty="0" err="1">
                <a:latin typeface="Roboto" panose="020B0604020202020204" charset="0"/>
                <a:ea typeface="Roboto" panose="020B0604020202020204" charset="0"/>
              </a:rPr>
              <a:t>i</a:t>
            </a:r>
            <a:endParaRPr lang="en-GB" sz="1800" dirty="0">
              <a:latin typeface="Roboto" panose="020B0604020202020204" charset="0"/>
              <a:ea typeface="Roboto" panose="020B0604020202020204" charset="0"/>
            </a:endParaRPr>
          </a:p>
        </p:txBody>
      </p:sp>
      <p:pic>
        <p:nvPicPr>
          <p:cNvPr id="42" name="Immagine 41"/>
          <p:cNvPicPr>
            <a:picLocks noChangeAspect="1"/>
          </p:cNvPicPr>
          <p:nvPr/>
        </p:nvPicPr>
        <p:blipFill>
          <a:blip r:embed="rId3"/>
          <a:stretch>
            <a:fillRect/>
          </a:stretch>
        </p:blipFill>
        <p:spPr>
          <a:xfrm>
            <a:off x="6667579" y="2755769"/>
            <a:ext cx="1762125" cy="781050"/>
          </a:xfrm>
          <a:prstGeom prst="rect">
            <a:avLst/>
          </a:prstGeom>
          <a:ln>
            <a:solidFill>
              <a:schemeClr val="tx1"/>
            </a:solidFill>
          </a:ln>
        </p:spPr>
      </p:pic>
      <p:sp>
        <p:nvSpPr>
          <p:cNvPr id="43" name="Rettangolo 42"/>
          <p:cNvSpPr/>
          <p:nvPr/>
        </p:nvSpPr>
        <p:spPr>
          <a:xfrm>
            <a:off x="6844821" y="3795018"/>
            <a:ext cx="1407642" cy="923330"/>
          </a:xfrm>
          <a:prstGeom prst="rect">
            <a:avLst/>
          </a:prstGeom>
        </p:spPr>
        <p:txBody>
          <a:bodyPr wrap="square">
            <a:spAutoFit/>
          </a:bodyPr>
          <a:lstStyle/>
          <a:p>
            <a:r>
              <a:rPr lang="en-GB" sz="1800" dirty="0">
                <a:latin typeface="Roboto" panose="020B0604020202020204" charset="0"/>
                <a:ea typeface="Roboto" panose="020B0604020202020204" charset="0"/>
              </a:rPr>
              <a:t>2 * </a:t>
            </a:r>
            <a:r>
              <a:rPr lang="en-GB" sz="1800" dirty="0" smtClean="0">
                <a:latin typeface="Roboto" panose="020B0604020202020204" charset="0"/>
                <a:ea typeface="Roboto" panose="020B0604020202020204" charset="0"/>
              </a:rPr>
              <a:t>3</a:t>
            </a:r>
          </a:p>
          <a:p>
            <a:r>
              <a:rPr lang="en-GB" sz="1800" dirty="0" smtClean="0">
                <a:latin typeface="Roboto" panose="020B0604020202020204" charset="0"/>
                <a:ea typeface="Roboto" panose="020B0604020202020204" charset="0"/>
              </a:rPr>
              <a:t>--------  = </a:t>
            </a:r>
            <a:r>
              <a:rPr lang="en-GB" sz="1800" dirty="0">
                <a:latin typeface="Roboto" panose="020B0604020202020204" charset="0"/>
                <a:ea typeface="Roboto" panose="020B0604020202020204" charset="0"/>
              </a:rPr>
              <a:t>0.5</a:t>
            </a:r>
          </a:p>
          <a:p>
            <a:r>
              <a:rPr lang="en-GB" sz="1800" dirty="0" smtClean="0">
                <a:latin typeface="Roboto" panose="020B0604020202020204" charset="0"/>
                <a:ea typeface="Roboto" panose="020B0604020202020204" charset="0"/>
              </a:rPr>
              <a:t>4 </a:t>
            </a:r>
            <a:r>
              <a:rPr lang="en-GB" sz="1800" dirty="0">
                <a:latin typeface="Roboto" panose="020B0604020202020204" charset="0"/>
                <a:ea typeface="Roboto" panose="020B0604020202020204" charset="0"/>
              </a:rPr>
              <a:t>* </a:t>
            </a:r>
            <a:r>
              <a:rPr lang="en-GB" sz="1800" dirty="0" smtClean="0">
                <a:latin typeface="Roboto" panose="020B0604020202020204" charset="0"/>
                <a:ea typeface="Roboto" panose="020B0604020202020204" charset="0"/>
              </a:rPr>
              <a:t>3</a:t>
            </a:r>
            <a:endParaRPr lang="en-GB" sz="1800" dirty="0">
              <a:latin typeface="Roboto" panose="020B0604020202020204" charset="0"/>
              <a:ea typeface="Roboto" panose="020B0604020202020204" charset="0"/>
            </a:endParaRPr>
          </a:p>
        </p:txBody>
      </p:sp>
    </p:spTree>
    <p:extLst>
      <p:ext uri="{BB962C8B-B14F-4D97-AF65-F5344CB8AC3E}">
        <p14:creationId xmlns:p14="http://schemas.microsoft.com/office/powerpoint/2010/main" val="2964945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noFill/>
          <a:ln>
            <a:noFill/>
          </a:ln>
        </p:spPr>
        <p:txBody>
          <a:bodyPr spcFirstLastPara="1" wrap="square" lIns="91425" tIns="91425" rIns="91425" bIns="91425" anchor="t" anchorCtr="0">
            <a:noAutofit/>
          </a:bodyPr>
          <a:lstStyle/>
          <a:p>
            <a:pPr algn="ctr"/>
            <a:r>
              <a:rPr lang="it-IT" sz="3200" dirty="0"/>
              <a:t>Multi-</a:t>
            </a:r>
            <a:r>
              <a:rPr lang="it-IT" sz="3200" dirty="0" err="1"/>
              <a:t>Omics</a:t>
            </a:r>
            <a:r>
              <a:rPr lang="it-IT" sz="3200" dirty="0"/>
              <a:t> </a:t>
            </a:r>
            <a:r>
              <a:rPr lang="it-IT" sz="3200" dirty="0" err="1"/>
              <a:t>approach</a:t>
            </a:r>
            <a:endParaRPr lang="en-GB" sz="3200" dirty="0"/>
          </a:p>
        </p:txBody>
      </p:sp>
      <p:pic>
        <p:nvPicPr>
          <p:cNvPr id="3" name="Immagine 2"/>
          <p:cNvPicPr>
            <a:picLocks noChangeAspect="1"/>
          </p:cNvPicPr>
          <p:nvPr/>
        </p:nvPicPr>
        <p:blipFill rotWithShape="1">
          <a:blip r:embed="rId2"/>
          <a:srcRect l="10712" t="27517" r="54442" b="17796"/>
          <a:stretch/>
        </p:blipFill>
        <p:spPr>
          <a:xfrm>
            <a:off x="0" y="735974"/>
            <a:ext cx="4533900" cy="4000500"/>
          </a:xfrm>
          <a:prstGeom prst="rect">
            <a:avLst/>
          </a:prstGeom>
        </p:spPr>
      </p:pic>
      <p:sp>
        <p:nvSpPr>
          <p:cNvPr id="4" name="Rettangolo 3"/>
          <p:cNvSpPr/>
          <p:nvPr/>
        </p:nvSpPr>
        <p:spPr>
          <a:xfrm>
            <a:off x="2556926" y="4835723"/>
            <a:ext cx="3796232" cy="307777"/>
          </a:xfrm>
          <a:prstGeom prst="rect">
            <a:avLst/>
          </a:prstGeom>
        </p:spPr>
        <p:txBody>
          <a:bodyPr wrap="none">
            <a:spAutoFit/>
          </a:bodyPr>
          <a:lstStyle/>
          <a:p>
            <a:r>
              <a:rPr lang="it-IT" i="1" dirty="0" err="1">
                <a:solidFill>
                  <a:srgbClr val="0070C0"/>
                </a:solidFill>
                <a:latin typeface="Roboto" panose="020B0604020202020204" charset="0"/>
                <a:ea typeface="Roboto" panose="020B0604020202020204" charset="0"/>
              </a:rPr>
              <a:t>Hasin</a:t>
            </a:r>
            <a:r>
              <a:rPr lang="it-IT" i="1" dirty="0">
                <a:solidFill>
                  <a:srgbClr val="0070C0"/>
                </a:solidFill>
                <a:latin typeface="Roboto" panose="020B0604020202020204" charset="0"/>
                <a:ea typeface="Roboto" panose="020B0604020202020204" charset="0"/>
              </a:rPr>
              <a:t> </a:t>
            </a:r>
            <a:r>
              <a:rPr lang="it-IT" i="1" dirty="0" smtClean="0">
                <a:solidFill>
                  <a:srgbClr val="0070C0"/>
                </a:solidFill>
                <a:latin typeface="Roboto" panose="020B0604020202020204" charset="0"/>
                <a:ea typeface="Roboto" panose="020B0604020202020204" charset="0"/>
              </a:rPr>
              <a:t>Y., 2017 </a:t>
            </a:r>
            <a:r>
              <a:rPr lang="it-IT" i="1" dirty="0" err="1" smtClean="0">
                <a:solidFill>
                  <a:srgbClr val="0070C0"/>
                </a:solidFill>
                <a:latin typeface="Roboto" panose="020B0604020202020204" charset="0"/>
                <a:ea typeface="Roboto" panose="020B0604020202020204" charset="0"/>
              </a:rPr>
              <a:t>Genome</a:t>
            </a:r>
            <a:r>
              <a:rPr lang="it-IT" i="1" dirty="0" smtClean="0">
                <a:solidFill>
                  <a:srgbClr val="0070C0"/>
                </a:solidFill>
                <a:latin typeface="Roboto" panose="020B0604020202020204" charset="0"/>
                <a:ea typeface="Roboto" panose="020B0604020202020204" charset="0"/>
              </a:rPr>
              <a:t> </a:t>
            </a:r>
            <a:r>
              <a:rPr lang="it-IT" i="1" dirty="0" err="1" smtClean="0">
                <a:solidFill>
                  <a:srgbClr val="0070C0"/>
                </a:solidFill>
                <a:latin typeface="Roboto" panose="020B0604020202020204" charset="0"/>
                <a:ea typeface="Roboto" panose="020B0604020202020204" charset="0"/>
              </a:rPr>
              <a:t>Biol</a:t>
            </a:r>
            <a:r>
              <a:rPr lang="it-IT" i="1" dirty="0" smtClean="0">
                <a:solidFill>
                  <a:srgbClr val="0070C0"/>
                </a:solidFill>
                <a:latin typeface="Roboto" panose="020B0604020202020204" charset="0"/>
                <a:ea typeface="Roboto" panose="020B0604020202020204" charset="0"/>
              </a:rPr>
              <a:t>. </a:t>
            </a:r>
            <a:r>
              <a:rPr lang="it-IT" i="1" dirty="0">
                <a:solidFill>
                  <a:srgbClr val="0070C0"/>
                </a:solidFill>
                <a:latin typeface="Roboto" panose="020B0604020202020204" charset="0"/>
                <a:ea typeface="Roboto" panose="020B0604020202020204" charset="0"/>
              </a:rPr>
              <a:t>PMID: 28476144 </a:t>
            </a:r>
          </a:p>
        </p:txBody>
      </p:sp>
      <p:sp>
        <p:nvSpPr>
          <p:cNvPr id="6" name="CasellaDiTesto 5"/>
          <p:cNvSpPr txBox="1"/>
          <p:nvPr/>
        </p:nvSpPr>
        <p:spPr>
          <a:xfrm>
            <a:off x="4914900" y="901874"/>
            <a:ext cx="4028684" cy="3785652"/>
          </a:xfrm>
          <a:prstGeom prst="rect">
            <a:avLst/>
          </a:prstGeom>
          <a:noFill/>
        </p:spPr>
        <p:txBody>
          <a:bodyPr wrap="square" rtlCol="0">
            <a:spAutoFit/>
          </a:bodyPr>
          <a:lstStyle/>
          <a:p>
            <a:r>
              <a:rPr lang="en-GB" sz="1600" dirty="0">
                <a:latin typeface="Roboto" panose="020B0604020202020204" charset="0"/>
                <a:ea typeface="Roboto" panose="020B0604020202020204" charset="0"/>
              </a:rPr>
              <a:t>A</a:t>
            </a:r>
            <a:r>
              <a:rPr lang="en-GB" sz="1600" dirty="0" smtClean="0">
                <a:latin typeface="Roboto" panose="020B0604020202020204" charset="0"/>
                <a:ea typeface="Roboto" panose="020B0604020202020204" charset="0"/>
              </a:rPr>
              <a:t>nalysis </a:t>
            </a:r>
            <a:r>
              <a:rPr lang="en-GB" sz="1600" dirty="0">
                <a:latin typeface="Roboto" panose="020B0604020202020204" charset="0"/>
                <a:ea typeface="Roboto" panose="020B0604020202020204" charset="0"/>
              </a:rPr>
              <a:t>of </a:t>
            </a:r>
            <a:r>
              <a:rPr lang="en-GB" sz="1600" b="1" dirty="0">
                <a:solidFill>
                  <a:srgbClr val="0070C0"/>
                </a:solidFill>
                <a:latin typeface="Roboto" panose="020B0604020202020204" charset="0"/>
                <a:ea typeface="Roboto" panose="020B0604020202020204" charset="0"/>
              </a:rPr>
              <a:t>only one data type </a:t>
            </a:r>
            <a:r>
              <a:rPr lang="en-GB" sz="1600" dirty="0">
                <a:latin typeface="Roboto" panose="020B0604020202020204" charset="0"/>
                <a:ea typeface="Roboto" panose="020B0604020202020204" charset="0"/>
              </a:rPr>
              <a:t>is limited</a:t>
            </a:r>
          </a:p>
          <a:p>
            <a:r>
              <a:rPr lang="en-GB" sz="1600" dirty="0">
                <a:latin typeface="Roboto" panose="020B0604020202020204" charset="0"/>
                <a:ea typeface="Roboto" panose="020B0604020202020204" charset="0"/>
              </a:rPr>
              <a:t>to </a:t>
            </a:r>
            <a:r>
              <a:rPr lang="en-GB" sz="1600" b="1" dirty="0">
                <a:solidFill>
                  <a:srgbClr val="0070C0"/>
                </a:solidFill>
                <a:latin typeface="Roboto" panose="020B0604020202020204" charset="0"/>
                <a:ea typeface="Roboto" panose="020B0604020202020204" charset="0"/>
              </a:rPr>
              <a:t>correlations</a:t>
            </a:r>
            <a:r>
              <a:rPr lang="en-GB" sz="1600" dirty="0">
                <a:latin typeface="Roboto" panose="020B0604020202020204" charset="0"/>
                <a:ea typeface="Roboto" panose="020B0604020202020204" charset="0"/>
              </a:rPr>
              <a:t>, mostly reflecting reactive </a:t>
            </a:r>
            <a:r>
              <a:rPr lang="en-GB" sz="1600" dirty="0" smtClean="0">
                <a:latin typeface="Roboto" panose="020B0604020202020204" charset="0"/>
                <a:ea typeface="Roboto" panose="020B0604020202020204" charset="0"/>
              </a:rPr>
              <a:t>processes rather </a:t>
            </a:r>
            <a:r>
              <a:rPr lang="en-GB" sz="1600" dirty="0">
                <a:latin typeface="Roboto" panose="020B0604020202020204" charset="0"/>
                <a:ea typeface="Roboto" panose="020B0604020202020204" charset="0"/>
              </a:rPr>
              <a:t>than causative </a:t>
            </a:r>
            <a:r>
              <a:rPr lang="en-GB" sz="1600" dirty="0" smtClean="0">
                <a:latin typeface="Roboto" panose="020B0604020202020204" charset="0"/>
                <a:ea typeface="Roboto" panose="020B0604020202020204" charset="0"/>
              </a:rPr>
              <a:t>ones.</a:t>
            </a:r>
          </a:p>
          <a:p>
            <a:endParaRPr lang="en-GB" sz="1600" dirty="0" smtClean="0">
              <a:latin typeface="Roboto" panose="020B0604020202020204" charset="0"/>
              <a:ea typeface="Roboto" panose="020B0604020202020204" charset="0"/>
            </a:endParaRPr>
          </a:p>
          <a:p>
            <a:r>
              <a:rPr lang="en-GB" sz="1600" b="1" dirty="0">
                <a:solidFill>
                  <a:srgbClr val="0070C0"/>
                </a:solidFill>
                <a:latin typeface="Roboto" panose="020B0604020202020204" charset="0"/>
                <a:ea typeface="Roboto" panose="020B0604020202020204" charset="0"/>
              </a:rPr>
              <a:t>Integration of different </a:t>
            </a:r>
            <a:r>
              <a:rPr lang="en-GB" sz="1600" b="1" dirty="0" smtClean="0">
                <a:solidFill>
                  <a:srgbClr val="0070C0"/>
                </a:solidFill>
                <a:latin typeface="Roboto" panose="020B0604020202020204" charset="0"/>
                <a:ea typeface="Roboto" panose="020B0604020202020204" charset="0"/>
              </a:rPr>
              <a:t>omics </a:t>
            </a:r>
            <a:r>
              <a:rPr lang="en-GB" sz="1600" dirty="0" smtClean="0">
                <a:latin typeface="Roboto" panose="020B0604020202020204" charset="0"/>
                <a:ea typeface="Roboto" panose="020B0604020202020204" charset="0"/>
              </a:rPr>
              <a:t>data </a:t>
            </a:r>
            <a:r>
              <a:rPr lang="en-GB" sz="1600" dirty="0">
                <a:latin typeface="Roboto" panose="020B0604020202020204" charset="0"/>
                <a:ea typeface="Roboto" panose="020B0604020202020204" charset="0"/>
              </a:rPr>
              <a:t>types is often used to elucidate potential </a:t>
            </a:r>
            <a:r>
              <a:rPr lang="en-GB" sz="1600" dirty="0" smtClean="0">
                <a:latin typeface="Roboto" panose="020B0604020202020204" charset="0"/>
                <a:ea typeface="Roboto" panose="020B0604020202020204" charset="0"/>
              </a:rPr>
              <a:t>causative changes </a:t>
            </a:r>
            <a:r>
              <a:rPr lang="en-GB" sz="1600" dirty="0">
                <a:latin typeface="Roboto" panose="020B0604020202020204" charset="0"/>
                <a:ea typeface="Roboto" panose="020B0604020202020204" charset="0"/>
              </a:rPr>
              <a:t>that lead to disease, or the </a:t>
            </a:r>
            <a:r>
              <a:rPr lang="en-GB" sz="1600" dirty="0" smtClean="0">
                <a:latin typeface="Roboto" panose="020B0604020202020204" charset="0"/>
                <a:ea typeface="Roboto" panose="020B0604020202020204" charset="0"/>
              </a:rPr>
              <a:t> treatment </a:t>
            </a:r>
            <a:r>
              <a:rPr lang="en-GB" sz="1600" dirty="0">
                <a:latin typeface="Roboto" panose="020B0604020202020204" charset="0"/>
                <a:ea typeface="Roboto" panose="020B0604020202020204" charset="0"/>
              </a:rPr>
              <a:t>targets</a:t>
            </a:r>
            <a:r>
              <a:rPr lang="en-GB" sz="1600" dirty="0" smtClean="0">
                <a:latin typeface="Roboto" panose="020B0604020202020204" charset="0"/>
                <a:ea typeface="Roboto" panose="020B0604020202020204" charset="0"/>
              </a:rPr>
              <a:t>, that </a:t>
            </a:r>
            <a:r>
              <a:rPr lang="en-GB" sz="1600" dirty="0">
                <a:latin typeface="Roboto" panose="020B0604020202020204" charset="0"/>
                <a:ea typeface="Roboto" panose="020B0604020202020204" charset="0"/>
              </a:rPr>
              <a:t>can be then tested in further molecular </a:t>
            </a:r>
            <a:r>
              <a:rPr lang="en-GB" sz="1600" dirty="0" smtClean="0">
                <a:latin typeface="Roboto" panose="020B0604020202020204" charset="0"/>
                <a:ea typeface="Roboto" panose="020B0604020202020204" charset="0"/>
              </a:rPr>
              <a:t>studies.</a:t>
            </a:r>
          </a:p>
          <a:p>
            <a:endParaRPr lang="en-GB" sz="1600" dirty="0" smtClean="0">
              <a:latin typeface="Roboto" panose="020B0604020202020204" charset="0"/>
              <a:ea typeface="Roboto" panose="020B0604020202020204" charset="0"/>
            </a:endParaRPr>
          </a:p>
          <a:p>
            <a:r>
              <a:rPr lang="en-GB" sz="1600" b="1" dirty="0" smtClean="0">
                <a:solidFill>
                  <a:srgbClr val="0070C0"/>
                </a:solidFill>
                <a:latin typeface="Roboto" panose="020B0604020202020204" charset="0"/>
                <a:ea typeface="Roboto" panose="020B0604020202020204" charset="0"/>
              </a:rPr>
              <a:t>Systems </a:t>
            </a:r>
            <a:r>
              <a:rPr lang="en-GB" sz="1600" b="1" dirty="0">
                <a:solidFill>
                  <a:srgbClr val="0070C0"/>
                </a:solidFill>
                <a:latin typeface="Roboto" panose="020B0604020202020204" charset="0"/>
                <a:ea typeface="Roboto" panose="020B0604020202020204" charset="0"/>
              </a:rPr>
              <a:t>biology </a:t>
            </a:r>
            <a:r>
              <a:rPr lang="en-GB" sz="1600" dirty="0">
                <a:latin typeface="Roboto" panose="020B0604020202020204" charset="0"/>
                <a:ea typeface="Roboto" panose="020B0604020202020204" charset="0"/>
              </a:rPr>
              <a:t>is applied to predict potential molecular interactions by integrating omics data from genomic, proteomic, transcriptional, and metabolic layers</a:t>
            </a:r>
            <a:endParaRPr lang="en-GB" sz="1800" dirty="0">
              <a:latin typeface="Roboto" panose="020B0604020202020204" charset="0"/>
              <a:ea typeface="Roboto" panose="020B0604020202020204" charset="0"/>
            </a:endParaRPr>
          </a:p>
        </p:txBody>
      </p:sp>
    </p:spTree>
    <p:extLst>
      <p:ext uri="{BB962C8B-B14F-4D97-AF65-F5344CB8AC3E}">
        <p14:creationId xmlns:p14="http://schemas.microsoft.com/office/powerpoint/2010/main" val="3247322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9826" y="232468"/>
            <a:ext cx="8520600" cy="572700"/>
          </a:xfrm>
        </p:spPr>
        <p:txBody>
          <a:bodyPr/>
          <a:lstStyle/>
          <a:p>
            <a:pPr algn="ctr"/>
            <a:r>
              <a:rPr lang="it-IT" dirty="0">
                <a:latin typeface="Roboto Medium" panose="020B0604020202020204" charset="0"/>
                <a:ea typeface="Roboto Medium" panose="020B0604020202020204" charset="0"/>
              </a:rPr>
              <a:t>Network </a:t>
            </a:r>
            <a:r>
              <a:rPr lang="it-IT" dirty="0" err="1">
                <a:latin typeface="Roboto Medium" panose="020B0604020202020204" charset="0"/>
                <a:ea typeface="Roboto Medium" panose="020B0604020202020204" charset="0"/>
              </a:rPr>
              <a:t>Topology</a:t>
            </a:r>
            <a:endParaRPr lang="en-GB" dirty="0"/>
          </a:p>
        </p:txBody>
      </p:sp>
      <p:pic>
        <p:nvPicPr>
          <p:cNvPr id="4" name="Picture 2" descr="What are the different types of topology used for networking? - MCQ Sets"/>
          <p:cNvPicPr>
            <a:picLocks noChangeAspect="1" noChangeArrowheads="1"/>
          </p:cNvPicPr>
          <p:nvPr/>
        </p:nvPicPr>
        <p:blipFill rotWithShape="1">
          <a:blip r:embed="rId2">
            <a:extLst>
              <a:ext uri="{28A0092B-C50C-407E-A947-70E740481C1C}">
                <a14:useLocalDpi xmlns:a14="http://schemas.microsoft.com/office/drawing/2010/main" val="0"/>
              </a:ext>
            </a:extLst>
          </a:blip>
          <a:srcRect l="6641" t="23965" r="5057"/>
          <a:stretch/>
        </p:blipFill>
        <p:spPr bwMode="auto">
          <a:xfrm>
            <a:off x="1937084" y="1070810"/>
            <a:ext cx="5366084" cy="346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204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err="1" smtClean="0"/>
              <a:t>Types</a:t>
            </a:r>
            <a:r>
              <a:rPr lang="it-IT" sz="3200" dirty="0" smtClean="0"/>
              <a:t> of </a:t>
            </a:r>
            <a:r>
              <a:rPr lang="it-IT" sz="3200" dirty="0" err="1" smtClean="0"/>
              <a:t>Biological</a:t>
            </a:r>
            <a:r>
              <a:rPr lang="it-IT" sz="3200" dirty="0" smtClean="0"/>
              <a:t> Networks</a:t>
            </a:r>
            <a:endParaRPr lang="en-GB" sz="3200" dirty="0"/>
          </a:p>
        </p:txBody>
      </p:sp>
      <p:pic>
        <p:nvPicPr>
          <p:cNvPr id="3" name="Immagine 2"/>
          <p:cNvPicPr>
            <a:picLocks noChangeAspect="1"/>
          </p:cNvPicPr>
          <p:nvPr/>
        </p:nvPicPr>
        <p:blipFill>
          <a:blip r:embed="rId3"/>
          <a:stretch>
            <a:fillRect/>
          </a:stretch>
        </p:blipFill>
        <p:spPr>
          <a:xfrm>
            <a:off x="547687" y="819150"/>
            <a:ext cx="8048625" cy="4324350"/>
          </a:xfrm>
          <a:prstGeom prst="rect">
            <a:avLst/>
          </a:prstGeom>
        </p:spPr>
      </p:pic>
    </p:spTree>
    <p:extLst>
      <p:ext uri="{BB962C8B-B14F-4D97-AF65-F5344CB8AC3E}">
        <p14:creationId xmlns:p14="http://schemas.microsoft.com/office/powerpoint/2010/main" val="3757428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8"/>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Biological Network Taxonomy</a:t>
            </a:r>
            <a:endParaRPr/>
          </a:p>
        </p:txBody>
      </p:sp>
      <p:sp>
        <p:nvSpPr>
          <p:cNvPr id="253" name="Google Shape;253;p38"/>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b="1">
                <a:solidFill>
                  <a:srgbClr val="4A86E8"/>
                </a:solidFill>
              </a:rPr>
              <a:t>Pathways</a:t>
            </a:r>
            <a:endParaRPr b="1">
              <a:solidFill>
                <a:srgbClr val="4A86E8"/>
              </a:solidFill>
            </a:endParaRPr>
          </a:p>
          <a:p>
            <a:pPr marL="457200" lvl="0" indent="-317500" algn="l" rtl="0">
              <a:spcBef>
                <a:spcPts val="1600"/>
              </a:spcBef>
              <a:spcAft>
                <a:spcPts val="0"/>
              </a:spcAft>
              <a:buSzPts val="1400"/>
              <a:buChar char="●"/>
            </a:pPr>
            <a:r>
              <a:rPr lang="it"/>
              <a:t>Signaling, Metabolic, Regulatory, etc</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254" name="Google Shape;254;p38"/>
          <p:cNvPicPr preferRelativeResize="0"/>
          <p:nvPr/>
        </p:nvPicPr>
        <p:blipFill>
          <a:blip r:embed="rId3">
            <a:alphaModFix/>
          </a:blip>
          <a:stretch>
            <a:fillRect/>
          </a:stretch>
        </p:blipFill>
        <p:spPr>
          <a:xfrm>
            <a:off x="879450" y="2017438"/>
            <a:ext cx="3600450" cy="2981325"/>
          </a:xfrm>
          <a:prstGeom prst="rect">
            <a:avLst/>
          </a:prstGeom>
          <a:noFill/>
          <a:ln>
            <a:noFill/>
          </a:ln>
        </p:spPr>
      </p:pic>
      <p:pic>
        <p:nvPicPr>
          <p:cNvPr id="255" name="Google Shape;255;p38"/>
          <p:cNvPicPr preferRelativeResize="0"/>
          <p:nvPr/>
        </p:nvPicPr>
        <p:blipFill>
          <a:blip r:embed="rId4">
            <a:alphaModFix/>
          </a:blip>
          <a:stretch>
            <a:fillRect/>
          </a:stretch>
        </p:blipFill>
        <p:spPr>
          <a:xfrm>
            <a:off x="5399925" y="253325"/>
            <a:ext cx="2877325" cy="4745450"/>
          </a:xfrm>
          <a:prstGeom prst="rect">
            <a:avLst/>
          </a:prstGeom>
          <a:noFill/>
          <a:ln>
            <a:noFill/>
          </a:ln>
        </p:spPr>
      </p:pic>
    </p:spTree>
    <p:extLst>
      <p:ext uri="{BB962C8B-B14F-4D97-AF65-F5344CB8AC3E}">
        <p14:creationId xmlns:p14="http://schemas.microsoft.com/office/powerpoint/2010/main" val="543844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t>Biological Network Taxonomy</a:t>
            </a:r>
            <a:endParaRPr/>
          </a:p>
        </p:txBody>
      </p:sp>
      <p:sp>
        <p:nvSpPr>
          <p:cNvPr id="261" name="Google Shape;261;p39"/>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b="1">
                <a:solidFill>
                  <a:srgbClr val="4A86E8"/>
                </a:solidFill>
              </a:rPr>
              <a:t>Interactions</a:t>
            </a:r>
            <a:endParaRPr b="1">
              <a:solidFill>
                <a:srgbClr val="4A86E8"/>
              </a:solidFill>
            </a:endParaRPr>
          </a:p>
          <a:p>
            <a:pPr marL="457200" lvl="0" indent="-317500" algn="l" rtl="0">
              <a:spcBef>
                <a:spcPts val="1600"/>
              </a:spcBef>
              <a:spcAft>
                <a:spcPts val="0"/>
              </a:spcAft>
              <a:buSzPts val="1400"/>
              <a:buChar char="●"/>
            </a:pPr>
            <a:r>
              <a:rPr lang="it"/>
              <a:t>Protein-Protein</a:t>
            </a:r>
            <a:endParaRPr/>
          </a:p>
          <a:p>
            <a:pPr marL="457200" lvl="0" indent="-317500" algn="l" rtl="0">
              <a:spcBef>
                <a:spcPts val="0"/>
              </a:spcBef>
              <a:spcAft>
                <a:spcPts val="0"/>
              </a:spcAft>
              <a:buSzPts val="1400"/>
              <a:buChar char="●"/>
            </a:pPr>
            <a:r>
              <a:rPr lang="it"/>
              <a:t>Protein-Ligand</a:t>
            </a:r>
            <a:endParaRPr/>
          </a:p>
          <a:p>
            <a:pPr marL="457200" lvl="0" indent="-317500" algn="l" rtl="0">
              <a:spcBef>
                <a:spcPts val="0"/>
              </a:spcBef>
              <a:spcAft>
                <a:spcPts val="0"/>
              </a:spcAft>
              <a:buSzPts val="1400"/>
              <a:buChar char="●"/>
            </a:pPr>
            <a:r>
              <a:rPr lang="it"/>
              <a:t>Domain-Domain</a:t>
            </a:r>
            <a:endParaRPr/>
          </a:p>
          <a:p>
            <a:pPr marL="457200" lvl="0" indent="-317500" algn="l" rtl="0">
              <a:spcBef>
                <a:spcPts val="0"/>
              </a:spcBef>
              <a:spcAft>
                <a:spcPts val="0"/>
              </a:spcAft>
              <a:buSzPts val="1400"/>
              <a:buChar char="●"/>
            </a:pPr>
            <a:r>
              <a:rPr lang="it"/>
              <a:t>Residue or atomic</a:t>
            </a:r>
            <a:endParaRPr/>
          </a:p>
          <a:p>
            <a:pPr marL="457200" lvl="0" indent="-317500" algn="l" rtl="0">
              <a:spcBef>
                <a:spcPts val="0"/>
              </a:spcBef>
              <a:spcAft>
                <a:spcPts val="0"/>
              </a:spcAft>
              <a:buSzPts val="1400"/>
              <a:buChar char="●"/>
            </a:pPr>
            <a:r>
              <a:rPr lang="it"/>
              <a:t>Cell-cell</a:t>
            </a:r>
            <a:endParaRPr/>
          </a:p>
          <a:p>
            <a:pPr marL="457200" lvl="0" indent="-317500" algn="l" rtl="0">
              <a:spcBef>
                <a:spcPts val="0"/>
              </a:spcBef>
              <a:spcAft>
                <a:spcPts val="0"/>
              </a:spcAft>
              <a:buSzPts val="1400"/>
              <a:buChar char="●"/>
            </a:pPr>
            <a:r>
              <a:rPr lang="it"/>
              <a:t>Epidemiology</a:t>
            </a:r>
            <a:endParaRPr/>
          </a:p>
          <a:p>
            <a:pPr marL="457200" lvl="0" indent="-317500" algn="l" rtl="0">
              <a:spcBef>
                <a:spcPts val="0"/>
              </a:spcBef>
              <a:spcAft>
                <a:spcPts val="0"/>
              </a:spcAft>
              <a:buSzPts val="1400"/>
              <a:buChar char="●"/>
            </a:pPr>
            <a:r>
              <a:rPr lang="it"/>
              <a:t>Social networks</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262" name="Google Shape;262;p39"/>
          <p:cNvPicPr preferRelativeResize="0"/>
          <p:nvPr/>
        </p:nvPicPr>
        <p:blipFill>
          <a:blip r:embed="rId3">
            <a:alphaModFix/>
          </a:blip>
          <a:stretch>
            <a:fillRect/>
          </a:stretch>
        </p:blipFill>
        <p:spPr>
          <a:xfrm>
            <a:off x="3770622" y="677422"/>
            <a:ext cx="3655450" cy="1809850"/>
          </a:xfrm>
          <a:prstGeom prst="rect">
            <a:avLst/>
          </a:prstGeom>
          <a:noFill/>
          <a:ln>
            <a:noFill/>
          </a:ln>
        </p:spPr>
      </p:pic>
      <p:pic>
        <p:nvPicPr>
          <p:cNvPr id="263" name="Google Shape;263;p39"/>
          <p:cNvPicPr preferRelativeResize="0"/>
          <p:nvPr/>
        </p:nvPicPr>
        <p:blipFill>
          <a:blip r:embed="rId4">
            <a:alphaModFix/>
          </a:blip>
          <a:stretch>
            <a:fillRect/>
          </a:stretch>
        </p:blipFill>
        <p:spPr>
          <a:xfrm>
            <a:off x="3013700" y="2680375"/>
            <a:ext cx="2897350" cy="2253500"/>
          </a:xfrm>
          <a:prstGeom prst="rect">
            <a:avLst/>
          </a:prstGeom>
          <a:noFill/>
          <a:ln>
            <a:noFill/>
          </a:ln>
        </p:spPr>
      </p:pic>
      <p:pic>
        <p:nvPicPr>
          <p:cNvPr id="264" name="Google Shape;264;p39"/>
          <p:cNvPicPr preferRelativeResize="0"/>
          <p:nvPr/>
        </p:nvPicPr>
        <p:blipFill>
          <a:blip r:embed="rId5">
            <a:alphaModFix/>
          </a:blip>
          <a:stretch>
            <a:fillRect/>
          </a:stretch>
        </p:blipFill>
        <p:spPr>
          <a:xfrm>
            <a:off x="6393425" y="2512425"/>
            <a:ext cx="2295350" cy="2077350"/>
          </a:xfrm>
          <a:prstGeom prst="rect">
            <a:avLst/>
          </a:prstGeom>
          <a:noFill/>
          <a:ln>
            <a:noFill/>
          </a:ln>
        </p:spPr>
      </p:pic>
    </p:spTree>
    <p:extLst>
      <p:ext uri="{BB962C8B-B14F-4D97-AF65-F5344CB8AC3E}">
        <p14:creationId xmlns:p14="http://schemas.microsoft.com/office/powerpoint/2010/main" val="159408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b="1" dirty="0"/>
              <a:t>The sources of data underlying biological networks</a:t>
            </a:r>
            <a:br>
              <a:rPr lang="en-GB" b="1" dirty="0"/>
            </a:br>
            <a:endParaRPr lang="en-GB" dirty="0"/>
          </a:p>
        </p:txBody>
      </p:sp>
      <p:sp>
        <p:nvSpPr>
          <p:cNvPr id="3" name="Segnaposto testo 2"/>
          <p:cNvSpPr>
            <a:spLocks noGrp="1"/>
          </p:cNvSpPr>
          <p:nvPr>
            <p:ph type="body" idx="1"/>
          </p:nvPr>
        </p:nvSpPr>
        <p:spPr/>
        <p:txBody>
          <a:bodyPr/>
          <a:lstStyle/>
          <a:p>
            <a:r>
              <a:rPr lang="en-GB" b="1" dirty="0">
                <a:solidFill>
                  <a:srgbClr val="0070C0"/>
                </a:solidFill>
              </a:rPr>
              <a:t>S</a:t>
            </a:r>
            <a:r>
              <a:rPr lang="en-GB" b="1" dirty="0" smtClean="0">
                <a:solidFill>
                  <a:srgbClr val="0070C0"/>
                </a:solidFill>
              </a:rPr>
              <a:t>ize </a:t>
            </a:r>
            <a:r>
              <a:rPr lang="en-GB" b="1" dirty="0">
                <a:solidFill>
                  <a:srgbClr val="0070C0"/>
                </a:solidFill>
              </a:rPr>
              <a:t>of the dataset </a:t>
            </a:r>
            <a:r>
              <a:rPr lang="en-GB" dirty="0" smtClean="0"/>
              <a:t>used</a:t>
            </a:r>
          </a:p>
          <a:p>
            <a:r>
              <a:rPr lang="en-GB" dirty="0"/>
              <a:t>B</a:t>
            </a:r>
            <a:r>
              <a:rPr lang="en-GB" dirty="0" smtClean="0"/>
              <a:t>iological </a:t>
            </a:r>
            <a:r>
              <a:rPr lang="en-GB" dirty="0"/>
              <a:t>datasets are inherently </a:t>
            </a:r>
            <a:r>
              <a:rPr lang="en-GB" b="1" dirty="0">
                <a:solidFill>
                  <a:srgbClr val="0070C0"/>
                </a:solidFill>
              </a:rPr>
              <a:t>noisy and incomplete</a:t>
            </a:r>
            <a:r>
              <a:rPr lang="en-GB" dirty="0"/>
              <a:t>. </a:t>
            </a:r>
            <a:endParaRPr lang="en-GB" dirty="0" smtClean="0"/>
          </a:p>
          <a:p>
            <a:r>
              <a:rPr lang="en-GB" dirty="0" smtClean="0"/>
              <a:t>Often</a:t>
            </a:r>
            <a:r>
              <a:rPr lang="en-GB" dirty="0"/>
              <a:t>, different types of evidence will not </a:t>
            </a:r>
            <a:r>
              <a:rPr lang="en-GB" b="1" dirty="0">
                <a:solidFill>
                  <a:srgbClr val="0070C0"/>
                </a:solidFill>
              </a:rPr>
              <a:t>overlap</a:t>
            </a:r>
            <a:r>
              <a:rPr lang="en-GB" dirty="0"/>
              <a:t> or will be </a:t>
            </a:r>
            <a:r>
              <a:rPr lang="en-GB" b="1" dirty="0">
                <a:solidFill>
                  <a:srgbClr val="0070C0"/>
                </a:solidFill>
              </a:rPr>
              <a:t>contradictory</a:t>
            </a:r>
            <a:r>
              <a:rPr lang="en-GB" dirty="0" smtClean="0"/>
              <a:t>.</a:t>
            </a:r>
          </a:p>
          <a:p>
            <a:pPr marL="139700" indent="0">
              <a:buNone/>
            </a:pPr>
            <a:endParaRPr lang="en-GB" dirty="0" smtClean="0"/>
          </a:p>
          <a:p>
            <a:pPr marL="139700" indent="0">
              <a:buNone/>
            </a:pPr>
            <a:r>
              <a:rPr lang="en-GB" dirty="0" smtClean="0"/>
              <a:t>The </a:t>
            </a:r>
            <a:r>
              <a:rPr lang="en-GB" b="1" dirty="0">
                <a:solidFill>
                  <a:srgbClr val="0070C0"/>
                </a:solidFill>
              </a:rPr>
              <a:t>way the data was obtained </a:t>
            </a:r>
            <a:r>
              <a:rPr lang="en-GB" dirty="0"/>
              <a:t>is an important aspect to consider here, with the information typically coming from the following </a:t>
            </a:r>
            <a:r>
              <a:rPr lang="en-GB" b="1" dirty="0">
                <a:solidFill>
                  <a:srgbClr val="0070C0"/>
                </a:solidFill>
              </a:rPr>
              <a:t>sources</a:t>
            </a:r>
            <a:r>
              <a:rPr lang="en-GB" dirty="0" smtClean="0"/>
              <a:t>:</a:t>
            </a:r>
          </a:p>
          <a:p>
            <a:pPr marL="139700" indent="0">
              <a:buNone/>
            </a:pPr>
            <a:endParaRPr lang="en-GB" dirty="0" smtClean="0"/>
          </a:p>
          <a:p>
            <a:pPr marL="482600" indent="-342900">
              <a:buFont typeface="+mj-lt"/>
              <a:buAutoNum type="arabicPeriod"/>
            </a:pPr>
            <a:r>
              <a:rPr lang="en-GB" dirty="0"/>
              <a:t>Manual curation of scientific </a:t>
            </a:r>
            <a:r>
              <a:rPr lang="en-GB" dirty="0" smtClean="0"/>
              <a:t>literature</a:t>
            </a:r>
          </a:p>
          <a:p>
            <a:pPr marL="482600" indent="-342900">
              <a:buFont typeface="+mj-lt"/>
              <a:buAutoNum type="arabicPeriod"/>
            </a:pPr>
            <a:r>
              <a:rPr lang="en-GB" dirty="0"/>
              <a:t>High-throughput </a:t>
            </a:r>
            <a:r>
              <a:rPr lang="en-GB" dirty="0" smtClean="0"/>
              <a:t>datasets</a:t>
            </a:r>
          </a:p>
          <a:p>
            <a:pPr marL="482600" indent="-342900">
              <a:buFont typeface="+mj-lt"/>
              <a:buAutoNum type="arabicPeriod"/>
            </a:pPr>
            <a:r>
              <a:rPr lang="en-GB" dirty="0"/>
              <a:t>Computational </a:t>
            </a:r>
            <a:r>
              <a:rPr lang="en-GB" dirty="0" smtClean="0"/>
              <a:t>predictions</a:t>
            </a:r>
          </a:p>
          <a:p>
            <a:pPr marL="482600" indent="-342900">
              <a:buFont typeface="+mj-lt"/>
              <a:buAutoNum type="arabicPeriod"/>
            </a:pPr>
            <a:r>
              <a:rPr lang="en-GB" dirty="0"/>
              <a:t>Literature text-mining</a:t>
            </a:r>
          </a:p>
        </p:txBody>
      </p:sp>
    </p:spTree>
    <p:extLst>
      <p:ext uri="{BB962C8B-B14F-4D97-AF65-F5344CB8AC3E}">
        <p14:creationId xmlns:p14="http://schemas.microsoft.com/office/powerpoint/2010/main" val="1088789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err="1" smtClean="0"/>
              <a:t>Protein-protein</a:t>
            </a:r>
            <a:r>
              <a:rPr lang="it-IT" sz="3200" dirty="0" smtClean="0"/>
              <a:t> </a:t>
            </a:r>
            <a:r>
              <a:rPr lang="it-IT" sz="3200" dirty="0" err="1" smtClean="0"/>
              <a:t>Interaction</a:t>
            </a:r>
            <a:r>
              <a:rPr lang="it-IT" sz="3200" dirty="0" smtClean="0"/>
              <a:t> Network (PPI)</a:t>
            </a:r>
            <a:endParaRPr lang="en-GB" sz="3200" dirty="0"/>
          </a:p>
        </p:txBody>
      </p:sp>
      <p:pic>
        <p:nvPicPr>
          <p:cNvPr id="4" name="Immagine 3"/>
          <p:cNvPicPr>
            <a:picLocks noChangeAspect="1"/>
          </p:cNvPicPr>
          <p:nvPr/>
        </p:nvPicPr>
        <p:blipFill rotWithShape="1">
          <a:blip r:embed="rId3"/>
          <a:srcRect l="45232"/>
          <a:stretch/>
        </p:blipFill>
        <p:spPr>
          <a:xfrm>
            <a:off x="5905948" y="1273117"/>
            <a:ext cx="3029422" cy="2514813"/>
          </a:xfrm>
          <a:prstGeom prst="rect">
            <a:avLst/>
          </a:prstGeom>
        </p:spPr>
      </p:pic>
      <p:sp>
        <p:nvSpPr>
          <p:cNvPr id="5" name="Rettangolo 4"/>
          <p:cNvSpPr/>
          <p:nvPr/>
        </p:nvSpPr>
        <p:spPr>
          <a:xfrm>
            <a:off x="311700" y="1170762"/>
            <a:ext cx="5594248" cy="3416320"/>
          </a:xfrm>
          <a:prstGeom prst="rect">
            <a:avLst/>
          </a:prstGeom>
        </p:spPr>
        <p:txBody>
          <a:bodyPr wrap="square">
            <a:spAutoFit/>
          </a:bodyPr>
          <a:lstStyle/>
          <a:p>
            <a:r>
              <a:rPr lang="en-GB" sz="1800" dirty="0" smtClean="0">
                <a:solidFill>
                  <a:srgbClr val="1A1C1A"/>
                </a:solidFill>
                <a:latin typeface="Roboto" panose="020B0604020202020204" charset="0"/>
                <a:ea typeface="Roboto" panose="020B0604020202020204" charset="0"/>
              </a:rPr>
              <a:t>PPI network</a:t>
            </a:r>
            <a:r>
              <a:rPr lang="en-GB" sz="1800" dirty="0">
                <a:solidFill>
                  <a:srgbClr val="1A1C1A"/>
                </a:solidFill>
                <a:latin typeface="Roboto" panose="020B0604020202020204" charset="0"/>
                <a:ea typeface="Roboto" panose="020B0604020202020204" charset="0"/>
              </a:rPr>
              <a:t> are mathematical representations of </a:t>
            </a:r>
            <a:r>
              <a:rPr lang="en-GB" sz="1800" dirty="0" smtClean="0">
                <a:solidFill>
                  <a:srgbClr val="1A1C1A"/>
                </a:solidFill>
                <a:latin typeface="Roboto" panose="020B0604020202020204" charset="0"/>
                <a:ea typeface="Roboto" panose="020B0604020202020204" charset="0"/>
              </a:rPr>
              <a:t>the </a:t>
            </a:r>
            <a:r>
              <a:rPr lang="en-GB" sz="1800" b="1" dirty="0" smtClean="0">
                <a:solidFill>
                  <a:srgbClr val="0070C0"/>
                </a:solidFill>
                <a:latin typeface="Roboto" panose="020B0604020202020204" charset="0"/>
                <a:ea typeface="Roboto" panose="020B0604020202020204" charset="0"/>
              </a:rPr>
              <a:t>physical </a:t>
            </a:r>
            <a:r>
              <a:rPr lang="en-GB" sz="1800" b="1" dirty="0">
                <a:solidFill>
                  <a:srgbClr val="0070C0"/>
                </a:solidFill>
                <a:latin typeface="Roboto" panose="020B0604020202020204" charset="0"/>
                <a:ea typeface="Roboto" panose="020B0604020202020204" charset="0"/>
              </a:rPr>
              <a:t>contacts </a:t>
            </a:r>
            <a:r>
              <a:rPr lang="en-GB" sz="1800" dirty="0">
                <a:solidFill>
                  <a:srgbClr val="1A1C1A"/>
                </a:solidFill>
                <a:latin typeface="Roboto" panose="020B0604020202020204" charset="0"/>
                <a:ea typeface="Roboto" panose="020B0604020202020204" charset="0"/>
              </a:rPr>
              <a:t>between proteins in the </a:t>
            </a:r>
            <a:r>
              <a:rPr lang="en-GB" sz="1800" dirty="0" smtClean="0">
                <a:solidFill>
                  <a:srgbClr val="1A1C1A"/>
                </a:solidFill>
                <a:latin typeface="Roboto" panose="020B0604020202020204" charset="0"/>
                <a:ea typeface="Roboto" panose="020B0604020202020204" charset="0"/>
              </a:rPr>
              <a:t>cell.</a:t>
            </a:r>
          </a:p>
          <a:p>
            <a:endParaRPr lang="it-IT" sz="1800" dirty="0" smtClean="0">
              <a:solidFill>
                <a:srgbClr val="1A1C1A"/>
              </a:solidFill>
              <a:latin typeface="Roboto" panose="020B0604020202020204" charset="0"/>
              <a:ea typeface="Roboto" panose="020B0604020202020204" charset="0"/>
            </a:endParaRPr>
          </a:p>
          <a:p>
            <a:endParaRPr lang="en-GB" sz="1800" dirty="0" smtClean="0">
              <a:solidFill>
                <a:srgbClr val="1A1C1A"/>
              </a:solidFill>
              <a:latin typeface="Roboto" panose="020B0604020202020204" charset="0"/>
              <a:ea typeface="Roboto" panose="020B0604020202020204" charset="0"/>
            </a:endParaRPr>
          </a:p>
          <a:p>
            <a:r>
              <a:rPr lang="it-IT" sz="1800" b="1" dirty="0" err="1" smtClean="0">
                <a:solidFill>
                  <a:srgbClr val="0070C0"/>
                </a:solidFill>
                <a:latin typeface="Roboto" panose="020B0604020202020204" charset="0"/>
                <a:ea typeface="Roboto" panose="020B0604020202020204" charset="0"/>
              </a:rPr>
              <a:t>Contacts</a:t>
            </a:r>
            <a:r>
              <a:rPr lang="it-IT" sz="1800" dirty="0" smtClean="0">
                <a:solidFill>
                  <a:srgbClr val="1A1C1A"/>
                </a:solidFill>
                <a:latin typeface="Roboto" panose="020B0604020202020204" charset="0"/>
                <a:ea typeface="Roboto" panose="020B0604020202020204" charset="0"/>
              </a:rPr>
              <a:t> </a:t>
            </a:r>
            <a:r>
              <a:rPr lang="en-GB" sz="1800" dirty="0" smtClean="0">
                <a:latin typeface="Roboto" panose="020B0604020202020204" charset="0"/>
                <a:ea typeface="Roboto" panose="020B0604020202020204" charset="0"/>
              </a:rPr>
              <a:t>are specific, occur </a:t>
            </a:r>
            <a:r>
              <a:rPr lang="en-GB" sz="1800" dirty="0">
                <a:latin typeface="Roboto" panose="020B0604020202020204" charset="0"/>
                <a:ea typeface="Roboto" panose="020B0604020202020204" charset="0"/>
              </a:rPr>
              <a:t>between defined binding regions in the </a:t>
            </a:r>
            <a:r>
              <a:rPr lang="en-GB" sz="1800" dirty="0" smtClean="0">
                <a:latin typeface="Roboto" panose="020B0604020202020204" charset="0"/>
                <a:ea typeface="Roboto" panose="020B0604020202020204" charset="0"/>
              </a:rPr>
              <a:t>proteins, have </a:t>
            </a:r>
            <a:r>
              <a:rPr lang="en-GB" sz="1800" dirty="0">
                <a:latin typeface="Roboto" panose="020B0604020202020204" charset="0"/>
                <a:ea typeface="Roboto" panose="020B0604020202020204" charset="0"/>
              </a:rPr>
              <a:t>a particular biological meaning (i.e., they serve a specific function</a:t>
            </a:r>
            <a:r>
              <a:rPr lang="en-GB" sz="1800" dirty="0" smtClean="0">
                <a:latin typeface="Roboto" panose="020B0604020202020204" charset="0"/>
                <a:ea typeface="Roboto" panose="020B0604020202020204" charset="0"/>
              </a:rPr>
              <a:t>)</a:t>
            </a:r>
          </a:p>
          <a:p>
            <a:endParaRPr lang="it-IT" sz="1800" dirty="0" smtClean="0">
              <a:latin typeface="Roboto" panose="020B0604020202020204" charset="0"/>
              <a:ea typeface="Roboto" panose="020B0604020202020204" charset="0"/>
            </a:endParaRPr>
          </a:p>
          <a:p>
            <a:endParaRPr lang="en-GB" sz="1800" dirty="0" smtClean="0">
              <a:latin typeface="Roboto" panose="020B0604020202020204" charset="0"/>
              <a:ea typeface="Roboto" panose="020B0604020202020204" charset="0"/>
            </a:endParaRPr>
          </a:p>
          <a:p>
            <a:r>
              <a:rPr lang="en-GB" sz="1800" dirty="0">
                <a:latin typeface="Roboto" panose="020B0604020202020204" charset="0"/>
                <a:ea typeface="Roboto" panose="020B0604020202020204" charset="0"/>
              </a:rPr>
              <a:t>PPI information can represent both </a:t>
            </a:r>
            <a:r>
              <a:rPr lang="en-GB" sz="1800" b="1" dirty="0">
                <a:solidFill>
                  <a:srgbClr val="0070C0"/>
                </a:solidFill>
                <a:latin typeface="Roboto" panose="020B0604020202020204" charset="0"/>
                <a:ea typeface="Roboto" panose="020B0604020202020204" charset="0"/>
              </a:rPr>
              <a:t>transient and stable interactions</a:t>
            </a:r>
          </a:p>
          <a:p>
            <a:endParaRPr lang="en-GB" sz="1800" dirty="0">
              <a:latin typeface="Roboto" panose="020B0604020202020204" charset="0"/>
              <a:ea typeface="Roboto" panose="020B0604020202020204" charset="0"/>
            </a:endParaRPr>
          </a:p>
        </p:txBody>
      </p:sp>
    </p:spTree>
    <p:extLst>
      <p:ext uri="{BB962C8B-B14F-4D97-AF65-F5344CB8AC3E}">
        <p14:creationId xmlns:p14="http://schemas.microsoft.com/office/powerpoint/2010/main" val="4281561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Why protein-protein interactions (PPI)?</a:t>
            </a:r>
            <a:endParaRPr/>
          </a:p>
        </p:txBody>
      </p:sp>
      <p:sp>
        <p:nvSpPr>
          <p:cNvPr id="48" name="Google Shape;48;p10"/>
          <p:cNvSpPr txBox="1"/>
          <p:nvPr/>
        </p:nvSpPr>
        <p:spPr>
          <a:xfrm>
            <a:off x="720079" y="1011722"/>
            <a:ext cx="1988700" cy="18466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it" sz="1800">
                <a:latin typeface="Roboto"/>
                <a:ea typeface="Roboto"/>
                <a:cs typeface="Roboto"/>
                <a:sym typeface="Roboto"/>
              </a:rPr>
              <a:t>Gene is the basic unit of heredity. Genomes are available.</a:t>
            </a:r>
            <a:endParaRPr sz="180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p:txBody>
      </p:sp>
      <p:sp>
        <p:nvSpPr>
          <p:cNvPr id="49" name="Google Shape;49;p10"/>
          <p:cNvSpPr txBox="1"/>
          <p:nvPr/>
        </p:nvSpPr>
        <p:spPr>
          <a:xfrm>
            <a:off x="3501854" y="1011722"/>
            <a:ext cx="2116500" cy="212362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it" sz="1800">
                <a:latin typeface="Roboto"/>
                <a:ea typeface="Roboto"/>
                <a:cs typeface="Roboto"/>
                <a:sym typeface="Roboto"/>
              </a:rPr>
              <a:t>Proteins, the working molecules of a cell, carry out many biological activities</a:t>
            </a:r>
            <a:endParaRPr sz="180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p:txBody>
      </p:sp>
      <p:sp>
        <p:nvSpPr>
          <p:cNvPr id="50" name="Google Shape;50;p10"/>
          <p:cNvSpPr txBox="1"/>
          <p:nvPr/>
        </p:nvSpPr>
        <p:spPr>
          <a:xfrm>
            <a:off x="6160379" y="1011722"/>
            <a:ext cx="2116500"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it" sz="1800">
                <a:latin typeface="Roboto"/>
                <a:ea typeface="Roboto"/>
                <a:cs typeface="Roboto"/>
                <a:sym typeface="Roboto"/>
              </a:rPr>
              <a:t>Proteins “work” by interacting with other proteins.</a:t>
            </a:r>
            <a:endParaRPr sz="180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p:txBody>
      </p:sp>
      <p:pic>
        <p:nvPicPr>
          <p:cNvPr id="51" name="Google Shape;51;p10"/>
          <p:cNvPicPr preferRelativeResize="0"/>
          <p:nvPr/>
        </p:nvPicPr>
        <p:blipFill>
          <a:blip r:embed="rId3">
            <a:alphaModFix/>
          </a:blip>
          <a:stretch>
            <a:fillRect/>
          </a:stretch>
        </p:blipFill>
        <p:spPr>
          <a:xfrm>
            <a:off x="6056050" y="2654975"/>
            <a:ext cx="2000250" cy="2009775"/>
          </a:xfrm>
          <a:prstGeom prst="rect">
            <a:avLst/>
          </a:prstGeom>
          <a:noFill/>
          <a:ln>
            <a:noFill/>
          </a:ln>
        </p:spPr>
      </p:pic>
      <p:pic>
        <p:nvPicPr>
          <p:cNvPr id="52" name="Google Shape;52;p10"/>
          <p:cNvPicPr preferRelativeResize="0"/>
          <p:nvPr/>
        </p:nvPicPr>
        <p:blipFill>
          <a:blip r:embed="rId4">
            <a:alphaModFix/>
          </a:blip>
          <a:stretch>
            <a:fillRect/>
          </a:stretch>
        </p:blipFill>
        <p:spPr>
          <a:xfrm>
            <a:off x="3255600" y="2874050"/>
            <a:ext cx="1905000" cy="1571625"/>
          </a:xfrm>
          <a:prstGeom prst="rect">
            <a:avLst/>
          </a:prstGeom>
          <a:noFill/>
          <a:ln>
            <a:noFill/>
          </a:ln>
        </p:spPr>
      </p:pic>
      <p:pic>
        <p:nvPicPr>
          <p:cNvPr id="53" name="Google Shape;53;p10"/>
          <p:cNvPicPr preferRelativeResize="0"/>
          <p:nvPr/>
        </p:nvPicPr>
        <p:blipFill>
          <a:blip r:embed="rId5">
            <a:alphaModFix/>
          </a:blip>
          <a:stretch>
            <a:fillRect/>
          </a:stretch>
        </p:blipFill>
        <p:spPr>
          <a:xfrm>
            <a:off x="927125" y="2859763"/>
            <a:ext cx="895350" cy="1600200"/>
          </a:xfrm>
          <a:prstGeom prst="rect">
            <a:avLst/>
          </a:prstGeom>
          <a:noFill/>
          <a:ln>
            <a:noFill/>
          </a:ln>
        </p:spPr>
      </p:pic>
    </p:spTree>
    <p:extLst>
      <p:ext uri="{BB962C8B-B14F-4D97-AF65-F5344CB8AC3E}">
        <p14:creationId xmlns:p14="http://schemas.microsoft.com/office/powerpoint/2010/main" val="4056950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t>Why protein-protein interactions (PPI)?</a:t>
            </a:r>
            <a:endParaRPr/>
          </a:p>
          <a:p>
            <a:pPr marL="0" lvl="0" indent="0" algn="l" rtl="0">
              <a:spcBef>
                <a:spcPts val="0"/>
              </a:spcBef>
              <a:spcAft>
                <a:spcPts val="0"/>
              </a:spcAft>
              <a:buNone/>
            </a:pPr>
            <a:endParaRPr/>
          </a:p>
        </p:txBody>
      </p:sp>
      <p:sp>
        <p:nvSpPr>
          <p:cNvPr id="59" name="Google Shape;59;p11"/>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b="1" dirty="0">
                <a:solidFill>
                  <a:srgbClr val="4A86E8"/>
                </a:solidFill>
              </a:rPr>
              <a:t>PPIs</a:t>
            </a:r>
            <a:r>
              <a:rPr lang="it" dirty="0"/>
              <a:t> are involved in many biological processes:</a:t>
            </a:r>
            <a:endParaRPr dirty="0"/>
          </a:p>
          <a:p>
            <a:pPr marL="457200" lvl="0" indent="-317500" algn="l" rtl="0">
              <a:spcBef>
                <a:spcPts val="1600"/>
              </a:spcBef>
              <a:spcAft>
                <a:spcPts val="0"/>
              </a:spcAft>
              <a:buSzPts val="1400"/>
              <a:buChar char="●"/>
            </a:pPr>
            <a:r>
              <a:rPr lang="it" dirty="0"/>
              <a:t>Signal transduction, protein complexes or molecular machinery</a:t>
            </a:r>
            <a:endParaRPr dirty="0"/>
          </a:p>
          <a:p>
            <a:pPr marL="457200" lvl="0" indent="-317500" algn="l" rtl="0">
              <a:spcBef>
                <a:spcPts val="0"/>
              </a:spcBef>
              <a:spcAft>
                <a:spcPts val="0"/>
              </a:spcAft>
              <a:buSzPts val="1400"/>
              <a:buChar char="●"/>
            </a:pPr>
            <a:r>
              <a:rPr lang="it" dirty="0"/>
              <a:t>Protein carrier </a:t>
            </a:r>
            <a:endParaRPr dirty="0"/>
          </a:p>
          <a:p>
            <a:pPr marL="457200" lvl="0" indent="-317500" algn="l" rtl="0">
              <a:spcBef>
                <a:spcPts val="0"/>
              </a:spcBef>
              <a:spcAft>
                <a:spcPts val="0"/>
              </a:spcAft>
              <a:buSzPts val="1400"/>
              <a:buChar char="●"/>
            </a:pPr>
            <a:r>
              <a:rPr lang="it" dirty="0"/>
              <a:t>Protein modifications (phosphorylation) …</a:t>
            </a:r>
            <a:endParaRPr dirty="0"/>
          </a:p>
          <a:p>
            <a:pPr marL="0" lvl="0" indent="0" algn="l" rtl="0">
              <a:spcBef>
                <a:spcPts val="1600"/>
              </a:spcBef>
              <a:spcAft>
                <a:spcPts val="0"/>
              </a:spcAft>
              <a:buNone/>
            </a:pPr>
            <a:endParaRPr dirty="0"/>
          </a:p>
          <a:p>
            <a:pPr marL="0" lvl="0" indent="0" algn="l" rtl="0">
              <a:spcBef>
                <a:spcPts val="1600"/>
              </a:spcBef>
              <a:spcAft>
                <a:spcPts val="0"/>
              </a:spcAft>
              <a:buClr>
                <a:schemeClr val="dk1"/>
              </a:buClr>
              <a:buSzPts val="1100"/>
              <a:buFont typeface="Arial"/>
              <a:buNone/>
            </a:pPr>
            <a:r>
              <a:rPr lang="it" dirty="0">
                <a:solidFill>
                  <a:schemeClr val="tx1"/>
                </a:solidFill>
              </a:rPr>
              <a:t>PPIs help to decipher the </a:t>
            </a:r>
            <a:r>
              <a:rPr lang="it" b="1" dirty="0">
                <a:solidFill>
                  <a:srgbClr val="0070C0"/>
                </a:solidFill>
              </a:rPr>
              <a:t>molecular mechanisms </a:t>
            </a:r>
            <a:r>
              <a:rPr lang="it" dirty="0">
                <a:solidFill>
                  <a:schemeClr val="tx1"/>
                </a:solidFill>
              </a:rPr>
              <a:t>underlying the biological functions (e.g. in human diseases) and enhance </a:t>
            </a:r>
            <a:r>
              <a:rPr lang="it" b="1" dirty="0">
                <a:solidFill>
                  <a:srgbClr val="0070C0"/>
                </a:solidFill>
              </a:rPr>
              <a:t>new drug discovery</a:t>
            </a:r>
            <a:endParaRPr b="1" dirty="0">
              <a:solidFill>
                <a:srgbClr val="0070C0"/>
              </a:solidFill>
            </a:endParaRPr>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1600"/>
              </a:spcAft>
              <a:buNone/>
            </a:pPr>
            <a:endParaRPr dirty="0"/>
          </a:p>
        </p:txBody>
      </p:sp>
    </p:spTree>
    <p:extLst>
      <p:ext uri="{BB962C8B-B14F-4D97-AF65-F5344CB8AC3E}">
        <p14:creationId xmlns:p14="http://schemas.microsoft.com/office/powerpoint/2010/main" val="3647370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200" dirty="0" smtClean="0"/>
              <a:t>PPI network</a:t>
            </a:r>
            <a:endParaRPr lang="en-GB" sz="3200" dirty="0"/>
          </a:p>
        </p:txBody>
      </p:sp>
      <p:sp>
        <p:nvSpPr>
          <p:cNvPr id="3" name="Segnaposto testo 2"/>
          <p:cNvSpPr>
            <a:spLocks noGrp="1"/>
          </p:cNvSpPr>
          <p:nvPr>
            <p:ph type="body" idx="1"/>
          </p:nvPr>
        </p:nvSpPr>
        <p:spPr>
          <a:xfrm>
            <a:off x="311700" y="1046780"/>
            <a:ext cx="4602091" cy="3142414"/>
          </a:xfrm>
        </p:spPr>
        <p:txBody>
          <a:bodyPr/>
          <a:lstStyle/>
          <a:p>
            <a:pPr marL="139700" indent="0">
              <a:buNone/>
            </a:pPr>
            <a:r>
              <a:rPr lang="en-GB" dirty="0" smtClean="0"/>
              <a:t>PPI networks </a:t>
            </a:r>
            <a:r>
              <a:rPr lang="en-GB" dirty="0"/>
              <a:t>show a </a:t>
            </a:r>
            <a:r>
              <a:rPr lang="en-GB" b="1" dirty="0">
                <a:solidFill>
                  <a:srgbClr val="0070C0"/>
                </a:solidFill>
              </a:rPr>
              <a:t>small world effect </a:t>
            </a:r>
            <a:r>
              <a:rPr lang="en-GB" dirty="0"/>
              <a:t>meaning that there is great connectivity between </a:t>
            </a:r>
            <a:r>
              <a:rPr lang="en-GB" dirty="0" smtClean="0"/>
              <a:t>proteins</a:t>
            </a:r>
            <a:r>
              <a:rPr lang="en-GB" dirty="0"/>
              <a:t> </a:t>
            </a:r>
            <a:r>
              <a:rPr lang="en-GB" dirty="0" smtClean="0"/>
              <a:t>network’s </a:t>
            </a:r>
            <a:r>
              <a:rPr lang="en-GB" b="1" dirty="0">
                <a:solidFill>
                  <a:srgbClr val="0070C0"/>
                </a:solidFill>
              </a:rPr>
              <a:t>diameter</a:t>
            </a:r>
            <a:r>
              <a:rPr lang="en-GB" dirty="0"/>
              <a:t> (the maximum number of steps separating any two nodes) is </a:t>
            </a:r>
            <a:r>
              <a:rPr lang="en-GB" dirty="0" smtClean="0"/>
              <a:t>small</a:t>
            </a:r>
          </a:p>
          <a:p>
            <a:pPr marL="139700" indent="0">
              <a:buNone/>
            </a:pPr>
            <a:endParaRPr lang="en-GB" dirty="0" smtClean="0"/>
          </a:p>
          <a:p>
            <a:pPr marL="139700" indent="0">
              <a:buNone/>
            </a:pPr>
            <a:r>
              <a:rPr lang="en-GB" dirty="0" smtClean="0"/>
              <a:t>The </a:t>
            </a:r>
            <a:r>
              <a:rPr lang="en-GB" b="1" dirty="0">
                <a:solidFill>
                  <a:srgbClr val="0070C0"/>
                </a:solidFill>
              </a:rPr>
              <a:t>“six degrees of separation” </a:t>
            </a:r>
            <a:r>
              <a:rPr lang="en-GB" dirty="0" smtClean="0"/>
              <a:t>theory</a:t>
            </a:r>
          </a:p>
          <a:p>
            <a:pPr marL="139700" indent="0">
              <a:buNone/>
            </a:pPr>
            <a:endParaRPr lang="it-IT" dirty="0"/>
          </a:p>
          <a:p>
            <a:pPr marL="139700" indent="0">
              <a:buNone/>
            </a:pPr>
            <a:r>
              <a:rPr lang="en-GB" dirty="0"/>
              <a:t>PPI </a:t>
            </a:r>
            <a:r>
              <a:rPr lang="en-GB" dirty="0" smtClean="0"/>
              <a:t>networks are </a:t>
            </a:r>
            <a:r>
              <a:rPr lang="en-GB" b="1" dirty="0">
                <a:solidFill>
                  <a:srgbClr val="0070C0"/>
                </a:solidFill>
              </a:rPr>
              <a:t>scale-free networks</a:t>
            </a:r>
          </a:p>
        </p:txBody>
      </p:sp>
      <p:pic>
        <p:nvPicPr>
          <p:cNvPr id="4" name="Immagine 3"/>
          <p:cNvPicPr>
            <a:picLocks noChangeAspect="1"/>
          </p:cNvPicPr>
          <p:nvPr/>
        </p:nvPicPr>
        <p:blipFill>
          <a:blip r:embed="rId2"/>
          <a:stretch>
            <a:fillRect/>
          </a:stretch>
        </p:blipFill>
        <p:spPr>
          <a:xfrm>
            <a:off x="6427835" y="234380"/>
            <a:ext cx="2495214" cy="2383607"/>
          </a:xfrm>
          <a:prstGeom prst="rect">
            <a:avLst/>
          </a:prstGeom>
        </p:spPr>
      </p:pic>
      <p:pic>
        <p:nvPicPr>
          <p:cNvPr id="5" name="Immagine 4"/>
          <p:cNvPicPr>
            <a:picLocks noChangeAspect="1"/>
          </p:cNvPicPr>
          <p:nvPr/>
        </p:nvPicPr>
        <p:blipFill>
          <a:blip r:embed="rId3"/>
          <a:stretch>
            <a:fillRect/>
          </a:stretch>
        </p:blipFill>
        <p:spPr>
          <a:xfrm>
            <a:off x="4690334" y="2499652"/>
            <a:ext cx="2519586" cy="2458792"/>
          </a:xfrm>
          <a:prstGeom prst="rect">
            <a:avLst/>
          </a:prstGeom>
        </p:spPr>
      </p:pic>
    </p:spTree>
    <p:extLst>
      <p:ext uri="{BB962C8B-B14F-4D97-AF65-F5344CB8AC3E}">
        <p14:creationId xmlns:p14="http://schemas.microsoft.com/office/powerpoint/2010/main" val="1297994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200" dirty="0" smtClean="0"/>
              <a:t>PPI Network: </a:t>
            </a:r>
            <a:r>
              <a:rPr lang="it-IT" sz="3200" dirty="0" err="1" smtClean="0"/>
              <a:t>Modularity</a:t>
            </a:r>
            <a:endParaRPr lang="en-GB" sz="3200" dirty="0"/>
          </a:p>
        </p:txBody>
      </p:sp>
      <p:sp>
        <p:nvSpPr>
          <p:cNvPr id="3" name="Rettangolo 2"/>
          <p:cNvSpPr/>
          <p:nvPr/>
        </p:nvSpPr>
        <p:spPr>
          <a:xfrm>
            <a:off x="214881" y="877555"/>
            <a:ext cx="4314088" cy="3970318"/>
          </a:xfrm>
          <a:prstGeom prst="rect">
            <a:avLst/>
          </a:prstGeom>
        </p:spPr>
        <p:txBody>
          <a:bodyPr wrap="square">
            <a:spAutoFit/>
          </a:bodyPr>
          <a:lstStyle/>
          <a:p>
            <a:r>
              <a:rPr lang="en-GB" sz="1800" dirty="0" smtClean="0">
                <a:solidFill>
                  <a:srgbClr val="1A1C1A"/>
                </a:solidFill>
                <a:latin typeface="Roboto" panose="020B0604020202020204" charset="0"/>
                <a:ea typeface="Roboto" panose="020B0604020202020204" charset="0"/>
              </a:rPr>
              <a:t>The</a:t>
            </a:r>
            <a:r>
              <a:rPr lang="en-GB" sz="1800" dirty="0">
                <a:solidFill>
                  <a:srgbClr val="1A1C1A"/>
                </a:solidFill>
                <a:latin typeface="Roboto" panose="020B0604020202020204" charset="0"/>
                <a:ea typeface="Roboto" panose="020B0604020202020204" charset="0"/>
              </a:rPr>
              <a:t> </a:t>
            </a:r>
            <a:r>
              <a:rPr lang="en-GB" sz="1800" b="1" dirty="0">
                <a:solidFill>
                  <a:srgbClr val="1A1C1A"/>
                </a:solidFill>
                <a:latin typeface="Roboto" panose="020B0604020202020204" charset="0"/>
                <a:ea typeface="Roboto" panose="020B0604020202020204" charset="0"/>
              </a:rPr>
              <a:t>transitivity</a:t>
            </a:r>
            <a:r>
              <a:rPr lang="en-GB" sz="1800" dirty="0">
                <a:solidFill>
                  <a:srgbClr val="1A1C1A"/>
                </a:solidFill>
                <a:latin typeface="Roboto" panose="020B0604020202020204" charset="0"/>
                <a:ea typeface="Roboto" panose="020B0604020202020204" charset="0"/>
              </a:rPr>
              <a:t> or </a:t>
            </a:r>
            <a:r>
              <a:rPr lang="en-GB" sz="1800" b="1" dirty="0">
                <a:solidFill>
                  <a:srgbClr val="1A1C1A"/>
                </a:solidFill>
                <a:latin typeface="Roboto" panose="020B0604020202020204" charset="0"/>
                <a:ea typeface="Roboto" panose="020B0604020202020204" charset="0"/>
              </a:rPr>
              <a:t>clustering coefficient</a:t>
            </a:r>
            <a:r>
              <a:rPr lang="en-GB" sz="1800" dirty="0">
                <a:solidFill>
                  <a:srgbClr val="1A1C1A"/>
                </a:solidFill>
                <a:latin typeface="Roboto" panose="020B0604020202020204" charset="0"/>
                <a:ea typeface="Roboto" panose="020B0604020202020204" charset="0"/>
              </a:rPr>
              <a:t> of a network is a measure of the tendency of the nodes to cluster together</a:t>
            </a:r>
            <a:r>
              <a:rPr lang="en-GB" sz="1800" dirty="0" smtClean="0">
                <a:solidFill>
                  <a:srgbClr val="1A1C1A"/>
                </a:solidFill>
                <a:latin typeface="Roboto" panose="020B0604020202020204" charset="0"/>
                <a:ea typeface="Roboto" panose="020B0604020202020204" charset="0"/>
              </a:rPr>
              <a:t>.</a:t>
            </a:r>
          </a:p>
          <a:p>
            <a:endParaRPr lang="en-GB" sz="1800" dirty="0" smtClean="0">
              <a:solidFill>
                <a:srgbClr val="1A1C1A"/>
              </a:solidFill>
              <a:latin typeface="Roboto" panose="020B0604020202020204" charset="0"/>
              <a:ea typeface="Roboto" panose="020B0604020202020204" charset="0"/>
            </a:endParaRPr>
          </a:p>
          <a:p>
            <a:r>
              <a:rPr lang="en-GB" sz="1800" b="1" dirty="0" smtClean="0">
                <a:solidFill>
                  <a:srgbClr val="0070C0"/>
                </a:solidFill>
                <a:latin typeface="Roboto" panose="020B0604020202020204" charset="0"/>
                <a:ea typeface="Roboto" panose="020B0604020202020204" charset="0"/>
              </a:rPr>
              <a:t>High </a:t>
            </a:r>
            <a:r>
              <a:rPr lang="en-GB" sz="1800" b="1" dirty="0">
                <a:solidFill>
                  <a:srgbClr val="0070C0"/>
                </a:solidFill>
                <a:latin typeface="Roboto" panose="020B0604020202020204" charset="0"/>
                <a:ea typeface="Roboto" panose="020B0604020202020204" charset="0"/>
              </a:rPr>
              <a:t>transitivity </a:t>
            </a:r>
            <a:r>
              <a:rPr lang="en-GB" sz="1800" dirty="0">
                <a:solidFill>
                  <a:srgbClr val="1A1C1A"/>
                </a:solidFill>
                <a:latin typeface="Roboto" panose="020B0604020202020204" charset="0"/>
                <a:ea typeface="Roboto" panose="020B0604020202020204" charset="0"/>
              </a:rPr>
              <a:t>means that the network contains communities or </a:t>
            </a:r>
            <a:r>
              <a:rPr lang="en-GB" sz="1800" b="1" dirty="0">
                <a:solidFill>
                  <a:srgbClr val="1A1C1A"/>
                </a:solidFill>
                <a:latin typeface="Roboto" panose="020B0604020202020204" charset="0"/>
                <a:ea typeface="Roboto" panose="020B0604020202020204" charset="0"/>
              </a:rPr>
              <a:t>groups of nodes that are densely connected </a:t>
            </a:r>
            <a:r>
              <a:rPr lang="en-GB" sz="1800" dirty="0">
                <a:solidFill>
                  <a:srgbClr val="1A1C1A"/>
                </a:solidFill>
                <a:latin typeface="Roboto" panose="020B0604020202020204" charset="0"/>
                <a:ea typeface="Roboto" panose="020B0604020202020204" charset="0"/>
              </a:rPr>
              <a:t>internally. </a:t>
            </a:r>
            <a:endParaRPr lang="en-GB" sz="1800" dirty="0" smtClean="0">
              <a:solidFill>
                <a:srgbClr val="1A1C1A"/>
              </a:solidFill>
              <a:latin typeface="Roboto" panose="020B0604020202020204" charset="0"/>
              <a:ea typeface="Roboto" panose="020B0604020202020204" charset="0"/>
            </a:endParaRPr>
          </a:p>
          <a:p>
            <a:endParaRPr lang="en-GB" sz="1800" dirty="0" smtClean="0">
              <a:solidFill>
                <a:srgbClr val="1A1C1A"/>
              </a:solidFill>
              <a:latin typeface="Roboto" panose="020B0604020202020204" charset="0"/>
              <a:ea typeface="Roboto" panose="020B0604020202020204" charset="0"/>
            </a:endParaRPr>
          </a:p>
          <a:p>
            <a:r>
              <a:rPr lang="en-GB" sz="1800" b="1" dirty="0" smtClean="0">
                <a:solidFill>
                  <a:srgbClr val="1A1C1A"/>
                </a:solidFill>
                <a:latin typeface="Roboto" panose="020B0604020202020204" charset="0"/>
                <a:ea typeface="Roboto" panose="020B0604020202020204" charset="0"/>
              </a:rPr>
              <a:t>In </a:t>
            </a:r>
            <a:r>
              <a:rPr lang="en-GB" sz="1800" b="1" dirty="0">
                <a:solidFill>
                  <a:srgbClr val="1A1C1A"/>
                </a:solidFill>
                <a:latin typeface="Roboto" panose="020B0604020202020204" charset="0"/>
                <a:ea typeface="Roboto" panose="020B0604020202020204" charset="0"/>
              </a:rPr>
              <a:t>biological networks</a:t>
            </a:r>
            <a:r>
              <a:rPr lang="en-GB" sz="1800" dirty="0">
                <a:solidFill>
                  <a:srgbClr val="1A1C1A"/>
                </a:solidFill>
                <a:latin typeface="Roboto" panose="020B0604020202020204" charset="0"/>
                <a:ea typeface="Roboto" panose="020B0604020202020204" charset="0"/>
              </a:rPr>
              <a:t>, finding these communities is very important, because they can reflect </a:t>
            </a:r>
            <a:r>
              <a:rPr lang="en-GB" sz="1800" b="1" dirty="0">
                <a:solidFill>
                  <a:srgbClr val="1A1C1A"/>
                </a:solidFill>
                <a:latin typeface="Roboto" panose="020B0604020202020204" charset="0"/>
                <a:ea typeface="Roboto" panose="020B0604020202020204" charset="0"/>
              </a:rPr>
              <a:t>functional </a:t>
            </a:r>
            <a:r>
              <a:rPr lang="en-GB" sz="1800" b="1" dirty="0">
                <a:solidFill>
                  <a:srgbClr val="0070C0"/>
                </a:solidFill>
                <a:latin typeface="Roboto" panose="020B0604020202020204" charset="0"/>
                <a:ea typeface="Roboto" panose="020B0604020202020204" charset="0"/>
              </a:rPr>
              <a:t>modules</a:t>
            </a:r>
            <a:r>
              <a:rPr lang="en-GB" sz="1800" b="1" dirty="0">
                <a:solidFill>
                  <a:srgbClr val="1A1C1A"/>
                </a:solidFill>
                <a:latin typeface="Roboto" panose="020B0604020202020204" charset="0"/>
                <a:ea typeface="Roboto" panose="020B0604020202020204" charset="0"/>
              </a:rPr>
              <a:t> and protein complexes </a:t>
            </a:r>
            <a:endParaRPr lang="en-GB" sz="1800" b="1" dirty="0">
              <a:latin typeface="Roboto" panose="020B0604020202020204" charset="0"/>
              <a:ea typeface="Roboto" panose="020B0604020202020204" charset="0"/>
            </a:endParaRPr>
          </a:p>
        </p:txBody>
      </p:sp>
      <p:pic>
        <p:nvPicPr>
          <p:cNvPr id="4098" name="Picture 2" descr="graph-clustering · GitHub Topics · GitH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77555"/>
            <a:ext cx="4266724" cy="385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noFill/>
          <a:ln>
            <a:noFill/>
          </a:ln>
        </p:spPr>
        <p:txBody>
          <a:bodyPr spcFirstLastPara="1" wrap="square" lIns="91425" tIns="91425" rIns="91425" bIns="91425" anchor="t" anchorCtr="0">
            <a:noAutofit/>
          </a:bodyPr>
          <a:lstStyle/>
          <a:p>
            <a:pPr algn="ctr"/>
            <a:r>
              <a:rPr lang="it-IT" sz="3200" dirty="0"/>
              <a:t>Multi-</a:t>
            </a:r>
            <a:r>
              <a:rPr lang="it-IT" sz="3200" dirty="0" err="1"/>
              <a:t>Omics</a:t>
            </a:r>
            <a:r>
              <a:rPr lang="it-IT" sz="3200" dirty="0"/>
              <a:t> </a:t>
            </a:r>
            <a:r>
              <a:rPr lang="it-IT" sz="3200" dirty="0" err="1"/>
              <a:t>approach</a:t>
            </a:r>
            <a:endParaRPr lang="en-GB" sz="3200" dirty="0"/>
          </a:p>
        </p:txBody>
      </p:sp>
      <p:sp>
        <p:nvSpPr>
          <p:cNvPr id="3" name="Rettangolo 2"/>
          <p:cNvSpPr/>
          <p:nvPr/>
        </p:nvSpPr>
        <p:spPr>
          <a:xfrm>
            <a:off x="816320" y="1080189"/>
            <a:ext cx="7678882" cy="3139321"/>
          </a:xfrm>
          <a:prstGeom prst="rect">
            <a:avLst/>
          </a:prstGeom>
        </p:spPr>
        <p:txBody>
          <a:bodyPr wrap="square">
            <a:spAutoFit/>
          </a:bodyPr>
          <a:lstStyle/>
          <a:p>
            <a:r>
              <a:rPr lang="en-GB" sz="1800" b="1" dirty="0" smtClean="0">
                <a:solidFill>
                  <a:srgbClr val="0070C0"/>
                </a:solidFill>
                <a:latin typeface="Roboto" panose="020B0604020202020204" charset="0"/>
                <a:ea typeface="Roboto" panose="020B0604020202020204" charset="0"/>
              </a:rPr>
              <a:t>The </a:t>
            </a:r>
            <a:r>
              <a:rPr lang="en-GB" sz="1800" b="1" dirty="0">
                <a:solidFill>
                  <a:srgbClr val="0070C0"/>
                </a:solidFill>
                <a:latin typeface="Roboto" panose="020B0604020202020204" charset="0"/>
                <a:ea typeface="Roboto" panose="020B0604020202020204" charset="0"/>
              </a:rPr>
              <a:t>systemic view</a:t>
            </a:r>
            <a:r>
              <a:rPr lang="en-GB" sz="1800" dirty="0">
                <a:latin typeface="Roboto" panose="020B0604020202020204" charset="0"/>
                <a:ea typeface="Roboto" panose="020B0604020202020204" charset="0"/>
              </a:rPr>
              <a:t> on dynamic gene regulation shows that </a:t>
            </a:r>
            <a:r>
              <a:rPr lang="en-GB" sz="1800" b="1" dirty="0">
                <a:solidFill>
                  <a:srgbClr val="0070C0"/>
                </a:solidFill>
                <a:latin typeface="Roboto" panose="020B0604020202020204" charset="0"/>
                <a:ea typeface="Roboto" panose="020B0604020202020204" charset="0"/>
              </a:rPr>
              <a:t>genes work as part of complex networks</a:t>
            </a:r>
            <a:r>
              <a:rPr lang="en-GB" sz="1800" dirty="0">
                <a:latin typeface="Roboto" panose="020B0604020202020204" charset="0"/>
                <a:ea typeface="Roboto" panose="020B0604020202020204" charset="0"/>
              </a:rPr>
              <a:t> instead of acting alone to perform cellular </a:t>
            </a:r>
            <a:r>
              <a:rPr lang="en-GB" sz="1800" dirty="0" smtClean="0">
                <a:latin typeface="Roboto" panose="020B0604020202020204" charset="0"/>
                <a:ea typeface="Roboto" panose="020B0604020202020204" charset="0"/>
              </a:rPr>
              <a:t>processes. </a:t>
            </a:r>
          </a:p>
          <a:p>
            <a:endParaRPr lang="en-GB" sz="1800" dirty="0">
              <a:latin typeface="Roboto" panose="020B0604020202020204" charset="0"/>
              <a:ea typeface="Roboto" panose="020B0604020202020204" charset="0"/>
            </a:endParaRPr>
          </a:p>
          <a:p>
            <a:r>
              <a:rPr lang="en-GB" sz="1800" b="1" dirty="0" smtClean="0">
                <a:solidFill>
                  <a:srgbClr val="0070C0"/>
                </a:solidFill>
                <a:latin typeface="Roboto" panose="020B0604020202020204" charset="0"/>
                <a:ea typeface="Roboto" panose="020B0604020202020204" charset="0"/>
              </a:rPr>
              <a:t>The </a:t>
            </a:r>
            <a:r>
              <a:rPr lang="en-GB" sz="1800" b="1" dirty="0">
                <a:solidFill>
                  <a:srgbClr val="0070C0"/>
                </a:solidFill>
                <a:latin typeface="Roboto" panose="020B0604020202020204" charset="0"/>
                <a:ea typeface="Roboto" panose="020B0604020202020204" charset="0"/>
              </a:rPr>
              <a:t>integrative multi-layer omics data</a:t>
            </a:r>
            <a:r>
              <a:rPr lang="en-GB" sz="1800" dirty="0">
                <a:latin typeface="Roboto" panose="020B0604020202020204" charset="0"/>
                <a:ea typeface="Roboto" panose="020B0604020202020204" charset="0"/>
              </a:rPr>
              <a:t>, such as transcriptional factors, genes and their expression products, provides a comprehensive map of metabolism and molecular regulation when </a:t>
            </a:r>
            <a:r>
              <a:rPr lang="en-GB" sz="1800" dirty="0" err="1">
                <a:latin typeface="Roboto" panose="020B0604020202020204" charset="0"/>
                <a:ea typeface="Roboto" panose="020B0604020202020204" charset="0"/>
              </a:rPr>
              <a:t>analyzing</a:t>
            </a:r>
            <a:r>
              <a:rPr lang="en-GB" sz="1800" dirty="0">
                <a:latin typeface="Roboto" panose="020B0604020202020204" charset="0"/>
                <a:ea typeface="Roboto" panose="020B0604020202020204" charset="0"/>
              </a:rPr>
              <a:t> and predicting based on </a:t>
            </a:r>
            <a:r>
              <a:rPr lang="en-GB" sz="1800" b="1" dirty="0">
                <a:solidFill>
                  <a:srgbClr val="0070C0"/>
                </a:solidFill>
                <a:latin typeface="Roboto" panose="020B0604020202020204" charset="0"/>
                <a:ea typeface="Roboto" panose="020B0604020202020204" charset="0"/>
              </a:rPr>
              <a:t>complex cellular </a:t>
            </a:r>
            <a:r>
              <a:rPr lang="en-GB" sz="1800" b="1" dirty="0" smtClean="0">
                <a:solidFill>
                  <a:srgbClr val="0070C0"/>
                </a:solidFill>
                <a:latin typeface="Roboto" panose="020B0604020202020204" charset="0"/>
                <a:ea typeface="Roboto" panose="020B0604020202020204" charset="0"/>
              </a:rPr>
              <a:t>networks</a:t>
            </a:r>
            <a:r>
              <a:rPr lang="en-GB" sz="1800" dirty="0" smtClean="0">
                <a:latin typeface="Roboto" panose="020B0604020202020204" charset="0"/>
                <a:ea typeface="Roboto" panose="020B0604020202020204" charset="0"/>
              </a:rPr>
              <a:t>. </a:t>
            </a:r>
          </a:p>
          <a:p>
            <a:endParaRPr lang="en-GB" sz="1800" dirty="0">
              <a:latin typeface="Roboto" panose="020B0604020202020204" charset="0"/>
              <a:ea typeface="Roboto" panose="020B0604020202020204" charset="0"/>
            </a:endParaRPr>
          </a:p>
          <a:p>
            <a:r>
              <a:rPr lang="en-GB" sz="1800" dirty="0" smtClean="0">
                <a:latin typeface="Roboto" panose="020B0604020202020204" charset="0"/>
                <a:ea typeface="Roboto" panose="020B0604020202020204" charset="0"/>
              </a:rPr>
              <a:t>This </a:t>
            </a:r>
            <a:r>
              <a:rPr lang="en-GB" sz="1800" dirty="0">
                <a:latin typeface="Roboto" panose="020B0604020202020204" charset="0"/>
                <a:ea typeface="Roboto" panose="020B0604020202020204" charset="0"/>
              </a:rPr>
              <a:t>leads to the prediction of </a:t>
            </a:r>
            <a:r>
              <a:rPr lang="en-GB" sz="1800" b="1" dirty="0">
                <a:solidFill>
                  <a:srgbClr val="0070C0"/>
                </a:solidFill>
                <a:latin typeface="Roboto" panose="020B0604020202020204" charset="0"/>
                <a:ea typeface="Roboto" panose="020B0604020202020204" charset="0"/>
              </a:rPr>
              <a:t>potential molecular interactions </a:t>
            </a:r>
            <a:r>
              <a:rPr lang="en-GB" sz="1800" dirty="0">
                <a:latin typeface="Roboto" panose="020B0604020202020204" charset="0"/>
                <a:ea typeface="Roboto" panose="020B0604020202020204" charset="0"/>
              </a:rPr>
              <a:t>through latent information of omics </a:t>
            </a:r>
            <a:r>
              <a:rPr lang="en-GB" sz="1800" dirty="0" smtClean="0">
                <a:latin typeface="Roboto" panose="020B0604020202020204" charset="0"/>
                <a:ea typeface="Roboto" panose="020B0604020202020204" charset="0"/>
              </a:rPr>
              <a:t>data</a:t>
            </a:r>
          </a:p>
        </p:txBody>
      </p:sp>
    </p:spTree>
    <p:extLst>
      <p:ext uri="{BB962C8B-B14F-4D97-AF65-F5344CB8AC3E}">
        <p14:creationId xmlns:p14="http://schemas.microsoft.com/office/powerpoint/2010/main" val="1971214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200" dirty="0" smtClean="0"/>
              <a:t>PPI Network: </a:t>
            </a:r>
            <a:r>
              <a:rPr lang="it-IT" sz="3200" dirty="0" err="1" smtClean="0"/>
              <a:t>Modules</a:t>
            </a:r>
            <a:endParaRPr lang="en-GB" sz="3200" dirty="0"/>
          </a:p>
        </p:txBody>
      </p:sp>
      <p:sp>
        <p:nvSpPr>
          <p:cNvPr id="3" name="Segnaposto testo 2"/>
          <p:cNvSpPr>
            <a:spLocks noGrp="1"/>
          </p:cNvSpPr>
          <p:nvPr>
            <p:ph type="body" idx="1"/>
          </p:nvPr>
        </p:nvSpPr>
        <p:spPr>
          <a:xfrm>
            <a:off x="311700" y="846602"/>
            <a:ext cx="5445156" cy="4137522"/>
          </a:xfrm>
        </p:spPr>
        <p:txBody>
          <a:bodyPr/>
          <a:lstStyle/>
          <a:p>
            <a:pPr marL="139700" indent="0">
              <a:buNone/>
            </a:pPr>
            <a:r>
              <a:rPr lang="en-GB" dirty="0"/>
              <a:t>A </a:t>
            </a:r>
            <a:r>
              <a:rPr lang="en-GB" b="1" dirty="0">
                <a:solidFill>
                  <a:srgbClr val="0070C0"/>
                </a:solidFill>
              </a:rPr>
              <a:t>module</a:t>
            </a:r>
            <a:r>
              <a:rPr lang="en-GB" dirty="0"/>
              <a:t> is an exchangeable functional unit. </a:t>
            </a:r>
            <a:endParaRPr lang="en-GB" dirty="0" smtClean="0"/>
          </a:p>
          <a:p>
            <a:pPr marL="139700" indent="0">
              <a:buNone/>
            </a:pPr>
            <a:endParaRPr lang="en-GB" b="1" dirty="0" smtClean="0"/>
          </a:p>
          <a:p>
            <a:pPr marL="139700" indent="0">
              <a:buNone/>
            </a:pPr>
            <a:r>
              <a:rPr lang="en-GB" b="1" dirty="0" smtClean="0">
                <a:solidFill>
                  <a:srgbClr val="0070C0"/>
                </a:solidFill>
              </a:rPr>
              <a:t>Protein </a:t>
            </a:r>
            <a:r>
              <a:rPr lang="en-GB" b="1" dirty="0">
                <a:solidFill>
                  <a:srgbClr val="0070C0"/>
                </a:solidFill>
              </a:rPr>
              <a:t>complexes</a:t>
            </a:r>
            <a:r>
              <a:rPr lang="en-GB" dirty="0"/>
              <a:t> can be considered a type of module in which proteins are interacting with each other in a stable manner, maintaining a more or less fixed configuration in time and space</a:t>
            </a:r>
            <a:r>
              <a:rPr lang="en-GB" dirty="0" smtClean="0"/>
              <a:t>.</a:t>
            </a:r>
          </a:p>
          <a:p>
            <a:pPr marL="139700" indent="0">
              <a:buNone/>
            </a:pPr>
            <a:endParaRPr lang="en-GB" dirty="0" smtClean="0"/>
          </a:p>
          <a:p>
            <a:pPr marL="139700" indent="0">
              <a:buNone/>
            </a:pPr>
            <a:r>
              <a:rPr lang="en-GB" dirty="0" smtClean="0"/>
              <a:t>Modules</a:t>
            </a:r>
            <a:r>
              <a:rPr lang="en-GB" b="1" dirty="0"/>
              <a:t> </a:t>
            </a:r>
            <a:r>
              <a:rPr lang="en-GB" b="1" dirty="0">
                <a:solidFill>
                  <a:srgbClr val="0070C0"/>
                </a:solidFill>
              </a:rPr>
              <a:t>help reduce the complexity </a:t>
            </a:r>
            <a:r>
              <a:rPr lang="en-GB" dirty="0"/>
              <a:t>of biological networks by giving us a set of reducible, functional units that can be studied as an integrated entity. </a:t>
            </a:r>
            <a:endParaRPr lang="en-GB" dirty="0" smtClean="0"/>
          </a:p>
          <a:p>
            <a:pPr marL="139700" indent="0">
              <a:buNone/>
            </a:pPr>
            <a:endParaRPr lang="en-GB" dirty="0"/>
          </a:p>
          <a:p>
            <a:pPr marL="139700" indent="0">
              <a:buNone/>
            </a:pPr>
            <a:r>
              <a:rPr lang="en-GB" dirty="0" smtClean="0"/>
              <a:t>Topological </a:t>
            </a:r>
            <a:r>
              <a:rPr lang="en-GB" dirty="0"/>
              <a:t>study of PPINs can help detect and define these modules.</a:t>
            </a:r>
          </a:p>
        </p:txBody>
      </p:sp>
      <p:pic>
        <p:nvPicPr>
          <p:cNvPr id="5" name="Google Shape;71;p13"/>
          <p:cNvPicPr preferRelativeResize="0"/>
          <p:nvPr/>
        </p:nvPicPr>
        <p:blipFill rotWithShape="1">
          <a:blip r:embed="rId2">
            <a:alphaModFix/>
          </a:blip>
          <a:srcRect l="14228" t="5052" r="7247" b="8134"/>
          <a:stretch/>
        </p:blipFill>
        <p:spPr>
          <a:xfrm>
            <a:off x="5846275" y="846602"/>
            <a:ext cx="2865825" cy="3541225"/>
          </a:xfrm>
          <a:prstGeom prst="rect">
            <a:avLst/>
          </a:prstGeom>
          <a:noFill/>
          <a:ln>
            <a:noFill/>
          </a:ln>
        </p:spPr>
      </p:pic>
    </p:spTree>
    <p:extLst>
      <p:ext uri="{BB962C8B-B14F-4D97-AF65-F5344CB8AC3E}">
        <p14:creationId xmlns:p14="http://schemas.microsoft.com/office/powerpoint/2010/main" val="13197917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err="1" smtClean="0"/>
              <a:t>Modules</a:t>
            </a:r>
            <a:endParaRPr lang="en-GB" dirty="0"/>
          </a:p>
        </p:txBody>
      </p:sp>
      <p:sp>
        <p:nvSpPr>
          <p:cNvPr id="3" name="Segnaposto testo 2"/>
          <p:cNvSpPr>
            <a:spLocks noGrp="1"/>
          </p:cNvSpPr>
          <p:nvPr>
            <p:ph type="body" idx="1"/>
          </p:nvPr>
        </p:nvSpPr>
        <p:spPr>
          <a:xfrm>
            <a:off x="180976" y="923875"/>
            <a:ext cx="4610100" cy="3276650"/>
          </a:xfrm>
        </p:spPr>
        <p:txBody>
          <a:bodyPr/>
          <a:lstStyle/>
          <a:p>
            <a:pPr marL="139700" indent="0">
              <a:buNone/>
            </a:pPr>
            <a:r>
              <a:rPr lang="en-GB" dirty="0"/>
              <a:t>U</a:t>
            </a:r>
            <a:r>
              <a:rPr lang="en-GB" dirty="0" smtClean="0"/>
              <a:t>seful </a:t>
            </a:r>
            <a:r>
              <a:rPr lang="en-GB" dirty="0"/>
              <a:t>when defining </a:t>
            </a:r>
            <a:r>
              <a:rPr lang="en-GB" b="1" dirty="0" err="1">
                <a:solidFill>
                  <a:srgbClr val="0070C0"/>
                </a:solidFill>
              </a:rPr>
              <a:t>intermodular</a:t>
            </a:r>
            <a:r>
              <a:rPr lang="en-GB" b="1" dirty="0">
                <a:solidFill>
                  <a:srgbClr val="0070C0"/>
                </a:solidFill>
              </a:rPr>
              <a:t> interactions and proteins</a:t>
            </a:r>
            <a:r>
              <a:rPr lang="en-GB" dirty="0"/>
              <a:t>. </a:t>
            </a:r>
            <a:endParaRPr lang="en-GB" dirty="0" smtClean="0"/>
          </a:p>
          <a:p>
            <a:pPr marL="139700" indent="0">
              <a:buNone/>
            </a:pPr>
            <a:endParaRPr lang="en-GB" dirty="0" smtClean="0"/>
          </a:p>
          <a:p>
            <a:pPr marL="139700" indent="0">
              <a:buNone/>
            </a:pPr>
            <a:r>
              <a:rPr lang="en-GB" dirty="0" smtClean="0"/>
              <a:t>These </a:t>
            </a:r>
            <a:r>
              <a:rPr lang="en-GB" dirty="0"/>
              <a:t>are the edges/nodes that link different communities within a network. </a:t>
            </a:r>
            <a:endParaRPr lang="en-GB" dirty="0" smtClean="0"/>
          </a:p>
          <a:p>
            <a:pPr marL="139700" indent="0">
              <a:buNone/>
            </a:pPr>
            <a:endParaRPr lang="en-GB" dirty="0"/>
          </a:p>
          <a:p>
            <a:pPr marL="139700" indent="0">
              <a:buNone/>
            </a:pPr>
            <a:r>
              <a:rPr lang="en-GB" dirty="0" smtClean="0"/>
              <a:t>They </a:t>
            </a:r>
            <a:r>
              <a:rPr lang="en-GB" dirty="0"/>
              <a:t>can act as </a:t>
            </a:r>
            <a:r>
              <a:rPr lang="en-GB" b="1" dirty="0">
                <a:solidFill>
                  <a:srgbClr val="0070C0"/>
                </a:solidFill>
              </a:rPr>
              <a:t>switches or high-level modulators</a:t>
            </a:r>
            <a:r>
              <a:rPr lang="en-GB" dirty="0"/>
              <a:t> that, for example, mediate cross-talk between different complexes or pathways</a:t>
            </a:r>
          </a:p>
        </p:txBody>
      </p:sp>
      <p:pic>
        <p:nvPicPr>
          <p:cNvPr id="6146" name="Picture 2" descr="https://journals.sagepub.com/cms/10.1177/26331055221087740/asset/images/large/10.1177_26331055221087740-fig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212270"/>
            <a:ext cx="3743325" cy="476770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2486026" y="4741962"/>
            <a:ext cx="2784737" cy="276999"/>
          </a:xfrm>
          <a:prstGeom prst="rect">
            <a:avLst/>
          </a:prstGeom>
        </p:spPr>
        <p:txBody>
          <a:bodyPr wrap="none">
            <a:spAutoFit/>
          </a:bodyPr>
          <a:lstStyle/>
          <a:p>
            <a:r>
              <a:rPr lang="en-GB" sz="1200" i="1" dirty="0" err="1">
                <a:latin typeface="Roboto Medium" panose="020B0604020202020204" charset="0"/>
                <a:ea typeface="Roboto Medium" panose="020B0604020202020204" charset="0"/>
              </a:rPr>
              <a:t>doi</a:t>
            </a:r>
            <a:r>
              <a:rPr lang="en-GB" sz="1200" i="1" dirty="0">
                <a:latin typeface="Roboto Medium" panose="020B0604020202020204" charset="0"/>
                <a:ea typeface="Roboto Medium" panose="020B0604020202020204" charset="0"/>
              </a:rPr>
              <a:t>/full/10.1177/26331055221087740</a:t>
            </a:r>
          </a:p>
        </p:txBody>
      </p:sp>
    </p:spTree>
    <p:extLst>
      <p:ext uri="{BB962C8B-B14F-4D97-AF65-F5344CB8AC3E}">
        <p14:creationId xmlns:p14="http://schemas.microsoft.com/office/powerpoint/2010/main" val="4015093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5"/>
          <p:cNvSpPr txBox="1">
            <a:spLocks noGrp="1"/>
          </p:cNvSpPr>
          <p:nvPr>
            <p:ph type="title"/>
          </p:nvPr>
        </p:nvSpPr>
        <p:spPr>
          <a:xfrm>
            <a:off x="311700" y="64025"/>
            <a:ext cx="3866895" cy="572700"/>
          </a:xfrm>
          <a:prstGeom prst="rect">
            <a:avLst/>
          </a:prstGeom>
        </p:spPr>
        <p:txBody>
          <a:bodyPr spcFirstLastPara="1" wrap="square" lIns="91425" tIns="91425" rIns="91425" bIns="91425" anchor="t" anchorCtr="0">
            <a:noAutofit/>
          </a:bodyPr>
          <a:lstStyle/>
          <a:p>
            <a:r>
              <a:rPr lang="en-GB" b="1" dirty="0"/>
              <a:t>Building and analysing PPINs</a:t>
            </a:r>
          </a:p>
        </p:txBody>
      </p:sp>
      <p:sp>
        <p:nvSpPr>
          <p:cNvPr id="231" name="Google Shape;231;p35"/>
          <p:cNvSpPr txBox="1">
            <a:spLocks noGrp="1"/>
          </p:cNvSpPr>
          <p:nvPr>
            <p:ph type="body" idx="1"/>
          </p:nvPr>
        </p:nvSpPr>
        <p:spPr>
          <a:xfrm>
            <a:off x="148856" y="1212111"/>
            <a:ext cx="3487479" cy="3786663"/>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ct val="100000"/>
              <a:buFont typeface="+mj-lt"/>
              <a:buAutoNum type="arabicPeriod"/>
            </a:pPr>
            <a:r>
              <a:rPr lang="it" sz="1600" dirty="0" smtClean="0">
                <a:solidFill>
                  <a:srgbClr val="0070C0"/>
                </a:solidFill>
              </a:rPr>
              <a:t>Retrieve Protein-protein interaction data</a:t>
            </a:r>
          </a:p>
          <a:p>
            <a:pPr marL="457200" lvl="0" indent="-374650" algn="l" rtl="0">
              <a:spcBef>
                <a:spcPts val="0"/>
              </a:spcBef>
              <a:spcAft>
                <a:spcPts val="0"/>
              </a:spcAft>
              <a:buSzPct val="100000"/>
              <a:buFont typeface="+mj-lt"/>
              <a:buAutoNum type="arabicPeriod"/>
            </a:pPr>
            <a:endParaRPr lang="it" sz="1600" dirty="0" smtClean="0"/>
          </a:p>
          <a:p>
            <a:pPr marL="457200" lvl="0" indent="-374650" algn="l" rtl="0">
              <a:spcBef>
                <a:spcPts val="0"/>
              </a:spcBef>
              <a:spcAft>
                <a:spcPts val="0"/>
              </a:spcAft>
              <a:buSzPct val="100000"/>
              <a:buFont typeface="+mj-lt"/>
              <a:buAutoNum type="arabicPeriod"/>
            </a:pPr>
            <a:r>
              <a:rPr lang="it" sz="1600" dirty="0" smtClean="0"/>
              <a:t>Create and analyze networks</a:t>
            </a:r>
          </a:p>
          <a:p>
            <a:pPr marL="457200" lvl="0" indent="-374650" algn="l" rtl="0">
              <a:spcBef>
                <a:spcPts val="0"/>
              </a:spcBef>
              <a:spcAft>
                <a:spcPts val="0"/>
              </a:spcAft>
              <a:buSzPct val="100000"/>
              <a:buFont typeface="+mj-lt"/>
              <a:buAutoNum type="arabicPeriod"/>
            </a:pPr>
            <a:endParaRPr sz="1600" dirty="0"/>
          </a:p>
          <a:p>
            <a:pPr marL="457200" lvl="0" indent="-374650" algn="l" rtl="0">
              <a:spcBef>
                <a:spcPts val="0"/>
              </a:spcBef>
              <a:spcAft>
                <a:spcPts val="0"/>
              </a:spcAft>
              <a:buSzPct val="100000"/>
              <a:buFont typeface="+mj-lt"/>
              <a:buAutoNum type="arabicPeriod"/>
            </a:pPr>
            <a:r>
              <a:rPr lang="it" sz="1600" dirty="0"/>
              <a:t>Find structure in networks, search for modules or </a:t>
            </a:r>
            <a:r>
              <a:rPr lang="it" sz="1600" dirty="0" smtClean="0"/>
              <a:t>motifs</a:t>
            </a:r>
          </a:p>
          <a:p>
            <a:pPr marL="457200" lvl="0" indent="-374650" algn="l" rtl="0">
              <a:spcBef>
                <a:spcPts val="0"/>
              </a:spcBef>
              <a:spcAft>
                <a:spcPts val="0"/>
              </a:spcAft>
              <a:buSzPct val="100000"/>
              <a:buFont typeface="+mj-lt"/>
              <a:buAutoNum type="arabicPeriod"/>
            </a:pPr>
            <a:endParaRPr sz="1600" dirty="0"/>
          </a:p>
          <a:p>
            <a:pPr marL="457200" lvl="0" indent="-374650" algn="l" rtl="0">
              <a:spcBef>
                <a:spcPts val="0"/>
              </a:spcBef>
              <a:spcAft>
                <a:spcPts val="0"/>
              </a:spcAft>
              <a:buSzPct val="100000"/>
              <a:buFont typeface="+mj-lt"/>
              <a:buAutoNum type="arabicPeriod"/>
            </a:pPr>
            <a:r>
              <a:rPr lang="it" sz="1600" dirty="0"/>
              <a:t>Analyze results using known databases, functional enrichment, expression data, organelle information, etc...</a:t>
            </a:r>
            <a:endParaRPr sz="1600" dirty="0"/>
          </a:p>
        </p:txBody>
      </p:sp>
      <p:pic>
        <p:nvPicPr>
          <p:cNvPr id="2" name="Immagine 1"/>
          <p:cNvPicPr>
            <a:picLocks noChangeAspect="1"/>
          </p:cNvPicPr>
          <p:nvPr/>
        </p:nvPicPr>
        <p:blipFill>
          <a:blip r:embed="rId3"/>
          <a:stretch>
            <a:fillRect/>
          </a:stretch>
        </p:blipFill>
        <p:spPr>
          <a:xfrm>
            <a:off x="4028024" y="102925"/>
            <a:ext cx="4962525" cy="4895850"/>
          </a:xfrm>
          <a:prstGeom prst="rect">
            <a:avLst/>
          </a:prstGeom>
        </p:spPr>
      </p:pic>
    </p:spTree>
    <p:extLst>
      <p:ext uri="{BB962C8B-B14F-4D97-AF65-F5344CB8AC3E}">
        <p14:creationId xmlns:p14="http://schemas.microsoft.com/office/powerpoint/2010/main" val="39417064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How do we know that a pair of proteins interact?</a:t>
            </a:r>
            <a:endParaRPr/>
          </a:p>
        </p:txBody>
      </p:sp>
      <p:sp>
        <p:nvSpPr>
          <p:cNvPr id="70" name="Google Shape;70;p13"/>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solidFill>
                  <a:srgbClr val="4A86E8"/>
                </a:solidFill>
              </a:rPr>
              <a:t>The easiest answer</a:t>
            </a:r>
            <a:r>
              <a:rPr lang="it"/>
              <a:t>: The two proteins have been co-crystallized</a:t>
            </a:r>
            <a:endParaRPr/>
          </a:p>
          <a:p>
            <a:pPr marL="0" lvl="0" indent="0" algn="l" rtl="0">
              <a:spcBef>
                <a:spcPts val="1600"/>
              </a:spcBef>
              <a:spcAft>
                <a:spcPts val="1600"/>
              </a:spcAft>
              <a:buNone/>
            </a:pPr>
            <a:endParaRPr/>
          </a:p>
        </p:txBody>
      </p:sp>
      <p:pic>
        <p:nvPicPr>
          <p:cNvPr id="71" name="Google Shape;71;p13"/>
          <p:cNvPicPr preferRelativeResize="0"/>
          <p:nvPr/>
        </p:nvPicPr>
        <p:blipFill rotWithShape="1">
          <a:blip r:embed="rId3">
            <a:alphaModFix/>
          </a:blip>
          <a:srcRect l="14228" t="5052" r="7247" b="8134"/>
          <a:stretch/>
        </p:blipFill>
        <p:spPr>
          <a:xfrm>
            <a:off x="3522175" y="1509500"/>
            <a:ext cx="2865825" cy="3541225"/>
          </a:xfrm>
          <a:prstGeom prst="rect">
            <a:avLst/>
          </a:prstGeom>
          <a:noFill/>
          <a:ln>
            <a:noFill/>
          </a:ln>
        </p:spPr>
      </p:pic>
      <p:sp>
        <p:nvSpPr>
          <p:cNvPr id="72" name="Google Shape;72;p13"/>
          <p:cNvSpPr txBox="1"/>
          <p:nvPr/>
        </p:nvSpPr>
        <p:spPr>
          <a:xfrm>
            <a:off x="2227675" y="1990425"/>
            <a:ext cx="95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Roboto"/>
                <a:ea typeface="Roboto"/>
                <a:cs typeface="Roboto"/>
                <a:sym typeface="Roboto"/>
              </a:rPr>
              <a:t>Protein A</a:t>
            </a:r>
            <a:endParaRPr b="1">
              <a:latin typeface="Roboto"/>
              <a:ea typeface="Roboto"/>
              <a:cs typeface="Roboto"/>
              <a:sym typeface="Roboto"/>
            </a:endParaRPr>
          </a:p>
        </p:txBody>
      </p:sp>
      <p:sp>
        <p:nvSpPr>
          <p:cNvPr id="73" name="Google Shape;73;p13"/>
          <p:cNvSpPr txBox="1"/>
          <p:nvPr/>
        </p:nvSpPr>
        <p:spPr>
          <a:xfrm>
            <a:off x="6301600" y="4027075"/>
            <a:ext cx="95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Roboto"/>
                <a:ea typeface="Roboto"/>
                <a:cs typeface="Roboto"/>
                <a:sym typeface="Roboto"/>
              </a:rPr>
              <a:t>Protein B</a:t>
            </a:r>
            <a:endParaRPr b="1">
              <a:latin typeface="Roboto"/>
              <a:ea typeface="Roboto"/>
              <a:cs typeface="Roboto"/>
              <a:sym typeface="Roboto"/>
            </a:endParaRPr>
          </a:p>
        </p:txBody>
      </p:sp>
      <p:cxnSp>
        <p:nvCxnSpPr>
          <p:cNvPr id="74" name="Google Shape;74;p13"/>
          <p:cNvCxnSpPr/>
          <p:nvPr/>
        </p:nvCxnSpPr>
        <p:spPr>
          <a:xfrm>
            <a:off x="3162775" y="2204350"/>
            <a:ext cx="671100" cy="127800"/>
          </a:xfrm>
          <a:prstGeom prst="straightConnector1">
            <a:avLst/>
          </a:prstGeom>
          <a:noFill/>
          <a:ln w="9525" cap="flat" cmpd="sng">
            <a:solidFill>
              <a:schemeClr val="dk2"/>
            </a:solidFill>
            <a:prstDash val="solid"/>
            <a:round/>
            <a:headEnd type="none" w="med" len="med"/>
            <a:tailEnd type="triangle" w="med" len="med"/>
          </a:ln>
        </p:spPr>
      </p:cxnSp>
      <p:cxnSp>
        <p:nvCxnSpPr>
          <p:cNvPr id="75" name="Google Shape;75;p13"/>
          <p:cNvCxnSpPr/>
          <p:nvPr/>
        </p:nvCxnSpPr>
        <p:spPr>
          <a:xfrm rot="10800000">
            <a:off x="5578000" y="4017475"/>
            <a:ext cx="723600" cy="20970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95577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How do we know that a pair of proteins interact?</a:t>
            </a:r>
            <a:endParaRPr/>
          </a:p>
        </p:txBody>
      </p:sp>
      <p:sp>
        <p:nvSpPr>
          <p:cNvPr id="81" name="Google Shape;81;p14"/>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dirty="0">
                <a:solidFill>
                  <a:srgbClr val="4A86E8"/>
                </a:solidFill>
              </a:rPr>
              <a:t>The easiest answer</a:t>
            </a:r>
            <a:r>
              <a:rPr lang="it" dirty="0">
                <a:solidFill>
                  <a:schemeClr val="dk1"/>
                </a:solidFill>
              </a:rPr>
              <a:t>: The two proteins have been co-crystallized… </a:t>
            </a:r>
            <a:r>
              <a:rPr lang="it" u="sng" dirty="0">
                <a:solidFill>
                  <a:schemeClr val="dk1"/>
                </a:solidFill>
              </a:rPr>
              <a:t>very slow..</a:t>
            </a:r>
            <a:endParaRPr u="sng" dirty="0">
              <a:solidFill>
                <a:schemeClr val="dk1"/>
              </a:solidFill>
            </a:endParaRPr>
          </a:p>
          <a:p>
            <a:pPr marL="0" lvl="0" indent="0" algn="l" rtl="0">
              <a:spcBef>
                <a:spcPts val="1600"/>
              </a:spcBef>
              <a:spcAft>
                <a:spcPts val="0"/>
              </a:spcAft>
              <a:buNone/>
            </a:pPr>
            <a:endParaRPr u="sng" dirty="0">
              <a:solidFill>
                <a:schemeClr val="dk1"/>
              </a:solidFill>
            </a:endParaRPr>
          </a:p>
          <a:p>
            <a:pPr marL="914400" lvl="0" indent="457200" algn="l" rtl="0">
              <a:spcBef>
                <a:spcPts val="1600"/>
              </a:spcBef>
              <a:spcAft>
                <a:spcPts val="0"/>
              </a:spcAft>
              <a:buNone/>
            </a:pPr>
            <a:r>
              <a:rPr lang="it" b="1" dirty="0"/>
              <a:t>High throughput interaction screening methods</a:t>
            </a:r>
            <a:r>
              <a:rPr lang="it" dirty="0"/>
              <a:t>: </a:t>
            </a:r>
            <a:endParaRPr dirty="0"/>
          </a:p>
          <a:p>
            <a:pPr marL="2286000" lvl="0" indent="-317500" algn="l" rtl="0">
              <a:spcBef>
                <a:spcPts val="1600"/>
              </a:spcBef>
              <a:spcAft>
                <a:spcPts val="0"/>
              </a:spcAft>
              <a:buSzPts val="1400"/>
              <a:buChar char="●"/>
            </a:pPr>
            <a:r>
              <a:rPr lang="it" dirty="0"/>
              <a:t>Yeast two hybrid experiments (Y2H)</a:t>
            </a:r>
            <a:endParaRPr dirty="0"/>
          </a:p>
          <a:p>
            <a:pPr marL="2286000" lvl="0" indent="-317500" algn="l" rtl="0">
              <a:spcBef>
                <a:spcPts val="0"/>
              </a:spcBef>
              <a:spcAft>
                <a:spcPts val="0"/>
              </a:spcAft>
              <a:buSzPts val="1400"/>
              <a:buChar char="●"/>
            </a:pPr>
            <a:r>
              <a:rPr lang="it" dirty="0"/>
              <a:t>Co-Immunoprecipitation (co-IP)</a:t>
            </a:r>
            <a:endParaRPr dirty="0"/>
          </a:p>
          <a:p>
            <a:pPr marL="2286000" lvl="0" indent="-317500" algn="l" rtl="0">
              <a:spcBef>
                <a:spcPts val="0"/>
              </a:spcBef>
              <a:spcAft>
                <a:spcPts val="0"/>
              </a:spcAft>
              <a:buSzPts val="1400"/>
              <a:buChar char="●"/>
            </a:pPr>
            <a:r>
              <a:rPr lang="it" dirty="0"/>
              <a:t>Proteome Mass Spectrometry</a:t>
            </a:r>
            <a:endParaRPr dirty="0"/>
          </a:p>
          <a:p>
            <a:pPr marL="1371600" lvl="0" indent="457200" algn="l" rtl="0">
              <a:spcBef>
                <a:spcPts val="1600"/>
              </a:spcBef>
              <a:spcAft>
                <a:spcPts val="0"/>
              </a:spcAft>
              <a:buNone/>
            </a:pPr>
            <a:r>
              <a:rPr lang="it" dirty="0" smtClean="0">
                <a:solidFill>
                  <a:srgbClr val="4A86E8"/>
                </a:solidFill>
              </a:rPr>
              <a:t>Problem </a:t>
            </a:r>
            <a:r>
              <a:rPr lang="it" dirty="0">
                <a:solidFill>
                  <a:srgbClr val="4A86E8"/>
                </a:solidFill>
              </a:rPr>
              <a:t>with high throughput method</a:t>
            </a:r>
            <a:r>
              <a:rPr lang="it" dirty="0"/>
              <a:t>:</a:t>
            </a:r>
            <a:endParaRPr dirty="0"/>
          </a:p>
          <a:p>
            <a:pPr marL="0" lvl="0" indent="0" algn="l" rtl="0">
              <a:spcBef>
                <a:spcPts val="1600"/>
              </a:spcBef>
              <a:spcAft>
                <a:spcPts val="1600"/>
              </a:spcAft>
              <a:buNone/>
            </a:pPr>
            <a:r>
              <a:rPr lang="it" dirty="0"/>
              <a:t>                 significant amount of false positives and false negatives</a:t>
            </a:r>
            <a:endParaRPr dirty="0"/>
          </a:p>
        </p:txBody>
      </p:sp>
    </p:spTree>
    <p:extLst>
      <p:ext uri="{BB962C8B-B14F-4D97-AF65-F5344CB8AC3E}">
        <p14:creationId xmlns:p14="http://schemas.microsoft.com/office/powerpoint/2010/main" val="2248628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Two hybrid system</a:t>
            </a:r>
            <a:endParaRPr/>
          </a:p>
        </p:txBody>
      </p:sp>
      <p:sp>
        <p:nvSpPr>
          <p:cNvPr id="126" name="Google Shape;126;p21"/>
          <p:cNvSpPr txBox="1">
            <a:spLocks noGrp="1"/>
          </p:cNvSpPr>
          <p:nvPr>
            <p:ph type="body" idx="1"/>
          </p:nvPr>
        </p:nvSpPr>
        <p:spPr>
          <a:xfrm>
            <a:off x="311700" y="771475"/>
            <a:ext cx="4260300" cy="4074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it"/>
              <a:t>A protein of interest, referred to as "</a:t>
            </a:r>
            <a:r>
              <a:rPr lang="it">
                <a:solidFill>
                  <a:srgbClr val="4A86E8"/>
                </a:solidFill>
              </a:rPr>
              <a:t>bait</a:t>
            </a:r>
            <a:r>
              <a:rPr lang="it"/>
              <a:t>," is bound to a DNA Binding Domain (BD)</a:t>
            </a:r>
            <a:endParaRPr/>
          </a:p>
          <a:p>
            <a:pPr marL="457200" lvl="0" indent="-317500" algn="l" rtl="0">
              <a:spcBef>
                <a:spcPts val="0"/>
              </a:spcBef>
              <a:spcAft>
                <a:spcPts val="0"/>
              </a:spcAft>
              <a:buSzPts val="1400"/>
              <a:buChar char="●"/>
            </a:pPr>
            <a:r>
              <a:rPr lang="it"/>
              <a:t>A separate protein, called the "</a:t>
            </a:r>
            <a:r>
              <a:rPr lang="it">
                <a:solidFill>
                  <a:srgbClr val="4A86E8"/>
                </a:solidFill>
              </a:rPr>
              <a:t>prey</a:t>
            </a:r>
            <a:r>
              <a:rPr lang="it"/>
              <a:t>," is bound to an open reading frame (AD)</a:t>
            </a:r>
            <a:endParaRPr/>
          </a:p>
          <a:p>
            <a:pPr marL="457200" lvl="0" indent="-317500" algn="l" rtl="0">
              <a:spcBef>
                <a:spcPts val="0"/>
              </a:spcBef>
              <a:spcAft>
                <a:spcPts val="0"/>
              </a:spcAft>
              <a:buSzPts val="1400"/>
              <a:buChar char="●"/>
            </a:pPr>
            <a:r>
              <a:rPr lang="it"/>
              <a:t>If these two proteins (the bait and prey) interact, a reporter gene is transcribed</a:t>
            </a:r>
            <a:endParaRPr/>
          </a:p>
          <a:p>
            <a:pPr marL="457200" lvl="0" indent="-317500" algn="l" rtl="0">
              <a:spcBef>
                <a:spcPts val="0"/>
              </a:spcBef>
              <a:spcAft>
                <a:spcPts val="0"/>
              </a:spcAft>
              <a:buClr>
                <a:srgbClr val="4A86E8"/>
              </a:buClr>
              <a:buSzPts val="1400"/>
              <a:buChar char="●"/>
            </a:pPr>
            <a:r>
              <a:rPr lang="it">
                <a:solidFill>
                  <a:schemeClr val="dk1"/>
                </a:solidFill>
              </a:rPr>
              <a:t>In general</a:t>
            </a:r>
            <a:r>
              <a:rPr lang="it">
                <a:solidFill>
                  <a:srgbClr val="4A86E8"/>
                </a:solidFill>
              </a:rPr>
              <a:t>, used for initial identification of interacting proteins, </a:t>
            </a:r>
            <a:r>
              <a:rPr lang="it" u="sng">
                <a:solidFill>
                  <a:srgbClr val="4A86E8"/>
                </a:solidFill>
              </a:rPr>
              <a:t>not</a:t>
            </a:r>
            <a:r>
              <a:rPr lang="it">
                <a:solidFill>
                  <a:srgbClr val="4A86E8"/>
                </a:solidFill>
              </a:rPr>
              <a:t> for detailed characterization of the interaction</a:t>
            </a:r>
            <a:endParaRPr>
              <a:solidFill>
                <a:srgbClr val="4A86E8"/>
              </a:solidFill>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127" name="Google Shape;127;p21"/>
          <p:cNvPicPr preferRelativeResize="0"/>
          <p:nvPr/>
        </p:nvPicPr>
        <p:blipFill rotWithShape="1">
          <a:blip r:embed="rId3">
            <a:alphaModFix/>
          </a:blip>
          <a:srcRect b="3716"/>
          <a:stretch/>
        </p:blipFill>
        <p:spPr>
          <a:xfrm>
            <a:off x="5127525" y="67600"/>
            <a:ext cx="3095000" cy="5041575"/>
          </a:xfrm>
          <a:prstGeom prst="rect">
            <a:avLst/>
          </a:prstGeom>
          <a:noFill/>
          <a:ln>
            <a:noFill/>
          </a:ln>
        </p:spPr>
      </p:pic>
    </p:spTree>
    <p:extLst>
      <p:ext uri="{BB962C8B-B14F-4D97-AF65-F5344CB8AC3E}">
        <p14:creationId xmlns:p14="http://schemas.microsoft.com/office/powerpoint/2010/main" val="2988650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t>Co-Immunoprecipitation (co-IP)</a:t>
            </a:r>
            <a:endParaRPr/>
          </a:p>
          <a:p>
            <a:pPr marL="0" lvl="0" indent="0" algn="l" rtl="0">
              <a:spcBef>
                <a:spcPts val="0"/>
              </a:spcBef>
              <a:spcAft>
                <a:spcPts val="0"/>
              </a:spcAft>
              <a:buNone/>
            </a:pPr>
            <a:endParaRPr/>
          </a:p>
        </p:txBody>
      </p:sp>
      <p:sp>
        <p:nvSpPr>
          <p:cNvPr id="133" name="Google Shape;133;p22"/>
          <p:cNvSpPr txBox="1">
            <a:spLocks noGrp="1"/>
          </p:cNvSpPr>
          <p:nvPr>
            <p:ph type="body" idx="1"/>
          </p:nvPr>
        </p:nvSpPr>
        <p:spPr>
          <a:xfrm>
            <a:off x="311700" y="923875"/>
            <a:ext cx="4308426" cy="3648125"/>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it" dirty="0"/>
              <a:t>Co-Immunoprecipitation (co-IP) to find out what is </a:t>
            </a:r>
            <a:r>
              <a:rPr lang="it" dirty="0" smtClean="0"/>
              <a:t>binding</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it" dirty="0"/>
              <a:t>The </a:t>
            </a:r>
            <a:r>
              <a:rPr lang="it" b="1" dirty="0">
                <a:solidFill>
                  <a:srgbClr val="0070C0"/>
                </a:solidFill>
              </a:rPr>
              <a:t>protein</a:t>
            </a:r>
            <a:r>
              <a:rPr lang="it" dirty="0"/>
              <a:t> itself is used as an affinity reagent to isolate its binding </a:t>
            </a:r>
            <a:r>
              <a:rPr lang="it" b="1" dirty="0" smtClean="0">
                <a:solidFill>
                  <a:srgbClr val="0070C0"/>
                </a:solidFill>
              </a:rPr>
              <a:t>partners</a:t>
            </a:r>
          </a:p>
          <a:p>
            <a:pPr marL="457200" lvl="0" indent="-317500" algn="l" rtl="0">
              <a:spcBef>
                <a:spcPts val="0"/>
              </a:spcBef>
              <a:spcAft>
                <a:spcPts val="0"/>
              </a:spcAft>
              <a:buSzPts val="1400"/>
              <a:buChar char="●"/>
            </a:pPr>
            <a:endParaRPr dirty="0"/>
          </a:p>
          <a:p>
            <a:pPr marL="457200" lvl="0" indent="-317500" algn="l" rtl="0">
              <a:spcBef>
                <a:spcPts val="0"/>
              </a:spcBef>
              <a:spcAft>
                <a:spcPts val="0"/>
              </a:spcAft>
              <a:buSzPts val="1400"/>
              <a:buChar char="●"/>
            </a:pPr>
            <a:r>
              <a:rPr lang="it" dirty="0"/>
              <a:t>Compared with two-hybrid approach, this strategy </a:t>
            </a:r>
            <a:r>
              <a:rPr lang="it" dirty="0">
                <a:solidFill>
                  <a:srgbClr val="4A86E8"/>
                </a:solidFill>
              </a:rPr>
              <a:t>has the advantages that the fully processed and modified protein serves as </a:t>
            </a:r>
            <a:r>
              <a:rPr lang="it" dirty="0" smtClean="0">
                <a:solidFill>
                  <a:srgbClr val="4A86E8"/>
                </a:solidFill>
              </a:rPr>
              <a:t>bait</a:t>
            </a:r>
            <a:endParaRPr dirty="0"/>
          </a:p>
          <a:p>
            <a:pPr marL="0" lvl="0" indent="0" algn="l" rtl="0">
              <a:spcBef>
                <a:spcPts val="1600"/>
              </a:spcBef>
              <a:spcAft>
                <a:spcPts val="1600"/>
              </a:spcAft>
              <a:buNone/>
            </a:pPr>
            <a:endParaRPr dirty="0"/>
          </a:p>
        </p:txBody>
      </p:sp>
      <p:pic>
        <p:nvPicPr>
          <p:cNvPr id="134" name="Google Shape;134;p22"/>
          <p:cNvPicPr preferRelativeResize="0"/>
          <p:nvPr/>
        </p:nvPicPr>
        <p:blipFill>
          <a:blip r:embed="rId3">
            <a:alphaModFix/>
          </a:blip>
          <a:stretch>
            <a:fillRect/>
          </a:stretch>
        </p:blipFill>
        <p:spPr>
          <a:xfrm>
            <a:off x="4957800" y="702850"/>
            <a:ext cx="3306400" cy="4364451"/>
          </a:xfrm>
          <a:prstGeom prst="rect">
            <a:avLst/>
          </a:prstGeom>
          <a:noFill/>
          <a:ln>
            <a:noFill/>
          </a:ln>
        </p:spPr>
      </p:pic>
    </p:spTree>
    <p:extLst>
      <p:ext uri="{BB962C8B-B14F-4D97-AF65-F5344CB8AC3E}">
        <p14:creationId xmlns:p14="http://schemas.microsoft.com/office/powerpoint/2010/main" val="3855268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t>Proteome Mass Spectrometry</a:t>
            </a:r>
            <a:endParaRPr/>
          </a:p>
          <a:p>
            <a:pPr marL="0" lvl="0" indent="0" algn="l" rtl="0">
              <a:spcBef>
                <a:spcPts val="0"/>
              </a:spcBef>
              <a:spcAft>
                <a:spcPts val="0"/>
              </a:spcAft>
              <a:buNone/>
            </a:pPr>
            <a:endParaRPr/>
          </a:p>
        </p:txBody>
      </p:sp>
      <p:pic>
        <p:nvPicPr>
          <p:cNvPr id="140" name="Google Shape;140;p23"/>
          <p:cNvPicPr preferRelativeResize="0"/>
          <p:nvPr/>
        </p:nvPicPr>
        <p:blipFill rotWithShape="1">
          <a:blip r:embed="rId3">
            <a:alphaModFix/>
          </a:blip>
          <a:srcRect b="4734"/>
          <a:stretch/>
        </p:blipFill>
        <p:spPr>
          <a:xfrm>
            <a:off x="76200" y="712925"/>
            <a:ext cx="6183060" cy="4354374"/>
          </a:xfrm>
          <a:prstGeom prst="rect">
            <a:avLst/>
          </a:prstGeom>
          <a:noFill/>
          <a:ln>
            <a:noFill/>
          </a:ln>
        </p:spPr>
      </p:pic>
      <p:pic>
        <p:nvPicPr>
          <p:cNvPr id="141" name="Google Shape;141;p23"/>
          <p:cNvPicPr preferRelativeResize="0"/>
          <p:nvPr/>
        </p:nvPicPr>
        <p:blipFill>
          <a:blip r:embed="rId4">
            <a:alphaModFix/>
          </a:blip>
          <a:stretch>
            <a:fillRect/>
          </a:stretch>
        </p:blipFill>
        <p:spPr>
          <a:xfrm>
            <a:off x="6393750" y="1551125"/>
            <a:ext cx="2674050" cy="2236625"/>
          </a:xfrm>
          <a:prstGeom prst="rect">
            <a:avLst/>
          </a:prstGeom>
          <a:noFill/>
          <a:ln>
            <a:noFill/>
          </a:ln>
        </p:spPr>
      </p:pic>
      <p:sp>
        <p:nvSpPr>
          <p:cNvPr id="142" name="Google Shape;142;p23"/>
          <p:cNvSpPr txBox="1"/>
          <p:nvPr/>
        </p:nvSpPr>
        <p:spPr>
          <a:xfrm>
            <a:off x="6453350" y="1134125"/>
            <a:ext cx="164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Roboto"/>
                <a:ea typeface="Roboto"/>
                <a:cs typeface="Roboto"/>
                <a:sym typeface="Roboto"/>
              </a:rPr>
              <a:t>Results:</a:t>
            </a:r>
            <a:endParaRPr b="1">
              <a:latin typeface="Roboto"/>
              <a:ea typeface="Roboto"/>
              <a:cs typeface="Roboto"/>
              <a:sym typeface="Roboto"/>
            </a:endParaRPr>
          </a:p>
        </p:txBody>
      </p:sp>
    </p:spTree>
    <p:extLst>
      <p:ext uri="{BB962C8B-B14F-4D97-AF65-F5344CB8AC3E}">
        <p14:creationId xmlns:p14="http://schemas.microsoft.com/office/powerpoint/2010/main" val="1278714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Other useful approaches:</a:t>
            </a:r>
            <a:endParaRPr/>
          </a:p>
        </p:txBody>
      </p:sp>
      <p:sp>
        <p:nvSpPr>
          <p:cNvPr id="148" name="Google Shape;148;p24"/>
          <p:cNvSpPr txBox="1">
            <a:spLocks noGrp="1"/>
          </p:cNvSpPr>
          <p:nvPr>
            <p:ph type="body" idx="1"/>
          </p:nvPr>
        </p:nvSpPr>
        <p:spPr>
          <a:xfrm>
            <a:off x="311700" y="923875"/>
            <a:ext cx="3249900" cy="4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b="1" dirty="0"/>
              <a:t>Low throughput techniques:</a:t>
            </a:r>
            <a:endParaRPr b="1" dirty="0"/>
          </a:p>
          <a:p>
            <a:pPr marL="457200" lvl="0" indent="-317500" algn="l" rtl="0">
              <a:spcBef>
                <a:spcPts val="1600"/>
              </a:spcBef>
              <a:spcAft>
                <a:spcPts val="0"/>
              </a:spcAft>
              <a:buSzPts val="1400"/>
              <a:buChar char="●"/>
            </a:pPr>
            <a:r>
              <a:rPr lang="it" dirty="0"/>
              <a:t>Xray crystallography</a:t>
            </a:r>
            <a:endParaRPr dirty="0"/>
          </a:p>
          <a:p>
            <a:pPr marL="457200" lvl="0" indent="-317500" algn="l" rtl="0">
              <a:spcBef>
                <a:spcPts val="0"/>
              </a:spcBef>
              <a:spcAft>
                <a:spcPts val="0"/>
              </a:spcAft>
              <a:buSzPts val="1400"/>
              <a:buChar char="●"/>
            </a:pPr>
            <a:r>
              <a:rPr lang="it" dirty="0"/>
              <a:t>NMR</a:t>
            </a:r>
            <a:endParaRPr dirty="0"/>
          </a:p>
          <a:p>
            <a:pPr marL="457200" lvl="0" indent="-317500" algn="l" rtl="0">
              <a:spcBef>
                <a:spcPts val="0"/>
              </a:spcBef>
              <a:spcAft>
                <a:spcPts val="0"/>
              </a:spcAft>
              <a:buSzPts val="1400"/>
              <a:buChar char="●"/>
            </a:pPr>
            <a:r>
              <a:rPr lang="it" dirty="0"/>
              <a:t>SAXS</a:t>
            </a:r>
            <a:endParaRPr dirty="0"/>
          </a:p>
          <a:p>
            <a:pPr marL="457200" lvl="0" indent="-317500" algn="l" rtl="0">
              <a:spcBef>
                <a:spcPts val="0"/>
              </a:spcBef>
              <a:spcAft>
                <a:spcPts val="0"/>
              </a:spcAft>
              <a:buSzPts val="1400"/>
              <a:buChar char="●"/>
            </a:pPr>
            <a:r>
              <a:rPr lang="it" dirty="0"/>
              <a:t>ELISA Binding Assays</a:t>
            </a:r>
            <a:endParaRPr dirty="0"/>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1600"/>
              </a:spcAft>
              <a:buNone/>
            </a:pPr>
            <a:endParaRPr dirty="0"/>
          </a:p>
        </p:txBody>
      </p:sp>
      <p:sp>
        <p:nvSpPr>
          <p:cNvPr id="149" name="Google Shape;149;p24"/>
          <p:cNvSpPr txBox="1"/>
          <p:nvPr/>
        </p:nvSpPr>
        <p:spPr>
          <a:xfrm>
            <a:off x="4488400" y="967175"/>
            <a:ext cx="4673100" cy="403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b="1" dirty="0">
                <a:latin typeface="Roboto"/>
                <a:ea typeface="Roboto"/>
                <a:cs typeface="Roboto"/>
                <a:sym typeface="Roboto"/>
              </a:rPr>
              <a:t>Computational methods</a:t>
            </a:r>
            <a:r>
              <a:rPr lang="it" sz="1800" dirty="0">
                <a:latin typeface="Roboto"/>
                <a:ea typeface="Roboto"/>
                <a:cs typeface="Roboto"/>
                <a:sym typeface="Roboto"/>
              </a:rPr>
              <a:t>:</a:t>
            </a:r>
            <a:endParaRPr sz="1800" dirty="0">
              <a:latin typeface="Roboto"/>
              <a:ea typeface="Roboto"/>
              <a:cs typeface="Roboto"/>
              <a:sym typeface="Roboto"/>
            </a:endParaRPr>
          </a:p>
          <a:p>
            <a:pPr marL="0" lvl="0" indent="0" algn="l" rtl="0">
              <a:spcBef>
                <a:spcPts val="0"/>
              </a:spcBef>
              <a:spcAft>
                <a:spcPts val="0"/>
              </a:spcAft>
              <a:buNone/>
            </a:pPr>
            <a:endParaRPr sz="1800" dirty="0">
              <a:latin typeface="Roboto"/>
              <a:ea typeface="Roboto"/>
              <a:cs typeface="Roboto"/>
              <a:sym typeface="Roboto"/>
            </a:endParaRPr>
          </a:p>
          <a:p>
            <a:pPr marL="457200" lvl="0" indent="-342900" algn="l" rtl="0">
              <a:lnSpc>
                <a:spcPct val="115000"/>
              </a:lnSpc>
              <a:spcBef>
                <a:spcPts val="0"/>
              </a:spcBef>
              <a:spcAft>
                <a:spcPts val="0"/>
              </a:spcAft>
              <a:buClr>
                <a:srgbClr val="4A86E8"/>
              </a:buClr>
              <a:buSzPts val="1800"/>
              <a:buFont typeface="Roboto"/>
              <a:buChar char="●"/>
            </a:pPr>
            <a:r>
              <a:rPr lang="it" sz="1800" dirty="0">
                <a:solidFill>
                  <a:srgbClr val="4A86E8"/>
                </a:solidFill>
                <a:latin typeface="Roboto"/>
                <a:ea typeface="Roboto"/>
                <a:cs typeface="Roboto"/>
                <a:sym typeface="Roboto"/>
              </a:rPr>
              <a:t>Text mining</a:t>
            </a:r>
            <a:endParaRPr sz="1800" dirty="0">
              <a:solidFill>
                <a:srgbClr val="4A86E8"/>
              </a:solidFill>
              <a:latin typeface="Roboto"/>
              <a:ea typeface="Roboto"/>
              <a:cs typeface="Roboto"/>
              <a:sym typeface="Roboto"/>
            </a:endParaRPr>
          </a:p>
          <a:p>
            <a:pPr marL="457200" lvl="0" indent="-342900" algn="l" rtl="0">
              <a:lnSpc>
                <a:spcPct val="115000"/>
              </a:lnSpc>
              <a:spcBef>
                <a:spcPts val="0"/>
              </a:spcBef>
              <a:spcAft>
                <a:spcPts val="0"/>
              </a:spcAft>
              <a:buSzPts val="1800"/>
              <a:buFont typeface="Roboto"/>
              <a:buChar char="-"/>
            </a:pPr>
            <a:r>
              <a:rPr lang="it" sz="1800" dirty="0">
                <a:latin typeface="Roboto"/>
                <a:ea typeface="Roboto"/>
                <a:cs typeface="Roboto"/>
                <a:sym typeface="Roboto"/>
              </a:rPr>
              <a:t>Search literature for references to protein-protein interactions</a:t>
            </a:r>
            <a:endParaRPr sz="1800" dirty="0">
              <a:latin typeface="Roboto"/>
              <a:ea typeface="Roboto"/>
              <a:cs typeface="Roboto"/>
              <a:sym typeface="Roboto"/>
            </a:endParaRPr>
          </a:p>
          <a:p>
            <a:pPr marL="457200" lvl="0" indent="-342900" algn="l" rtl="0">
              <a:lnSpc>
                <a:spcPct val="115000"/>
              </a:lnSpc>
              <a:spcBef>
                <a:spcPts val="0"/>
              </a:spcBef>
              <a:spcAft>
                <a:spcPts val="0"/>
              </a:spcAft>
              <a:buClr>
                <a:srgbClr val="4A86E8"/>
              </a:buClr>
              <a:buSzPts val="1800"/>
              <a:buFont typeface="Roboto"/>
              <a:buChar char="●"/>
            </a:pPr>
            <a:r>
              <a:rPr lang="it" sz="1800" dirty="0">
                <a:solidFill>
                  <a:srgbClr val="4A86E8"/>
                </a:solidFill>
                <a:latin typeface="Roboto"/>
                <a:ea typeface="Roboto"/>
                <a:cs typeface="Roboto"/>
                <a:sym typeface="Roboto"/>
              </a:rPr>
              <a:t>Orthology</a:t>
            </a:r>
            <a:endParaRPr sz="1800" dirty="0">
              <a:solidFill>
                <a:srgbClr val="4A86E8"/>
              </a:solidFill>
              <a:latin typeface="Roboto"/>
              <a:ea typeface="Roboto"/>
              <a:cs typeface="Roboto"/>
              <a:sym typeface="Roboto"/>
            </a:endParaRPr>
          </a:p>
          <a:p>
            <a:pPr marL="457200" lvl="0" indent="-342900" algn="l" rtl="0">
              <a:lnSpc>
                <a:spcPct val="115000"/>
              </a:lnSpc>
              <a:spcBef>
                <a:spcPts val="0"/>
              </a:spcBef>
              <a:spcAft>
                <a:spcPts val="0"/>
              </a:spcAft>
              <a:buSzPts val="1800"/>
              <a:buFont typeface="Roboto"/>
              <a:buChar char="-"/>
            </a:pPr>
            <a:r>
              <a:rPr lang="it" sz="1800" dirty="0">
                <a:latin typeface="Roboto"/>
                <a:ea typeface="Roboto"/>
                <a:cs typeface="Roboto"/>
                <a:sym typeface="Roboto"/>
              </a:rPr>
              <a:t>Predicts interaction based orthologous pairs in another species</a:t>
            </a:r>
            <a:endParaRPr sz="1800" dirty="0">
              <a:latin typeface="Roboto"/>
              <a:ea typeface="Roboto"/>
              <a:cs typeface="Roboto"/>
              <a:sym typeface="Roboto"/>
            </a:endParaRPr>
          </a:p>
          <a:p>
            <a:pPr marL="457200" lvl="0" indent="-342900" algn="l" rtl="0">
              <a:lnSpc>
                <a:spcPct val="115000"/>
              </a:lnSpc>
              <a:spcBef>
                <a:spcPts val="0"/>
              </a:spcBef>
              <a:spcAft>
                <a:spcPts val="0"/>
              </a:spcAft>
              <a:buClr>
                <a:srgbClr val="4A86E8"/>
              </a:buClr>
              <a:buSzPts val="1800"/>
              <a:buFont typeface="Roboto"/>
              <a:buChar char="●"/>
            </a:pPr>
            <a:r>
              <a:rPr lang="it" sz="1800" dirty="0">
                <a:solidFill>
                  <a:srgbClr val="4A86E8"/>
                </a:solidFill>
                <a:latin typeface="Roboto"/>
                <a:ea typeface="Roboto"/>
                <a:cs typeface="Roboto"/>
                <a:sym typeface="Roboto"/>
              </a:rPr>
              <a:t>Domain pairs</a:t>
            </a:r>
            <a:endParaRPr sz="1800" dirty="0">
              <a:solidFill>
                <a:srgbClr val="4A86E8"/>
              </a:solidFill>
              <a:latin typeface="Roboto"/>
              <a:ea typeface="Roboto"/>
              <a:cs typeface="Roboto"/>
              <a:sym typeface="Roboto"/>
            </a:endParaRPr>
          </a:p>
          <a:p>
            <a:pPr marL="457200" lvl="0" indent="-342900" algn="l" rtl="0">
              <a:lnSpc>
                <a:spcPct val="115000"/>
              </a:lnSpc>
              <a:spcBef>
                <a:spcPts val="0"/>
              </a:spcBef>
              <a:spcAft>
                <a:spcPts val="0"/>
              </a:spcAft>
              <a:buSzPts val="1800"/>
              <a:buFont typeface="Roboto"/>
              <a:buChar char="-"/>
            </a:pPr>
            <a:r>
              <a:rPr lang="it" sz="1800" dirty="0">
                <a:latin typeface="Roboto"/>
                <a:ea typeface="Roboto"/>
                <a:cs typeface="Roboto"/>
                <a:sym typeface="Roboto"/>
              </a:rPr>
              <a:t>Predicts interaction based on domains interacting in other proteins</a:t>
            </a:r>
            <a:endParaRPr sz="1800" dirty="0">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p:txBody>
      </p:sp>
    </p:spTree>
    <p:extLst>
      <p:ext uri="{BB962C8B-B14F-4D97-AF65-F5344CB8AC3E}">
        <p14:creationId xmlns:p14="http://schemas.microsoft.com/office/powerpoint/2010/main" val="3695577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Public Repositories</a:t>
            </a:r>
            <a:endParaRPr/>
          </a:p>
        </p:txBody>
      </p:sp>
      <p:sp>
        <p:nvSpPr>
          <p:cNvPr id="155" name="Google Shape;155;p25"/>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b="1" dirty="0"/>
              <a:t>PPI Data</a:t>
            </a:r>
            <a:endParaRPr b="1" dirty="0"/>
          </a:p>
          <a:p>
            <a:pPr marL="457200" lvl="0" indent="-317500" algn="l" rtl="0">
              <a:spcBef>
                <a:spcPts val="1600"/>
              </a:spcBef>
              <a:spcAft>
                <a:spcPts val="0"/>
              </a:spcAft>
              <a:buSzPts val="1400"/>
              <a:buChar char="●"/>
            </a:pPr>
            <a:r>
              <a:rPr lang="it" dirty="0">
                <a:solidFill>
                  <a:srgbClr val="4A86E8"/>
                </a:solidFill>
              </a:rPr>
              <a:t>Pathway Commons</a:t>
            </a:r>
            <a:r>
              <a:rPr lang="it" dirty="0"/>
              <a:t> </a:t>
            </a:r>
            <a:r>
              <a:rPr lang="it" sz="1600" dirty="0"/>
              <a:t>(https://www.pathwaycommons.org/)</a:t>
            </a:r>
            <a:endParaRPr sz="1600" dirty="0"/>
          </a:p>
          <a:p>
            <a:pPr marL="457200" lvl="0" indent="-317500" algn="l" rtl="0">
              <a:spcBef>
                <a:spcPts val="0"/>
              </a:spcBef>
              <a:spcAft>
                <a:spcPts val="0"/>
              </a:spcAft>
              <a:buSzPts val="1400"/>
              <a:buChar char="●"/>
            </a:pPr>
            <a:r>
              <a:rPr lang="it" dirty="0">
                <a:solidFill>
                  <a:srgbClr val="4A86E8"/>
                </a:solidFill>
              </a:rPr>
              <a:t>BioGRID</a:t>
            </a:r>
            <a:r>
              <a:rPr lang="it" dirty="0"/>
              <a:t> </a:t>
            </a:r>
            <a:r>
              <a:rPr lang="it" sz="1600" dirty="0"/>
              <a:t>(https://thebiogrid.org/)</a:t>
            </a:r>
            <a:endParaRPr sz="1600" dirty="0"/>
          </a:p>
          <a:p>
            <a:pPr marL="457200" lvl="0" indent="-317500" algn="l" rtl="0">
              <a:spcBef>
                <a:spcPts val="0"/>
              </a:spcBef>
              <a:spcAft>
                <a:spcPts val="0"/>
              </a:spcAft>
              <a:buSzPts val="1400"/>
              <a:buChar char="●"/>
            </a:pPr>
            <a:r>
              <a:rPr lang="it" dirty="0">
                <a:solidFill>
                  <a:srgbClr val="4A86E8"/>
                </a:solidFill>
              </a:rPr>
              <a:t>IntAct</a:t>
            </a:r>
            <a:r>
              <a:rPr lang="it" dirty="0"/>
              <a:t> </a:t>
            </a:r>
            <a:r>
              <a:rPr lang="it" sz="1600" dirty="0"/>
              <a:t>(https://www.ebi.ac.uk/intact/home)</a:t>
            </a:r>
            <a:endParaRPr sz="1600" dirty="0"/>
          </a:p>
          <a:p>
            <a:pPr marL="457200" lvl="0" indent="-317500" algn="l" rtl="0">
              <a:spcBef>
                <a:spcPts val="0"/>
              </a:spcBef>
              <a:spcAft>
                <a:spcPts val="0"/>
              </a:spcAft>
              <a:buSzPts val="1400"/>
              <a:buChar char="●"/>
            </a:pPr>
            <a:r>
              <a:rPr lang="it" dirty="0"/>
              <a:t>Model organisms databases </a:t>
            </a:r>
            <a:endParaRPr dirty="0"/>
          </a:p>
          <a:p>
            <a:pPr marL="457200" lvl="0" indent="-317500" algn="l" rtl="0">
              <a:spcBef>
                <a:spcPts val="0"/>
              </a:spcBef>
              <a:spcAft>
                <a:spcPts val="0"/>
              </a:spcAft>
              <a:buSzPts val="1400"/>
              <a:buChar char="●"/>
            </a:pPr>
            <a:r>
              <a:rPr lang="it" dirty="0">
                <a:solidFill>
                  <a:srgbClr val="4A86E8"/>
                </a:solidFill>
              </a:rPr>
              <a:t>STRING</a:t>
            </a:r>
            <a:r>
              <a:rPr lang="it" dirty="0"/>
              <a:t> </a:t>
            </a:r>
            <a:r>
              <a:rPr lang="it" sz="1600" dirty="0"/>
              <a:t>(https://string-db.org/)</a:t>
            </a:r>
            <a:endParaRPr sz="1600" dirty="0"/>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1600"/>
              </a:spcAft>
              <a:buNone/>
            </a:pPr>
            <a:endParaRPr dirty="0"/>
          </a:p>
        </p:txBody>
      </p:sp>
    </p:spTree>
    <p:extLst>
      <p:ext uri="{BB962C8B-B14F-4D97-AF65-F5344CB8AC3E}">
        <p14:creationId xmlns:p14="http://schemas.microsoft.com/office/powerpoint/2010/main" val="3869867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1700" y="64025"/>
            <a:ext cx="8520600" cy="1186970"/>
          </a:xfrm>
          <a:noFill/>
          <a:ln>
            <a:noFill/>
          </a:ln>
        </p:spPr>
        <p:txBody>
          <a:bodyPr spcFirstLastPara="1" wrap="square" lIns="91425" tIns="91425" rIns="91425" bIns="91425" anchor="t" anchorCtr="0">
            <a:noAutofit/>
          </a:bodyPr>
          <a:lstStyle/>
          <a:p>
            <a:pPr algn="ctr"/>
            <a:r>
              <a:rPr lang="it-IT" sz="3200" dirty="0"/>
              <a:t>Multi-</a:t>
            </a:r>
            <a:r>
              <a:rPr lang="it-IT" sz="3200" dirty="0" err="1"/>
              <a:t>Omics</a:t>
            </a:r>
            <a:r>
              <a:rPr lang="it-IT" sz="3200" dirty="0"/>
              <a:t> </a:t>
            </a:r>
            <a:r>
              <a:rPr lang="it-IT" sz="3200" dirty="0" err="1"/>
              <a:t>approach</a:t>
            </a:r>
            <a:r>
              <a:rPr lang="it-IT" sz="3200" dirty="0"/>
              <a:t> </a:t>
            </a:r>
            <a:br>
              <a:rPr lang="it-IT" sz="3200" dirty="0"/>
            </a:br>
            <a:r>
              <a:rPr lang="en-GB" sz="3200" dirty="0"/>
              <a:t>Network structure in systems biology</a:t>
            </a:r>
          </a:p>
        </p:txBody>
      </p:sp>
      <p:sp>
        <p:nvSpPr>
          <p:cNvPr id="3" name="Rettangolo 2"/>
          <p:cNvSpPr/>
          <p:nvPr/>
        </p:nvSpPr>
        <p:spPr>
          <a:xfrm>
            <a:off x="424533" y="1842665"/>
            <a:ext cx="8310675" cy="1477328"/>
          </a:xfrm>
          <a:prstGeom prst="rect">
            <a:avLst/>
          </a:prstGeom>
        </p:spPr>
        <p:txBody>
          <a:bodyPr wrap="square">
            <a:spAutoFit/>
          </a:bodyPr>
          <a:lstStyle/>
          <a:p>
            <a:r>
              <a:rPr lang="en-GB" sz="1800" b="1" dirty="0">
                <a:solidFill>
                  <a:srgbClr val="0070C0"/>
                </a:solidFill>
                <a:latin typeface="Roboto" panose="020B0604020202020204" charset="0"/>
                <a:ea typeface="Roboto" panose="020B0604020202020204" charset="0"/>
              </a:rPr>
              <a:t>A network structure </a:t>
            </a:r>
            <a:r>
              <a:rPr lang="en-GB" sz="1800" dirty="0">
                <a:solidFill>
                  <a:srgbClr val="222222"/>
                </a:solidFill>
                <a:latin typeface="Roboto" panose="020B0604020202020204" charset="0"/>
                <a:ea typeface="Roboto" panose="020B0604020202020204" charset="0"/>
              </a:rPr>
              <a:t>visualizes a wide range of components such as genes or proteins and their interconnections. </a:t>
            </a:r>
            <a:endParaRPr lang="en-GB" sz="1800" dirty="0" smtClean="0">
              <a:solidFill>
                <a:srgbClr val="222222"/>
              </a:solidFill>
              <a:latin typeface="Roboto" panose="020B0604020202020204" charset="0"/>
              <a:ea typeface="Roboto" panose="020B0604020202020204" charset="0"/>
            </a:endParaRPr>
          </a:p>
          <a:p>
            <a:endParaRPr lang="en-GB" sz="1800" dirty="0" smtClean="0">
              <a:solidFill>
                <a:srgbClr val="222222"/>
              </a:solidFill>
              <a:latin typeface="Roboto" panose="020B0604020202020204" charset="0"/>
              <a:ea typeface="Roboto" panose="020B0604020202020204" charset="0"/>
            </a:endParaRPr>
          </a:p>
          <a:p>
            <a:r>
              <a:rPr lang="en-GB" sz="1800" b="1" dirty="0" smtClean="0">
                <a:solidFill>
                  <a:srgbClr val="0070C0"/>
                </a:solidFill>
                <a:latin typeface="Roboto" panose="020B0604020202020204" charset="0"/>
                <a:ea typeface="Roboto" panose="020B0604020202020204" charset="0"/>
              </a:rPr>
              <a:t>Network-based </a:t>
            </a:r>
            <a:r>
              <a:rPr lang="en-GB" sz="1800" b="1" dirty="0" err="1">
                <a:solidFill>
                  <a:srgbClr val="0070C0"/>
                </a:solidFill>
                <a:latin typeface="Roboto" panose="020B0604020202020204" charset="0"/>
                <a:ea typeface="Roboto" panose="020B0604020202020204" charset="0"/>
              </a:rPr>
              <a:t>modeling</a:t>
            </a:r>
            <a:r>
              <a:rPr lang="en-GB" sz="1800" b="1" dirty="0">
                <a:solidFill>
                  <a:srgbClr val="0070C0"/>
                </a:solidFill>
                <a:latin typeface="Roboto" panose="020B0604020202020204" charset="0"/>
                <a:ea typeface="Roboto" panose="020B0604020202020204" charset="0"/>
              </a:rPr>
              <a:t> </a:t>
            </a:r>
            <a:r>
              <a:rPr lang="en-GB" sz="1800" dirty="0">
                <a:solidFill>
                  <a:srgbClr val="222222"/>
                </a:solidFill>
                <a:latin typeface="Roboto" panose="020B0604020202020204" charset="0"/>
                <a:ea typeface="Roboto" panose="020B0604020202020204" charset="0"/>
              </a:rPr>
              <a:t>can be established for systematic analysis based on omics data from various scale</a:t>
            </a:r>
            <a:endParaRPr lang="en-GB" sz="1800" dirty="0">
              <a:latin typeface="Roboto" panose="020B0604020202020204" charset="0"/>
              <a:ea typeface="Roboto" panose="020B0604020202020204" charset="0"/>
            </a:endParaRPr>
          </a:p>
        </p:txBody>
      </p:sp>
    </p:spTree>
    <p:extLst>
      <p:ext uri="{BB962C8B-B14F-4D97-AF65-F5344CB8AC3E}">
        <p14:creationId xmlns:p14="http://schemas.microsoft.com/office/powerpoint/2010/main" val="3469509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5"/>
          <p:cNvSpPr txBox="1">
            <a:spLocks noGrp="1"/>
          </p:cNvSpPr>
          <p:nvPr>
            <p:ph type="title"/>
          </p:nvPr>
        </p:nvSpPr>
        <p:spPr>
          <a:xfrm>
            <a:off x="311700" y="64025"/>
            <a:ext cx="3866895" cy="572700"/>
          </a:xfrm>
          <a:prstGeom prst="rect">
            <a:avLst/>
          </a:prstGeom>
        </p:spPr>
        <p:txBody>
          <a:bodyPr spcFirstLastPara="1" wrap="square" lIns="91425" tIns="91425" rIns="91425" bIns="91425" anchor="t" anchorCtr="0">
            <a:noAutofit/>
          </a:bodyPr>
          <a:lstStyle/>
          <a:p>
            <a:r>
              <a:rPr lang="en-GB" b="1" dirty="0"/>
              <a:t>Building and analysing PPINs</a:t>
            </a:r>
          </a:p>
        </p:txBody>
      </p:sp>
      <p:sp>
        <p:nvSpPr>
          <p:cNvPr id="231" name="Google Shape;231;p35"/>
          <p:cNvSpPr txBox="1">
            <a:spLocks noGrp="1"/>
          </p:cNvSpPr>
          <p:nvPr>
            <p:ph type="body" idx="1"/>
          </p:nvPr>
        </p:nvSpPr>
        <p:spPr>
          <a:xfrm>
            <a:off x="148856" y="1212111"/>
            <a:ext cx="3487479" cy="3786663"/>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ct val="100000"/>
              <a:buFont typeface="+mj-lt"/>
              <a:buAutoNum type="arabicPeriod"/>
            </a:pPr>
            <a:r>
              <a:rPr lang="it" sz="1600" dirty="0" smtClean="0">
                <a:solidFill>
                  <a:schemeClr val="tx1"/>
                </a:solidFill>
              </a:rPr>
              <a:t>Retrieve Protein-protein interaction data</a:t>
            </a:r>
          </a:p>
          <a:p>
            <a:pPr marL="457200" lvl="0" indent="-374650" algn="l" rtl="0">
              <a:spcBef>
                <a:spcPts val="0"/>
              </a:spcBef>
              <a:spcAft>
                <a:spcPts val="0"/>
              </a:spcAft>
              <a:buSzPct val="100000"/>
              <a:buFont typeface="+mj-lt"/>
              <a:buAutoNum type="arabicPeriod"/>
            </a:pPr>
            <a:endParaRPr lang="it" sz="1600" dirty="0" smtClean="0"/>
          </a:p>
          <a:p>
            <a:pPr marL="457200" lvl="0" indent="-374650" algn="l" rtl="0">
              <a:spcBef>
                <a:spcPts val="0"/>
              </a:spcBef>
              <a:spcAft>
                <a:spcPts val="0"/>
              </a:spcAft>
              <a:buSzPct val="100000"/>
              <a:buFont typeface="+mj-lt"/>
              <a:buAutoNum type="arabicPeriod"/>
            </a:pPr>
            <a:r>
              <a:rPr lang="it" sz="1600" dirty="0" smtClean="0">
                <a:solidFill>
                  <a:srgbClr val="0070C0"/>
                </a:solidFill>
              </a:rPr>
              <a:t>Create and analyze networks</a:t>
            </a:r>
          </a:p>
          <a:p>
            <a:pPr marL="457200" lvl="0" indent="-374650" algn="l" rtl="0">
              <a:spcBef>
                <a:spcPts val="0"/>
              </a:spcBef>
              <a:spcAft>
                <a:spcPts val="0"/>
              </a:spcAft>
              <a:buSzPct val="100000"/>
              <a:buFont typeface="+mj-lt"/>
              <a:buAutoNum type="arabicPeriod"/>
            </a:pPr>
            <a:endParaRPr sz="1600" dirty="0"/>
          </a:p>
          <a:p>
            <a:pPr marL="457200" lvl="0" indent="-374650" algn="l" rtl="0">
              <a:spcBef>
                <a:spcPts val="0"/>
              </a:spcBef>
              <a:spcAft>
                <a:spcPts val="0"/>
              </a:spcAft>
              <a:buSzPct val="100000"/>
              <a:buFont typeface="+mj-lt"/>
              <a:buAutoNum type="arabicPeriod"/>
            </a:pPr>
            <a:r>
              <a:rPr lang="it" sz="1600" dirty="0"/>
              <a:t>Find structure in networks, search for modules or </a:t>
            </a:r>
            <a:r>
              <a:rPr lang="it" sz="1600" dirty="0" smtClean="0"/>
              <a:t>motifs</a:t>
            </a:r>
          </a:p>
          <a:p>
            <a:pPr marL="457200" lvl="0" indent="-374650" algn="l" rtl="0">
              <a:spcBef>
                <a:spcPts val="0"/>
              </a:spcBef>
              <a:spcAft>
                <a:spcPts val="0"/>
              </a:spcAft>
              <a:buSzPct val="100000"/>
              <a:buFont typeface="+mj-lt"/>
              <a:buAutoNum type="arabicPeriod"/>
            </a:pPr>
            <a:endParaRPr sz="1600" dirty="0"/>
          </a:p>
          <a:p>
            <a:pPr marL="457200" lvl="0" indent="-374650" algn="l" rtl="0">
              <a:spcBef>
                <a:spcPts val="0"/>
              </a:spcBef>
              <a:spcAft>
                <a:spcPts val="0"/>
              </a:spcAft>
              <a:buSzPct val="100000"/>
              <a:buFont typeface="+mj-lt"/>
              <a:buAutoNum type="arabicPeriod"/>
            </a:pPr>
            <a:r>
              <a:rPr lang="it" sz="1600" dirty="0"/>
              <a:t>Analyze results using known databases, functional enrichment, expression data, organelle information, etc...</a:t>
            </a:r>
            <a:endParaRPr sz="1600" dirty="0"/>
          </a:p>
        </p:txBody>
      </p:sp>
      <p:pic>
        <p:nvPicPr>
          <p:cNvPr id="2" name="Immagine 1"/>
          <p:cNvPicPr>
            <a:picLocks noChangeAspect="1"/>
          </p:cNvPicPr>
          <p:nvPr/>
        </p:nvPicPr>
        <p:blipFill>
          <a:blip r:embed="rId3"/>
          <a:stretch>
            <a:fillRect/>
          </a:stretch>
        </p:blipFill>
        <p:spPr>
          <a:xfrm>
            <a:off x="4028024" y="102925"/>
            <a:ext cx="4962525" cy="4895850"/>
          </a:xfrm>
          <a:prstGeom prst="rect">
            <a:avLst/>
          </a:prstGeom>
        </p:spPr>
      </p:pic>
    </p:spTree>
    <p:extLst>
      <p:ext uri="{BB962C8B-B14F-4D97-AF65-F5344CB8AC3E}">
        <p14:creationId xmlns:p14="http://schemas.microsoft.com/office/powerpoint/2010/main" val="10411306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STRING: Search Tool for the Retrieval of Interacting Genes/Proteins</a:t>
            </a:r>
            <a:endParaRPr/>
          </a:p>
        </p:txBody>
      </p:sp>
      <p:sp>
        <p:nvSpPr>
          <p:cNvPr id="161" name="Google Shape;161;p26"/>
          <p:cNvSpPr txBox="1">
            <a:spLocks noGrp="1"/>
          </p:cNvSpPr>
          <p:nvPr>
            <p:ph type="body" idx="1"/>
          </p:nvPr>
        </p:nvSpPr>
        <p:spPr>
          <a:xfrm>
            <a:off x="311700" y="1076275"/>
            <a:ext cx="8520600" cy="330322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it" dirty="0"/>
              <a:t>A database of known and predicted protein interactions</a:t>
            </a:r>
            <a:endParaRPr dirty="0"/>
          </a:p>
          <a:p>
            <a:pPr marL="457200" lvl="0" indent="-317500" algn="l" rtl="0">
              <a:spcBef>
                <a:spcPts val="0"/>
              </a:spcBef>
              <a:spcAft>
                <a:spcPts val="0"/>
              </a:spcAft>
              <a:buSzPts val="1400"/>
              <a:buChar char="●"/>
            </a:pPr>
            <a:r>
              <a:rPr lang="it" dirty="0"/>
              <a:t>Direct (</a:t>
            </a:r>
            <a:r>
              <a:rPr lang="it" dirty="0">
                <a:solidFill>
                  <a:srgbClr val="4A86E8"/>
                </a:solidFill>
              </a:rPr>
              <a:t>physical</a:t>
            </a:r>
            <a:r>
              <a:rPr lang="it" dirty="0"/>
              <a:t>) and indirect (</a:t>
            </a:r>
            <a:r>
              <a:rPr lang="it" dirty="0">
                <a:solidFill>
                  <a:srgbClr val="4A86E8"/>
                </a:solidFill>
              </a:rPr>
              <a:t>functional</a:t>
            </a:r>
            <a:r>
              <a:rPr lang="it" dirty="0"/>
              <a:t>) associations</a:t>
            </a:r>
            <a:endParaRPr dirty="0"/>
          </a:p>
          <a:p>
            <a:pPr marL="457200" lvl="0" indent="-317500" algn="l" rtl="0">
              <a:spcBef>
                <a:spcPts val="0"/>
              </a:spcBef>
              <a:spcAft>
                <a:spcPts val="0"/>
              </a:spcAft>
              <a:buSzPts val="1400"/>
              <a:buChar char="●"/>
            </a:pPr>
            <a:r>
              <a:rPr lang="it" dirty="0"/>
              <a:t>The database currently covers </a:t>
            </a:r>
            <a:r>
              <a:rPr lang="it" dirty="0" smtClean="0"/>
              <a:t>67,6 millions </a:t>
            </a:r>
            <a:r>
              <a:rPr lang="it" dirty="0"/>
              <a:t>proteins from </a:t>
            </a:r>
            <a:r>
              <a:rPr lang="it" dirty="0" smtClean="0"/>
              <a:t>14.000 </a:t>
            </a:r>
            <a:r>
              <a:rPr lang="it" dirty="0"/>
              <a:t>organisms</a:t>
            </a:r>
            <a:endParaRPr dirty="0"/>
          </a:p>
          <a:p>
            <a:pPr marL="457200" lvl="0" indent="-317500" algn="l" rtl="0">
              <a:spcBef>
                <a:spcPts val="0"/>
              </a:spcBef>
              <a:spcAft>
                <a:spcPts val="0"/>
              </a:spcAft>
              <a:buSzPts val="1400"/>
              <a:buChar char="●"/>
            </a:pPr>
            <a:r>
              <a:rPr lang="it" dirty="0"/>
              <a:t>Derived from these sources:</a:t>
            </a:r>
            <a:endParaRPr dirty="0"/>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1600"/>
              </a:spcAft>
              <a:buNone/>
            </a:pPr>
            <a:endParaRPr dirty="0"/>
          </a:p>
        </p:txBody>
      </p:sp>
      <p:pic>
        <p:nvPicPr>
          <p:cNvPr id="162" name="Google Shape;162;p26"/>
          <p:cNvPicPr preferRelativeResize="0"/>
          <p:nvPr/>
        </p:nvPicPr>
        <p:blipFill>
          <a:blip r:embed="rId3">
            <a:alphaModFix/>
          </a:blip>
          <a:stretch>
            <a:fillRect/>
          </a:stretch>
        </p:blipFill>
        <p:spPr>
          <a:xfrm>
            <a:off x="1714800" y="2571750"/>
            <a:ext cx="5130649" cy="940450"/>
          </a:xfrm>
          <a:prstGeom prst="rect">
            <a:avLst/>
          </a:prstGeom>
          <a:noFill/>
          <a:ln>
            <a:noFill/>
          </a:ln>
        </p:spPr>
      </p:pic>
      <p:pic>
        <p:nvPicPr>
          <p:cNvPr id="163" name="Google Shape;163;p26"/>
          <p:cNvPicPr preferRelativeResize="0"/>
          <p:nvPr/>
        </p:nvPicPr>
        <p:blipFill>
          <a:blip r:embed="rId4">
            <a:alphaModFix/>
          </a:blip>
          <a:stretch>
            <a:fillRect/>
          </a:stretch>
        </p:blipFill>
        <p:spPr>
          <a:xfrm>
            <a:off x="3443725" y="4183413"/>
            <a:ext cx="1272663" cy="572700"/>
          </a:xfrm>
          <a:prstGeom prst="rect">
            <a:avLst/>
          </a:prstGeom>
          <a:noFill/>
          <a:ln>
            <a:noFill/>
          </a:ln>
        </p:spPr>
      </p:pic>
      <p:pic>
        <p:nvPicPr>
          <p:cNvPr id="164" name="Google Shape;164;p26"/>
          <p:cNvPicPr preferRelativeResize="0"/>
          <p:nvPr/>
        </p:nvPicPr>
        <p:blipFill>
          <a:blip r:embed="rId5">
            <a:alphaModFix/>
          </a:blip>
          <a:stretch>
            <a:fillRect/>
          </a:stretch>
        </p:blipFill>
        <p:spPr>
          <a:xfrm>
            <a:off x="1991500" y="4140104"/>
            <a:ext cx="1106077" cy="599125"/>
          </a:xfrm>
          <a:prstGeom prst="rect">
            <a:avLst/>
          </a:prstGeom>
          <a:noFill/>
          <a:ln>
            <a:noFill/>
          </a:ln>
        </p:spPr>
      </p:pic>
      <p:pic>
        <p:nvPicPr>
          <p:cNvPr id="165" name="Google Shape;165;p26"/>
          <p:cNvPicPr preferRelativeResize="0"/>
          <p:nvPr/>
        </p:nvPicPr>
        <p:blipFill>
          <a:blip r:embed="rId6">
            <a:alphaModFix/>
          </a:blip>
          <a:stretch>
            <a:fillRect/>
          </a:stretch>
        </p:blipFill>
        <p:spPr>
          <a:xfrm>
            <a:off x="186250" y="4140100"/>
            <a:ext cx="1163525" cy="659325"/>
          </a:xfrm>
          <a:prstGeom prst="rect">
            <a:avLst/>
          </a:prstGeom>
          <a:noFill/>
          <a:ln>
            <a:noFill/>
          </a:ln>
        </p:spPr>
      </p:pic>
      <p:pic>
        <p:nvPicPr>
          <p:cNvPr id="166" name="Google Shape;166;p26"/>
          <p:cNvPicPr preferRelativeResize="0"/>
          <p:nvPr/>
        </p:nvPicPr>
        <p:blipFill>
          <a:blip r:embed="rId7">
            <a:alphaModFix/>
          </a:blip>
          <a:stretch>
            <a:fillRect/>
          </a:stretch>
        </p:blipFill>
        <p:spPr>
          <a:xfrm>
            <a:off x="5049773" y="4226751"/>
            <a:ext cx="1013212" cy="572675"/>
          </a:xfrm>
          <a:prstGeom prst="rect">
            <a:avLst/>
          </a:prstGeom>
          <a:noFill/>
          <a:ln>
            <a:noFill/>
          </a:ln>
        </p:spPr>
      </p:pic>
      <p:pic>
        <p:nvPicPr>
          <p:cNvPr id="167" name="Google Shape;167;p26"/>
          <p:cNvPicPr preferRelativeResize="0"/>
          <p:nvPr/>
        </p:nvPicPr>
        <p:blipFill>
          <a:blip r:embed="rId8">
            <a:alphaModFix/>
          </a:blip>
          <a:stretch>
            <a:fillRect/>
          </a:stretch>
        </p:blipFill>
        <p:spPr>
          <a:xfrm>
            <a:off x="6861825" y="4196312"/>
            <a:ext cx="1228800" cy="486700"/>
          </a:xfrm>
          <a:prstGeom prst="rect">
            <a:avLst/>
          </a:prstGeom>
          <a:noFill/>
          <a:ln>
            <a:noFill/>
          </a:ln>
        </p:spPr>
      </p:pic>
      <p:sp>
        <p:nvSpPr>
          <p:cNvPr id="168" name="Google Shape;168;p26"/>
          <p:cNvSpPr txBox="1"/>
          <p:nvPr/>
        </p:nvSpPr>
        <p:spPr>
          <a:xfrm>
            <a:off x="115175" y="3652975"/>
            <a:ext cx="141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latin typeface="Roboto"/>
                <a:ea typeface="Roboto"/>
                <a:cs typeface="Roboto"/>
                <a:sym typeface="Roboto"/>
              </a:rPr>
              <a:t>Supported by:</a:t>
            </a:r>
            <a:endParaRPr b="1">
              <a:latin typeface="Roboto"/>
              <a:ea typeface="Roboto"/>
              <a:cs typeface="Roboto"/>
              <a:sym typeface="Roboto"/>
            </a:endParaRPr>
          </a:p>
        </p:txBody>
      </p:sp>
      <p:sp>
        <p:nvSpPr>
          <p:cNvPr id="2" name="Rettangolo 1"/>
          <p:cNvSpPr/>
          <p:nvPr/>
        </p:nvSpPr>
        <p:spPr>
          <a:xfrm>
            <a:off x="6503232" y="782038"/>
            <a:ext cx="2454518" cy="307777"/>
          </a:xfrm>
          <a:prstGeom prst="rect">
            <a:avLst/>
          </a:prstGeom>
        </p:spPr>
        <p:txBody>
          <a:bodyPr wrap="none">
            <a:spAutoFit/>
          </a:bodyPr>
          <a:lstStyle/>
          <a:p>
            <a:r>
              <a:rPr lang="en-GB" dirty="0">
                <a:solidFill>
                  <a:srgbClr val="212121"/>
                </a:solidFill>
                <a:latin typeface="BlinkMacSystemFont"/>
              </a:rPr>
              <a:t>DOI: </a:t>
            </a:r>
            <a:r>
              <a:rPr lang="en-GB" dirty="0">
                <a:solidFill>
                  <a:srgbClr val="0071BC"/>
                </a:solidFill>
                <a:latin typeface="BlinkMacSystemFont"/>
                <a:hlinkClick r:id="rId9"/>
              </a:rPr>
              <a:t>10.1093/</a:t>
            </a:r>
            <a:r>
              <a:rPr lang="en-GB" dirty="0" err="1">
                <a:solidFill>
                  <a:srgbClr val="0071BC"/>
                </a:solidFill>
                <a:latin typeface="BlinkMacSystemFont"/>
                <a:hlinkClick r:id="rId9"/>
              </a:rPr>
              <a:t>nar</a:t>
            </a:r>
            <a:r>
              <a:rPr lang="en-GB" dirty="0">
                <a:solidFill>
                  <a:srgbClr val="0071BC"/>
                </a:solidFill>
                <a:latin typeface="BlinkMacSystemFont"/>
                <a:hlinkClick r:id="rId9"/>
              </a:rPr>
              <a:t>/gkaa1074</a:t>
            </a:r>
            <a:endParaRPr lang="en-GB" dirty="0">
              <a:solidFill>
                <a:srgbClr val="212121"/>
              </a:solidFill>
              <a:latin typeface="BlinkMacSystemFont"/>
            </a:endParaRPr>
          </a:p>
        </p:txBody>
      </p:sp>
    </p:spTree>
    <p:extLst>
      <p:ext uri="{BB962C8B-B14F-4D97-AF65-F5344CB8AC3E}">
        <p14:creationId xmlns:p14="http://schemas.microsoft.com/office/powerpoint/2010/main" val="3479426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STRING - Searching information</a:t>
            </a:r>
            <a:endParaRPr/>
          </a:p>
        </p:txBody>
      </p:sp>
      <p:pic>
        <p:nvPicPr>
          <p:cNvPr id="174" name="Google Shape;174;p27"/>
          <p:cNvPicPr preferRelativeResize="0"/>
          <p:nvPr/>
        </p:nvPicPr>
        <p:blipFill>
          <a:blip r:embed="rId3">
            <a:alphaModFix/>
          </a:blip>
          <a:stretch>
            <a:fillRect/>
          </a:stretch>
        </p:blipFill>
        <p:spPr>
          <a:xfrm>
            <a:off x="1018225" y="904875"/>
            <a:ext cx="6702300" cy="3344100"/>
          </a:xfrm>
          <a:prstGeom prst="rect">
            <a:avLst/>
          </a:prstGeom>
          <a:noFill/>
          <a:ln>
            <a:noFill/>
          </a:ln>
        </p:spPr>
      </p:pic>
      <p:sp>
        <p:nvSpPr>
          <p:cNvPr id="175" name="Google Shape;175;p27"/>
          <p:cNvSpPr txBox="1"/>
          <p:nvPr/>
        </p:nvSpPr>
        <p:spPr>
          <a:xfrm>
            <a:off x="1428575" y="4339850"/>
            <a:ext cx="670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Query information via protein names or protein sequences</a:t>
            </a:r>
            <a:endParaRPr>
              <a:latin typeface="Roboto"/>
              <a:ea typeface="Roboto"/>
              <a:cs typeface="Roboto"/>
              <a:sym typeface="Roboto"/>
            </a:endParaRPr>
          </a:p>
        </p:txBody>
      </p:sp>
    </p:spTree>
    <p:extLst>
      <p:ext uri="{BB962C8B-B14F-4D97-AF65-F5344CB8AC3E}">
        <p14:creationId xmlns:p14="http://schemas.microsoft.com/office/powerpoint/2010/main" val="2471912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STRING - Graph of PPIs</a:t>
            </a:r>
            <a:endParaRPr/>
          </a:p>
        </p:txBody>
      </p:sp>
      <p:sp>
        <p:nvSpPr>
          <p:cNvPr id="181" name="Google Shape;181;p28"/>
          <p:cNvSpPr txBox="1">
            <a:spLocks noGrp="1"/>
          </p:cNvSpPr>
          <p:nvPr>
            <p:ph type="body" idx="1"/>
          </p:nvPr>
        </p:nvSpPr>
        <p:spPr>
          <a:xfrm>
            <a:off x="311700" y="923875"/>
            <a:ext cx="3809400" cy="4074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it" dirty="0">
                <a:solidFill>
                  <a:srgbClr val="0070C0"/>
                </a:solidFill>
              </a:rPr>
              <a:t>Nodes are proteins</a:t>
            </a:r>
            <a:endParaRPr dirty="0">
              <a:solidFill>
                <a:srgbClr val="0070C0"/>
              </a:solidFill>
            </a:endParaRPr>
          </a:p>
          <a:p>
            <a:pPr marL="457200" lvl="0" indent="-317500" algn="l" rtl="0">
              <a:spcBef>
                <a:spcPts val="0"/>
              </a:spcBef>
              <a:spcAft>
                <a:spcPts val="0"/>
              </a:spcAft>
              <a:buSzPts val="1400"/>
              <a:buChar char="●"/>
            </a:pPr>
            <a:r>
              <a:rPr lang="it" dirty="0">
                <a:solidFill>
                  <a:srgbClr val="0070C0"/>
                </a:solidFill>
              </a:rPr>
              <a:t>Colored lines are an evidence </a:t>
            </a:r>
            <a:r>
              <a:rPr lang="it" dirty="0"/>
              <a:t>of interaction between two proteins. The color encodes the method used to detect the interaction.</a:t>
            </a:r>
            <a:endParaRPr dirty="0"/>
          </a:p>
          <a:p>
            <a:pPr marL="457200" lvl="0" indent="-317500" algn="l" rtl="0">
              <a:spcBef>
                <a:spcPts val="0"/>
              </a:spcBef>
              <a:spcAft>
                <a:spcPts val="0"/>
              </a:spcAft>
              <a:buSzPts val="1400"/>
              <a:buChar char="●"/>
            </a:pPr>
            <a:r>
              <a:rPr lang="it" dirty="0"/>
              <a:t>Click on each node to get the information of the corresponding protein.</a:t>
            </a:r>
            <a:endParaRPr dirty="0"/>
          </a:p>
          <a:p>
            <a:pPr marL="457200" lvl="0" indent="-317500" algn="l" rtl="0">
              <a:spcBef>
                <a:spcPts val="0"/>
              </a:spcBef>
              <a:spcAft>
                <a:spcPts val="0"/>
              </a:spcAft>
              <a:buSzPts val="1400"/>
              <a:buChar char="●"/>
            </a:pPr>
            <a:r>
              <a:rPr lang="it" dirty="0"/>
              <a:t>Click on each edge to get information of the interaction between two proteins.</a:t>
            </a:r>
            <a:endParaRPr dirty="0"/>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1600"/>
              </a:spcAft>
              <a:buNone/>
            </a:pPr>
            <a:endParaRPr dirty="0"/>
          </a:p>
        </p:txBody>
      </p:sp>
      <p:pic>
        <p:nvPicPr>
          <p:cNvPr id="182" name="Google Shape;182;p28"/>
          <p:cNvPicPr preferRelativeResize="0"/>
          <p:nvPr/>
        </p:nvPicPr>
        <p:blipFill>
          <a:blip r:embed="rId3">
            <a:alphaModFix/>
          </a:blip>
          <a:stretch>
            <a:fillRect/>
          </a:stretch>
        </p:blipFill>
        <p:spPr>
          <a:xfrm>
            <a:off x="4297450" y="749200"/>
            <a:ext cx="2643075" cy="3428400"/>
          </a:xfrm>
          <a:prstGeom prst="rect">
            <a:avLst/>
          </a:prstGeom>
          <a:noFill/>
          <a:ln>
            <a:noFill/>
          </a:ln>
        </p:spPr>
      </p:pic>
      <p:pic>
        <p:nvPicPr>
          <p:cNvPr id="183" name="Google Shape;183;p28"/>
          <p:cNvPicPr preferRelativeResize="0"/>
          <p:nvPr/>
        </p:nvPicPr>
        <p:blipFill>
          <a:blip r:embed="rId4">
            <a:alphaModFix/>
          </a:blip>
          <a:stretch>
            <a:fillRect/>
          </a:stretch>
        </p:blipFill>
        <p:spPr>
          <a:xfrm>
            <a:off x="7380450" y="2891725"/>
            <a:ext cx="1085850" cy="1285875"/>
          </a:xfrm>
          <a:prstGeom prst="rect">
            <a:avLst/>
          </a:prstGeom>
          <a:noFill/>
          <a:ln>
            <a:noFill/>
          </a:ln>
        </p:spPr>
      </p:pic>
    </p:spTree>
    <p:extLst>
      <p:ext uri="{BB962C8B-B14F-4D97-AF65-F5344CB8AC3E}">
        <p14:creationId xmlns:p14="http://schemas.microsoft.com/office/powerpoint/2010/main" val="2621009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STRING - list of predicted partners</a:t>
            </a:r>
            <a:endParaRPr/>
          </a:p>
        </p:txBody>
      </p:sp>
      <p:pic>
        <p:nvPicPr>
          <p:cNvPr id="189" name="Google Shape;189;p29"/>
          <p:cNvPicPr preferRelativeResize="0"/>
          <p:nvPr/>
        </p:nvPicPr>
        <p:blipFill>
          <a:blip r:embed="rId3">
            <a:alphaModFix/>
          </a:blip>
          <a:stretch>
            <a:fillRect/>
          </a:stretch>
        </p:blipFill>
        <p:spPr>
          <a:xfrm>
            <a:off x="152400" y="789125"/>
            <a:ext cx="7406079" cy="4201975"/>
          </a:xfrm>
          <a:prstGeom prst="rect">
            <a:avLst/>
          </a:prstGeom>
          <a:noFill/>
          <a:ln>
            <a:noFill/>
          </a:ln>
        </p:spPr>
      </p:pic>
    </p:spTree>
    <p:extLst>
      <p:ext uri="{BB962C8B-B14F-4D97-AF65-F5344CB8AC3E}">
        <p14:creationId xmlns:p14="http://schemas.microsoft.com/office/powerpoint/2010/main" val="3192041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1"/>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STRING - Neighborhood View</a:t>
            </a:r>
            <a:endParaRPr/>
          </a:p>
        </p:txBody>
      </p:sp>
      <p:sp>
        <p:nvSpPr>
          <p:cNvPr id="204" name="Google Shape;204;p31"/>
          <p:cNvSpPr txBox="1">
            <a:spLocks noGrp="1"/>
          </p:cNvSpPr>
          <p:nvPr>
            <p:ph type="body" idx="1"/>
          </p:nvPr>
        </p:nvSpPr>
        <p:spPr>
          <a:xfrm>
            <a:off x="311700" y="3286075"/>
            <a:ext cx="8520600" cy="1487944"/>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it" dirty="0"/>
              <a:t>The red block is the queried protein while others are its neighbors in different organisms </a:t>
            </a:r>
            <a:endParaRPr dirty="0"/>
          </a:p>
          <a:p>
            <a:pPr marL="457200" lvl="0" indent="-317500" algn="l" rtl="0">
              <a:spcBef>
                <a:spcPts val="0"/>
              </a:spcBef>
              <a:spcAft>
                <a:spcPts val="0"/>
              </a:spcAft>
              <a:buSzPts val="1400"/>
              <a:buChar char="●"/>
            </a:pPr>
            <a:r>
              <a:rPr lang="it" dirty="0"/>
              <a:t>The </a:t>
            </a:r>
            <a:r>
              <a:rPr lang="it" dirty="0">
                <a:solidFill>
                  <a:srgbClr val="0070C0"/>
                </a:solidFill>
              </a:rPr>
              <a:t>close organisms </a:t>
            </a:r>
            <a:r>
              <a:rPr lang="it" dirty="0"/>
              <a:t>show the similar protein neighborhood patterns</a:t>
            </a:r>
            <a:endParaRPr dirty="0"/>
          </a:p>
          <a:p>
            <a:pPr marL="457200" lvl="0" indent="-317500" algn="l" rtl="0">
              <a:spcBef>
                <a:spcPts val="0"/>
              </a:spcBef>
              <a:spcAft>
                <a:spcPts val="0"/>
              </a:spcAft>
              <a:buSzPts val="1400"/>
              <a:buChar char="●"/>
            </a:pPr>
            <a:r>
              <a:rPr lang="it" dirty="0"/>
              <a:t>This view helps to find out the close genes/proteins in genomic region</a:t>
            </a:r>
            <a:endParaRPr dirty="0"/>
          </a:p>
        </p:txBody>
      </p:sp>
      <p:pic>
        <p:nvPicPr>
          <p:cNvPr id="205" name="Google Shape;205;p31"/>
          <p:cNvPicPr preferRelativeResize="0"/>
          <p:nvPr/>
        </p:nvPicPr>
        <p:blipFill>
          <a:blip r:embed="rId3">
            <a:alphaModFix/>
          </a:blip>
          <a:stretch>
            <a:fillRect/>
          </a:stretch>
        </p:blipFill>
        <p:spPr>
          <a:xfrm>
            <a:off x="1581375" y="829900"/>
            <a:ext cx="5324251" cy="2151425"/>
          </a:xfrm>
          <a:prstGeom prst="rect">
            <a:avLst/>
          </a:prstGeom>
          <a:noFill/>
          <a:ln>
            <a:noFill/>
          </a:ln>
        </p:spPr>
      </p:pic>
    </p:spTree>
    <p:extLst>
      <p:ext uri="{BB962C8B-B14F-4D97-AF65-F5344CB8AC3E}">
        <p14:creationId xmlns:p14="http://schemas.microsoft.com/office/powerpoint/2010/main" val="1946946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STRING - Occurence Views</a:t>
            </a:r>
            <a:endParaRPr/>
          </a:p>
        </p:txBody>
      </p:sp>
      <p:sp>
        <p:nvSpPr>
          <p:cNvPr id="211" name="Google Shape;211;p32"/>
          <p:cNvSpPr txBox="1">
            <a:spLocks noGrp="1"/>
          </p:cNvSpPr>
          <p:nvPr>
            <p:ph type="body" idx="1"/>
          </p:nvPr>
        </p:nvSpPr>
        <p:spPr>
          <a:xfrm>
            <a:off x="311700" y="3286075"/>
            <a:ext cx="8520600" cy="1777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it" dirty="0"/>
              <a:t>Represents </a:t>
            </a:r>
            <a:r>
              <a:rPr lang="it" dirty="0">
                <a:solidFill>
                  <a:srgbClr val="0070C0"/>
                </a:solidFill>
              </a:rPr>
              <a:t>phylogenetic profiles </a:t>
            </a:r>
            <a:r>
              <a:rPr lang="it" dirty="0"/>
              <a:t>of proteins.</a:t>
            </a:r>
            <a:endParaRPr dirty="0"/>
          </a:p>
          <a:p>
            <a:pPr marL="457200" lvl="0" indent="-317500" algn="l" rtl="0">
              <a:spcBef>
                <a:spcPts val="0"/>
              </a:spcBef>
              <a:spcAft>
                <a:spcPts val="0"/>
              </a:spcAft>
              <a:buSzPts val="1400"/>
              <a:buChar char="●"/>
            </a:pPr>
            <a:r>
              <a:rPr lang="it" dirty="0"/>
              <a:t>Color of the boxes indicates the </a:t>
            </a:r>
            <a:r>
              <a:rPr lang="it" dirty="0">
                <a:solidFill>
                  <a:srgbClr val="0070C0"/>
                </a:solidFill>
              </a:rPr>
              <a:t>sequence similarity </a:t>
            </a:r>
            <a:r>
              <a:rPr lang="it" dirty="0"/>
              <a:t>between the proteins and their homologous protein in the organisms.</a:t>
            </a:r>
            <a:endParaRPr dirty="0"/>
          </a:p>
          <a:p>
            <a:pPr marL="457200" lvl="0" indent="-317500" algn="l" rtl="0">
              <a:spcBef>
                <a:spcPts val="0"/>
              </a:spcBef>
              <a:spcAft>
                <a:spcPts val="0"/>
              </a:spcAft>
              <a:buSzPts val="1400"/>
              <a:buChar char="●"/>
            </a:pPr>
            <a:r>
              <a:rPr lang="it" dirty="0"/>
              <a:t>The </a:t>
            </a:r>
            <a:r>
              <a:rPr lang="it" dirty="0">
                <a:solidFill>
                  <a:srgbClr val="0070C0"/>
                </a:solidFill>
              </a:rPr>
              <a:t>size of box </a:t>
            </a:r>
            <a:r>
              <a:rPr lang="it" dirty="0"/>
              <a:t>shows how many members in the family representing the reported sequence similarity.</a:t>
            </a:r>
            <a:endParaRPr dirty="0"/>
          </a:p>
          <a:p>
            <a:pPr marL="0" lvl="0" indent="0" algn="l" rtl="0">
              <a:spcBef>
                <a:spcPts val="1600"/>
              </a:spcBef>
              <a:spcAft>
                <a:spcPts val="1600"/>
              </a:spcAft>
              <a:buNone/>
            </a:pPr>
            <a:endParaRPr dirty="0"/>
          </a:p>
        </p:txBody>
      </p:sp>
      <p:pic>
        <p:nvPicPr>
          <p:cNvPr id="212" name="Google Shape;212;p32"/>
          <p:cNvPicPr preferRelativeResize="0"/>
          <p:nvPr/>
        </p:nvPicPr>
        <p:blipFill>
          <a:blip r:embed="rId3">
            <a:alphaModFix/>
          </a:blip>
          <a:stretch>
            <a:fillRect/>
          </a:stretch>
        </p:blipFill>
        <p:spPr>
          <a:xfrm>
            <a:off x="914400" y="941525"/>
            <a:ext cx="7166550" cy="2172050"/>
          </a:xfrm>
          <a:prstGeom prst="rect">
            <a:avLst/>
          </a:prstGeom>
          <a:noFill/>
          <a:ln>
            <a:noFill/>
          </a:ln>
        </p:spPr>
      </p:pic>
    </p:spTree>
    <p:extLst>
      <p:ext uri="{BB962C8B-B14F-4D97-AF65-F5344CB8AC3E}">
        <p14:creationId xmlns:p14="http://schemas.microsoft.com/office/powerpoint/2010/main" val="401045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STRING - Gene Fusion View</a:t>
            </a:r>
            <a:endParaRPr/>
          </a:p>
        </p:txBody>
      </p:sp>
      <p:sp>
        <p:nvSpPr>
          <p:cNvPr id="218" name="Google Shape;218;p33"/>
          <p:cNvSpPr txBox="1">
            <a:spLocks noGrp="1"/>
          </p:cNvSpPr>
          <p:nvPr>
            <p:ph type="body" idx="1"/>
          </p:nvPr>
        </p:nvSpPr>
        <p:spPr>
          <a:xfrm>
            <a:off x="159300" y="3286075"/>
            <a:ext cx="8520600" cy="1363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it"/>
              <a:t>This view shows the individual gene fusion events per species</a:t>
            </a:r>
            <a:endParaRPr/>
          </a:p>
          <a:p>
            <a:pPr marL="457200" lvl="0" indent="-317500" algn="l" rtl="0">
              <a:spcBef>
                <a:spcPts val="0"/>
              </a:spcBef>
              <a:spcAft>
                <a:spcPts val="0"/>
              </a:spcAft>
              <a:buSzPts val="1400"/>
              <a:buChar char="●"/>
            </a:pPr>
            <a:r>
              <a:rPr lang="it"/>
              <a:t>Two different colored boxes next to each other indicate a fusion event.</a:t>
            </a:r>
            <a:endParaRPr/>
          </a:p>
          <a:p>
            <a:pPr marL="457200" lvl="0" indent="-317500" algn="l" rtl="0">
              <a:spcBef>
                <a:spcPts val="0"/>
              </a:spcBef>
              <a:spcAft>
                <a:spcPts val="0"/>
              </a:spcAft>
              <a:buSzPts val="1400"/>
              <a:buChar char="●"/>
            </a:pPr>
            <a:r>
              <a:rPr lang="it"/>
              <a:t>Hovering above a region in a gene gives the gene name; clicking on a gene gives more detailed information</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219" name="Google Shape;219;p33"/>
          <p:cNvPicPr preferRelativeResize="0"/>
          <p:nvPr/>
        </p:nvPicPr>
        <p:blipFill>
          <a:blip r:embed="rId3">
            <a:alphaModFix/>
          </a:blip>
          <a:stretch>
            <a:fillRect/>
          </a:stretch>
        </p:blipFill>
        <p:spPr>
          <a:xfrm>
            <a:off x="1143000" y="1398725"/>
            <a:ext cx="6126900" cy="1700350"/>
          </a:xfrm>
          <a:prstGeom prst="rect">
            <a:avLst/>
          </a:prstGeom>
          <a:noFill/>
          <a:ln>
            <a:noFill/>
          </a:ln>
        </p:spPr>
      </p:pic>
    </p:spTree>
    <p:extLst>
      <p:ext uri="{BB962C8B-B14F-4D97-AF65-F5344CB8AC3E}">
        <p14:creationId xmlns:p14="http://schemas.microsoft.com/office/powerpoint/2010/main" val="2225825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5"/>
          <p:cNvSpPr txBox="1">
            <a:spLocks noGrp="1"/>
          </p:cNvSpPr>
          <p:nvPr>
            <p:ph type="title"/>
          </p:nvPr>
        </p:nvSpPr>
        <p:spPr>
          <a:xfrm>
            <a:off x="311700" y="64025"/>
            <a:ext cx="3866895" cy="572700"/>
          </a:xfrm>
          <a:prstGeom prst="rect">
            <a:avLst/>
          </a:prstGeom>
        </p:spPr>
        <p:txBody>
          <a:bodyPr spcFirstLastPara="1" wrap="square" lIns="91425" tIns="91425" rIns="91425" bIns="91425" anchor="t" anchorCtr="0">
            <a:noAutofit/>
          </a:bodyPr>
          <a:lstStyle/>
          <a:p>
            <a:r>
              <a:rPr lang="en-GB" b="1" dirty="0"/>
              <a:t>Building and analysing PPINs</a:t>
            </a:r>
          </a:p>
        </p:txBody>
      </p:sp>
      <p:sp>
        <p:nvSpPr>
          <p:cNvPr id="231" name="Google Shape;231;p35"/>
          <p:cNvSpPr txBox="1">
            <a:spLocks noGrp="1"/>
          </p:cNvSpPr>
          <p:nvPr>
            <p:ph type="body" idx="1"/>
          </p:nvPr>
        </p:nvSpPr>
        <p:spPr>
          <a:xfrm>
            <a:off x="148856" y="1212111"/>
            <a:ext cx="3487479" cy="3786663"/>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ct val="100000"/>
              <a:buFont typeface="+mj-lt"/>
              <a:buAutoNum type="arabicPeriod"/>
            </a:pPr>
            <a:r>
              <a:rPr lang="it" sz="1600" dirty="0" smtClean="0">
                <a:solidFill>
                  <a:schemeClr val="tx1"/>
                </a:solidFill>
              </a:rPr>
              <a:t>Retrieve Protein-protein interaction data</a:t>
            </a:r>
          </a:p>
          <a:p>
            <a:pPr marL="457200" lvl="0" indent="-374650" algn="l" rtl="0">
              <a:spcBef>
                <a:spcPts val="0"/>
              </a:spcBef>
              <a:spcAft>
                <a:spcPts val="0"/>
              </a:spcAft>
              <a:buSzPct val="100000"/>
              <a:buFont typeface="+mj-lt"/>
              <a:buAutoNum type="arabicPeriod"/>
            </a:pPr>
            <a:endParaRPr lang="it" sz="1600" dirty="0" smtClean="0"/>
          </a:p>
          <a:p>
            <a:pPr marL="457200" lvl="0" indent="-374650" algn="l" rtl="0">
              <a:spcBef>
                <a:spcPts val="0"/>
              </a:spcBef>
              <a:spcAft>
                <a:spcPts val="0"/>
              </a:spcAft>
              <a:buSzPct val="100000"/>
              <a:buFont typeface="+mj-lt"/>
              <a:buAutoNum type="arabicPeriod"/>
            </a:pPr>
            <a:r>
              <a:rPr lang="it" sz="1600" dirty="0" smtClean="0">
                <a:solidFill>
                  <a:srgbClr val="0070C0"/>
                </a:solidFill>
              </a:rPr>
              <a:t>Create and analize networks</a:t>
            </a:r>
          </a:p>
          <a:p>
            <a:pPr marL="457200" lvl="0" indent="-374650" algn="l" rtl="0">
              <a:spcBef>
                <a:spcPts val="0"/>
              </a:spcBef>
              <a:spcAft>
                <a:spcPts val="0"/>
              </a:spcAft>
              <a:buSzPct val="100000"/>
              <a:buFont typeface="+mj-lt"/>
              <a:buAutoNum type="arabicPeriod"/>
            </a:pPr>
            <a:endParaRPr sz="1600" dirty="0"/>
          </a:p>
          <a:p>
            <a:pPr marL="457200" lvl="0" indent="-374650" algn="l" rtl="0">
              <a:spcBef>
                <a:spcPts val="0"/>
              </a:spcBef>
              <a:spcAft>
                <a:spcPts val="0"/>
              </a:spcAft>
              <a:buSzPct val="100000"/>
              <a:buFont typeface="+mj-lt"/>
              <a:buAutoNum type="arabicPeriod"/>
            </a:pPr>
            <a:r>
              <a:rPr lang="it" sz="1600" dirty="0"/>
              <a:t>Find structure in networks, search for modules or </a:t>
            </a:r>
            <a:r>
              <a:rPr lang="it" sz="1600" dirty="0" smtClean="0"/>
              <a:t>motifs</a:t>
            </a:r>
          </a:p>
          <a:p>
            <a:pPr marL="457200" lvl="0" indent="-374650" algn="l" rtl="0">
              <a:spcBef>
                <a:spcPts val="0"/>
              </a:spcBef>
              <a:spcAft>
                <a:spcPts val="0"/>
              </a:spcAft>
              <a:buSzPct val="100000"/>
              <a:buFont typeface="+mj-lt"/>
              <a:buAutoNum type="arabicPeriod"/>
            </a:pPr>
            <a:endParaRPr sz="1600" dirty="0"/>
          </a:p>
          <a:p>
            <a:pPr marL="457200" lvl="0" indent="-374650" algn="l" rtl="0">
              <a:spcBef>
                <a:spcPts val="0"/>
              </a:spcBef>
              <a:spcAft>
                <a:spcPts val="0"/>
              </a:spcAft>
              <a:buSzPct val="100000"/>
              <a:buFont typeface="+mj-lt"/>
              <a:buAutoNum type="arabicPeriod"/>
            </a:pPr>
            <a:r>
              <a:rPr lang="it" sz="1600" dirty="0"/>
              <a:t>Analyze results using known databases, functional enrichment, expression data, organelle information, etc...</a:t>
            </a:r>
            <a:endParaRPr sz="1600" dirty="0"/>
          </a:p>
        </p:txBody>
      </p:sp>
      <p:pic>
        <p:nvPicPr>
          <p:cNvPr id="2" name="Immagine 1"/>
          <p:cNvPicPr>
            <a:picLocks noChangeAspect="1"/>
          </p:cNvPicPr>
          <p:nvPr/>
        </p:nvPicPr>
        <p:blipFill>
          <a:blip r:embed="rId3"/>
          <a:stretch>
            <a:fillRect/>
          </a:stretch>
        </p:blipFill>
        <p:spPr>
          <a:xfrm>
            <a:off x="4028024" y="102925"/>
            <a:ext cx="4962525" cy="4895850"/>
          </a:xfrm>
          <a:prstGeom prst="rect">
            <a:avLst/>
          </a:prstGeom>
        </p:spPr>
      </p:pic>
    </p:spTree>
    <p:extLst>
      <p:ext uri="{BB962C8B-B14F-4D97-AF65-F5344CB8AC3E}">
        <p14:creationId xmlns:p14="http://schemas.microsoft.com/office/powerpoint/2010/main" val="830103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7"/>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dirty="0" smtClean="0"/>
              <a:t>Analyzing PPI networks</a:t>
            </a:r>
            <a:endParaRPr dirty="0"/>
          </a:p>
        </p:txBody>
      </p:sp>
      <p:sp>
        <p:nvSpPr>
          <p:cNvPr id="247" name="Google Shape;247;p37"/>
          <p:cNvSpPr txBox="1">
            <a:spLocks noGrp="1"/>
          </p:cNvSpPr>
          <p:nvPr>
            <p:ph type="body" idx="1"/>
          </p:nvPr>
        </p:nvSpPr>
        <p:spPr>
          <a:xfrm>
            <a:off x="311700" y="852991"/>
            <a:ext cx="8520600" cy="4074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b="1" dirty="0">
                <a:solidFill>
                  <a:srgbClr val="4A86E8"/>
                </a:solidFill>
              </a:rPr>
              <a:t>Biological networks … </a:t>
            </a:r>
            <a:r>
              <a:rPr lang="it" dirty="0"/>
              <a:t>seldom tell us anything by themselves</a:t>
            </a:r>
            <a:endParaRPr dirty="0"/>
          </a:p>
          <a:p>
            <a:pPr marL="457200" lvl="0" indent="-317500" algn="l" rtl="0">
              <a:lnSpc>
                <a:spcPct val="115000"/>
              </a:lnSpc>
              <a:spcBef>
                <a:spcPts val="1600"/>
              </a:spcBef>
              <a:spcAft>
                <a:spcPts val="0"/>
              </a:spcAft>
              <a:buSzPts val="1400"/>
              <a:buChar char="➢"/>
            </a:pPr>
            <a:r>
              <a:rPr lang="it" dirty="0">
                <a:solidFill>
                  <a:srgbClr val="4A86E8"/>
                </a:solidFill>
              </a:rPr>
              <a:t>Analysis involves</a:t>
            </a:r>
            <a:r>
              <a:rPr lang="it" dirty="0"/>
              <a:t>:</a:t>
            </a:r>
            <a:endParaRPr dirty="0"/>
          </a:p>
          <a:p>
            <a:pPr marL="1371600" lvl="0" indent="-317500" algn="l" rtl="0">
              <a:lnSpc>
                <a:spcPct val="115000"/>
              </a:lnSpc>
              <a:spcBef>
                <a:spcPts val="0"/>
              </a:spcBef>
              <a:spcAft>
                <a:spcPts val="0"/>
              </a:spcAft>
              <a:buClr>
                <a:schemeClr val="dk1"/>
              </a:buClr>
              <a:buSzPts val="1400"/>
              <a:buChar char="●"/>
            </a:pPr>
            <a:r>
              <a:rPr lang="it" dirty="0">
                <a:solidFill>
                  <a:schemeClr val="dk1"/>
                </a:solidFill>
              </a:rPr>
              <a:t>Understanding the characteristics of the network</a:t>
            </a:r>
            <a:endParaRPr dirty="0">
              <a:solidFill>
                <a:schemeClr val="dk1"/>
              </a:solidFill>
            </a:endParaRPr>
          </a:p>
          <a:p>
            <a:pPr marL="1371600" lvl="0" indent="-317500" algn="l" rtl="0">
              <a:lnSpc>
                <a:spcPct val="115000"/>
              </a:lnSpc>
              <a:spcBef>
                <a:spcPts val="0"/>
              </a:spcBef>
              <a:spcAft>
                <a:spcPts val="0"/>
              </a:spcAft>
              <a:buSzPts val="1400"/>
              <a:buChar char="●"/>
            </a:pPr>
            <a:r>
              <a:rPr lang="it" dirty="0"/>
              <a:t>Modularity</a:t>
            </a:r>
            <a:endParaRPr dirty="0"/>
          </a:p>
          <a:p>
            <a:pPr marL="1371600" lvl="0" indent="-317500" algn="l" rtl="0">
              <a:lnSpc>
                <a:spcPct val="115000"/>
              </a:lnSpc>
              <a:spcBef>
                <a:spcPts val="0"/>
              </a:spcBef>
              <a:spcAft>
                <a:spcPts val="0"/>
              </a:spcAft>
              <a:buSzPts val="1400"/>
              <a:buChar char="●"/>
            </a:pPr>
            <a:r>
              <a:rPr lang="it" dirty="0"/>
              <a:t>Comparison with other networks (e.g., random networks)</a:t>
            </a:r>
            <a:endParaRPr dirty="0"/>
          </a:p>
          <a:p>
            <a:pPr marL="457200" lvl="0" indent="-317500" algn="l" rtl="0">
              <a:lnSpc>
                <a:spcPct val="115000"/>
              </a:lnSpc>
              <a:spcBef>
                <a:spcPts val="0"/>
              </a:spcBef>
              <a:spcAft>
                <a:spcPts val="0"/>
              </a:spcAft>
              <a:buSzPts val="1400"/>
              <a:buChar char="➢"/>
            </a:pPr>
            <a:r>
              <a:rPr lang="it" dirty="0">
                <a:solidFill>
                  <a:srgbClr val="4A86E8"/>
                </a:solidFill>
              </a:rPr>
              <a:t>Visualization involves</a:t>
            </a:r>
            <a:r>
              <a:rPr lang="it" dirty="0"/>
              <a:t>:</a:t>
            </a:r>
            <a:endParaRPr dirty="0"/>
          </a:p>
          <a:p>
            <a:pPr marL="1371600" lvl="0" indent="-317500" algn="l" rtl="0">
              <a:lnSpc>
                <a:spcPct val="115000"/>
              </a:lnSpc>
              <a:spcBef>
                <a:spcPts val="0"/>
              </a:spcBef>
              <a:spcAft>
                <a:spcPts val="0"/>
              </a:spcAft>
              <a:buSzPts val="1400"/>
              <a:buChar char="●"/>
            </a:pPr>
            <a:r>
              <a:rPr lang="it" dirty="0"/>
              <a:t>Placing nodes in a meaningful way (layouts)</a:t>
            </a:r>
            <a:endParaRPr dirty="0"/>
          </a:p>
          <a:p>
            <a:pPr marL="1371600" lvl="0" indent="-317500" algn="l" rtl="0">
              <a:lnSpc>
                <a:spcPct val="115000"/>
              </a:lnSpc>
              <a:spcBef>
                <a:spcPts val="0"/>
              </a:spcBef>
              <a:spcAft>
                <a:spcPts val="0"/>
              </a:spcAft>
              <a:buSzPts val="1400"/>
              <a:buChar char="●"/>
            </a:pPr>
            <a:r>
              <a:rPr lang="it" dirty="0"/>
              <a:t>Mapping biologically relevant data to the network</a:t>
            </a:r>
            <a:endParaRPr dirty="0"/>
          </a:p>
          <a:p>
            <a:pPr marL="1371600" lvl="0" indent="-317500" algn="l" rtl="0">
              <a:lnSpc>
                <a:spcPct val="115000"/>
              </a:lnSpc>
              <a:spcBef>
                <a:spcPts val="0"/>
              </a:spcBef>
              <a:spcAft>
                <a:spcPts val="0"/>
              </a:spcAft>
              <a:buSzPts val="1400"/>
              <a:buChar char="●"/>
            </a:pPr>
            <a:r>
              <a:rPr lang="it" dirty="0"/>
              <a:t>Node size, node color, edge weights, etc...</a:t>
            </a:r>
            <a:endParaRPr dirty="0"/>
          </a:p>
          <a:p>
            <a:pPr marL="0" lvl="0" indent="0" algn="l" rtl="0">
              <a:lnSpc>
                <a:spcPct val="100000"/>
              </a:lnSpc>
              <a:spcBef>
                <a:spcPts val="1600"/>
              </a:spcBef>
              <a:spcAft>
                <a:spcPts val="0"/>
              </a:spcAft>
              <a:buClr>
                <a:schemeClr val="dk1"/>
              </a:buClr>
              <a:buSzPts val="1100"/>
              <a:buFont typeface="Arial"/>
              <a:buNone/>
            </a:pPr>
            <a:r>
              <a:rPr lang="it" dirty="0"/>
              <a:t>                  …which then allowing for more analysis!</a:t>
            </a:r>
            <a:endParaRPr dirty="0"/>
          </a:p>
          <a:p>
            <a:pPr marL="0" lvl="0" indent="0" algn="l" rtl="0">
              <a:spcBef>
                <a:spcPts val="1600"/>
              </a:spcBef>
              <a:spcAft>
                <a:spcPts val="1600"/>
              </a:spcAft>
              <a:buNone/>
            </a:pPr>
            <a:endParaRPr dirty="0"/>
          </a:p>
        </p:txBody>
      </p:sp>
    </p:spTree>
    <p:extLst>
      <p:ext uri="{BB962C8B-B14F-4D97-AF65-F5344CB8AC3E}">
        <p14:creationId xmlns:p14="http://schemas.microsoft.com/office/powerpoint/2010/main" val="1512420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200" dirty="0" err="1" smtClean="0"/>
              <a:t>Introduction</a:t>
            </a:r>
            <a:r>
              <a:rPr lang="it-IT" sz="3200" dirty="0" smtClean="0"/>
              <a:t> to Network </a:t>
            </a:r>
            <a:r>
              <a:rPr lang="it-IT" sz="3200" dirty="0" err="1" smtClean="0"/>
              <a:t>Biology</a:t>
            </a:r>
            <a:endParaRPr lang="en-GB" sz="3200" dirty="0"/>
          </a:p>
        </p:txBody>
      </p:sp>
      <p:sp>
        <p:nvSpPr>
          <p:cNvPr id="3" name="Rettangolo 2"/>
          <p:cNvSpPr/>
          <p:nvPr/>
        </p:nvSpPr>
        <p:spPr>
          <a:xfrm>
            <a:off x="568712" y="1132781"/>
            <a:ext cx="8006576" cy="3046988"/>
          </a:xfrm>
          <a:prstGeom prst="rect">
            <a:avLst/>
          </a:prstGeom>
        </p:spPr>
        <p:txBody>
          <a:bodyPr wrap="square">
            <a:spAutoFit/>
          </a:bodyPr>
          <a:lstStyle/>
          <a:p>
            <a:pPr algn="ctr"/>
            <a:r>
              <a:rPr lang="en-GB" sz="1600" dirty="0">
                <a:latin typeface="Roboto" panose="020B0604020202020204" charset="0"/>
                <a:ea typeface="Roboto" panose="020B0604020202020204" charset="0"/>
              </a:rPr>
              <a:t>Behind every </a:t>
            </a:r>
            <a:r>
              <a:rPr lang="en-GB" sz="1600" dirty="0">
                <a:solidFill>
                  <a:srgbClr val="0070C0"/>
                </a:solidFill>
                <a:latin typeface="Roboto" panose="020B0604020202020204" charset="0"/>
                <a:ea typeface="Roboto" panose="020B0604020202020204" charset="0"/>
              </a:rPr>
              <a:t>complex system </a:t>
            </a:r>
            <a:r>
              <a:rPr lang="en-GB" sz="1600" dirty="0">
                <a:latin typeface="Roboto" panose="020B0604020202020204" charset="0"/>
                <a:ea typeface="Roboto" panose="020B0604020202020204" charset="0"/>
              </a:rPr>
              <a:t>(comprised of many interconnected parts, with a </a:t>
            </a:r>
            <a:r>
              <a:rPr lang="en-GB" sz="1600" dirty="0" smtClean="0">
                <a:latin typeface="Roboto" panose="020B0604020202020204" charset="0"/>
                <a:ea typeface="Roboto" panose="020B0604020202020204" charset="0"/>
              </a:rPr>
              <a:t>complicated arrangement</a:t>
            </a:r>
            <a:r>
              <a:rPr lang="en-GB" sz="1600" dirty="0">
                <a:latin typeface="Roboto" panose="020B0604020202020204" charset="0"/>
                <a:ea typeface="Roboto" panose="020B0604020202020204" charset="0"/>
              </a:rPr>
              <a:t>) lies a network</a:t>
            </a:r>
            <a:r>
              <a:rPr lang="en-GB" sz="1600" dirty="0" smtClean="0">
                <a:latin typeface="Roboto" panose="020B0604020202020204" charset="0"/>
                <a:ea typeface="Roboto" panose="020B0604020202020204" charset="0"/>
              </a:rPr>
              <a:t>:</a:t>
            </a:r>
          </a:p>
          <a:p>
            <a:pPr algn="ctr"/>
            <a:endParaRPr lang="en-GB" sz="1600" dirty="0">
              <a:latin typeface="Roboto" panose="020B0604020202020204" charset="0"/>
              <a:ea typeface="Roboto" panose="020B0604020202020204" charset="0"/>
            </a:endParaRPr>
          </a:p>
          <a:p>
            <a:pPr algn="ctr"/>
            <a:r>
              <a:rPr lang="en-GB" sz="1600" dirty="0">
                <a:latin typeface="Roboto" panose="020B0604020202020204" charset="0"/>
                <a:ea typeface="Roboto" panose="020B0604020202020204" charset="0"/>
              </a:rPr>
              <a:t>Networks encoding the interactions between genes, proteins, etc. the </a:t>
            </a:r>
            <a:r>
              <a:rPr lang="en-GB" sz="1600" b="1" dirty="0">
                <a:solidFill>
                  <a:srgbClr val="0070C0"/>
                </a:solidFill>
                <a:latin typeface="Roboto" panose="020B0604020202020204" charset="0"/>
                <a:ea typeface="Roboto" panose="020B0604020202020204" charset="0"/>
              </a:rPr>
              <a:t>cellular </a:t>
            </a:r>
            <a:r>
              <a:rPr lang="en-GB" sz="1600" b="1" dirty="0" smtClean="0">
                <a:solidFill>
                  <a:srgbClr val="0070C0"/>
                </a:solidFill>
                <a:latin typeface="Roboto" panose="020B0604020202020204" charset="0"/>
                <a:ea typeface="Roboto" panose="020B0604020202020204" charset="0"/>
              </a:rPr>
              <a:t>network</a:t>
            </a:r>
          </a:p>
          <a:p>
            <a:pPr algn="ctr"/>
            <a:endParaRPr lang="en-GB" sz="1600" dirty="0">
              <a:latin typeface="Roboto" panose="020B0604020202020204" charset="0"/>
              <a:ea typeface="Roboto" panose="020B0604020202020204" charset="0"/>
            </a:endParaRPr>
          </a:p>
          <a:p>
            <a:pPr algn="ctr"/>
            <a:r>
              <a:rPr lang="en-GB" sz="1600" dirty="0">
                <a:latin typeface="Roboto" panose="020B0604020202020204" charset="0"/>
                <a:ea typeface="Roboto" panose="020B0604020202020204" charset="0"/>
              </a:rPr>
              <a:t>The wiring diagram capturing the interactions between neurons, the </a:t>
            </a:r>
            <a:r>
              <a:rPr lang="en-GB" sz="1600" b="1" dirty="0">
                <a:solidFill>
                  <a:srgbClr val="0070C0"/>
                </a:solidFill>
                <a:latin typeface="Roboto" panose="020B0604020202020204" charset="0"/>
                <a:ea typeface="Roboto" panose="020B0604020202020204" charset="0"/>
              </a:rPr>
              <a:t>neural network</a:t>
            </a:r>
          </a:p>
          <a:p>
            <a:pPr algn="ctr"/>
            <a:endParaRPr lang="en-GB" sz="1600" dirty="0">
              <a:latin typeface="Roboto" panose="020B0604020202020204" charset="0"/>
              <a:ea typeface="Roboto" panose="020B0604020202020204" charset="0"/>
            </a:endParaRPr>
          </a:p>
          <a:p>
            <a:pPr algn="ctr"/>
            <a:r>
              <a:rPr lang="en-GB" sz="1600" dirty="0">
                <a:latin typeface="Roboto" panose="020B0604020202020204" charset="0"/>
                <a:ea typeface="Roboto" panose="020B0604020202020204" charset="0"/>
              </a:rPr>
              <a:t>The interactions of family, friends and colleagues, a </a:t>
            </a:r>
            <a:r>
              <a:rPr lang="en-GB" sz="1600" b="1" dirty="0">
                <a:solidFill>
                  <a:srgbClr val="0070C0"/>
                </a:solidFill>
                <a:latin typeface="Roboto" panose="020B0604020202020204" charset="0"/>
                <a:ea typeface="Roboto" panose="020B0604020202020204" charset="0"/>
              </a:rPr>
              <a:t>social network</a:t>
            </a:r>
          </a:p>
          <a:p>
            <a:pPr algn="ctr"/>
            <a:endParaRPr lang="en-GB" sz="1600" dirty="0">
              <a:latin typeface="Roboto" panose="020B0604020202020204" charset="0"/>
              <a:ea typeface="Roboto" panose="020B0604020202020204" charset="0"/>
            </a:endParaRPr>
          </a:p>
          <a:p>
            <a:pPr algn="ctr"/>
            <a:r>
              <a:rPr lang="en-GB" sz="1600" b="1" dirty="0">
                <a:solidFill>
                  <a:srgbClr val="0070C0"/>
                </a:solidFill>
                <a:latin typeface="Roboto" panose="020B0604020202020204" charset="0"/>
                <a:ea typeface="Roboto" panose="020B0604020202020204" charset="0"/>
              </a:rPr>
              <a:t>Communication networks</a:t>
            </a:r>
            <a:r>
              <a:rPr lang="en-GB" sz="1600" dirty="0">
                <a:latin typeface="Roboto" panose="020B0604020202020204" charset="0"/>
                <a:ea typeface="Roboto" panose="020B0604020202020204" charset="0"/>
              </a:rPr>
              <a:t>, describing how communication devices interact with other</a:t>
            </a:r>
          </a:p>
          <a:p>
            <a:pPr algn="ctr"/>
            <a:endParaRPr lang="en-GB" sz="1600" dirty="0">
              <a:latin typeface="Roboto" panose="020B0604020202020204" charset="0"/>
              <a:ea typeface="Roboto" panose="020B0604020202020204" charset="0"/>
            </a:endParaRPr>
          </a:p>
          <a:p>
            <a:pPr algn="ctr"/>
            <a:r>
              <a:rPr lang="en-GB" sz="1600" dirty="0">
                <a:latin typeface="Roboto" panose="020B0604020202020204" charset="0"/>
                <a:ea typeface="Roboto" panose="020B0604020202020204" charset="0"/>
              </a:rPr>
              <a:t>Power grid, trade networks and many - many more.</a:t>
            </a:r>
          </a:p>
        </p:txBody>
      </p:sp>
    </p:spTree>
    <p:extLst>
      <p:ext uri="{BB962C8B-B14F-4D97-AF65-F5344CB8AC3E}">
        <p14:creationId xmlns:p14="http://schemas.microsoft.com/office/powerpoint/2010/main" val="1969224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 dirty="0"/>
              <a:t>Analyzing </a:t>
            </a:r>
            <a:r>
              <a:rPr lang="it" dirty="0" smtClean="0"/>
              <a:t>PPI networks</a:t>
            </a:r>
            <a:endParaRPr lang="en-GB" dirty="0"/>
          </a:p>
        </p:txBody>
      </p:sp>
      <p:sp>
        <p:nvSpPr>
          <p:cNvPr id="3" name="Segnaposto testo 2"/>
          <p:cNvSpPr>
            <a:spLocks noGrp="1"/>
          </p:cNvSpPr>
          <p:nvPr>
            <p:ph type="body" idx="1"/>
          </p:nvPr>
        </p:nvSpPr>
        <p:spPr/>
        <p:txBody>
          <a:bodyPr/>
          <a:lstStyle/>
          <a:p>
            <a:pPr marL="482600" indent="-342900">
              <a:buFont typeface="+mj-lt"/>
              <a:buAutoNum type="arabicPeriod"/>
            </a:pPr>
            <a:r>
              <a:rPr lang="it-IT" sz="2000" b="1" dirty="0" err="1" smtClean="0">
                <a:solidFill>
                  <a:srgbClr val="0070C0"/>
                </a:solidFill>
              </a:rPr>
              <a:t>Topological</a:t>
            </a:r>
            <a:r>
              <a:rPr lang="it-IT" sz="2000" b="1" dirty="0" smtClean="0">
                <a:solidFill>
                  <a:srgbClr val="0070C0"/>
                </a:solidFill>
              </a:rPr>
              <a:t> PPI network </a:t>
            </a:r>
            <a:r>
              <a:rPr lang="it-IT" sz="2000" b="1" dirty="0" err="1" smtClean="0">
                <a:solidFill>
                  <a:srgbClr val="0070C0"/>
                </a:solidFill>
              </a:rPr>
              <a:t>analysis</a:t>
            </a:r>
            <a:r>
              <a:rPr lang="it-IT" sz="2000" dirty="0" smtClean="0"/>
              <a:t>: a</a:t>
            </a:r>
            <a:r>
              <a:rPr lang="en-GB" dirty="0" err="1" smtClean="0"/>
              <a:t>nalysing</a:t>
            </a:r>
            <a:r>
              <a:rPr lang="en-GB" dirty="0" smtClean="0"/>
              <a:t> </a:t>
            </a:r>
            <a:r>
              <a:rPr lang="en-GB" dirty="0"/>
              <a:t>the topological features of a network is a useful way of identifying relevant participants and substructures that may be of biological </a:t>
            </a:r>
            <a:r>
              <a:rPr lang="en-GB" dirty="0" smtClean="0"/>
              <a:t>significance (e.g. </a:t>
            </a:r>
            <a:r>
              <a:rPr lang="en-GB" b="1" dirty="0"/>
              <a:t>centrality analysis</a:t>
            </a:r>
            <a:r>
              <a:rPr lang="en-GB" dirty="0"/>
              <a:t> and </a:t>
            </a:r>
            <a:r>
              <a:rPr lang="en-GB" b="1" dirty="0"/>
              <a:t>topological </a:t>
            </a:r>
            <a:r>
              <a:rPr lang="en-GB" b="1" dirty="0" smtClean="0"/>
              <a:t>clustering)</a:t>
            </a:r>
            <a:endParaRPr lang="it-IT" sz="2000" dirty="0"/>
          </a:p>
          <a:p>
            <a:pPr marL="482600" indent="-342900">
              <a:buFont typeface="+mj-lt"/>
              <a:buAutoNum type="arabicPeriod"/>
            </a:pPr>
            <a:endParaRPr lang="it-IT" sz="2000" dirty="0" smtClean="0"/>
          </a:p>
          <a:p>
            <a:pPr marL="482600" indent="-342900">
              <a:buFont typeface="+mj-lt"/>
              <a:buAutoNum type="arabicPeriod"/>
            </a:pPr>
            <a:r>
              <a:rPr lang="it-IT" sz="2000" b="1" dirty="0" err="1" smtClean="0">
                <a:solidFill>
                  <a:srgbClr val="0070C0"/>
                </a:solidFill>
              </a:rPr>
              <a:t>Annotation</a:t>
            </a:r>
            <a:r>
              <a:rPr lang="it-IT" sz="2000" b="1" dirty="0" smtClean="0">
                <a:solidFill>
                  <a:srgbClr val="0070C0"/>
                </a:solidFill>
              </a:rPr>
              <a:t> </a:t>
            </a:r>
            <a:r>
              <a:rPr lang="it-IT" sz="2000" b="1" dirty="0" err="1" smtClean="0">
                <a:solidFill>
                  <a:srgbClr val="0070C0"/>
                </a:solidFill>
              </a:rPr>
              <a:t>enrichment</a:t>
            </a:r>
            <a:r>
              <a:rPr lang="it-IT" sz="2000" b="1" dirty="0" smtClean="0">
                <a:solidFill>
                  <a:srgbClr val="0070C0"/>
                </a:solidFill>
              </a:rPr>
              <a:t> </a:t>
            </a:r>
            <a:r>
              <a:rPr lang="it-IT" sz="2000" b="1" dirty="0" err="1" smtClean="0">
                <a:solidFill>
                  <a:srgbClr val="0070C0"/>
                </a:solidFill>
              </a:rPr>
              <a:t>analysis</a:t>
            </a:r>
            <a:r>
              <a:rPr lang="it-IT" sz="2000" dirty="0" smtClean="0"/>
              <a:t>: </a:t>
            </a:r>
            <a:r>
              <a:rPr lang="en-GB" dirty="0"/>
              <a:t>uses gene/protein annotations provided by knowledge-bases such as </a:t>
            </a:r>
            <a:r>
              <a:rPr lang="en-GB" dirty="0">
                <a:solidFill>
                  <a:srgbClr val="0070C0"/>
                </a:solidFill>
              </a:rPr>
              <a:t>Gene Ontology (GO) or </a:t>
            </a:r>
            <a:r>
              <a:rPr lang="en-GB" dirty="0" err="1">
                <a:solidFill>
                  <a:srgbClr val="0070C0"/>
                </a:solidFill>
              </a:rPr>
              <a:t>Reactome</a:t>
            </a:r>
            <a:r>
              <a:rPr lang="en-GB" dirty="0"/>
              <a:t> to infer which annotations are over-represented in a list of genes/proteins that can be taken from a </a:t>
            </a:r>
            <a:r>
              <a:rPr lang="en-GB" dirty="0" smtClean="0"/>
              <a:t>network. </a:t>
            </a:r>
            <a:r>
              <a:rPr lang="en-GB" dirty="0"/>
              <a:t>This is a widely used technique that helps </a:t>
            </a:r>
            <a:r>
              <a:rPr lang="en-GB" dirty="0">
                <a:solidFill>
                  <a:srgbClr val="0070C0"/>
                </a:solidFill>
              </a:rPr>
              <a:t>characterise the network as a whole or sub-sets </a:t>
            </a:r>
            <a:r>
              <a:rPr lang="en-GB" dirty="0"/>
              <a:t>of it, such as inter-connected communities found through topological clustering analysis</a:t>
            </a:r>
            <a:endParaRPr lang="en-GB" sz="2000" dirty="0"/>
          </a:p>
        </p:txBody>
      </p:sp>
    </p:spTree>
    <p:extLst>
      <p:ext uri="{BB962C8B-B14F-4D97-AF65-F5344CB8AC3E}">
        <p14:creationId xmlns:p14="http://schemas.microsoft.com/office/powerpoint/2010/main" val="26647150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4" name="Google Shape;279;p41"/>
          <p:cNvSpPr txBox="1">
            <a:spLocks noGrp="1"/>
          </p:cNvSpPr>
          <p:nvPr>
            <p:ph type="title"/>
          </p:nvPr>
        </p:nvSpPr>
        <p:spPr>
          <a:xfrm>
            <a:off x="311700" y="64025"/>
            <a:ext cx="8520600" cy="64835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IT" dirty="0" err="1" smtClean="0"/>
              <a:t>Topological</a:t>
            </a:r>
            <a:r>
              <a:rPr lang="it-IT" dirty="0" smtClean="0"/>
              <a:t> </a:t>
            </a:r>
            <a:r>
              <a:rPr lang="it-IT" dirty="0" err="1" smtClean="0"/>
              <a:t>PPINs</a:t>
            </a:r>
            <a:r>
              <a:rPr lang="it-IT" dirty="0" smtClean="0"/>
              <a:t> </a:t>
            </a:r>
            <a:r>
              <a:rPr lang="it-IT" dirty="0" err="1" smtClean="0"/>
              <a:t>analysis</a:t>
            </a:r>
            <a:r>
              <a:rPr lang="it-IT" dirty="0" smtClean="0"/>
              <a:t>: </a:t>
            </a:r>
            <a:r>
              <a:rPr lang="it-IT" dirty="0" err="1" smtClean="0"/>
              <a:t>centrality</a:t>
            </a:r>
            <a:endParaRPr dirty="0"/>
          </a:p>
        </p:txBody>
      </p:sp>
      <p:sp>
        <p:nvSpPr>
          <p:cNvPr id="3" name="Rettangolo 2"/>
          <p:cNvSpPr/>
          <p:nvPr/>
        </p:nvSpPr>
        <p:spPr>
          <a:xfrm>
            <a:off x="3530011" y="1077166"/>
            <a:ext cx="5302289" cy="3252172"/>
          </a:xfrm>
          <a:prstGeom prst="rect">
            <a:avLst/>
          </a:prstGeom>
        </p:spPr>
        <p:txBody>
          <a:bodyPr wrap="square">
            <a:spAutoFit/>
          </a:bodyPr>
          <a:lstStyle/>
          <a:p>
            <a:pPr lvl="0">
              <a:buClr>
                <a:schemeClr val="dk1"/>
              </a:buClr>
              <a:buSzPts val="1100"/>
            </a:pPr>
            <a:r>
              <a:rPr lang="en-GB" sz="1600" b="1" dirty="0">
                <a:latin typeface="Roboto" panose="020B0604020202020204" charset="0"/>
                <a:ea typeface="Roboto" panose="020B0604020202020204" charset="0"/>
              </a:rPr>
              <a:t>Network Measures</a:t>
            </a:r>
          </a:p>
          <a:p>
            <a:pPr marL="457200" lvl="0" indent="-317500">
              <a:spcBef>
                <a:spcPts val="1600"/>
              </a:spcBef>
              <a:buSzPts val="1400"/>
              <a:buChar char="●"/>
            </a:pPr>
            <a:r>
              <a:rPr lang="en-GB" sz="1600" dirty="0">
                <a:solidFill>
                  <a:srgbClr val="4A86E8"/>
                </a:solidFill>
                <a:latin typeface="Roboto" panose="020B0604020202020204" charset="0"/>
                <a:ea typeface="Roboto" panose="020B0604020202020204" charset="0"/>
              </a:rPr>
              <a:t>Diameter</a:t>
            </a:r>
            <a:r>
              <a:rPr lang="en-GB" sz="1600" dirty="0">
                <a:latin typeface="Roboto" panose="020B0604020202020204" charset="0"/>
                <a:ea typeface="Roboto" panose="020B0604020202020204" charset="0"/>
              </a:rPr>
              <a:t>: the largest distance between two nodes</a:t>
            </a:r>
          </a:p>
          <a:p>
            <a:pPr marL="457200" lvl="0" indent="-317500">
              <a:buSzPts val="1400"/>
              <a:buChar char="●"/>
            </a:pPr>
            <a:r>
              <a:rPr lang="en-GB" sz="1600" dirty="0">
                <a:solidFill>
                  <a:srgbClr val="4A86E8"/>
                </a:solidFill>
                <a:latin typeface="Roboto" panose="020B0604020202020204" charset="0"/>
                <a:ea typeface="Roboto" panose="020B0604020202020204" charset="0"/>
              </a:rPr>
              <a:t>Radius</a:t>
            </a:r>
            <a:r>
              <a:rPr lang="en-GB" sz="1600" dirty="0">
                <a:latin typeface="Roboto" panose="020B0604020202020204" charset="0"/>
                <a:ea typeface="Roboto" panose="020B0604020202020204" charset="0"/>
              </a:rPr>
              <a:t>: the minimum of the maximum shortest path between any two nodes</a:t>
            </a:r>
          </a:p>
          <a:p>
            <a:pPr marL="457200" lvl="0" indent="-317500">
              <a:buSzPts val="1400"/>
              <a:buChar char="●"/>
            </a:pPr>
            <a:r>
              <a:rPr lang="en-GB" sz="1600" dirty="0">
                <a:solidFill>
                  <a:srgbClr val="4A86E8"/>
                </a:solidFill>
                <a:latin typeface="Roboto" panose="020B0604020202020204" charset="0"/>
                <a:ea typeface="Roboto" panose="020B0604020202020204" charset="0"/>
              </a:rPr>
              <a:t>Characteristic path length</a:t>
            </a:r>
            <a:r>
              <a:rPr lang="en-GB" sz="1600" dirty="0">
                <a:latin typeface="Roboto" panose="020B0604020202020204" charset="0"/>
                <a:ea typeface="Roboto" panose="020B0604020202020204" charset="0"/>
              </a:rPr>
              <a:t>: average shortest path length</a:t>
            </a:r>
          </a:p>
          <a:p>
            <a:pPr marL="457200" lvl="0" indent="-317500">
              <a:buSzPts val="1400"/>
              <a:buChar char="●"/>
            </a:pPr>
            <a:r>
              <a:rPr lang="en-GB" sz="1600" dirty="0">
                <a:solidFill>
                  <a:srgbClr val="4A86E8"/>
                </a:solidFill>
                <a:latin typeface="Roboto" panose="020B0604020202020204" charset="0"/>
                <a:ea typeface="Roboto" panose="020B0604020202020204" charset="0"/>
              </a:rPr>
              <a:t>Density</a:t>
            </a:r>
            <a:r>
              <a:rPr lang="en-GB" sz="1600" dirty="0">
                <a:latin typeface="Roboto" panose="020B0604020202020204" charset="0"/>
                <a:ea typeface="Roboto" panose="020B0604020202020204" charset="0"/>
              </a:rPr>
              <a:t>: how dense the network is populated with edges</a:t>
            </a:r>
          </a:p>
          <a:p>
            <a:pPr marL="457200" lvl="0" indent="-317500">
              <a:buSzPts val="1400"/>
              <a:buChar char="●"/>
            </a:pPr>
            <a:r>
              <a:rPr lang="en-GB" sz="1600" dirty="0">
                <a:solidFill>
                  <a:srgbClr val="4A86E8"/>
                </a:solidFill>
                <a:latin typeface="Roboto" panose="020B0604020202020204" charset="0"/>
                <a:ea typeface="Roboto" panose="020B0604020202020204" charset="0"/>
              </a:rPr>
              <a:t>Heterogeneity</a:t>
            </a:r>
            <a:r>
              <a:rPr lang="en-GB" sz="1600" dirty="0">
                <a:latin typeface="Roboto" panose="020B0604020202020204" charset="0"/>
                <a:ea typeface="Roboto" panose="020B0604020202020204" charset="0"/>
              </a:rPr>
              <a:t>: tendency of the network to contain hub nodes</a:t>
            </a:r>
          </a:p>
          <a:p>
            <a:pPr marL="457200" lvl="0" indent="-317500">
              <a:buSzPts val="1400"/>
              <a:buChar char="●"/>
            </a:pPr>
            <a:r>
              <a:rPr lang="en-GB" sz="1600" dirty="0">
                <a:solidFill>
                  <a:srgbClr val="4A86E8"/>
                </a:solidFill>
                <a:latin typeface="Roboto" panose="020B0604020202020204" charset="0"/>
                <a:ea typeface="Roboto" panose="020B0604020202020204" charset="0"/>
              </a:rPr>
              <a:t>Connected components</a:t>
            </a:r>
            <a:r>
              <a:rPr lang="en-GB" sz="1600" dirty="0">
                <a:latin typeface="Roboto" panose="020B0604020202020204" charset="0"/>
                <a:ea typeface="Roboto" panose="020B0604020202020204" charset="0"/>
              </a:rPr>
              <a:t>: number of disconnected groups of nodes</a:t>
            </a:r>
          </a:p>
        </p:txBody>
      </p:sp>
      <p:sp>
        <p:nvSpPr>
          <p:cNvPr id="7" name="Google Shape;293;p43"/>
          <p:cNvSpPr txBox="1"/>
          <p:nvPr/>
        </p:nvSpPr>
        <p:spPr>
          <a:xfrm>
            <a:off x="311700" y="1355757"/>
            <a:ext cx="3106800" cy="2154406"/>
          </a:xfrm>
          <a:prstGeom prst="rect">
            <a:avLst/>
          </a:prstGeom>
          <a:noFill/>
          <a:ln>
            <a:solidFill>
              <a:schemeClr val="tx1"/>
            </a:solid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sz="1600" b="1" dirty="0">
                <a:solidFill>
                  <a:srgbClr val="4A86E8"/>
                </a:solidFill>
                <a:latin typeface="Roboto"/>
                <a:ea typeface="Roboto"/>
                <a:cs typeface="Roboto"/>
                <a:sym typeface="Roboto"/>
              </a:rPr>
              <a:t>Network topology </a:t>
            </a:r>
            <a:r>
              <a:rPr lang="it" sz="1600" b="1" dirty="0" smtClean="0">
                <a:solidFill>
                  <a:srgbClr val="4A86E8"/>
                </a:solidFill>
                <a:latin typeface="Roboto"/>
                <a:ea typeface="Roboto"/>
                <a:cs typeface="Roboto"/>
                <a:sym typeface="Roboto"/>
              </a:rPr>
              <a:t>statistics</a:t>
            </a:r>
            <a:endParaRPr lang="it" sz="1600" dirty="0">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it" sz="1600" dirty="0" smtClean="0">
                <a:latin typeface="Roboto"/>
                <a:ea typeface="Roboto"/>
                <a:cs typeface="Roboto"/>
                <a:sym typeface="Roboto"/>
              </a:rPr>
              <a:t>such </a:t>
            </a:r>
            <a:r>
              <a:rPr lang="it" sz="1600" dirty="0">
                <a:latin typeface="Roboto"/>
                <a:ea typeface="Roboto"/>
                <a:cs typeface="Roboto"/>
                <a:sym typeface="Roboto"/>
              </a:rPr>
              <a:t>as node degree, degree distribution, centrality, clustering coefficient, shortest paths, and robustness of the network to the random removal of single nodes are important network characteristics</a:t>
            </a:r>
            <a:r>
              <a:rPr lang="it" sz="1600" dirty="0" smtClean="0">
                <a:latin typeface="Roboto"/>
                <a:ea typeface="Roboto"/>
                <a:cs typeface="Roboto"/>
                <a:sym typeface="Roboto"/>
              </a:rPr>
              <a:t>.</a:t>
            </a:r>
            <a:endParaRPr dirty="0">
              <a:latin typeface="Roboto"/>
              <a:ea typeface="Roboto"/>
              <a:cs typeface="Roboto"/>
              <a:sym typeface="Roboto"/>
            </a:endParaRPr>
          </a:p>
        </p:txBody>
      </p:sp>
    </p:spTree>
    <p:extLst>
      <p:ext uri="{BB962C8B-B14F-4D97-AF65-F5344CB8AC3E}">
        <p14:creationId xmlns:p14="http://schemas.microsoft.com/office/powerpoint/2010/main" val="3859944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1"/>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IT" dirty="0" err="1" smtClean="0"/>
              <a:t>Topological</a:t>
            </a:r>
            <a:r>
              <a:rPr lang="it-IT" dirty="0" smtClean="0"/>
              <a:t> </a:t>
            </a:r>
            <a:r>
              <a:rPr lang="it-IT" dirty="0" err="1" smtClean="0"/>
              <a:t>PPINs</a:t>
            </a:r>
            <a:r>
              <a:rPr lang="it-IT" dirty="0" smtClean="0"/>
              <a:t> </a:t>
            </a:r>
            <a:r>
              <a:rPr lang="it-IT" dirty="0" err="1" smtClean="0"/>
              <a:t>analysis</a:t>
            </a:r>
            <a:r>
              <a:rPr lang="it-IT" dirty="0" smtClean="0"/>
              <a:t>: </a:t>
            </a:r>
            <a:r>
              <a:rPr lang="it-IT" dirty="0" err="1" smtClean="0"/>
              <a:t>clustering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80" name="Google Shape;280;p41"/>
          <p:cNvSpPr txBox="1">
            <a:spLocks noGrp="1"/>
          </p:cNvSpPr>
          <p:nvPr>
            <p:ph type="body" idx="1"/>
          </p:nvPr>
        </p:nvSpPr>
        <p:spPr>
          <a:xfrm>
            <a:off x="178420" y="970623"/>
            <a:ext cx="5620215" cy="3133026"/>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Clr>
                <a:schemeClr val="dk1"/>
              </a:buClr>
              <a:buSzPts val="1100"/>
              <a:buFont typeface="Arial"/>
              <a:buNone/>
            </a:pPr>
            <a:r>
              <a:rPr lang="it" b="1" dirty="0"/>
              <a:t>The levels of organization of complex networks</a:t>
            </a:r>
            <a:r>
              <a:rPr lang="it" dirty="0" smtClean="0"/>
              <a:t>:</a:t>
            </a:r>
          </a:p>
          <a:p>
            <a:pPr marL="0" lvl="0" indent="0" algn="l" rtl="0">
              <a:lnSpc>
                <a:spcPct val="100000"/>
              </a:lnSpc>
              <a:spcBef>
                <a:spcPts val="600"/>
              </a:spcBef>
              <a:spcAft>
                <a:spcPts val="0"/>
              </a:spcAft>
              <a:buClr>
                <a:schemeClr val="dk1"/>
              </a:buClr>
              <a:buSzPts val="1100"/>
              <a:buFont typeface="Arial"/>
              <a:buNone/>
            </a:pPr>
            <a:endParaRPr dirty="0"/>
          </a:p>
          <a:p>
            <a:pPr marL="457200" lvl="0" indent="-317500" algn="l" rtl="0">
              <a:lnSpc>
                <a:spcPct val="100000"/>
              </a:lnSpc>
              <a:spcBef>
                <a:spcPts val="600"/>
              </a:spcBef>
              <a:spcAft>
                <a:spcPts val="0"/>
              </a:spcAft>
              <a:buSzPts val="1400"/>
              <a:buChar char="●"/>
            </a:pPr>
            <a:r>
              <a:rPr lang="it" dirty="0"/>
              <a:t>Node degree provides information about </a:t>
            </a:r>
            <a:r>
              <a:rPr lang="it" dirty="0">
                <a:solidFill>
                  <a:srgbClr val="4A86E8"/>
                </a:solidFill>
              </a:rPr>
              <a:t>single </a:t>
            </a:r>
            <a:r>
              <a:rPr lang="it" dirty="0" smtClean="0">
                <a:solidFill>
                  <a:srgbClr val="4A86E8"/>
                </a:solidFill>
              </a:rPr>
              <a:t>nodes</a:t>
            </a:r>
            <a:endParaRPr dirty="0">
              <a:solidFill>
                <a:srgbClr val="4A86E8"/>
              </a:solidFill>
            </a:endParaRPr>
          </a:p>
          <a:p>
            <a:pPr marL="457200" lvl="0" indent="-317500" algn="l" rtl="0">
              <a:lnSpc>
                <a:spcPct val="100000"/>
              </a:lnSpc>
              <a:spcBef>
                <a:spcPts val="600"/>
              </a:spcBef>
              <a:spcAft>
                <a:spcPts val="0"/>
              </a:spcAft>
              <a:buSzPts val="1400"/>
              <a:buChar char="●"/>
            </a:pPr>
            <a:r>
              <a:rPr lang="it" dirty="0"/>
              <a:t>Three or more nodes represent a </a:t>
            </a:r>
            <a:r>
              <a:rPr lang="it" dirty="0" smtClean="0">
                <a:solidFill>
                  <a:srgbClr val="4A86E8"/>
                </a:solidFill>
              </a:rPr>
              <a:t>motif</a:t>
            </a:r>
          </a:p>
          <a:p>
            <a:pPr marL="457200" lvl="0" indent="-317500" algn="l" rtl="0">
              <a:lnSpc>
                <a:spcPct val="100000"/>
              </a:lnSpc>
              <a:spcBef>
                <a:spcPts val="600"/>
              </a:spcBef>
              <a:spcAft>
                <a:spcPts val="0"/>
              </a:spcAft>
              <a:buSzPts val="1400"/>
              <a:buChar char="●"/>
            </a:pPr>
            <a:endParaRPr dirty="0">
              <a:solidFill>
                <a:srgbClr val="4A86E8"/>
              </a:solidFill>
            </a:endParaRPr>
          </a:p>
          <a:p>
            <a:pPr marL="457200" lvl="0" indent="-317500" algn="l" rtl="0">
              <a:lnSpc>
                <a:spcPct val="100000"/>
              </a:lnSpc>
              <a:spcBef>
                <a:spcPts val="600"/>
              </a:spcBef>
              <a:spcAft>
                <a:spcPts val="0"/>
              </a:spcAft>
              <a:buSzPts val="1400"/>
              <a:buChar char="●"/>
            </a:pPr>
            <a:r>
              <a:rPr lang="it" dirty="0"/>
              <a:t>Larger groups of nodes are called </a:t>
            </a:r>
            <a:r>
              <a:rPr lang="it" dirty="0">
                <a:solidFill>
                  <a:srgbClr val="4A86E8"/>
                </a:solidFill>
              </a:rPr>
              <a:t>modules or </a:t>
            </a:r>
            <a:r>
              <a:rPr lang="it" dirty="0" smtClean="0">
                <a:solidFill>
                  <a:srgbClr val="4A86E8"/>
                </a:solidFill>
              </a:rPr>
              <a:t>communities</a:t>
            </a:r>
          </a:p>
        </p:txBody>
      </p:sp>
      <p:pic>
        <p:nvPicPr>
          <p:cNvPr id="281" name="Google Shape;281;p41"/>
          <p:cNvPicPr preferRelativeResize="0"/>
          <p:nvPr/>
        </p:nvPicPr>
        <p:blipFill>
          <a:blip r:embed="rId3">
            <a:alphaModFix/>
          </a:blip>
          <a:stretch>
            <a:fillRect/>
          </a:stretch>
        </p:blipFill>
        <p:spPr>
          <a:xfrm>
            <a:off x="5715908" y="636725"/>
            <a:ext cx="3212085" cy="4393909"/>
          </a:xfrm>
          <a:prstGeom prst="rect">
            <a:avLst/>
          </a:prstGeom>
          <a:noFill/>
          <a:ln>
            <a:noFill/>
          </a:ln>
        </p:spPr>
      </p:pic>
    </p:spTree>
    <p:extLst>
      <p:ext uri="{BB962C8B-B14F-4D97-AF65-F5344CB8AC3E}">
        <p14:creationId xmlns:p14="http://schemas.microsoft.com/office/powerpoint/2010/main" val="2339249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6" name="Google Shape;296;p43"/>
          <p:cNvSpPr txBox="1"/>
          <p:nvPr/>
        </p:nvSpPr>
        <p:spPr>
          <a:xfrm>
            <a:off x="285759" y="4076185"/>
            <a:ext cx="8520600" cy="677078"/>
          </a:xfrm>
          <a:prstGeom prst="rect">
            <a:avLst/>
          </a:prstGeom>
          <a:noFill/>
          <a:ln>
            <a:noFill/>
          </a:ln>
        </p:spPr>
        <p:txBody>
          <a:bodyPr spcFirstLastPara="1" wrap="square" lIns="91425" tIns="91425" rIns="91425" bIns="91425" anchor="t" anchorCtr="0">
            <a:spAutoFit/>
          </a:bodyPr>
          <a:lstStyle/>
          <a:p>
            <a:pPr lvl="0" algn="ctr"/>
            <a:r>
              <a:rPr lang="en-GB" sz="1600" dirty="0">
                <a:solidFill>
                  <a:srgbClr val="0070C0"/>
                </a:solidFill>
                <a:latin typeface="Roboto" panose="020B0604020202020204" charset="0"/>
                <a:ea typeface="Roboto" panose="020B0604020202020204" charset="0"/>
              </a:rPr>
              <a:t>Biological network alignment </a:t>
            </a:r>
            <a:r>
              <a:rPr lang="en-GB" sz="1600" dirty="0">
                <a:latin typeface="Roboto" panose="020B0604020202020204" charset="0"/>
                <a:ea typeface="Roboto" panose="020B0604020202020204" charset="0"/>
              </a:rPr>
              <a:t>aims to find </a:t>
            </a:r>
            <a:r>
              <a:rPr lang="en-GB" sz="1600" dirty="0">
                <a:solidFill>
                  <a:srgbClr val="0070C0"/>
                </a:solidFill>
                <a:latin typeface="Roboto" panose="020B0604020202020204" charset="0"/>
                <a:ea typeface="Roboto" panose="020B0604020202020204" charset="0"/>
              </a:rPr>
              <a:t>regions of topological and functional (dis)similarities</a:t>
            </a:r>
            <a:r>
              <a:rPr lang="en-GB" sz="1600" dirty="0">
                <a:latin typeface="Roboto" panose="020B0604020202020204" charset="0"/>
                <a:ea typeface="Roboto" panose="020B0604020202020204" charset="0"/>
              </a:rPr>
              <a:t> between molecular networks of </a:t>
            </a:r>
            <a:r>
              <a:rPr lang="en-GB" sz="1600" dirty="0">
                <a:solidFill>
                  <a:srgbClr val="0070C0"/>
                </a:solidFill>
                <a:latin typeface="Roboto" panose="020B0604020202020204" charset="0"/>
                <a:ea typeface="Roboto" panose="020B0604020202020204" charset="0"/>
              </a:rPr>
              <a:t>different species</a:t>
            </a:r>
            <a:r>
              <a:rPr lang="it" sz="1600" dirty="0" smtClean="0">
                <a:latin typeface="Roboto" panose="020B0604020202020204" charset="0"/>
                <a:ea typeface="Roboto" panose="020B0604020202020204" charset="0"/>
                <a:cs typeface="Roboto"/>
                <a:sym typeface="Roboto"/>
              </a:rPr>
              <a:t>.</a:t>
            </a:r>
          </a:p>
        </p:txBody>
      </p:sp>
      <p:sp>
        <p:nvSpPr>
          <p:cNvPr id="8" name="Google Shape;279;p41"/>
          <p:cNvSpPr txBox="1">
            <a:spLocks/>
          </p:cNvSpPr>
          <p:nvPr/>
        </p:nvSpPr>
        <p:spPr>
          <a:xfrm>
            <a:off x="285759" y="14652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buSzPts val="1100"/>
              <a:buFont typeface="Arial"/>
              <a:buNone/>
            </a:pPr>
            <a:r>
              <a:rPr lang="it-IT" dirty="0" err="1" smtClean="0"/>
              <a:t>Topological</a:t>
            </a:r>
            <a:r>
              <a:rPr lang="it-IT" dirty="0" smtClean="0"/>
              <a:t> </a:t>
            </a:r>
            <a:r>
              <a:rPr lang="it-IT" dirty="0" err="1" smtClean="0"/>
              <a:t>PPINs</a:t>
            </a:r>
            <a:r>
              <a:rPr lang="it-IT" dirty="0" smtClean="0"/>
              <a:t> </a:t>
            </a:r>
            <a:r>
              <a:rPr lang="it-IT" dirty="0" err="1" smtClean="0"/>
              <a:t>analysis</a:t>
            </a:r>
            <a:r>
              <a:rPr lang="it-IT" dirty="0" smtClean="0"/>
              <a:t>: network </a:t>
            </a:r>
            <a:r>
              <a:rPr lang="it-IT" dirty="0" err="1" smtClean="0"/>
              <a:t>alignment</a:t>
            </a:r>
            <a:endParaRPr lang="it-IT" dirty="0" smtClean="0"/>
          </a:p>
          <a:p>
            <a:pPr algn="ctr">
              <a:buSzPts val="1100"/>
              <a:buFont typeface="Arial"/>
              <a:buNone/>
            </a:pPr>
            <a:endParaRPr lang="it-IT" dirty="0" smtClean="0"/>
          </a:p>
          <a:p>
            <a:pPr algn="ctr"/>
            <a:endParaRPr lang="it-IT" dirty="0"/>
          </a:p>
        </p:txBody>
      </p:sp>
      <p:pic>
        <p:nvPicPr>
          <p:cNvPr id="2050" name="Picture 2" descr="Fi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71" y="1249942"/>
            <a:ext cx="7400925" cy="2295526"/>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6109885" y="3545468"/>
            <a:ext cx="2802370" cy="307777"/>
          </a:xfrm>
          <a:prstGeom prst="rect">
            <a:avLst/>
          </a:prstGeom>
        </p:spPr>
        <p:txBody>
          <a:bodyPr wrap="none">
            <a:spAutoFit/>
          </a:bodyPr>
          <a:lstStyle/>
          <a:p>
            <a:r>
              <a:rPr lang="en-GB" i="1" dirty="0">
                <a:solidFill>
                  <a:srgbClr val="212121"/>
                </a:solidFill>
                <a:latin typeface="Roboto" panose="020B0604020202020204" charset="0"/>
                <a:ea typeface="Roboto" panose="020B0604020202020204" charset="0"/>
              </a:rPr>
              <a:t>DOI: </a:t>
            </a:r>
            <a:r>
              <a:rPr lang="en-GB" i="1" dirty="0">
                <a:solidFill>
                  <a:srgbClr val="0071BC"/>
                </a:solidFill>
                <a:latin typeface="Roboto" panose="020B0604020202020204" charset="0"/>
                <a:ea typeface="Roboto" panose="020B0604020202020204" charset="0"/>
                <a:hlinkClick r:id="rId4"/>
              </a:rPr>
              <a:t>10.1186/s13637-015-0022-9</a:t>
            </a:r>
            <a:endParaRPr lang="en-GB" i="1" dirty="0">
              <a:solidFill>
                <a:srgbClr val="212121"/>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3412061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Annotation</a:t>
            </a:r>
            <a:r>
              <a:rPr lang="it-IT" dirty="0" smtClean="0"/>
              <a:t> </a:t>
            </a:r>
            <a:r>
              <a:rPr lang="it-IT" dirty="0" err="1" smtClean="0"/>
              <a:t>Enrichment</a:t>
            </a:r>
            <a:r>
              <a:rPr lang="it-IT" dirty="0" smtClean="0"/>
              <a:t> </a:t>
            </a:r>
            <a:r>
              <a:rPr lang="it-IT" dirty="0" err="1" smtClean="0"/>
              <a:t>analysis</a:t>
            </a:r>
            <a:endParaRPr lang="en-GB" dirty="0"/>
          </a:p>
        </p:txBody>
      </p:sp>
      <p:sp>
        <p:nvSpPr>
          <p:cNvPr id="3" name="Segnaposto testo 2"/>
          <p:cNvSpPr>
            <a:spLocks noGrp="1"/>
          </p:cNvSpPr>
          <p:nvPr>
            <p:ph type="body" idx="1"/>
          </p:nvPr>
        </p:nvSpPr>
        <p:spPr/>
        <p:txBody>
          <a:bodyPr/>
          <a:lstStyle/>
          <a:p>
            <a:r>
              <a:rPr lang="en-GB" dirty="0" smtClean="0"/>
              <a:t>Most </a:t>
            </a:r>
            <a:r>
              <a:rPr lang="en-GB" dirty="0"/>
              <a:t>frequently performed using</a:t>
            </a:r>
            <a:r>
              <a:rPr lang="en-GB" b="1" dirty="0">
                <a:solidFill>
                  <a:srgbClr val="0070C0"/>
                </a:solidFill>
              </a:rPr>
              <a:t> GO annotation </a:t>
            </a:r>
            <a:r>
              <a:rPr lang="en-GB" dirty="0"/>
              <a:t>as a </a:t>
            </a:r>
            <a:r>
              <a:rPr lang="en-GB" dirty="0" smtClean="0"/>
              <a:t>reference</a:t>
            </a:r>
          </a:p>
          <a:p>
            <a:r>
              <a:rPr lang="it-IT" dirty="0" err="1" smtClean="0"/>
              <a:t>Other</a:t>
            </a:r>
            <a:r>
              <a:rPr lang="it-IT" dirty="0" smtClean="0"/>
              <a:t> </a:t>
            </a:r>
            <a:r>
              <a:rPr lang="it-IT" dirty="0" err="1" smtClean="0"/>
              <a:t>annotations</a:t>
            </a:r>
            <a:r>
              <a:rPr lang="it-IT" dirty="0" smtClean="0"/>
              <a:t> </a:t>
            </a:r>
            <a:r>
              <a:rPr lang="it-IT" dirty="0" err="1" smtClean="0"/>
              <a:t>such</a:t>
            </a:r>
            <a:r>
              <a:rPr lang="it-IT" dirty="0" smtClean="0"/>
              <a:t> </a:t>
            </a:r>
            <a:r>
              <a:rPr lang="it-IT" dirty="0" err="1" smtClean="0"/>
              <a:t>as</a:t>
            </a:r>
            <a:r>
              <a:rPr lang="it-IT" dirty="0" smtClean="0"/>
              <a:t> </a:t>
            </a:r>
            <a:r>
              <a:rPr lang="it-IT" dirty="0" err="1" smtClean="0">
                <a:solidFill>
                  <a:srgbClr val="0070C0"/>
                </a:solidFill>
              </a:rPr>
              <a:t>pathways</a:t>
            </a:r>
            <a:r>
              <a:rPr lang="it-IT" dirty="0" smtClean="0">
                <a:solidFill>
                  <a:srgbClr val="0070C0"/>
                </a:solidFill>
              </a:rPr>
              <a:t>, </a:t>
            </a:r>
            <a:r>
              <a:rPr lang="it-IT" dirty="0" err="1" smtClean="0">
                <a:solidFill>
                  <a:srgbClr val="0070C0"/>
                </a:solidFill>
              </a:rPr>
              <a:t>expression</a:t>
            </a:r>
            <a:r>
              <a:rPr lang="it-IT" dirty="0" smtClean="0">
                <a:solidFill>
                  <a:srgbClr val="0070C0"/>
                </a:solidFill>
              </a:rPr>
              <a:t> </a:t>
            </a:r>
            <a:r>
              <a:rPr lang="it-IT" dirty="0" err="1" smtClean="0">
                <a:solidFill>
                  <a:srgbClr val="0070C0"/>
                </a:solidFill>
              </a:rPr>
              <a:t>fold</a:t>
            </a:r>
            <a:r>
              <a:rPr lang="it-IT" dirty="0" smtClean="0">
                <a:solidFill>
                  <a:srgbClr val="0070C0"/>
                </a:solidFill>
              </a:rPr>
              <a:t> </a:t>
            </a:r>
            <a:r>
              <a:rPr lang="it-IT" dirty="0" err="1" smtClean="0">
                <a:solidFill>
                  <a:srgbClr val="0070C0"/>
                </a:solidFill>
              </a:rPr>
              <a:t>change</a:t>
            </a:r>
            <a:r>
              <a:rPr lang="it-IT" dirty="0" smtClean="0">
                <a:solidFill>
                  <a:srgbClr val="0070C0"/>
                </a:solidFill>
              </a:rPr>
              <a:t> </a:t>
            </a:r>
            <a:r>
              <a:rPr lang="it-IT" dirty="0" smtClean="0"/>
              <a:t>etc.</a:t>
            </a:r>
          </a:p>
          <a:p>
            <a:r>
              <a:rPr lang="it-IT" dirty="0" err="1" smtClean="0"/>
              <a:t>It</a:t>
            </a:r>
            <a:r>
              <a:rPr lang="it-IT" dirty="0" smtClean="0"/>
              <a:t> </a:t>
            </a:r>
            <a:r>
              <a:rPr lang="it-IT" dirty="0" err="1" smtClean="0"/>
              <a:t>is</a:t>
            </a:r>
            <a:r>
              <a:rPr lang="it-IT" dirty="0" smtClean="0"/>
              <a:t> </a:t>
            </a:r>
            <a:r>
              <a:rPr lang="it-IT" dirty="0" err="1" smtClean="0"/>
              <a:t>used</a:t>
            </a:r>
            <a:r>
              <a:rPr lang="it-IT" dirty="0" smtClean="0"/>
              <a:t> in </a:t>
            </a:r>
            <a:r>
              <a:rPr lang="it-IT" dirty="0" err="1" smtClean="0"/>
              <a:t>combination</a:t>
            </a:r>
            <a:r>
              <a:rPr lang="it-IT" dirty="0" smtClean="0"/>
              <a:t> with </a:t>
            </a:r>
            <a:r>
              <a:rPr lang="it-IT" dirty="0" err="1" smtClean="0"/>
              <a:t>topological</a:t>
            </a:r>
            <a:r>
              <a:rPr lang="it-IT" dirty="0" smtClean="0"/>
              <a:t> </a:t>
            </a:r>
            <a:r>
              <a:rPr lang="it-IT" dirty="0" err="1" smtClean="0"/>
              <a:t>clustering</a:t>
            </a:r>
            <a:r>
              <a:rPr lang="it-IT" dirty="0" smtClean="0"/>
              <a:t> </a:t>
            </a:r>
            <a:r>
              <a:rPr lang="it-IT" dirty="0" err="1" smtClean="0"/>
              <a:t>analysis</a:t>
            </a:r>
            <a:endParaRPr lang="en-GB" dirty="0"/>
          </a:p>
        </p:txBody>
      </p:sp>
      <p:pic>
        <p:nvPicPr>
          <p:cNvPr id="4" name="Google Shape;479;p59"/>
          <p:cNvPicPr preferRelativeResize="0"/>
          <p:nvPr/>
        </p:nvPicPr>
        <p:blipFill>
          <a:blip r:embed="rId2">
            <a:alphaModFix/>
          </a:blip>
          <a:stretch>
            <a:fillRect/>
          </a:stretch>
        </p:blipFill>
        <p:spPr>
          <a:xfrm>
            <a:off x="903768" y="2655624"/>
            <a:ext cx="1835454" cy="1406013"/>
          </a:xfrm>
          <a:prstGeom prst="rect">
            <a:avLst/>
          </a:prstGeom>
          <a:noFill/>
          <a:ln>
            <a:noFill/>
          </a:ln>
        </p:spPr>
      </p:pic>
      <p:sp>
        <p:nvSpPr>
          <p:cNvPr id="5" name="Rettangolo 4"/>
          <p:cNvSpPr/>
          <p:nvPr/>
        </p:nvSpPr>
        <p:spPr>
          <a:xfrm>
            <a:off x="3331290" y="2717429"/>
            <a:ext cx="4572000" cy="1282402"/>
          </a:xfrm>
          <a:prstGeom prst="rect">
            <a:avLst/>
          </a:prstGeom>
        </p:spPr>
        <p:txBody>
          <a:bodyPr>
            <a:spAutoFit/>
          </a:bodyPr>
          <a:lstStyle/>
          <a:p>
            <a:pPr lvl="0">
              <a:spcBef>
                <a:spcPts val="1600"/>
              </a:spcBef>
              <a:buClr>
                <a:schemeClr val="dk1"/>
              </a:buClr>
              <a:buSzPts val="1100"/>
            </a:pPr>
            <a:r>
              <a:rPr lang="en-GB" sz="1600" b="1" dirty="0">
                <a:solidFill>
                  <a:srgbClr val="4A86E8"/>
                </a:solidFill>
                <a:latin typeface="Roboto" panose="020B0604020202020204" charset="0"/>
                <a:ea typeface="Roboto" panose="020B0604020202020204" charset="0"/>
              </a:rPr>
              <a:t>Gene Ontology</a:t>
            </a:r>
          </a:p>
          <a:p>
            <a:pPr marL="457200" lvl="0" indent="-317500">
              <a:spcBef>
                <a:spcPts val="1600"/>
              </a:spcBef>
              <a:buSzPts val="1400"/>
              <a:buChar char="●"/>
            </a:pPr>
            <a:r>
              <a:rPr lang="en-GB" sz="1600" dirty="0">
                <a:latin typeface="Roboto" panose="020B0604020202020204" charset="0"/>
                <a:ea typeface="Roboto" panose="020B0604020202020204" charset="0"/>
              </a:rPr>
              <a:t>Molecular function (specific tasks)</a:t>
            </a:r>
          </a:p>
          <a:p>
            <a:pPr marL="457200" lvl="0" indent="-317500">
              <a:buSzPts val="1400"/>
              <a:buChar char="●"/>
            </a:pPr>
            <a:r>
              <a:rPr lang="en-GB" sz="1600" dirty="0">
                <a:latin typeface="Roboto" panose="020B0604020202020204" charset="0"/>
                <a:ea typeface="Roboto" panose="020B0604020202020204" charset="0"/>
              </a:rPr>
              <a:t>Biological process (broad biological goal)</a:t>
            </a:r>
          </a:p>
          <a:p>
            <a:pPr marL="457200" lvl="0" indent="-317500">
              <a:buSzPts val="1400"/>
              <a:buChar char="●"/>
            </a:pPr>
            <a:r>
              <a:rPr lang="en-GB" sz="1600" dirty="0">
                <a:latin typeface="Roboto" panose="020B0604020202020204" charset="0"/>
                <a:ea typeface="Roboto" panose="020B0604020202020204" charset="0"/>
              </a:rPr>
              <a:t>Cellular component (location)</a:t>
            </a:r>
          </a:p>
        </p:txBody>
      </p:sp>
    </p:spTree>
    <p:extLst>
      <p:ext uri="{BB962C8B-B14F-4D97-AF65-F5344CB8AC3E}">
        <p14:creationId xmlns:p14="http://schemas.microsoft.com/office/powerpoint/2010/main" val="1263756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1"/>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Gene Ontology (GO)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pic>
        <p:nvPicPr>
          <p:cNvPr id="493" name="Google Shape;493;p61"/>
          <p:cNvPicPr preferRelativeResize="0"/>
          <p:nvPr/>
        </p:nvPicPr>
        <p:blipFill>
          <a:blip r:embed="rId3">
            <a:alphaModFix/>
          </a:blip>
          <a:stretch>
            <a:fillRect/>
          </a:stretch>
        </p:blipFill>
        <p:spPr>
          <a:xfrm>
            <a:off x="438150" y="1000075"/>
            <a:ext cx="7731766" cy="3781475"/>
          </a:xfrm>
          <a:prstGeom prst="rect">
            <a:avLst/>
          </a:prstGeom>
          <a:noFill/>
          <a:ln>
            <a:noFill/>
          </a:ln>
        </p:spPr>
      </p:pic>
    </p:spTree>
    <p:extLst>
      <p:ext uri="{BB962C8B-B14F-4D97-AF65-F5344CB8AC3E}">
        <p14:creationId xmlns:p14="http://schemas.microsoft.com/office/powerpoint/2010/main" val="3036002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3"/>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Gene Ontology (GO)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06" name="Google Shape;506;p63"/>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The three components are:</a:t>
            </a:r>
            <a:endParaRPr/>
          </a:p>
          <a:p>
            <a:pPr marL="457200" lvl="0" indent="-317500" algn="l" rtl="0">
              <a:spcBef>
                <a:spcPts val="1600"/>
              </a:spcBef>
              <a:spcAft>
                <a:spcPts val="0"/>
              </a:spcAft>
              <a:buSzPts val="1400"/>
              <a:buChar char="●"/>
            </a:pPr>
            <a:r>
              <a:rPr lang="en-GB">
                <a:solidFill>
                  <a:srgbClr val="4A86E8"/>
                </a:solidFill>
              </a:rPr>
              <a:t>Molecular function</a:t>
            </a:r>
            <a:r>
              <a:rPr lang="en-GB"/>
              <a:t>: describes the “function” of a protein. For the enzymes, it reports the EC in keywords.</a:t>
            </a:r>
            <a:endParaRPr/>
          </a:p>
          <a:p>
            <a:pPr marL="457200" lvl="0" indent="-317500" algn="l" rtl="0">
              <a:spcBef>
                <a:spcPts val="0"/>
              </a:spcBef>
              <a:spcAft>
                <a:spcPts val="0"/>
              </a:spcAft>
              <a:buSzPts val="1400"/>
              <a:buChar char="●"/>
            </a:pPr>
            <a:r>
              <a:rPr lang="en-GB">
                <a:solidFill>
                  <a:srgbClr val="4A86E8"/>
                </a:solidFill>
              </a:rPr>
              <a:t>Biological process</a:t>
            </a:r>
            <a:r>
              <a:rPr lang="en-GB"/>
              <a:t>: describes the process in which the protein is involved.</a:t>
            </a:r>
            <a:endParaRPr/>
          </a:p>
          <a:p>
            <a:pPr marL="457200" lvl="0" indent="-317500" algn="l" rtl="0">
              <a:spcBef>
                <a:spcPts val="0"/>
              </a:spcBef>
              <a:spcAft>
                <a:spcPts val="0"/>
              </a:spcAft>
              <a:buClr>
                <a:srgbClr val="4A86E8"/>
              </a:buClr>
              <a:buSzPts val="1400"/>
              <a:buChar char="●"/>
            </a:pPr>
            <a:r>
              <a:rPr lang="en-GB">
                <a:solidFill>
                  <a:srgbClr val="4A86E8"/>
                </a:solidFill>
              </a:rPr>
              <a:t>Cellular component</a:t>
            </a:r>
            <a:endParaRPr>
              <a:solidFill>
                <a:srgbClr val="4A86E8"/>
              </a:solidFill>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508" name="Google Shape;508;p63"/>
          <p:cNvPicPr preferRelativeResize="0"/>
          <p:nvPr/>
        </p:nvPicPr>
        <p:blipFill>
          <a:blip r:embed="rId3">
            <a:alphaModFix/>
          </a:blip>
          <a:stretch>
            <a:fillRect/>
          </a:stretch>
        </p:blipFill>
        <p:spPr>
          <a:xfrm>
            <a:off x="0" y="817291"/>
            <a:ext cx="9144001" cy="3508918"/>
          </a:xfrm>
          <a:prstGeom prst="rect">
            <a:avLst/>
          </a:prstGeom>
          <a:noFill/>
          <a:ln>
            <a:noFill/>
          </a:ln>
        </p:spPr>
      </p:pic>
      <p:sp>
        <p:nvSpPr>
          <p:cNvPr id="2" name="Rettangolo 1"/>
          <p:cNvSpPr/>
          <p:nvPr/>
        </p:nvSpPr>
        <p:spPr>
          <a:xfrm>
            <a:off x="747635" y="4506775"/>
            <a:ext cx="7396905" cy="369332"/>
          </a:xfrm>
          <a:prstGeom prst="rect">
            <a:avLst/>
          </a:prstGeom>
        </p:spPr>
        <p:txBody>
          <a:bodyPr wrap="square">
            <a:spAutoFit/>
          </a:bodyPr>
          <a:lstStyle/>
          <a:p>
            <a:r>
              <a:rPr lang="en-GB" sz="1800" dirty="0" smtClean="0">
                <a:latin typeface="Roboto" panose="020B0604020202020204" charset="0"/>
                <a:ea typeface="Roboto" panose="020B0604020202020204" charset="0"/>
              </a:rPr>
              <a:t>Use of a </a:t>
            </a:r>
            <a:r>
              <a:rPr lang="en-GB" sz="1800" b="1" dirty="0">
                <a:solidFill>
                  <a:srgbClr val="0070C0"/>
                </a:solidFill>
                <a:latin typeface="Roboto" panose="020B0604020202020204" charset="0"/>
                <a:ea typeface="Roboto" panose="020B0604020202020204" charset="0"/>
              </a:rPr>
              <a:t>controlled dictionary </a:t>
            </a:r>
            <a:r>
              <a:rPr lang="en-GB" sz="1800" dirty="0">
                <a:latin typeface="Roboto" panose="020B0604020202020204" charset="0"/>
                <a:ea typeface="Roboto" panose="020B0604020202020204" charset="0"/>
              </a:rPr>
              <a:t>(ontology) of functional terms is defined</a:t>
            </a:r>
          </a:p>
        </p:txBody>
      </p:sp>
    </p:spTree>
    <p:extLst>
      <p:ext uri="{BB962C8B-B14F-4D97-AF65-F5344CB8AC3E}">
        <p14:creationId xmlns:p14="http://schemas.microsoft.com/office/powerpoint/2010/main" val="1185302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4"/>
          <p:cNvSpPr txBox="1">
            <a:spLocks noGrp="1"/>
          </p:cNvSpPr>
          <p:nvPr>
            <p:ph type="title"/>
          </p:nvPr>
        </p:nvSpPr>
        <p:spPr>
          <a:xfrm>
            <a:off x="311700" y="64025"/>
            <a:ext cx="9831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GO: Molecular Function </a:t>
            </a:r>
            <a:r>
              <a:rPr lang="en-GB" sz="2000"/>
              <a:t>(activities or “jobs” of a gene product)</a:t>
            </a:r>
            <a:endParaRPr sz="2000"/>
          </a:p>
        </p:txBody>
      </p:sp>
      <p:pic>
        <p:nvPicPr>
          <p:cNvPr id="514" name="Google Shape;514;p64"/>
          <p:cNvPicPr preferRelativeResize="0"/>
          <p:nvPr/>
        </p:nvPicPr>
        <p:blipFill>
          <a:blip r:embed="rId3">
            <a:alphaModFix/>
          </a:blip>
          <a:stretch>
            <a:fillRect/>
          </a:stretch>
        </p:blipFill>
        <p:spPr>
          <a:xfrm>
            <a:off x="961600" y="2749125"/>
            <a:ext cx="1474600" cy="2113601"/>
          </a:xfrm>
          <a:prstGeom prst="rect">
            <a:avLst/>
          </a:prstGeom>
          <a:noFill/>
          <a:ln>
            <a:noFill/>
          </a:ln>
        </p:spPr>
      </p:pic>
      <p:sp>
        <p:nvSpPr>
          <p:cNvPr id="515" name="Google Shape;515;p64"/>
          <p:cNvSpPr txBox="1"/>
          <p:nvPr/>
        </p:nvSpPr>
        <p:spPr>
          <a:xfrm>
            <a:off x="2731200" y="3680275"/>
            <a:ext cx="271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Roboto"/>
                <a:ea typeface="Roboto"/>
                <a:cs typeface="Roboto"/>
                <a:sym typeface="Roboto"/>
              </a:rPr>
              <a:t>Drug transporter activity</a:t>
            </a:r>
            <a:endParaRPr>
              <a:latin typeface="Roboto"/>
              <a:ea typeface="Roboto"/>
              <a:cs typeface="Roboto"/>
              <a:sym typeface="Roboto"/>
            </a:endParaRPr>
          </a:p>
        </p:txBody>
      </p:sp>
      <p:pic>
        <p:nvPicPr>
          <p:cNvPr id="516" name="Google Shape;516;p64"/>
          <p:cNvPicPr preferRelativeResize="0"/>
          <p:nvPr/>
        </p:nvPicPr>
        <p:blipFill>
          <a:blip r:embed="rId4">
            <a:alphaModFix/>
          </a:blip>
          <a:stretch>
            <a:fillRect/>
          </a:stretch>
        </p:blipFill>
        <p:spPr>
          <a:xfrm>
            <a:off x="837150" y="998600"/>
            <a:ext cx="2931800" cy="1094875"/>
          </a:xfrm>
          <a:prstGeom prst="rect">
            <a:avLst/>
          </a:prstGeom>
          <a:noFill/>
          <a:ln>
            <a:noFill/>
          </a:ln>
        </p:spPr>
      </p:pic>
      <p:sp>
        <p:nvSpPr>
          <p:cNvPr id="517" name="Google Shape;517;p64"/>
          <p:cNvSpPr txBox="1"/>
          <p:nvPr/>
        </p:nvSpPr>
        <p:spPr>
          <a:xfrm>
            <a:off x="640300" y="2017275"/>
            <a:ext cx="3466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a:latin typeface="Roboto"/>
                <a:ea typeface="Roboto"/>
                <a:cs typeface="Roboto"/>
                <a:sym typeface="Roboto"/>
              </a:rPr>
              <a:t>glucose-6-phosphate isomerase activity</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518" name="Google Shape;518;p64"/>
          <p:cNvPicPr preferRelativeResize="0"/>
          <p:nvPr/>
        </p:nvPicPr>
        <p:blipFill>
          <a:blip r:embed="rId5">
            <a:alphaModFix/>
          </a:blip>
          <a:stretch>
            <a:fillRect/>
          </a:stretch>
        </p:blipFill>
        <p:spPr>
          <a:xfrm>
            <a:off x="5711650" y="998600"/>
            <a:ext cx="2537375" cy="1953775"/>
          </a:xfrm>
          <a:prstGeom prst="rect">
            <a:avLst/>
          </a:prstGeom>
          <a:noFill/>
          <a:ln>
            <a:noFill/>
          </a:ln>
        </p:spPr>
      </p:pic>
      <p:sp>
        <p:nvSpPr>
          <p:cNvPr id="519" name="Google Shape;519;p64"/>
          <p:cNvSpPr txBox="1"/>
          <p:nvPr/>
        </p:nvSpPr>
        <p:spPr>
          <a:xfrm>
            <a:off x="5977750" y="3236950"/>
            <a:ext cx="2194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a:latin typeface="Roboto"/>
                <a:ea typeface="Roboto"/>
                <a:cs typeface="Roboto"/>
                <a:sym typeface="Roboto"/>
              </a:rPr>
              <a:t>insulin binding</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a:latin typeface="Roboto"/>
                <a:ea typeface="Roboto"/>
                <a:cs typeface="Roboto"/>
                <a:sym typeface="Roboto"/>
              </a:rPr>
              <a:t>insulin receptor activity</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extLst>
      <p:ext uri="{BB962C8B-B14F-4D97-AF65-F5344CB8AC3E}">
        <p14:creationId xmlns:p14="http://schemas.microsoft.com/office/powerpoint/2010/main" val="32424209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GO: Biological Process</a:t>
            </a:r>
            <a:endParaRPr/>
          </a:p>
        </p:txBody>
      </p:sp>
      <p:pic>
        <p:nvPicPr>
          <p:cNvPr id="525" name="Google Shape;525;p65"/>
          <p:cNvPicPr preferRelativeResize="0"/>
          <p:nvPr/>
        </p:nvPicPr>
        <p:blipFill rotWithShape="1">
          <a:blip r:embed="rId3">
            <a:alphaModFix/>
          </a:blip>
          <a:srcRect b="19850"/>
          <a:stretch/>
        </p:blipFill>
        <p:spPr>
          <a:xfrm>
            <a:off x="187934" y="1189665"/>
            <a:ext cx="3054996" cy="1769734"/>
          </a:xfrm>
          <a:prstGeom prst="rect">
            <a:avLst/>
          </a:prstGeom>
          <a:noFill/>
          <a:ln>
            <a:noFill/>
          </a:ln>
        </p:spPr>
      </p:pic>
      <p:pic>
        <p:nvPicPr>
          <p:cNvPr id="526" name="Google Shape;526;p65"/>
          <p:cNvPicPr preferRelativeResize="0"/>
          <p:nvPr/>
        </p:nvPicPr>
        <p:blipFill>
          <a:blip r:embed="rId4">
            <a:alphaModFix/>
          </a:blip>
          <a:stretch>
            <a:fillRect/>
          </a:stretch>
        </p:blipFill>
        <p:spPr>
          <a:xfrm>
            <a:off x="6163707" y="986511"/>
            <a:ext cx="2351025" cy="2351025"/>
          </a:xfrm>
          <a:prstGeom prst="rect">
            <a:avLst/>
          </a:prstGeom>
          <a:noFill/>
          <a:ln>
            <a:noFill/>
          </a:ln>
        </p:spPr>
      </p:pic>
      <p:sp>
        <p:nvSpPr>
          <p:cNvPr id="527" name="Google Shape;527;p65"/>
          <p:cNvSpPr txBox="1"/>
          <p:nvPr/>
        </p:nvSpPr>
        <p:spPr>
          <a:xfrm>
            <a:off x="6889185" y="3534981"/>
            <a:ext cx="138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latin typeface="Roboto"/>
                <a:ea typeface="Roboto"/>
                <a:cs typeface="Roboto"/>
                <a:sym typeface="Roboto"/>
              </a:rPr>
              <a:t>transcription</a:t>
            </a:r>
            <a:endParaRPr dirty="0">
              <a:latin typeface="Roboto"/>
              <a:ea typeface="Roboto"/>
              <a:cs typeface="Roboto"/>
              <a:sym typeface="Roboto"/>
            </a:endParaRPr>
          </a:p>
        </p:txBody>
      </p:sp>
      <p:pic>
        <p:nvPicPr>
          <p:cNvPr id="528" name="Google Shape;528;p65"/>
          <p:cNvPicPr preferRelativeResize="0"/>
          <p:nvPr/>
        </p:nvPicPr>
        <p:blipFill>
          <a:blip r:embed="rId5">
            <a:alphaModFix/>
          </a:blip>
          <a:stretch>
            <a:fillRect/>
          </a:stretch>
        </p:blipFill>
        <p:spPr>
          <a:xfrm>
            <a:off x="3392258" y="986511"/>
            <a:ext cx="2175461" cy="1972888"/>
          </a:xfrm>
          <a:prstGeom prst="rect">
            <a:avLst/>
          </a:prstGeom>
          <a:noFill/>
          <a:ln>
            <a:noFill/>
          </a:ln>
        </p:spPr>
      </p:pic>
      <p:sp>
        <p:nvSpPr>
          <p:cNvPr id="530" name="Google Shape;530;p65"/>
          <p:cNvSpPr txBox="1"/>
          <p:nvPr/>
        </p:nvSpPr>
        <p:spPr>
          <a:xfrm>
            <a:off x="3597821" y="3534981"/>
            <a:ext cx="217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latin typeface="Roboto"/>
                <a:ea typeface="Roboto"/>
                <a:cs typeface="Roboto"/>
                <a:sym typeface="Roboto"/>
              </a:rPr>
              <a:t>limb development</a:t>
            </a:r>
            <a:endParaRPr dirty="0">
              <a:latin typeface="Roboto"/>
              <a:ea typeface="Roboto"/>
              <a:cs typeface="Roboto"/>
              <a:sym typeface="Roboto"/>
            </a:endParaRPr>
          </a:p>
        </p:txBody>
      </p:sp>
      <p:sp>
        <p:nvSpPr>
          <p:cNvPr id="10" name="Google Shape;530;p65"/>
          <p:cNvSpPr txBox="1"/>
          <p:nvPr/>
        </p:nvSpPr>
        <p:spPr>
          <a:xfrm>
            <a:off x="510362" y="3534981"/>
            <a:ext cx="2175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dirty="0" smtClean="0">
                <a:latin typeface="Roboto"/>
                <a:ea typeface="Roboto"/>
                <a:cs typeface="Roboto"/>
                <a:sym typeface="Roboto"/>
              </a:rPr>
              <a:t>Cell division</a:t>
            </a:r>
            <a:endParaRPr dirty="0">
              <a:latin typeface="Roboto"/>
              <a:ea typeface="Roboto"/>
              <a:cs typeface="Roboto"/>
              <a:sym typeface="Roboto"/>
            </a:endParaRPr>
          </a:p>
        </p:txBody>
      </p:sp>
    </p:spTree>
    <p:extLst>
      <p:ext uri="{BB962C8B-B14F-4D97-AF65-F5344CB8AC3E}">
        <p14:creationId xmlns:p14="http://schemas.microsoft.com/office/powerpoint/2010/main" val="8223399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6"/>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GO: Cellular Component </a:t>
            </a:r>
            <a:r>
              <a:rPr lang="en-GB" sz="2000"/>
              <a:t>(where a gene product acts)</a:t>
            </a:r>
            <a:endParaRPr sz="2000"/>
          </a:p>
        </p:txBody>
      </p:sp>
      <p:pic>
        <p:nvPicPr>
          <p:cNvPr id="537" name="Google Shape;537;p66"/>
          <p:cNvPicPr preferRelativeResize="0"/>
          <p:nvPr/>
        </p:nvPicPr>
        <p:blipFill>
          <a:blip r:embed="rId3">
            <a:alphaModFix/>
          </a:blip>
          <a:stretch>
            <a:fillRect/>
          </a:stretch>
        </p:blipFill>
        <p:spPr>
          <a:xfrm>
            <a:off x="374150" y="921002"/>
            <a:ext cx="1999350" cy="2178925"/>
          </a:xfrm>
          <a:prstGeom prst="rect">
            <a:avLst/>
          </a:prstGeom>
          <a:noFill/>
          <a:ln>
            <a:noFill/>
          </a:ln>
        </p:spPr>
      </p:pic>
      <p:pic>
        <p:nvPicPr>
          <p:cNvPr id="538" name="Google Shape;538;p66"/>
          <p:cNvPicPr preferRelativeResize="0"/>
          <p:nvPr/>
        </p:nvPicPr>
        <p:blipFill>
          <a:blip r:embed="rId4">
            <a:alphaModFix/>
          </a:blip>
          <a:stretch>
            <a:fillRect/>
          </a:stretch>
        </p:blipFill>
        <p:spPr>
          <a:xfrm>
            <a:off x="4619725" y="870450"/>
            <a:ext cx="4015575" cy="2229475"/>
          </a:xfrm>
          <a:prstGeom prst="rect">
            <a:avLst/>
          </a:prstGeom>
          <a:noFill/>
          <a:ln>
            <a:noFill/>
          </a:ln>
        </p:spPr>
      </p:pic>
      <p:pic>
        <p:nvPicPr>
          <p:cNvPr id="539" name="Google Shape;539;p66"/>
          <p:cNvPicPr preferRelativeResize="0"/>
          <p:nvPr/>
        </p:nvPicPr>
        <p:blipFill>
          <a:blip r:embed="rId5">
            <a:alphaModFix/>
          </a:blip>
          <a:stretch>
            <a:fillRect/>
          </a:stretch>
        </p:blipFill>
        <p:spPr>
          <a:xfrm>
            <a:off x="4863600" y="3263425"/>
            <a:ext cx="2840674" cy="1738776"/>
          </a:xfrm>
          <a:prstGeom prst="rect">
            <a:avLst/>
          </a:prstGeom>
          <a:noFill/>
          <a:ln>
            <a:noFill/>
          </a:ln>
        </p:spPr>
      </p:pic>
      <p:pic>
        <p:nvPicPr>
          <p:cNvPr id="540" name="Google Shape;540;p66"/>
          <p:cNvPicPr preferRelativeResize="0"/>
          <p:nvPr/>
        </p:nvPicPr>
        <p:blipFill>
          <a:blip r:embed="rId6">
            <a:alphaModFix/>
          </a:blip>
          <a:stretch>
            <a:fillRect/>
          </a:stretch>
        </p:blipFill>
        <p:spPr>
          <a:xfrm>
            <a:off x="2373500" y="2658900"/>
            <a:ext cx="1814689" cy="2229475"/>
          </a:xfrm>
          <a:prstGeom prst="rect">
            <a:avLst/>
          </a:prstGeom>
          <a:noFill/>
          <a:ln>
            <a:noFill/>
          </a:ln>
        </p:spPr>
      </p:pic>
    </p:spTree>
    <p:extLst>
      <p:ext uri="{BB962C8B-B14F-4D97-AF65-F5344CB8AC3E}">
        <p14:creationId xmlns:p14="http://schemas.microsoft.com/office/powerpoint/2010/main" val="2189399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600" dirty="0" smtClean="0"/>
              <a:t>Network</a:t>
            </a:r>
            <a:endParaRPr lang="en-GB" sz="3600" dirty="0"/>
          </a:p>
        </p:txBody>
      </p:sp>
      <p:sp>
        <p:nvSpPr>
          <p:cNvPr id="3" name="Rettangolo 2"/>
          <p:cNvSpPr/>
          <p:nvPr/>
        </p:nvSpPr>
        <p:spPr>
          <a:xfrm>
            <a:off x="311700" y="1131639"/>
            <a:ext cx="4937760" cy="3693319"/>
          </a:xfrm>
          <a:prstGeom prst="rect">
            <a:avLst/>
          </a:prstGeom>
        </p:spPr>
        <p:txBody>
          <a:bodyPr wrap="square">
            <a:spAutoFit/>
          </a:bodyPr>
          <a:lstStyle/>
          <a:p>
            <a:r>
              <a:rPr lang="en-GB" sz="1800" b="1" dirty="0">
                <a:solidFill>
                  <a:srgbClr val="0070C0"/>
                </a:solidFill>
                <a:latin typeface="Roboto" panose="020B0604020202020204" charset="0"/>
                <a:ea typeface="Roboto" panose="020B0604020202020204" charset="0"/>
              </a:rPr>
              <a:t>Networks</a:t>
            </a:r>
            <a:r>
              <a:rPr lang="en-GB" sz="1800" dirty="0">
                <a:latin typeface="Roboto" panose="020B0604020202020204" charset="0"/>
                <a:ea typeface="Roboto" panose="020B0604020202020204" charset="0"/>
              </a:rPr>
              <a:t> are very similar to </a:t>
            </a:r>
            <a:r>
              <a:rPr lang="en-GB" sz="1800" b="1" dirty="0">
                <a:solidFill>
                  <a:srgbClr val="0070C0"/>
                </a:solidFill>
                <a:latin typeface="Roboto" panose="020B0604020202020204" charset="0"/>
                <a:ea typeface="Roboto" panose="020B0604020202020204" charset="0"/>
              </a:rPr>
              <a:t>graphs</a:t>
            </a:r>
            <a:r>
              <a:rPr lang="en-GB" sz="1800" dirty="0">
                <a:latin typeface="Roboto" panose="020B0604020202020204" charset="0"/>
                <a:ea typeface="Roboto" panose="020B0604020202020204" charset="0"/>
              </a:rPr>
              <a:t>, the</a:t>
            </a:r>
          </a:p>
          <a:p>
            <a:r>
              <a:rPr lang="en-GB" sz="1800" dirty="0">
                <a:latin typeface="Roboto" panose="020B0604020202020204" charset="0"/>
                <a:ea typeface="Roboto" panose="020B0604020202020204" charset="0"/>
              </a:rPr>
              <a:t>terms are often used interchangeably</a:t>
            </a:r>
            <a:r>
              <a:rPr lang="en-GB" sz="1800" dirty="0" smtClean="0">
                <a:latin typeface="Roboto" panose="020B0604020202020204" charset="0"/>
                <a:ea typeface="Roboto" panose="020B0604020202020204" charset="0"/>
              </a:rPr>
              <a:t>:</a:t>
            </a:r>
          </a:p>
          <a:p>
            <a:endParaRPr lang="en-GB" sz="1800" dirty="0">
              <a:latin typeface="Roboto" panose="020B0604020202020204" charset="0"/>
              <a:ea typeface="Roboto" panose="020B0604020202020204" charset="0"/>
            </a:endParaRPr>
          </a:p>
          <a:p>
            <a:r>
              <a:rPr lang="en-GB" sz="1800" dirty="0">
                <a:latin typeface="Roboto" panose="020B0604020202020204" charset="0"/>
                <a:ea typeface="Roboto" panose="020B0604020202020204" charset="0"/>
              </a:rPr>
              <a:t>It’s a structure amounting to </a:t>
            </a:r>
            <a:r>
              <a:rPr lang="en-GB" sz="1800" b="1" dirty="0">
                <a:solidFill>
                  <a:srgbClr val="0070C0"/>
                </a:solidFill>
                <a:latin typeface="Roboto" panose="020B0604020202020204" charset="0"/>
                <a:ea typeface="Roboto" panose="020B0604020202020204" charset="0"/>
              </a:rPr>
              <a:t>a set of objects</a:t>
            </a:r>
            <a:r>
              <a:rPr lang="en-GB" sz="1800" dirty="0" smtClean="0">
                <a:latin typeface="Roboto" panose="020B0604020202020204" charset="0"/>
                <a:ea typeface="Roboto" panose="020B0604020202020204" charset="0"/>
              </a:rPr>
              <a:t>, in </a:t>
            </a:r>
            <a:r>
              <a:rPr lang="en-GB" sz="1800" dirty="0">
                <a:latin typeface="Roboto" panose="020B0604020202020204" charset="0"/>
                <a:ea typeface="Roboto" panose="020B0604020202020204" charset="0"/>
              </a:rPr>
              <a:t>which pairs of objects are “related</a:t>
            </a:r>
            <a:r>
              <a:rPr lang="en-GB" sz="1800" dirty="0" smtClean="0">
                <a:latin typeface="Roboto" panose="020B0604020202020204" charset="0"/>
                <a:ea typeface="Roboto" panose="020B0604020202020204" charset="0"/>
              </a:rPr>
              <a:t>”</a:t>
            </a:r>
          </a:p>
          <a:p>
            <a:endParaRPr lang="en-GB" sz="1800" dirty="0">
              <a:latin typeface="Roboto" panose="020B0604020202020204" charset="0"/>
              <a:ea typeface="Roboto" panose="020B0604020202020204" charset="0"/>
            </a:endParaRPr>
          </a:p>
          <a:p>
            <a:r>
              <a:rPr lang="en-GB" sz="1800" dirty="0">
                <a:latin typeface="Roboto" panose="020B0604020202020204" charset="0"/>
                <a:ea typeface="Roboto" panose="020B0604020202020204" charset="0"/>
              </a:rPr>
              <a:t>The difference</a:t>
            </a:r>
            <a:r>
              <a:rPr lang="en-GB" sz="1800" dirty="0" smtClean="0">
                <a:latin typeface="Roboto" panose="020B0604020202020204" charset="0"/>
                <a:ea typeface="Roboto" panose="020B0604020202020204" charset="0"/>
              </a:rPr>
              <a:t>:</a:t>
            </a:r>
          </a:p>
          <a:p>
            <a:r>
              <a:rPr lang="en-GB" sz="1800" dirty="0" smtClean="0">
                <a:latin typeface="Roboto" panose="020B0604020202020204" charset="0"/>
                <a:ea typeface="Roboto" panose="020B0604020202020204" charset="0"/>
              </a:rPr>
              <a:t>- </a:t>
            </a:r>
            <a:r>
              <a:rPr lang="en-GB" sz="1800" dirty="0">
                <a:latin typeface="Roboto" panose="020B0604020202020204" charset="0"/>
                <a:ea typeface="Roboto" panose="020B0604020202020204" charset="0"/>
              </a:rPr>
              <a:t>Usually </a:t>
            </a:r>
            <a:r>
              <a:rPr lang="en-GB" sz="1800" b="1" dirty="0">
                <a:latin typeface="Roboto" panose="020B0604020202020204" charset="0"/>
                <a:ea typeface="Roboto" panose="020B0604020202020204" charset="0"/>
              </a:rPr>
              <a:t>graphs</a:t>
            </a:r>
            <a:r>
              <a:rPr lang="en-GB" sz="1800" dirty="0">
                <a:latin typeface="Roboto" panose="020B0604020202020204" charset="0"/>
                <a:ea typeface="Roboto" panose="020B0604020202020204" charset="0"/>
              </a:rPr>
              <a:t> refer to the </a:t>
            </a:r>
            <a:r>
              <a:rPr lang="en-GB" sz="1800" b="1" dirty="0">
                <a:latin typeface="Roboto" panose="020B0604020202020204" charset="0"/>
                <a:ea typeface="Roboto" panose="020B0604020202020204" charset="0"/>
              </a:rPr>
              <a:t>mathematical</a:t>
            </a:r>
          </a:p>
          <a:p>
            <a:r>
              <a:rPr lang="en-GB" sz="1800" b="1" dirty="0">
                <a:latin typeface="Roboto" panose="020B0604020202020204" charset="0"/>
                <a:ea typeface="Roboto" panose="020B0604020202020204" charset="0"/>
              </a:rPr>
              <a:t>representation of a </a:t>
            </a:r>
            <a:r>
              <a:rPr lang="en-GB" sz="1800" b="1" dirty="0" smtClean="0">
                <a:latin typeface="Roboto" panose="020B0604020202020204" charset="0"/>
                <a:ea typeface="Roboto" panose="020B0604020202020204" charset="0"/>
              </a:rPr>
              <a:t>network</a:t>
            </a:r>
          </a:p>
          <a:p>
            <a:r>
              <a:rPr lang="en-GB" sz="1800" dirty="0" smtClean="0">
                <a:latin typeface="Roboto" panose="020B0604020202020204" charset="0"/>
                <a:ea typeface="Roboto" panose="020B0604020202020204" charset="0"/>
              </a:rPr>
              <a:t>- </a:t>
            </a:r>
            <a:r>
              <a:rPr lang="en-GB" sz="1800" dirty="0">
                <a:latin typeface="Roboto" panose="020B0604020202020204" charset="0"/>
                <a:ea typeface="Roboto" panose="020B0604020202020204" charset="0"/>
              </a:rPr>
              <a:t>Networks are </a:t>
            </a:r>
            <a:r>
              <a:rPr lang="en-GB" sz="1800" dirty="0" err="1">
                <a:latin typeface="Roboto" panose="020B0604020202020204" charset="0"/>
                <a:ea typeface="Roboto" panose="020B0604020202020204" charset="0"/>
              </a:rPr>
              <a:t>catalogs</a:t>
            </a:r>
            <a:r>
              <a:rPr lang="en-GB" sz="1800" dirty="0">
                <a:latin typeface="Roboto" panose="020B0604020202020204" charset="0"/>
                <a:ea typeface="Roboto" panose="020B0604020202020204" charset="0"/>
              </a:rPr>
              <a:t> of a system’s</a:t>
            </a:r>
          </a:p>
          <a:p>
            <a:r>
              <a:rPr lang="en-GB" sz="1800" dirty="0">
                <a:latin typeface="Roboto" panose="020B0604020202020204" charset="0"/>
                <a:ea typeface="Roboto" panose="020B0604020202020204" charset="0"/>
              </a:rPr>
              <a:t>components, and often refer to a real</a:t>
            </a:r>
          </a:p>
          <a:p>
            <a:r>
              <a:rPr lang="en-GB" sz="1800" dirty="0">
                <a:latin typeface="Roboto" panose="020B0604020202020204" charset="0"/>
                <a:ea typeface="Roboto" panose="020B0604020202020204" charset="0"/>
              </a:rPr>
              <a:t>system (WWW, social ties, metabolic</a:t>
            </a:r>
          </a:p>
          <a:p>
            <a:r>
              <a:rPr lang="en-GB" sz="1800" dirty="0">
                <a:latin typeface="Roboto" panose="020B0604020202020204" charset="0"/>
                <a:ea typeface="Roboto" panose="020B0604020202020204" charset="0"/>
              </a:rPr>
              <a:t>network)</a:t>
            </a:r>
          </a:p>
        </p:txBody>
      </p:sp>
      <p:pic>
        <p:nvPicPr>
          <p:cNvPr id="2050" name="Picture 2" descr="Social Network Analytics. Social Network Analytics (with a Case… | by  Shreyansh nanawati | Analytics Vidhya |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980" y="297091"/>
            <a:ext cx="2894320" cy="1962784"/>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41000" r="35000"/>
          <a:stretch/>
        </p:blipFill>
        <p:spPr>
          <a:xfrm>
            <a:off x="5331183" y="2259875"/>
            <a:ext cx="3579223" cy="2966854"/>
          </a:xfrm>
          <a:prstGeom prst="rect">
            <a:avLst/>
          </a:prstGeom>
        </p:spPr>
      </p:pic>
    </p:spTree>
    <p:extLst>
      <p:ext uri="{BB962C8B-B14F-4D97-AF65-F5344CB8AC3E}">
        <p14:creationId xmlns:p14="http://schemas.microsoft.com/office/powerpoint/2010/main" val="1810281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67"/>
          <p:cNvPicPr preferRelativeResize="0"/>
          <p:nvPr/>
        </p:nvPicPr>
        <p:blipFill>
          <a:blip r:embed="rId3">
            <a:alphaModFix/>
          </a:blip>
          <a:stretch>
            <a:fillRect/>
          </a:stretch>
        </p:blipFill>
        <p:spPr>
          <a:xfrm>
            <a:off x="228600" y="255725"/>
            <a:ext cx="8257901" cy="4411126"/>
          </a:xfrm>
          <a:prstGeom prst="rect">
            <a:avLst/>
          </a:prstGeom>
          <a:noFill/>
          <a:ln>
            <a:noFill/>
          </a:ln>
        </p:spPr>
      </p:pic>
    </p:spTree>
    <p:extLst>
      <p:ext uri="{BB962C8B-B14F-4D97-AF65-F5344CB8AC3E}">
        <p14:creationId xmlns:p14="http://schemas.microsoft.com/office/powerpoint/2010/main" val="2128881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Enrichment</a:t>
            </a:r>
            <a:r>
              <a:rPr lang="it-IT" dirty="0" smtClean="0"/>
              <a:t> </a:t>
            </a:r>
            <a:r>
              <a:rPr lang="it-IT" dirty="0" err="1" smtClean="0"/>
              <a:t>limitations</a:t>
            </a:r>
            <a:endParaRPr lang="en-GB" dirty="0"/>
          </a:p>
        </p:txBody>
      </p:sp>
      <p:sp>
        <p:nvSpPr>
          <p:cNvPr id="3" name="Segnaposto testo 2"/>
          <p:cNvSpPr>
            <a:spLocks noGrp="1"/>
          </p:cNvSpPr>
          <p:nvPr>
            <p:ph type="body" idx="1"/>
          </p:nvPr>
        </p:nvSpPr>
        <p:spPr/>
        <p:txBody>
          <a:bodyPr/>
          <a:lstStyle/>
          <a:p>
            <a:r>
              <a:rPr lang="it-IT" dirty="0" err="1" smtClean="0"/>
              <a:t>Different</a:t>
            </a:r>
            <a:r>
              <a:rPr lang="it-IT" dirty="0" smtClean="0"/>
              <a:t> </a:t>
            </a:r>
            <a:r>
              <a:rPr lang="it-IT" dirty="0" err="1" smtClean="0"/>
              <a:t>level</a:t>
            </a:r>
            <a:r>
              <a:rPr lang="it-IT" dirty="0" smtClean="0"/>
              <a:t> of </a:t>
            </a:r>
            <a:r>
              <a:rPr lang="it-IT" dirty="0" err="1" smtClean="0"/>
              <a:t>annotation</a:t>
            </a:r>
            <a:r>
              <a:rPr lang="it-IT" dirty="0" smtClean="0"/>
              <a:t> </a:t>
            </a:r>
            <a:r>
              <a:rPr lang="it-IT" dirty="0" err="1" smtClean="0"/>
              <a:t>depending</a:t>
            </a:r>
            <a:r>
              <a:rPr lang="it-IT" dirty="0" smtClean="0"/>
              <a:t> on the </a:t>
            </a:r>
            <a:r>
              <a:rPr lang="it-IT" dirty="0" err="1" smtClean="0"/>
              <a:t>biological</a:t>
            </a:r>
            <a:r>
              <a:rPr lang="it-IT" dirty="0" smtClean="0"/>
              <a:t> area</a:t>
            </a:r>
          </a:p>
          <a:p>
            <a:r>
              <a:rPr lang="en-GB" dirty="0"/>
              <a:t>manual annotation or by computational </a:t>
            </a:r>
            <a:r>
              <a:rPr lang="en-GB" dirty="0" smtClean="0"/>
              <a:t>approaches</a:t>
            </a:r>
          </a:p>
          <a:p>
            <a:r>
              <a:rPr lang="en-GB" dirty="0"/>
              <a:t>complexity and detail of annotation associated with large gene or protein </a:t>
            </a:r>
            <a:r>
              <a:rPr lang="en-GB" dirty="0" smtClean="0"/>
              <a:t>sets</a:t>
            </a:r>
          </a:p>
          <a:p>
            <a:pPr marL="139700" indent="0">
              <a:buNone/>
            </a:pPr>
            <a:endParaRPr lang="it-IT" dirty="0"/>
          </a:p>
          <a:p>
            <a:pPr marL="139700" indent="0">
              <a:buNone/>
            </a:pPr>
            <a:r>
              <a:rPr lang="it-IT" dirty="0" smtClean="0"/>
              <a:t>&gt; Use </a:t>
            </a:r>
            <a:r>
              <a:rPr lang="it-IT" dirty="0" err="1" smtClean="0"/>
              <a:t>semplified</a:t>
            </a:r>
            <a:r>
              <a:rPr lang="it-IT" dirty="0" smtClean="0"/>
              <a:t> </a:t>
            </a:r>
            <a:r>
              <a:rPr lang="it-IT" dirty="0" err="1" smtClean="0"/>
              <a:t>ontology</a:t>
            </a:r>
            <a:endParaRPr lang="en-GB" dirty="0"/>
          </a:p>
        </p:txBody>
      </p:sp>
    </p:spTree>
    <p:extLst>
      <p:ext uri="{BB962C8B-B14F-4D97-AF65-F5344CB8AC3E}">
        <p14:creationId xmlns:p14="http://schemas.microsoft.com/office/powerpoint/2010/main" val="2396933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Visualize</a:t>
            </a:r>
            <a:r>
              <a:rPr lang="it-IT" dirty="0" smtClean="0"/>
              <a:t> and </a:t>
            </a:r>
            <a:r>
              <a:rPr lang="it-IT" dirty="0" err="1" smtClean="0"/>
              <a:t>analyze</a:t>
            </a:r>
            <a:r>
              <a:rPr lang="it-IT" dirty="0" smtClean="0"/>
              <a:t> a Network</a:t>
            </a:r>
            <a:endParaRPr lang="en-GB" dirty="0"/>
          </a:p>
        </p:txBody>
      </p:sp>
      <p:pic>
        <p:nvPicPr>
          <p:cNvPr id="1026" name="Picture 2" descr="https://www.ebi.ac.uk/training/online/courses/network-analysis-of-protein-interaction-data-an-introduction/wp-content/uploads/sites/64/2020/08/new-fig-2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19" y="1285311"/>
            <a:ext cx="3780570" cy="2903917"/>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4816550" y="1583107"/>
            <a:ext cx="3891516" cy="2308324"/>
          </a:xfrm>
          <a:prstGeom prst="rect">
            <a:avLst/>
          </a:prstGeom>
        </p:spPr>
        <p:txBody>
          <a:bodyPr wrap="square">
            <a:spAutoFit/>
          </a:bodyPr>
          <a:lstStyle/>
          <a:p>
            <a:pPr algn="ctr"/>
            <a:r>
              <a:rPr lang="en-GB" sz="1800" dirty="0" err="1">
                <a:solidFill>
                  <a:srgbClr val="3B6FB6"/>
                </a:solidFill>
                <a:latin typeface="Roboto" panose="020B0604020202020204" charset="0"/>
                <a:ea typeface="Roboto" panose="020B0604020202020204" charset="0"/>
                <a:hlinkClick r:id="rId3"/>
              </a:rPr>
              <a:t>Cytoscape</a:t>
            </a:r>
            <a:r>
              <a:rPr lang="en-GB" sz="1800" dirty="0">
                <a:solidFill>
                  <a:srgbClr val="1A1C1A"/>
                </a:solidFill>
                <a:latin typeface="Roboto" panose="020B0604020202020204" charset="0"/>
                <a:ea typeface="Roboto" panose="020B0604020202020204" charset="0"/>
              </a:rPr>
              <a:t> is one of the most popular network analysis tools</a:t>
            </a:r>
            <a:r>
              <a:rPr lang="en-GB" sz="1800" dirty="0" smtClean="0">
                <a:solidFill>
                  <a:srgbClr val="1A1C1A"/>
                </a:solidFill>
                <a:latin typeface="Roboto" panose="020B0604020202020204" charset="0"/>
                <a:ea typeface="Roboto" panose="020B0604020202020204" charset="0"/>
              </a:rPr>
              <a:t>.</a:t>
            </a:r>
          </a:p>
          <a:p>
            <a:pPr algn="ctr"/>
            <a:endParaRPr lang="en-GB" sz="1800" dirty="0" smtClean="0">
              <a:solidFill>
                <a:srgbClr val="1A1C1A"/>
              </a:solidFill>
              <a:latin typeface="Roboto" panose="020B0604020202020204" charset="0"/>
              <a:ea typeface="Roboto" panose="020B0604020202020204" charset="0"/>
            </a:endParaRPr>
          </a:p>
          <a:p>
            <a:pPr algn="ctr"/>
            <a:r>
              <a:rPr lang="en-GB" sz="1800" dirty="0" smtClean="0">
                <a:solidFill>
                  <a:srgbClr val="1A1C1A"/>
                </a:solidFill>
                <a:latin typeface="Roboto" panose="020B0604020202020204" charset="0"/>
                <a:ea typeface="Roboto" panose="020B0604020202020204" charset="0"/>
              </a:rPr>
              <a:t>It </a:t>
            </a:r>
            <a:r>
              <a:rPr lang="en-GB" sz="1800" dirty="0">
                <a:solidFill>
                  <a:srgbClr val="1A1C1A"/>
                </a:solidFill>
                <a:latin typeface="Roboto" panose="020B0604020202020204" charset="0"/>
                <a:ea typeface="Roboto" panose="020B0604020202020204" charset="0"/>
              </a:rPr>
              <a:t>is an open-source, Java-based, multi-platform desktop application that is widely used for network </a:t>
            </a:r>
            <a:r>
              <a:rPr lang="en-GB" sz="1800" b="1" dirty="0">
                <a:solidFill>
                  <a:srgbClr val="0070C0"/>
                </a:solidFill>
                <a:latin typeface="Roboto" panose="020B0604020202020204" charset="0"/>
                <a:ea typeface="Roboto" panose="020B0604020202020204" charset="0"/>
              </a:rPr>
              <a:t>representation, integration and analysis</a:t>
            </a:r>
          </a:p>
        </p:txBody>
      </p:sp>
    </p:spTree>
    <p:extLst>
      <p:ext uri="{BB962C8B-B14F-4D97-AF65-F5344CB8AC3E}">
        <p14:creationId xmlns:p14="http://schemas.microsoft.com/office/powerpoint/2010/main" val="33129299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1"/>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Introduction to Cytoscape</a:t>
            </a:r>
            <a:endParaRPr/>
          </a:p>
        </p:txBody>
      </p:sp>
      <p:sp>
        <p:nvSpPr>
          <p:cNvPr id="358" name="Google Shape;358;p51"/>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b="1" dirty="0"/>
              <a:t>Overview</a:t>
            </a:r>
            <a:endParaRPr b="1" dirty="0"/>
          </a:p>
          <a:p>
            <a:pPr marL="457200" lvl="0" indent="-317500" algn="l" rtl="0">
              <a:spcBef>
                <a:spcPts val="1600"/>
              </a:spcBef>
              <a:spcAft>
                <a:spcPts val="0"/>
              </a:spcAft>
              <a:buClr>
                <a:srgbClr val="4A86E8"/>
              </a:buClr>
              <a:buSzPts val="1400"/>
              <a:buChar char="●"/>
            </a:pPr>
            <a:r>
              <a:rPr lang="it" dirty="0">
                <a:solidFill>
                  <a:srgbClr val="4A86E8"/>
                </a:solidFill>
              </a:rPr>
              <a:t>Core Concepts</a:t>
            </a:r>
            <a:endParaRPr dirty="0">
              <a:solidFill>
                <a:srgbClr val="4A86E8"/>
              </a:solidFill>
            </a:endParaRPr>
          </a:p>
          <a:p>
            <a:pPr marL="914400" lvl="0" indent="-317500" algn="l" rtl="0">
              <a:spcBef>
                <a:spcPts val="0"/>
              </a:spcBef>
              <a:spcAft>
                <a:spcPts val="0"/>
              </a:spcAft>
              <a:buSzPts val="1400"/>
              <a:buChar char="➢"/>
            </a:pPr>
            <a:r>
              <a:rPr lang="it" dirty="0" smtClean="0"/>
              <a:t>Data Integration (Joint network and annotation tables)</a:t>
            </a:r>
          </a:p>
          <a:p>
            <a:pPr marL="914400" lvl="0" indent="-317500" algn="l" rtl="0">
              <a:spcBef>
                <a:spcPts val="0"/>
              </a:spcBef>
              <a:spcAft>
                <a:spcPts val="0"/>
              </a:spcAft>
              <a:buSzPts val="1400"/>
              <a:buChar char="➢"/>
            </a:pPr>
            <a:r>
              <a:rPr lang="it" dirty="0" smtClean="0"/>
              <a:t>Visual </a:t>
            </a:r>
            <a:r>
              <a:rPr lang="it" dirty="0"/>
              <a:t>Properties</a:t>
            </a:r>
            <a:endParaRPr dirty="0"/>
          </a:p>
          <a:p>
            <a:pPr marL="914400" lvl="0" indent="-317500" algn="l" rtl="0">
              <a:spcBef>
                <a:spcPts val="0"/>
              </a:spcBef>
              <a:spcAft>
                <a:spcPts val="0"/>
              </a:spcAft>
              <a:buSzPts val="1400"/>
              <a:buChar char="➢"/>
            </a:pPr>
            <a:r>
              <a:rPr lang="it" dirty="0" smtClean="0"/>
              <a:t>Network data analysis (Cytoscape Apps)</a:t>
            </a:r>
            <a:endParaRPr dirty="0"/>
          </a:p>
          <a:p>
            <a:pPr marL="457200" lvl="0" indent="-317500" algn="l" rtl="0">
              <a:spcBef>
                <a:spcPts val="0"/>
              </a:spcBef>
              <a:spcAft>
                <a:spcPts val="0"/>
              </a:spcAft>
              <a:buClr>
                <a:srgbClr val="4A86E8"/>
              </a:buClr>
              <a:buSzPts val="1400"/>
              <a:buChar char="●"/>
            </a:pPr>
            <a:r>
              <a:rPr lang="it" dirty="0">
                <a:solidFill>
                  <a:srgbClr val="4A86E8"/>
                </a:solidFill>
              </a:rPr>
              <a:t>Working with Data</a:t>
            </a:r>
            <a:endParaRPr dirty="0">
              <a:solidFill>
                <a:srgbClr val="4A86E8"/>
              </a:solidFill>
            </a:endParaRPr>
          </a:p>
          <a:p>
            <a:pPr marL="914400" lvl="0" indent="-317500" algn="l" rtl="0">
              <a:spcBef>
                <a:spcPts val="0"/>
              </a:spcBef>
              <a:spcAft>
                <a:spcPts val="0"/>
              </a:spcAft>
              <a:buSzPts val="1400"/>
              <a:buChar char="➢"/>
            </a:pPr>
            <a:r>
              <a:rPr lang="it" dirty="0"/>
              <a:t>Loading networks from files and online databases</a:t>
            </a:r>
            <a:endParaRPr dirty="0"/>
          </a:p>
          <a:p>
            <a:pPr marL="914400" lvl="0" indent="-317500" algn="l" rtl="0">
              <a:spcBef>
                <a:spcPts val="0"/>
              </a:spcBef>
              <a:spcAft>
                <a:spcPts val="0"/>
              </a:spcAft>
              <a:buSzPts val="1400"/>
              <a:buChar char="➢"/>
            </a:pPr>
            <a:r>
              <a:rPr lang="it" dirty="0"/>
              <a:t>Loading data tables from CSV or Excel files</a:t>
            </a:r>
            <a:endParaRPr dirty="0"/>
          </a:p>
          <a:p>
            <a:pPr marL="914400" lvl="0" indent="-317500" algn="l" rtl="0">
              <a:spcBef>
                <a:spcPts val="0"/>
              </a:spcBef>
              <a:spcAft>
                <a:spcPts val="0"/>
              </a:spcAft>
              <a:buSzPts val="1400"/>
              <a:buChar char="➢"/>
            </a:pPr>
            <a:r>
              <a:rPr lang="it" dirty="0"/>
              <a:t>The Table Panel</a:t>
            </a:r>
            <a:endParaRPr dirty="0"/>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1600"/>
              </a:spcAft>
              <a:buNone/>
            </a:pP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dirty="0"/>
              <a:t>Cytoscape </a:t>
            </a:r>
            <a:r>
              <a:rPr lang="it" dirty="0" smtClean="0"/>
              <a:t>desktop</a:t>
            </a:r>
            <a:endParaRPr dirty="0"/>
          </a:p>
        </p:txBody>
      </p:sp>
      <p:pic>
        <p:nvPicPr>
          <p:cNvPr id="366" name="Google Shape;366;p52"/>
          <p:cNvPicPr preferRelativeResize="0"/>
          <p:nvPr/>
        </p:nvPicPr>
        <p:blipFill>
          <a:blip r:embed="rId3">
            <a:alphaModFix/>
          </a:blip>
          <a:stretch>
            <a:fillRect/>
          </a:stretch>
        </p:blipFill>
        <p:spPr>
          <a:xfrm>
            <a:off x="1020727" y="754913"/>
            <a:ext cx="6826102" cy="417859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3"/>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Core Concepts</a:t>
            </a:r>
            <a:endParaRPr/>
          </a:p>
        </p:txBody>
      </p:sp>
      <p:pic>
        <p:nvPicPr>
          <p:cNvPr id="372" name="Google Shape;372;p53"/>
          <p:cNvPicPr preferRelativeResize="0"/>
          <p:nvPr/>
        </p:nvPicPr>
        <p:blipFill>
          <a:blip r:embed="rId3">
            <a:alphaModFix/>
          </a:blip>
          <a:stretch>
            <a:fillRect/>
          </a:stretch>
        </p:blipFill>
        <p:spPr>
          <a:xfrm>
            <a:off x="5224675" y="1124575"/>
            <a:ext cx="3569449" cy="2390401"/>
          </a:xfrm>
          <a:prstGeom prst="rect">
            <a:avLst/>
          </a:prstGeom>
          <a:noFill/>
          <a:ln>
            <a:noFill/>
          </a:ln>
        </p:spPr>
      </p:pic>
      <p:pic>
        <p:nvPicPr>
          <p:cNvPr id="373" name="Google Shape;373;p53"/>
          <p:cNvPicPr preferRelativeResize="0"/>
          <p:nvPr/>
        </p:nvPicPr>
        <p:blipFill>
          <a:blip r:embed="rId4">
            <a:alphaModFix/>
          </a:blip>
          <a:stretch>
            <a:fillRect/>
          </a:stretch>
        </p:blipFill>
        <p:spPr>
          <a:xfrm>
            <a:off x="863225" y="1124575"/>
            <a:ext cx="2857500" cy="2552700"/>
          </a:xfrm>
          <a:prstGeom prst="rect">
            <a:avLst/>
          </a:prstGeom>
          <a:noFill/>
          <a:ln>
            <a:noFill/>
          </a:ln>
        </p:spPr>
      </p:pic>
      <p:cxnSp>
        <p:nvCxnSpPr>
          <p:cNvPr id="374" name="Google Shape;374;p53"/>
          <p:cNvCxnSpPr/>
          <p:nvPr/>
        </p:nvCxnSpPr>
        <p:spPr>
          <a:xfrm>
            <a:off x="4432675" y="930125"/>
            <a:ext cx="39900" cy="2795400"/>
          </a:xfrm>
          <a:prstGeom prst="straightConnector1">
            <a:avLst/>
          </a:prstGeom>
          <a:noFill/>
          <a:ln w="28575" cap="flat" cmpd="sng">
            <a:solidFill>
              <a:schemeClr val="dk2"/>
            </a:solidFill>
            <a:prstDash val="solid"/>
            <a:round/>
            <a:headEnd type="none" w="med" len="med"/>
            <a:tailEnd type="none" w="med" len="med"/>
          </a:ln>
        </p:spPr>
      </p:cxnSp>
      <p:sp>
        <p:nvSpPr>
          <p:cNvPr id="375" name="Google Shape;375;p53"/>
          <p:cNvSpPr txBox="1"/>
          <p:nvPr/>
        </p:nvSpPr>
        <p:spPr>
          <a:xfrm>
            <a:off x="1237950" y="4009375"/>
            <a:ext cx="21645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it" b="1">
                <a:solidFill>
                  <a:srgbClr val="4A86E8"/>
                </a:solidFill>
                <a:latin typeface="Roboto"/>
                <a:ea typeface="Roboto"/>
                <a:cs typeface="Roboto"/>
                <a:sym typeface="Roboto"/>
              </a:rPr>
              <a:t>Networks</a:t>
            </a:r>
            <a:endParaRPr b="1">
              <a:solidFill>
                <a:srgbClr val="4A86E8"/>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it">
                <a:latin typeface="Roboto"/>
                <a:ea typeface="Roboto"/>
                <a:cs typeface="Roboto"/>
                <a:sym typeface="Roboto"/>
              </a:rPr>
              <a:t>e.g., PPIs or pathways</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376" name="Google Shape;376;p53"/>
          <p:cNvSpPr txBox="1"/>
          <p:nvPr/>
        </p:nvSpPr>
        <p:spPr>
          <a:xfrm>
            <a:off x="6038550" y="4009375"/>
            <a:ext cx="21645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b="1">
                <a:solidFill>
                  <a:srgbClr val="4A86E8"/>
                </a:solidFill>
                <a:latin typeface="Roboto"/>
                <a:ea typeface="Roboto"/>
                <a:cs typeface="Roboto"/>
                <a:sym typeface="Roboto"/>
              </a:rPr>
              <a:t>Tables</a:t>
            </a:r>
            <a:endParaRPr b="1">
              <a:solidFill>
                <a:srgbClr val="4A86E8"/>
              </a:solidFill>
              <a:latin typeface="Roboto"/>
              <a:ea typeface="Roboto"/>
              <a:cs typeface="Roboto"/>
              <a:sym typeface="Roboto"/>
            </a:endParaRPr>
          </a:p>
          <a:p>
            <a:pPr marL="0" lvl="0" indent="0" algn="ctr" rtl="0">
              <a:spcBef>
                <a:spcPts val="0"/>
              </a:spcBef>
              <a:spcAft>
                <a:spcPts val="0"/>
              </a:spcAft>
              <a:buNone/>
            </a:pPr>
            <a:r>
              <a:rPr lang="it">
                <a:solidFill>
                  <a:schemeClr val="dk1"/>
                </a:solidFill>
                <a:latin typeface="Roboto"/>
                <a:ea typeface="Roboto"/>
                <a:cs typeface="Roboto"/>
                <a:sym typeface="Roboto"/>
              </a:rPr>
              <a:t>e.g., data or annotations</a:t>
            </a:r>
            <a:endParaRPr>
              <a:solidFill>
                <a:schemeClr val="dk1"/>
              </a:solidFill>
              <a:latin typeface="Roboto"/>
              <a:ea typeface="Roboto"/>
              <a:cs typeface="Roboto"/>
              <a:sym typeface="Roboto"/>
            </a:endParaRPr>
          </a:p>
          <a:p>
            <a:pPr marL="0" lvl="0" indent="0" algn="ctr" rtl="0">
              <a:spcBef>
                <a:spcPts val="0"/>
              </a:spcBef>
              <a:spcAft>
                <a:spcPts val="0"/>
              </a:spcAft>
              <a:buNone/>
            </a:pPr>
            <a:endParaRPr b="1">
              <a:solidFill>
                <a:srgbClr val="4A86E8"/>
              </a:solidFill>
              <a:latin typeface="Roboto"/>
              <a:ea typeface="Roboto"/>
              <a:cs typeface="Roboto"/>
              <a:sym typeface="Roboto"/>
            </a:endParaRPr>
          </a:p>
          <a:p>
            <a:pPr marL="0" lvl="0" indent="0" algn="ctr" rtl="0">
              <a:spcBef>
                <a:spcPts val="0"/>
              </a:spcBef>
              <a:spcAft>
                <a:spcPts val="0"/>
              </a:spcAft>
              <a:buNone/>
            </a:pPr>
            <a:endParaRPr b="1">
              <a:solidFill>
                <a:srgbClr val="4A86E8"/>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dirty="0"/>
              <a:t>Core </a:t>
            </a:r>
            <a:r>
              <a:rPr lang="it" dirty="0" smtClean="0"/>
              <a:t>Concepts: visual styles</a:t>
            </a:r>
            <a:endParaRPr dirty="0"/>
          </a:p>
        </p:txBody>
      </p:sp>
      <p:pic>
        <p:nvPicPr>
          <p:cNvPr id="382" name="Google Shape;382;p54"/>
          <p:cNvPicPr preferRelativeResize="0"/>
          <p:nvPr/>
        </p:nvPicPr>
        <p:blipFill>
          <a:blip r:embed="rId3">
            <a:alphaModFix/>
          </a:blip>
          <a:stretch>
            <a:fillRect/>
          </a:stretch>
        </p:blipFill>
        <p:spPr>
          <a:xfrm>
            <a:off x="5224675" y="1124575"/>
            <a:ext cx="3569449" cy="2390401"/>
          </a:xfrm>
          <a:prstGeom prst="rect">
            <a:avLst/>
          </a:prstGeom>
          <a:noFill/>
          <a:ln>
            <a:noFill/>
          </a:ln>
        </p:spPr>
      </p:pic>
      <p:cxnSp>
        <p:nvCxnSpPr>
          <p:cNvPr id="383" name="Google Shape;383;p54"/>
          <p:cNvCxnSpPr/>
          <p:nvPr/>
        </p:nvCxnSpPr>
        <p:spPr>
          <a:xfrm>
            <a:off x="4432675" y="930125"/>
            <a:ext cx="39900" cy="2795400"/>
          </a:xfrm>
          <a:prstGeom prst="straightConnector1">
            <a:avLst/>
          </a:prstGeom>
          <a:noFill/>
          <a:ln w="28575" cap="flat" cmpd="sng">
            <a:solidFill>
              <a:schemeClr val="dk1"/>
            </a:solidFill>
            <a:prstDash val="solid"/>
            <a:round/>
            <a:headEnd type="none" w="med" len="med"/>
            <a:tailEnd type="none" w="med" len="med"/>
          </a:ln>
        </p:spPr>
      </p:cxnSp>
      <p:sp>
        <p:nvSpPr>
          <p:cNvPr id="384" name="Google Shape;384;p54"/>
          <p:cNvSpPr txBox="1"/>
          <p:nvPr/>
        </p:nvSpPr>
        <p:spPr>
          <a:xfrm>
            <a:off x="1237950" y="4009375"/>
            <a:ext cx="21645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b="1">
                <a:solidFill>
                  <a:srgbClr val="4A86E8"/>
                </a:solidFill>
                <a:latin typeface="Roboto"/>
                <a:ea typeface="Roboto"/>
                <a:cs typeface="Roboto"/>
                <a:sym typeface="Roboto"/>
              </a:rPr>
              <a:t>Networks</a:t>
            </a:r>
            <a:endParaRPr b="1">
              <a:solidFill>
                <a:srgbClr val="4A86E8"/>
              </a:solidFill>
              <a:latin typeface="Roboto"/>
              <a:ea typeface="Roboto"/>
              <a:cs typeface="Roboto"/>
              <a:sym typeface="Roboto"/>
            </a:endParaRPr>
          </a:p>
          <a:p>
            <a:pPr marL="0" lvl="0" indent="0" algn="ctr" rtl="0">
              <a:spcBef>
                <a:spcPts val="0"/>
              </a:spcBef>
              <a:spcAft>
                <a:spcPts val="0"/>
              </a:spcAft>
              <a:buNone/>
            </a:pPr>
            <a:r>
              <a:rPr lang="it">
                <a:latin typeface="Roboto"/>
                <a:ea typeface="Roboto"/>
                <a:cs typeface="Roboto"/>
                <a:sym typeface="Roboto"/>
              </a:rPr>
              <a:t>e.g., PPIs or pathways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385" name="Google Shape;385;p54"/>
          <p:cNvSpPr txBox="1"/>
          <p:nvPr/>
        </p:nvSpPr>
        <p:spPr>
          <a:xfrm>
            <a:off x="6038550" y="4009375"/>
            <a:ext cx="21645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b="1">
                <a:solidFill>
                  <a:srgbClr val="4A86E8"/>
                </a:solidFill>
                <a:latin typeface="Roboto"/>
                <a:ea typeface="Roboto"/>
                <a:cs typeface="Roboto"/>
                <a:sym typeface="Roboto"/>
              </a:rPr>
              <a:t>Tables</a:t>
            </a:r>
            <a:endParaRPr b="1">
              <a:solidFill>
                <a:srgbClr val="4A86E8"/>
              </a:solidFill>
              <a:latin typeface="Roboto"/>
              <a:ea typeface="Roboto"/>
              <a:cs typeface="Roboto"/>
              <a:sym typeface="Roboto"/>
            </a:endParaRPr>
          </a:p>
          <a:p>
            <a:pPr marL="0" lvl="0" indent="0" algn="ctr" rtl="0">
              <a:spcBef>
                <a:spcPts val="0"/>
              </a:spcBef>
              <a:spcAft>
                <a:spcPts val="0"/>
              </a:spcAft>
              <a:buNone/>
            </a:pPr>
            <a:r>
              <a:rPr lang="it">
                <a:solidFill>
                  <a:schemeClr val="dk1"/>
                </a:solidFill>
                <a:latin typeface="Roboto"/>
                <a:ea typeface="Roboto"/>
                <a:cs typeface="Roboto"/>
                <a:sym typeface="Roboto"/>
              </a:rPr>
              <a:t>e.g., data or annotations</a:t>
            </a:r>
            <a:endParaRPr>
              <a:solidFill>
                <a:schemeClr val="dk1"/>
              </a:solidFill>
              <a:latin typeface="Roboto"/>
              <a:ea typeface="Roboto"/>
              <a:cs typeface="Roboto"/>
              <a:sym typeface="Roboto"/>
            </a:endParaRPr>
          </a:p>
          <a:p>
            <a:pPr marL="0" lvl="0" indent="0" algn="ctr" rtl="0">
              <a:spcBef>
                <a:spcPts val="0"/>
              </a:spcBef>
              <a:spcAft>
                <a:spcPts val="0"/>
              </a:spcAft>
              <a:buNone/>
            </a:pPr>
            <a:endParaRPr b="1">
              <a:solidFill>
                <a:srgbClr val="4A86E8"/>
              </a:solidFill>
              <a:latin typeface="Roboto"/>
              <a:ea typeface="Roboto"/>
              <a:cs typeface="Roboto"/>
              <a:sym typeface="Roboto"/>
            </a:endParaRPr>
          </a:p>
          <a:p>
            <a:pPr marL="0" lvl="0" indent="0" algn="ctr" rtl="0">
              <a:spcBef>
                <a:spcPts val="0"/>
              </a:spcBef>
              <a:spcAft>
                <a:spcPts val="0"/>
              </a:spcAft>
              <a:buNone/>
            </a:pPr>
            <a:endParaRPr b="1">
              <a:solidFill>
                <a:srgbClr val="4A86E8"/>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386" name="Google Shape;386;p54"/>
          <p:cNvPicPr preferRelativeResize="0"/>
          <p:nvPr/>
        </p:nvPicPr>
        <p:blipFill>
          <a:blip r:embed="rId4">
            <a:alphaModFix/>
          </a:blip>
          <a:stretch>
            <a:fillRect/>
          </a:stretch>
        </p:blipFill>
        <p:spPr>
          <a:xfrm>
            <a:off x="381000" y="1017725"/>
            <a:ext cx="3619500" cy="2581275"/>
          </a:xfrm>
          <a:prstGeom prst="rect">
            <a:avLst/>
          </a:prstGeom>
          <a:noFill/>
          <a:ln>
            <a:noFill/>
          </a:ln>
        </p:spPr>
      </p:pic>
      <p:sp>
        <p:nvSpPr>
          <p:cNvPr id="387" name="Google Shape;387;p54"/>
          <p:cNvSpPr/>
          <p:nvPr/>
        </p:nvSpPr>
        <p:spPr>
          <a:xfrm>
            <a:off x="4049300" y="3897550"/>
            <a:ext cx="1325825" cy="447775"/>
          </a:xfrm>
          <a:custGeom>
            <a:avLst/>
            <a:gdLst/>
            <a:ahLst/>
            <a:cxnLst/>
            <a:rect l="l" t="t" r="r" b="b"/>
            <a:pathLst>
              <a:path w="53033" h="17911" extrusionOk="0">
                <a:moveTo>
                  <a:pt x="53033" y="0"/>
                </a:moveTo>
                <a:cubicBezTo>
                  <a:pt x="51223" y="2982"/>
                  <a:pt x="51010" y="17731"/>
                  <a:pt x="42171" y="17891"/>
                </a:cubicBezTo>
                <a:cubicBezTo>
                  <a:pt x="33332" y="18051"/>
                  <a:pt x="7029" y="3781"/>
                  <a:pt x="0" y="959"/>
                </a:cubicBezTo>
              </a:path>
            </a:pathLst>
          </a:custGeom>
          <a:noFill/>
          <a:ln w="19050" cap="flat" cmpd="sng">
            <a:solidFill>
              <a:schemeClr val="dk1"/>
            </a:solidFill>
            <a:prstDash val="solid"/>
            <a:round/>
            <a:headEnd type="none" w="med" len="med"/>
            <a:tailEnd type="triangle" w="med" len="med"/>
          </a:ln>
        </p:spPr>
      </p:sp>
      <p:sp>
        <p:nvSpPr>
          <p:cNvPr id="388" name="Google Shape;388;p54"/>
          <p:cNvSpPr txBox="1"/>
          <p:nvPr/>
        </p:nvSpPr>
        <p:spPr>
          <a:xfrm>
            <a:off x="4312875" y="4452325"/>
            <a:ext cx="106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Roboto"/>
                <a:ea typeface="Roboto"/>
                <a:cs typeface="Roboto"/>
                <a:sym typeface="Roboto"/>
              </a:rPr>
              <a:t>visual style</a:t>
            </a:r>
            <a:endParaRPr>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dirty="0"/>
              <a:t>Core </a:t>
            </a:r>
            <a:r>
              <a:rPr lang="it" dirty="0" smtClean="0"/>
              <a:t>Concepts: network analysis</a:t>
            </a:r>
            <a:endParaRPr dirty="0"/>
          </a:p>
          <a:p>
            <a:pPr marL="0" lvl="0" indent="0" algn="l" rtl="0">
              <a:spcBef>
                <a:spcPts val="0"/>
              </a:spcBef>
              <a:spcAft>
                <a:spcPts val="0"/>
              </a:spcAft>
              <a:buNone/>
            </a:pPr>
            <a:endParaRPr dirty="0"/>
          </a:p>
        </p:txBody>
      </p:sp>
      <p:sp>
        <p:nvSpPr>
          <p:cNvPr id="394" name="Google Shape;394;p55"/>
          <p:cNvSpPr txBox="1"/>
          <p:nvPr/>
        </p:nvSpPr>
        <p:spPr>
          <a:xfrm>
            <a:off x="301950" y="879625"/>
            <a:ext cx="4600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b="1">
                <a:latin typeface="Roboto"/>
                <a:ea typeface="Roboto"/>
                <a:cs typeface="Roboto"/>
                <a:sym typeface="Roboto"/>
              </a:rPr>
              <a:t>Cytoscape Apps! </a:t>
            </a:r>
            <a:endParaRPr sz="1600" b="1">
              <a:latin typeface="Roboto"/>
              <a:ea typeface="Roboto"/>
              <a:cs typeface="Roboto"/>
              <a:sym typeface="Roboto"/>
            </a:endParaRPr>
          </a:p>
          <a:p>
            <a:pPr marL="0" lvl="0" indent="0" algn="ctr" rtl="0">
              <a:spcBef>
                <a:spcPts val="0"/>
              </a:spcBef>
              <a:spcAft>
                <a:spcPts val="0"/>
              </a:spcAft>
              <a:buNone/>
            </a:pPr>
            <a:r>
              <a:rPr lang="it">
                <a:latin typeface="Roboto"/>
                <a:ea typeface="Roboto"/>
                <a:cs typeface="Roboto"/>
                <a:sym typeface="Roboto"/>
              </a:rPr>
              <a:t>(plugins that extend its functionality)</a:t>
            </a:r>
            <a:endParaRPr>
              <a:latin typeface="Roboto"/>
              <a:ea typeface="Roboto"/>
              <a:cs typeface="Roboto"/>
              <a:sym typeface="Robot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6"/>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Core Concepts</a:t>
            </a:r>
            <a:endParaRPr/>
          </a:p>
          <a:p>
            <a:pPr marL="0" lvl="0" indent="0" algn="l" rtl="0">
              <a:spcBef>
                <a:spcPts val="0"/>
              </a:spcBef>
              <a:spcAft>
                <a:spcPts val="0"/>
              </a:spcAft>
              <a:buNone/>
            </a:pPr>
            <a:endParaRPr/>
          </a:p>
        </p:txBody>
      </p:sp>
      <p:sp>
        <p:nvSpPr>
          <p:cNvPr id="400" name="Google Shape;400;p56"/>
          <p:cNvSpPr txBox="1"/>
          <p:nvPr/>
        </p:nvSpPr>
        <p:spPr>
          <a:xfrm>
            <a:off x="301950" y="879625"/>
            <a:ext cx="4600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b="1">
                <a:latin typeface="Roboto"/>
                <a:ea typeface="Roboto"/>
                <a:cs typeface="Roboto"/>
                <a:sym typeface="Roboto"/>
              </a:rPr>
              <a:t>Cytoscape Apps! </a:t>
            </a:r>
            <a:endParaRPr sz="1600" b="1">
              <a:latin typeface="Roboto"/>
              <a:ea typeface="Roboto"/>
              <a:cs typeface="Roboto"/>
              <a:sym typeface="Roboto"/>
            </a:endParaRPr>
          </a:p>
          <a:p>
            <a:pPr marL="0" lvl="0" indent="0" algn="ctr" rtl="0">
              <a:spcBef>
                <a:spcPts val="0"/>
              </a:spcBef>
              <a:spcAft>
                <a:spcPts val="0"/>
              </a:spcAft>
              <a:buNone/>
            </a:pPr>
            <a:r>
              <a:rPr lang="it">
                <a:latin typeface="Roboto"/>
                <a:ea typeface="Roboto"/>
                <a:cs typeface="Roboto"/>
                <a:sym typeface="Roboto"/>
              </a:rPr>
              <a:t>(plugins that extend its functionality)</a:t>
            </a:r>
            <a:endParaRPr>
              <a:latin typeface="Roboto"/>
              <a:ea typeface="Roboto"/>
              <a:cs typeface="Roboto"/>
              <a:sym typeface="Roboto"/>
            </a:endParaRPr>
          </a:p>
        </p:txBody>
      </p:sp>
      <p:pic>
        <p:nvPicPr>
          <p:cNvPr id="401" name="Google Shape;401;p56"/>
          <p:cNvPicPr preferRelativeResize="0"/>
          <p:nvPr/>
        </p:nvPicPr>
        <p:blipFill>
          <a:blip r:embed="rId3">
            <a:alphaModFix/>
          </a:blip>
          <a:stretch>
            <a:fillRect/>
          </a:stretch>
        </p:blipFill>
        <p:spPr>
          <a:xfrm>
            <a:off x="152400" y="630300"/>
            <a:ext cx="8772025" cy="4208399"/>
          </a:xfrm>
          <a:prstGeom prst="rect">
            <a:avLst/>
          </a:prstGeom>
          <a:noFill/>
          <a:ln>
            <a:noFill/>
          </a:ln>
        </p:spPr>
      </p:pic>
      <p:sp>
        <p:nvSpPr>
          <p:cNvPr id="402" name="Google Shape;402;p56"/>
          <p:cNvSpPr/>
          <p:nvPr/>
        </p:nvSpPr>
        <p:spPr>
          <a:xfrm>
            <a:off x="1341775" y="694850"/>
            <a:ext cx="630900" cy="279600"/>
          </a:xfrm>
          <a:prstGeom prst="roundRect">
            <a:avLst>
              <a:gd name="adj" fmla="val 16667"/>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7"/>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Loading Data</a:t>
            </a:r>
            <a:endParaRPr/>
          </a:p>
        </p:txBody>
      </p:sp>
      <p:sp>
        <p:nvSpPr>
          <p:cNvPr id="408" name="Google Shape;408;p57"/>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dirty="0"/>
              <a:t>Cytoscape can </a:t>
            </a:r>
            <a:r>
              <a:rPr lang="it" dirty="0">
                <a:solidFill>
                  <a:srgbClr val="0070C0"/>
                </a:solidFill>
              </a:rPr>
              <a:t>import network </a:t>
            </a:r>
            <a:r>
              <a:rPr lang="it" dirty="0"/>
              <a:t>data from:</a:t>
            </a:r>
            <a:endParaRPr dirty="0"/>
          </a:p>
          <a:p>
            <a:pPr marL="457200" lvl="0" indent="-317500" algn="l" rtl="0">
              <a:spcBef>
                <a:spcPts val="1600"/>
              </a:spcBef>
              <a:spcAft>
                <a:spcPts val="0"/>
              </a:spcAft>
              <a:buSzPts val="1400"/>
              <a:buChar char="●"/>
            </a:pPr>
            <a:r>
              <a:rPr lang="it" dirty="0"/>
              <a:t>Files (or URL)</a:t>
            </a:r>
            <a:endParaRPr dirty="0"/>
          </a:p>
          <a:p>
            <a:pPr marL="457200" lvl="0" indent="-317500" algn="l" rtl="0">
              <a:spcBef>
                <a:spcPts val="0"/>
              </a:spcBef>
              <a:spcAft>
                <a:spcPts val="0"/>
              </a:spcAft>
              <a:buSzPts val="1400"/>
              <a:buChar char="●"/>
            </a:pPr>
            <a:r>
              <a:rPr lang="it" dirty="0"/>
              <a:t>Excel, TSV, CSV</a:t>
            </a:r>
            <a:endParaRPr dirty="0"/>
          </a:p>
          <a:p>
            <a:pPr marL="457200" lvl="0" indent="-317500" algn="l" rtl="0">
              <a:spcBef>
                <a:spcPts val="0"/>
              </a:spcBef>
              <a:spcAft>
                <a:spcPts val="0"/>
              </a:spcAft>
              <a:buSzPts val="1400"/>
              <a:buChar char="●"/>
            </a:pPr>
            <a:r>
              <a:rPr lang="it" dirty="0"/>
              <a:t>Simple Interaction Format: SIF</a:t>
            </a:r>
            <a:endParaRPr dirty="0"/>
          </a:p>
          <a:p>
            <a:pPr marL="457200" lvl="0" indent="-317500" algn="l" rtl="0">
              <a:spcBef>
                <a:spcPts val="0"/>
              </a:spcBef>
              <a:spcAft>
                <a:spcPts val="0"/>
              </a:spcAft>
              <a:buSzPts val="1400"/>
              <a:buChar char="●"/>
            </a:pPr>
            <a:r>
              <a:rPr lang="it" dirty="0"/>
              <a:t>eXtensible Graph Markup and Modelling Language:XGMML</a:t>
            </a:r>
            <a:endParaRPr dirty="0"/>
          </a:p>
          <a:p>
            <a:pPr marL="457200" lvl="0" indent="-317500" algn="l" rtl="0">
              <a:spcBef>
                <a:spcPts val="0"/>
              </a:spcBef>
              <a:spcAft>
                <a:spcPts val="0"/>
              </a:spcAft>
              <a:buSzPts val="1400"/>
              <a:buChar char="●"/>
            </a:pPr>
            <a:r>
              <a:rPr lang="it" dirty="0"/>
              <a:t>Graph Markup Language: GML</a:t>
            </a:r>
            <a:endParaRPr dirty="0"/>
          </a:p>
          <a:p>
            <a:pPr marL="457200" lvl="0" indent="-317500" algn="l" rtl="0">
              <a:spcBef>
                <a:spcPts val="0"/>
              </a:spcBef>
              <a:spcAft>
                <a:spcPts val="0"/>
              </a:spcAft>
              <a:buSzPts val="1400"/>
              <a:buChar char="●"/>
            </a:pPr>
            <a:r>
              <a:rPr lang="it" dirty="0"/>
              <a:t>Systems Biology Markup Language</a:t>
            </a:r>
            <a:endParaRPr dirty="0"/>
          </a:p>
          <a:p>
            <a:pPr marL="457200" lvl="0" indent="-317500" algn="l" rtl="0">
              <a:spcBef>
                <a:spcPts val="0"/>
              </a:spcBef>
              <a:spcAft>
                <a:spcPts val="0"/>
              </a:spcAft>
              <a:buSzPts val="1400"/>
              <a:buChar char="●"/>
            </a:pPr>
            <a:r>
              <a:rPr lang="it" dirty="0"/>
              <a:t>BioPAX</a:t>
            </a:r>
            <a:endParaRPr dirty="0"/>
          </a:p>
          <a:p>
            <a:pPr marL="457200" lvl="0" indent="-317500" algn="l" rtl="0">
              <a:spcBef>
                <a:spcPts val="0"/>
              </a:spcBef>
              <a:spcAft>
                <a:spcPts val="0"/>
              </a:spcAft>
              <a:buSzPts val="1400"/>
              <a:buChar char="●"/>
            </a:pPr>
            <a:r>
              <a:rPr lang="it" dirty="0"/>
              <a:t>PSI-MI</a:t>
            </a:r>
            <a:endParaRPr dirty="0"/>
          </a:p>
          <a:p>
            <a:pPr marL="0" lvl="0" indent="0" algn="l" rtl="0">
              <a:spcBef>
                <a:spcPts val="1600"/>
              </a:spcBef>
              <a:spcAft>
                <a:spcPts val="0"/>
              </a:spcAft>
              <a:buClr>
                <a:schemeClr val="dk1"/>
              </a:buClr>
              <a:buSzPts val="1100"/>
              <a:buFont typeface="Arial"/>
              <a:buNone/>
            </a:pPr>
            <a:r>
              <a:rPr lang="it" dirty="0"/>
              <a:t>… and others depending on loading Apps</a:t>
            </a:r>
            <a:endParaRPr dirty="0"/>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160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600" dirty="0" smtClean="0"/>
              <a:t>Network</a:t>
            </a:r>
            <a:endParaRPr lang="en-GB" sz="3600" dirty="0"/>
          </a:p>
        </p:txBody>
      </p:sp>
      <p:sp>
        <p:nvSpPr>
          <p:cNvPr id="3" name="Rettangolo 2"/>
          <p:cNvSpPr/>
          <p:nvPr/>
        </p:nvSpPr>
        <p:spPr>
          <a:xfrm>
            <a:off x="2977124" y="1516524"/>
            <a:ext cx="5872120" cy="2308324"/>
          </a:xfrm>
          <a:prstGeom prst="rect">
            <a:avLst/>
          </a:prstGeom>
        </p:spPr>
        <p:txBody>
          <a:bodyPr wrap="none">
            <a:spAutoFit/>
          </a:bodyPr>
          <a:lstStyle/>
          <a:p>
            <a:r>
              <a:rPr lang="en-GB" sz="1800" b="1" dirty="0">
                <a:latin typeface="Roboto" panose="020B0604020202020204" charset="0"/>
                <a:ea typeface="Roboto" panose="020B0604020202020204" charset="0"/>
              </a:rPr>
              <a:t>Networks </a:t>
            </a:r>
            <a:r>
              <a:rPr lang="en-GB" sz="1800" dirty="0">
                <a:latin typeface="Roboto" panose="020B0604020202020204" charset="0"/>
                <a:ea typeface="Roboto" panose="020B0604020202020204" charset="0"/>
              </a:rPr>
              <a:t>are collections of nodes and </a:t>
            </a:r>
            <a:r>
              <a:rPr lang="en-GB" sz="1800" dirty="0" smtClean="0">
                <a:latin typeface="Roboto" panose="020B0604020202020204" charset="0"/>
                <a:ea typeface="Roboto" panose="020B0604020202020204" charset="0"/>
              </a:rPr>
              <a:t>edges.</a:t>
            </a:r>
          </a:p>
          <a:p>
            <a:endParaRPr lang="en-GB" sz="1800" dirty="0" smtClean="0">
              <a:latin typeface="Roboto" panose="020B0604020202020204" charset="0"/>
              <a:ea typeface="Roboto" panose="020B0604020202020204" charset="0"/>
            </a:endParaRPr>
          </a:p>
          <a:p>
            <a:r>
              <a:rPr lang="en-GB" sz="1800" dirty="0">
                <a:latin typeface="Roboto" panose="020B0604020202020204" charset="0"/>
                <a:ea typeface="Roboto" panose="020B0604020202020204" charset="0"/>
              </a:rPr>
              <a:t>In network biology we use them to:</a:t>
            </a:r>
          </a:p>
          <a:p>
            <a:endParaRPr lang="en-GB" sz="1800" dirty="0">
              <a:latin typeface="Roboto" panose="020B0604020202020204" charset="0"/>
              <a:ea typeface="Roboto" panose="020B0604020202020204" charset="0"/>
            </a:endParaRPr>
          </a:p>
          <a:p>
            <a:pPr marL="285750" indent="-285750">
              <a:buFont typeface="Arial" panose="020B0604020202020204" pitchFamily="34" charset="0"/>
              <a:buChar char="•"/>
            </a:pPr>
            <a:r>
              <a:rPr lang="en-GB" sz="1800" b="1" dirty="0">
                <a:latin typeface="Roboto" panose="020B0604020202020204" charset="0"/>
                <a:ea typeface="Roboto" panose="020B0604020202020204" charset="0"/>
              </a:rPr>
              <a:t>Visualize</a:t>
            </a:r>
            <a:r>
              <a:rPr lang="en-GB" sz="1800" dirty="0">
                <a:latin typeface="Roboto" panose="020B0604020202020204" charset="0"/>
                <a:ea typeface="Roboto" panose="020B0604020202020204" charset="0"/>
              </a:rPr>
              <a:t> our biological </a:t>
            </a:r>
            <a:r>
              <a:rPr lang="en-GB" sz="1800" dirty="0" smtClean="0">
                <a:latin typeface="Roboto" panose="020B0604020202020204" charset="0"/>
                <a:ea typeface="Roboto" panose="020B0604020202020204" charset="0"/>
              </a:rPr>
              <a:t>entities</a:t>
            </a:r>
            <a:endParaRPr lang="en-GB" sz="1800" dirty="0">
              <a:latin typeface="Roboto" panose="020B0604020202020204" charset="0"/>
              <a:ea typeface="Roboto" panose="020B0604020202020204" charset="0"/>
            </a:endParaRPr>
          </a:p>
          <a:p>
            <a:pPr marL="285750" indent="-285750">
              <a:buFont typeface="Arial" panose="020B0604020202020204" pitchFamily="34" charset="0"/>
              <a:buChar char="•"/>
            </a:pPr>
            <a:r>
              <a:rPr lang="en-GB" sz="1800" dirty="0">
                <a:latin typeface="Roboto" panose="020B0604020202020204" charset="0"/>
                <a:ea typeface="Roboto" panose="020B0604020202020204" charset="0"/>
              </a:rPr>
              <a:t>See overrepresented</a:t>
            </a:r>
            <a:r>
              <a:rPr lang="en-GB" sz="1800" b="1" dirty="0">
                <a:latin typeface="Roboto" panose="020B0604020202020204" charset="0"/>
                <a:ea typeface="Roboto" panose="020B0604020202020204" charset="0"/>
              </a:rPr>
              <a:t> functions </a:t>
            </a:r>
            <a:r>
              <a:rPr lang="en-GB" sz="1800" dirty="0">
                <a:latin typeface="Roboto" panose="020B0604020202020204" charset="0"/>
                <a:ea typeface="Roboto" panose="020B0604020202020204" charset="0"/>
              </a:rPr>
              <a:t>and their </a:t>
            </a:r>
            <a:r>
              <a:rPr lang="en-GB" sz="1800" b="1" dirty="0" smtClean="0">
                <a:latin typeface="Roboto" panose="020B0604020202020204" charset="0"/>
                <a:ea typeface="Roboto" panose="020B0604020202020204" charset="0"/>
              </a:rPr>
              <a:t>interactions</a:t>
            </a:r>
            <a:endParaRPr lang="en-GB" sz="1800" dirty="0">
              <a:latin typeface="Roboto" panose="020B0604020202020204" charset="0"/>
              <a:ea typeface="Roboto" panose="020B0604020202020204" charset="0"/>
            </a:endParaRPr>
          </a:p>
          <a:p>
            <a:pPr marL="285750" indent="-285750">
              <a:buFont typeface="Arial" panose="020B0604020202020204" pitchFamily="34" charset="0"/>
              <a:buChar char="•"/>
            </a:pPr>
            <a:r>
              <a:rPr lang="en-GB" sz="1800" dirty="0">
                <a:latin typeface="Roboto" panose="020B0604020202020204" charset="0"/>
                <a:ea typeface="Roboto" panose="020B0604020202020204" charset="0"/>
              </a:rPr>
              <a:t>Make </a:t>
            </a:r>
            <a:r>
              <a:rPr lang="en-GB" sz="1800" b="1" dirty="0">
                <a:latin typeface="Roboto" panose="020B0604020202020204" charset="0"/>
                <a:ea typeface="Roboto" panose="020B0604020202020204" charset="0"/>
              </a:rPr>
              <a:t>predictions about potential interactions</a:t>
            </a:r>
          </a:p>
          <a:p>
            <a:endParaRPr lang="en-GB" sz="1800" dirty="0">
              <a:latin typeface="Roboto" panose="020B0604020202020204" charset="0"/>
              <a:ea typeface="Roboto" panose="020B0604020202020204" charset="0"/>
            </a:endParaRPr>
          </a:p>
        </p:txBody>
      </p:sp>
      <p:pic>
        <p:nvPicPr>
          <p:cNvPr id="1026" name="Picture 2" descr="Diagram, scheme, networking, concept map icon - Download on Iconfi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23" y="1318277"/>
            <a:ext cx="2692129" cy="2692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698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8"/>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Loading Data</a:t>
            </a:r>
            <a:endParaRPr/>
          </a:p>
        </p:txBody>
      </p:sp>
      <p:sp>
        <p:nvSpPr>
          <p:cNvPr id="414" name="Google Shape;414;p58"/>
          <p:cNvSpPr txBox="1">
            <a:spLocks noGrp="1"/>
          </p:cNvSpPr>
          <p:nvPr>
            <p:ph type="body" idx="1"/>
          </p:nvPr>
        </p:nvSpPr>
        <p:spPr>
          <a:xfrm>
            <a:off x="311700" y="2189149"/>
            <a:ext cx="8520600" cy="26061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dirty="0">
                <a:solidFill>
                  <a:schemeClr val="tx1"/>
                </a:solidFill>
              </a:rPr>
              <a:t>Public repositories:</a:t>
            </a:r>
            <a:endParaRPr dirty="0">
              <a:solidFill>
                <a:schemeClr val="tx1"/>
              </a:solidFill>
            </a:endParaRPr>
          </a:p>
          <a:p>
            <a:pPr marL="457200" lvl="0" indent="-317500" algn="l" rtl="0">
              <a:spcBef>
                <a:spcPts val="1600"/>
              </a:spcBef>
              <a:spcAft>
                <a:spcPts val="0"/>
              </a:spcAft>
              <a:buSzPts val="1400"/>
              <a:buChar char="●"/>
            </a:pPr>
            <a:r>
              <a:rPr lang="it" dirty="0">
                <a:solidFill>
                  <a:schemeClr val="tx1"/>
                </a:solidFill>
              </a:rPr>
              <a:t>EBI/PSICQUIC</a:t>
            </a:r>
            <a:endParaRPr dirty="0">
              <a:solidFill>
                <a:schemeClr val="tx1"/>
              </a:solidFill>
            </a:endParaRPr>
          </a:p>
          <a:p>
            <a:pPr marL="457200" lvl="0" indent="-317500" algn="l" rtl="0">
              <a:spcBef>
                <a:spcPts val="0"/>
              </a:spcBef>
              <a:spcAft>
                <a:spcPts val="0"/>
              </a:spcAft>
              <a:buSzPts val="1400"/>
              <a:buChar char="●"/>
            </a:pPr>
            <a:r>
              <a:rPr lang="it" dirty="0">
                <a:solidFill>
                  <a:schemeClr val="tx1"/>
                </a:solidFill>
              </a:rPr>
              <a:t>Proteomics Standard Initiative Common Query InterfaCe</a:t>
            </a:r>
            <a:endParaRPr dirty="0">
              <a:solidFill>
                <a:schemeClr val="tx1"/>
              </a:solidFill>
            </a:endParaRPr>
          </a:p>
          <a:p>
            <a:pPr marL="457200" lvl="0" indent="-317500" algn="l" rtl="0">
              <a:spcBef>
                <a:spcPts val="0"/>
              </a:spcBef>
              <a:spcAft>
                <a:spcPts val="0"/>
              </a:spcAft>
              <a:buSzPts val="1400"/>
              <a:buChar char="●"/>
            </a:pPr>
            <a:r>
              <a:rPr lang="it" dirty="0">
                <a:solidFill>
                  <a:srgbClr val="0070C0"/>
                </a:solidFill>
              </a:rPr>
              <a:t>STRING</a:t>
            </a:r>
            <a:r>
              <a:rPr lang="it" dirty="0">
                <a:solidFill>
                  <a:schemeClr val="tx1"/>
                </a:solidFill>
              </a:rPr>
              <a:t> (via the stringApp)</a:t>
            </a:r>
            <a:endParaRPr dirty="0">
              <a:solidFill>
                <a:schemeClr val="tx1"/>
              </a:solidFill>
            </a:endParaRPr>
          </a:p>
          <a:p>
            <a:pPr marL="457200" lvl="0" indent="-317500" algn="l" rtl="0">
              <a:spcBef>
                <a:spcPts val="0"/>
              </a:spcBef>
              <a:spcAft>
                <a:spcPts val="0"/>
              </a:spcAft>
              <a:buSzPts val="1400"/>
              <a:buChar char="●"/>
            </a:pPr>
            <a:r>
              <a:rPr lang="it" dirty="0">
                <a:solidFill>
                  <a:schemeClr val="tx1"/>
                </a:solidFill>
              </a:rPr>
              <a:t>Reactome (via the ReactomeFI App)</a:t>
            </a:r>
            <a:endParaRPr dirty="0">
              <a:solidFill>
                <a:schemeClr val="tx1"/>
              </a:solidFill>
            </a:endParaRPr>
          </a:p>
          <a:p>
            <a:pPr marL="457200" lvl="0" indent="-317500" algn="l" rtl="0">
              <a:spcBef>
                <a:spcPts val="0"/>
              </a:spcBef>
              <a:spcAft>
                <a:spcPts val="0"/>
              </a:spcAft>
              <a:buSzPts val="1400"/>
              <a:buChar char="●"/>
            </a:pPr>
            <a:r>
              <a:rPr lang="it" dirty="0">
                <a:solidFill>
                  <a:schemeClr val="tx1"/>
                </a:solidFill>
              </a:rPr>
              <a:t>Wikipathways (via the Wikipathways App)</a:t>
            </a:r>
            <a:endParaRPr dirty="0">
              <a:solidFill>
                <a:schemeClr val="tx1"/>
              </a:solidFill>
            </a:endParaRPr>
          </a:p>
          <a:p>
            <a:pPr marL="457200" lvl="0" indent="-317500" algn="l" rtl="0">
              <a:spcBef>
                <a:spcPts val="0"/>
              </a:spcBef>
              <a:spcAft>
                <a:spcPts val="0"/>
              </a:spcAft>
              <a:buSzPts val="1400"/>
              <a:buChar char="●"/>
            </a:pPr>
            <a:r>
              <a:rPr lang="it" dirty="0">
                <a:solidFill>
                  <a:schemeClr val="tx1"/>
                </a:solidFill>
              </a:rPr>
              <a:t>Pathway Commons (via the CyPath2 App)</a:t>
            </a:r>
            <a:endParaRPr dirty="0">
              <a:solidFill>
                <a:schemeClr val="tx1"/>
              </a:solidFill>
            </a:endParaRPr>
          </a:p>
          <a:p>
            <a:pPr marL="0" lvl="0" indent="0" algn="l" rtl="0">
              <a:spcBef>
                <a:spcPts val="1600"/>
              </a:spcBef>
              <a:spcAft>
                <a:spcPts val="0"/>
              </a:spcAft>
              <a:buNone/>
            </a:pPr>
            <a:endParaRPr dirty="0">
              <a:solidFill>
                <a:schemeClr val="tx1"/>
              </a:solidFill>
            </a:endParaRPr>
          </a:p>
          <a:p>
            <a:pPr marL="0" lvl="0" indent="0" algn="l" rtl="0">
              <a:spcBef>
                <a:spcPts val="1600"/>
              </a:spcBef>
              <a:spcAft>
                <a:spcPts val="0"/>
              </a:spcAft>
              <a:buNone/>
            </a:pPr>
            <a:endParaRPr dirty="0">
              <a:solidFill>
                <a:schemeClr val="tx1"/>
              </a:solidFill>
            </a:endParaRPr>
          </a:p>
          <a:p>
            <a:pPr marL="0" lvl="0" indent="0" algn="l" rtl="0">
              <a:spcBef>
                <a:spcPts val="1600"/>
              </a:spcBef>
              <a:spcAft>
                <a:spcPts val="0"/>
              </a:spcAft>
              <a:buNone/>
            </a:pPr>
            <a:endParaRPr dirty="0">
              <a:solidFill>
                <a:schemeClr val="tx1"/>
              </a:solidFill>
            </a:endParaRPr>
          </a:p>
          <a:p>
            <a:pPr marL="0" lvl="0" indent="0" algn="l" rtl="0">
              <a:spcBef>
                <a:spcPts val="1600"/>
              </a:spcBef>
              <a:spcAft>
                <a:spcPts val="1600"/>
              </a:spcAft>
              <a:buNone/>
            </a:pPr>
            <a:endParaRPr dirty="0">
              <a:solidFill>
                <a:schemeClr val="tx1"/>
              </a:solidFill>
            </a:endParaRPr>
          </a:p>
        </p:txBody>
      </p:sp>
      <p:sp>
        <p:nvSpPr>
          <p:cNvPr id="2" name="Rettangolo 1"/>
          <p:cNvSpPr/>
          <p:nvPr/>
        </p:nvSpPr>
        <p:spPr>
          <a:xfrm>
            <a:off x="404037" y="919097"/>
            <a:ext cx="8428263" cy="646331"/>
          </a:xfrm>
          <a:prstGeom prst="rect">
            <a:avLst/>
          </a:prstGeom>
        </p:spPr>
        <p:txBody>
          <a:bodyPr wrap="square">
            <a:spAutoFit/>
          </a:bodyPr>
          <a:lstStyle/>
          <a:p>
            <a:r>
              <a:rPr lang="en-GB" sz="1800" dirty="0" err="1" smtClean="0">
                <a:solidFill>
                  <a:schemeClr val="tx1"/>
                </a:solidFill>
                <a:latin typeface="Roboto" panose="020B0604020202020204" charset="0"/>
                <a:ea typeface="Roboto" panose="020B0604020202020204" charset="0"/>
              </a:rPr>
              <a:t>Cytoscape</a:t>
            </a:r>
            <a:r>
              <a:rPr lang="en-GB" sz="1800" dirty="0" smtClean="0">
                <a:solidFill>
                  <a:schemeClr val="tx1"/>
                </a:solidFill>
                <a:latin typeface="Roboto" panose="020B0604020202020204" charset="0"/>
                <a:ea typeface="Roboto" panose="020B0604020202020204" charset="0"/>
              </a:rPr>
              <a:t> </a:t>
            </a:r>
            <a:r>
              <a:rPr lang="en-GB" sz="1800" dirty="0">
                <a:solidFill>
                  <a:schemeClr val="tx1"/>
                </a:solidFill>
                <a:latin typeface="Roboto" panose="020B0604020202020204" charset="0"/>
                <a:ea typeface="Roboto" panose="020B0604020202020204" charset="0"/>
              </a:rPr>
              <a:t>can </a:t>
            </a:r>
            <a:r>
              <a:rPr lang="en-GB" sz="1800" b="1" dirty="0">
                <a:solidFill>
                  <a:srgbClr val="0070C0"/>
                </a:solidFill>
                <a:latin typeface="Roboto" panose="020B0604020202020204" charset="0"/>
                <a:ea typeface="Roboto" panose="020B0604020202020204" charset="0"/>
              </a:rPr>
              <a:t>directly connect to the external public databases </a:t>
            </a:r>
            <a:r>
              <a:rPr lang="en-GB" sz="1800" dirty="0">
                <a:solidFill>
                  <a:schemeClr val="tx1"/>
                </a:solidFill>
                <a:latin typeface="Roboto" panose="020B0604020202020204" charset="0"/>
                <a:ea typeface="Roboto" panose="020B0604020202020204" charset="0"/>
              </a:rPr>
              <a:t>and imports network and annotation </a:t>
            </a:r>
            <a:r>
              <a:rPr lang="en-GB" sz="1800" dirty="0" smtClean="0">
                <a:solidFill>
                  <a:schemeClr val="tx1"/>
                </a:solidFill>
                <a:latin typeface="Roboto" panose="020B0604020202020204" charset="0"/>
                <a:ea typeface="Roboto" panose="020B0604020202020204" charset="0"/>
              </a:rPr>
              <a:t>data.</a:t>
            </a:r>
            <a:endParaRPr lang="en-GB" sz="1800" dirty="0">
              <a:solidFill>
                <a:schemeClr val="tx1"/>
              </a:solidFill>
              <a:latin typeface="Roboto" panose="020B0604020202020204" charset="0"/>
              <a:ea typeface="Roboto" panose="020B060402020202020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9"/>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t>Loading Data</a:t>
            </a:r>
            <a:endParaRPr/>
          </a:p>
        </p:txBody>
      </p:sp>
      <p:pic>
        <p:nvPicPr>
          <p:cNvPr id="420" name="Google Shape;420;p59"/>
          <p:cNvPicPr preferRelativeResize="0"/>
          <p:nvPr/>
        </p:nvPicPr>
        <p:blipFill>
          <a:blip r:embed="rId3">
            <a:alphaModFix/>
          </a:blip>
          <a:stretch>
            <a:fillRect/>
          </a:stretch>
        </p:blipFill>
        <p:spPr>
          <a:xfrm>
            <a:off x="1066800" y="789125"/>
            <a:ext cx="6555984" cy="4201975"/>
          </a:xfrm>
          <a:prstGeom prst="rect">
            <a:avLst/>
          </a:prstGeom>
          <a:noFill/>
          <a:ln>
            <a:no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0"/>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Loading Data</a:t>
            </a:r>
            <a:endParaRPr/>
          </a:p>
        </p:txBody>
      </p:sp>
      <p:pic>
        <p:nvPicPr>
          <p:cNvPr id="426" name="Google Shape;426;p60"/>
          <p:cNvPicPr preferRelativeResize="0"/>
          <p:nvPr/>
        </p:nvPicPr>
        <p:blipFill>
          <a:blip r:embed="rId3">
            <a:alphaModFix/>
          </a:blip>
          <a:stretch>
            <a:fillRect/>
          </a:stretch>
        </p:blipFill>
        <p:spPr>
          <a:xfrm>
            <a:off x="228600" y="636725"/>
            <a:ext cx="8523298" cy="4201976"/>
          </a:xfrm>
          <a:prstGeom prst="rect">
            <a:avLst/>
          </a:prstGeom>
          <a:noFill/>
          <a:ln>
            <a:no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1"/>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Loading Data</a:t>
            </a:r>
            <a:endParaRPr/>
          </a:p>
        </p:txBody>
      </p:sp>
      <p:pic>
        <p:nvPicPr>
          <p:cNvPr id="432" name="Google Shape;432;p61"/>
          <p:cNvPicPr preferRelativeResize="0"/>
          <p:nvPr/>
        </p:nvPicPr>
        <p:blipFill>
          <a:blip r:embed="rId3">
            <a:alphaModFix/>
          </a:blip>
          <a:stretch>
            <a:fillRect/>
          </a:stretch>
        </p:blipFill>
        <p:spPr>
          <a:xfrm>
            <a:off x="457200" y="636725"/>
            <a:ext cx="8083317" cy="4201975"/>
          </a:xfrm>
          <a:prstGeom prst="rect">
            <a:avLst/>
          </a:prstGeom>
          <a:noFill/>
          <a:ln>
            <a:noFill/>
          </a:ln>
        </p:spPr>
      </p:pic>
      <p:sp>
        <p:nvSpPr>
          <p:cNvPr id="433" name="Google Shape;433;p61"/>
          <p:cNvSpPr/>
          <p:nvPr/>
        </p:nvSpPr>
        <p:spPr>
          <a:xfrm>
            <a:off x="1229975" y="2985175"/>
            <a:ext cx="7203900" cy="1607100"/>
          </a:xfrm>
          <a:prstGeom prst="rect">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4" name="Google Shape;434;p61"/>
          <p:cNvCxnSpPr/>
          <p:nvPr/>
        </p:nvCxnSpPr>
        <p:spPr>
          <a:xfrm flipH="1">
            <a:off x="3075175" y="2028650"/>
            <a:ext cx="638700" cy="10062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Filtering Data</a:t>
            </a:r>
            <a:endParaRPr/>
          </a:p>
        </p:txBody>
      </p:sp>
      <p:pic>
        <p:nvPicPr>
          <p:cNvPr id="440" name="Google Shape;440;p62"/>
          <p:cNvPicPr preferRelativeResize="0"/>
          <p:nvPr/>
        </p:nvPicPr>
        <p:blipFill>
          <a:blip r:embed="rId3">
            <a:alphaModFix/>
          </a:blip>
          <a:stretch>
            <a:fillRect/>
          </a:stretch>
        </p:blipFill>
        <p:spPr>
          <a:xfrm>
            <a:off x="533400" y="715075"/>
            <a:ext cx="8225752" cy="4276025"/>
          </a:xfrm>
          <a:prstGeom prst="rect">
            <a:avLst/>
          </a:prstGeom>
          <a:noFill/>
          <a:ln>
            <a:noFill/>
          </a:ln>
        </p:spPr>
      </p:pic>
      <p:sp>
        <p:nvSpPr>
          <p:cNvPr id="2" name="Rettangolo 1"/>
          <p:cNvSpPr/>
          <p:nvPr/>
        </p:nvSpPr>
        <p:spPr>
          <a:xfrm>
            <a:off x="3198324" y="214235"/>
            <a:ext cx="5560828" cy="307777"/>
          </a:xfrm>
          <a:prstGeom prst="rect">
            <a:avLst/>
          </a:prstGeom>
        </p:spPr>
        <p:txBody>
          <a:bodyPr wrap="square">
            <a:spAutoFit/>
          </a:bodyPr>
          <a:lstStyle/>
          <a:p>
            <a:pPr lvl="0"/>
            <a:r>
              <a:rPr lang="en-GB" dirty="0">
                <a:latin typeface="Roboto" panose="020B0604020202020204" charset="0"/>
                <a:ea typeface="Roboto" panose="020B0604020202020204" charset="0"/>
              </a:rPr>
              <a:t>Subnetwork restricted to proteins expressed in both eye and kidney</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3"/>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Saving and exporting</a:t>
            </a:r>
            <a:endParaRPr/>
          </a:p>
        </p:txBody>
      </p:sp>
      <p:sp>
        <p:nvSpPr>
          <p:cNvPr id="446" name="Google Shape;446;p63"/>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it"/>
              <a:t>Sessions save everything as .cys files: Networks, Tables, Styles, Screen sizes, etc (very useful to restore a network...)</a:t>
            </a:r>
            <a:endParaRPr/>
          </a:p>
          <a:p>
            <a:pPr marL="0" lvl="0" indent="0" algn="l" rtl="0">
              <a:spcBef>
                <a:spcPts val="1600"/>
              </a:spcBef>
              <a:spcAft>
                <a:spcPts val="0"/>
              </a:spcAft>
              <a:buClr>
                <a:schemeClr val="dk1"/>
              </a:buClr>
              <a:buSzPts val="1100"/>
              <a:buFont typeface="Arial"/>
              <a:buNone/>
            </a:pPr>
            <a:endParaRPr/>
          </a:p>
          <a:p>
            <a:pPr marL="457200" lvl="0" indent="-317500" algn="l" rtl="0">
              <a:spcBef>
                <a:spcPts val="1600"/>
              </a:spcBef>
              <a:spcAft>
                <a:spcPts val="0"/>
              </a:spcAft>
              <a:buSzPts val="1400"/>
              <a:buChar char="●"/>
            </a:pPr>
            <a:r>
              <a:rPr lang="it"/>
              <a:t>Export networks in different formats:</a:t>
            </a:r>
            <a:endParaRPr/>
          </a:p>
          <a:p>
            <a:pPr marL="914400" lvl="0" indent="-317500" algn="l" rtl="0">
              <a:spcBef>
                <a:spcPts val="0"/>
              </a:spcBef>
              <a:spcAft>
                <a:spcPts val="0"/>
              </a:spcAft>
              <a:buSzPts val="1400"/>
              <a:buChar char="➔"/>
            </a:pPr>
            <a:r>
              <a:rPr lang="it"/>
              <a:t>SIF, GML, XGMML, BioPAX, PSI-MI 1 &amp; 2.5</a:t>
            </a:r>
            <a:endParaRPr/>
          </a:p>
          <a:p>
            <a:pPr marL="914400" lvl="0" indent="-317500" algn="l" rtl="0">
              <a:spcBef>
                <a:spcPts val="0"/>
              </a:spcBef>
              <a:spcAft>
                <a:spcPts val="0"/>
              </a:spcAft>
              <a:buSzPts val="1400"/>
              <a:buChar char="➔"/>
            </a:pPr>
            <a:r>
              <a:rPr lang="it"/>
              <a:t>Export tables as CSV files</a:t>
            </a:r>
            <a:endParaRPr/>
          </a:p>
          <a:p>
            <a:pPr marL="0" lvl="0" indent="0" algn="l" rtl="0">
              <a:spcBef>
                <a:spcPts val="1600"/>
              </a:spcBef>
              <a:spcAft>
                <a:spcPts val="0"/>
              </a:spcAft>
              <a:buClr>
                <a:schemeClr val="dk1"/>
              </a:buClr>
              <a:buSzPts val="1100"/>
              <a:buFont typeface="Arial"/>
              <a:buNone/>
            </a:pPr>
            <a:endParaRPr/>
          </a:p>
          <a:p>
            <a:pPr marL="457200" lvl="0" indent="-317500" algn="l" rtl="0">
              <a:spcBef>
                <a:spcPts val="1600"/>
              </a:spcBef>
              <a:spcAft>
                <a:spcPts val="0"/>
              </a:spcAft>
              <a:buSzPts val="1400"/>
              <a:buChar char="●"/>
            </a:pPr>
            <a:r>
              <a:rPr lang="it"/>
              <a:t>Publication quality graphics in several formats: PDF, SVG, PNG, and JPEG</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4"/>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Network analysis - plugins</a:t>
            </a:r>
            <a:endParaRPr/>
          </a:p>
        </p:txBody>
      </p:sp>
      <p:pic>
        <p:nvPicPr>
          <p:cNvPr id="452" name="Google Shape;452;p64"/>
          <p:cNvPicPr preferRelativeResize="0"/>
          <p:nvPr/>
        </p:nvPicPr>
        <p:blipFill>
          <a:blip r:embed="rId3">
            <a:alphaModFix/>
          </a:blip>
          <a:stretch>
            <a:fillRect/>
          </a:stretch>
        </p:blipFill>
        <p:spPr>
          <a:xfrm>
            <a:off x="457200" y="712925"/>
            <a:ext cx="8302170" cy="4201974"/>
          </a:xfrm>
          <a:prstGeom prst="rect">
            <a:avLst/>
          </a:prstGeom>
          <a:noFill/>
          <a:ln>
            <a:noFill/>
          </a:ln>
        </p:spPr>
      </p:pic>
      <p:cxnSp>
        <p:nvCxnSpPr>
          <p:cNvPr id="453" name="Google Shape;453;p64"/>
          <p:cNvCxnSpPr/>
          <p:nvPr/>
        </p:nvCxnSpPr>
        <p:spPr>
          <a:xfrm rot="10800000">
            <a:off x="2621150" y="924075"/>
            <a:ext cx="394200" cy="438000"/>
          </a:xfrm>
          <a:prstGeom prst="straightConnector1">
            <a:avLst/>
          </a:prstGeom>
          <a:noFill/>
          <a:ln w="28575" cap="flat" cmpd="sng">
            <a:solidFill>
              <a:schemeClr val="dk1"/>
            </a:solidFill>
            <a:prstDash val="solid"/>
            <a:round/>
            <a:headEnd type="none" w="med" len="med"/>
            <a:tailEnd type="triangle" w="med" len="med"/>
          </a:ln>
        </p:spPr>
      </p:cxnSp>
      <p:sp>
        <p:nvSpPr>
          <p:cNvPr id="454" name="Google Shape;454;p64"/>
          <p:cNvSpPr/>
          <p:nvPr/>
        </p:nvSpPr>
        <p:spPr>
          <a:xfrm>
            <a:off x="2284225" y="622975"/>
            <a:ext cx="351300" cy="287400"/>
          </a:xfrm>
          <a:prstGeom prst="rect">
            <a:avLst/>
          </a:prstGeom>
          <a:no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5"/>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Clustering</a:t>
            </a:r>
            <a:endParaRPr/>
          </a:p>
        </p:txBody>
      </p:sp>
      <p:sp>
        <p:nvSpPr>
          <p:cNvPr id="460" name="Google Shape;460;p65"/>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it" b="1"/>
              <a:t>Unsupervised classification</a:t>
            </a:r>
            <a:endParaRPr b="1"/>
          </a:p>
          <a:p>
            <a:pPr marL="457200" lvl="0" indent="-317500" algn="l" rtl="0">
              <a:spcBef>
                <a:spcPts val="0"/>
              </a:spcBef>
              <a:spcAft>
                <a:spcPts val="0"/>
              </a:spcAft>
              <a:buSzPts val="1400"/>
              <a:buChar char="●"/>
            </a:pPr>
            <a:r>
              <a:rPr lang="it" b="1"/>
              <a:t>Goal</a:t>
            </a:r>
            <a:r>
              <a:rPr lang="it"/>
              <a:t>:</a:t>
            </a:r>
            <a:endParaRPr/>
          </a:p>
          <a:p>
            <a:pPr marL="914400" lvl="0" indent="-317500" algn="l" rtl="0">
              <a:spcBef>
                <a:spcPts val="0"/>
              </a:spcBef>
              <a:spcAft>
                <a:spcPts val="0"/>
              </a:spcAft>
              <a:buSzPts val="1400"/>
              <a:buChar char="➔"/>
            </a:pPr>
            <a:r>
              <a:rPr lang="it"/>
              <a:t>Group related items (</a:t>
            </a:r>
            <a:r>
              <a:rPr lang="it">
                <a:solidFill>
                  <a:srgbClr val="4A86E8"/>
                </a:solidFill>
              </a:rPr>
              <a:t>typically nodes</a:t>
            </a:r>
            <a:r>
              <a:rPr lang="it"/>
              <a:t>) together</a:t>
            </a:r>
            <a:endParaRPr/>
          </a:p>
          <a:p>
            <a:pPr marL="914400" lvl="0" indent="-317500" algn="l" rtl="0">
              <a:spcBef>
                <a:spcPts val="0"/>
              </a:spcBef>
              <a:spcAft>
                <a:spcPts val="0"/>
              </a:spcAft>
              <a:buSzPts val="1400"/>
              <a:buChar char="➔"/>
            </a:pPr>
            <a:r>
              <a:rPr lang="it"/>
              <a:t>Groups can be discrete or “fuzzy”</a:t>
            </a:r>
            <a:endParaRPr/>
          </a:p>
          <a:p>
            <a:pPr marL="457200" lvl="0" indent="-317500" algn="l" rtl="0">
              <a:spcBef>
                <a:spcPts val="0"/>
              </a:spcBef>
              <a:spcAft>
                <a:spcPts val="0"/>
              </a:spcAft>
              <a:buSzPts val="1400"/>
              <a:buChar char="●"/>
            </a:pPr>
            <a:r>
              <a:rPr lang="it" b="1"/>
              <a:t>Ways to group</a:t>
            </a:r>
            <a:r>
              <a:rPr lang="it"/>
              <a:t>:</a:t>
            </a:r>
            <a:endParaRPr/>
          </a:p>
          <a:p>
            <a:pPr marL="914400" lvl="0" indent="-317500" algn="l" rtl="0">
              <a:spcBef>
                <a:spcPts val="0"/>
              </a:spcBef>
              <a:spcAft>
                <a:spcPts val="0"/>
              </a:spcAft>
              <a:buSzPts val="1400"/>
              <a:buChar char="➔"/>
            </a:pPr>
            <a:r>
              <a:rPr lang="it"/>
              <a:t>Topology (</a:t>
            </a:r>
            <a:r>
              <a:rPr lang="it">
                <a:solidFill>
                  <a:srgbClr val="4A86E8"/>
                </a:solidFill>
              </a:rPr>
              <a:t>connectivity</a:t>
            </a:r>
            <a:r>
              <a:rPr lang="it"/>
              <a:t>)</a:t>
            </a:r>
            <a:endParaRPr/>
          </a:p>
          <a:p>
            <a:pPr marL="914400" lvl="0" indent="-317500" algn="l" rtl="0">
              <a:spcBef>
                <a:spcPts val="0"/>
              </a:spcBef>
              <a:spcAft>
                <a:spcPts val="0"/>
              </a:spcAft>
              <a:buSzPts val="1400"/>
              <a:buChar char="➔"/>
            </a:pPr>
            <a:r>
              <a:rPr lang="it"/>
              <a:t>Relating attributes</a:t>
            </a:r>
            <a:endParaRPr/>
          </a:p>
          <a:p>
            <a:pPr marL="914400" lvl="0" indent="-317500" algn="l" rtl="0">
              <a:spcBef>
                <a:spcPts val="0"/>
              </a:spcBef>
              <a:spcAft>
                <a:spcPts val="0"/>
              </a:spcAft>
              <a:buClr>
                <a:srgbClr val="4A86E8"/>
              </a:buClr>
              <a:buSzPts val="1400"/>
              <a:buChar char="➔"/>
            </a:pPr>
            <a:r>
              <a:rPr lang="it">
                <a:solidFill>
                  <a:srgbClr val="4A86E8"/>
                </a:solidFill>
              </a:rPr>
              <a:t>Clustering coefficient</a:t>
            </a:r>
            <a:endParaRPr>
              <a:solidFill>
                <a:srgbClr val="4A86E8"/>
              </a:solidFill>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6"/>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Clustering</a:t>
            </a:r>
            <a:endParaRPr/>
          </a:p>
        </p:txBody>
      </p:sp>
      <p:pic>
        <p:nvPicPr>
          <p:cNvPr id="466" name="Google Shape;466;p66"/>
          <p:cNvPicPr preferRelativeResize="0"/>
          <p:nvPr/>
        </p:nvPicPr>
        <p:blipFill rotWithShape="1">
          <a:blip r:embed="rId3">
            <a:alphaModFix/>
          </a:blip>
          <a:srcRect l="23015" t="11253" r="24617"/>
          <a:stretch/>
        </p:blipFill>
        <p:spPr>
          <a:xfrm>
            <a:off x="412475" y="788250"/>
            <a:ext cx="4691101" cy="4132750"/>
          </a:xfrm>
          <a:prstGeom prst="rect">
            <a:avLst/>
          </a:prstGeom>
          <a:noFill/>
          <a:ln>
            <a:noFill/>
          </a:ln>
        </p:spPr>
      </p:pic>
      <p:sp>
        <p:nvSpPr>
          <p:cNvPr id="467" name="Google Shape;467;p66"/>
          <p:cNvSpPr txBox="1"/>
          <p:nvPr/>
        </p:nvSpPr>
        <p:spPr>
          <a:xfrm>
            <a:off x="5779850" y="1062250"/>
            <a:ext cx="2933700" cy="3201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
                <a:latin typeface="Roboto"/>
                <a:ea typeface="Roboto"/>
                <a:cs typeface="Roboto"/>
                <a:sym typeface="Roboto"/>
              </a:rPr>
              <a:t>Clustering coefficient is a measure of the degree to which nodes in a graph tend to cluster together. </a:t>
            </a:r>
            <a:r>
              <a:rPr lang="it" b="1">
                <a:latin typeface="Roboto"/>
                <a:ea typeface="Roboto"/>
                <a:cs typeface="Roboto"/>
                <a:sym typeface="Roboto"/>
              </a:rPr>
              <a:t>MCODE finds clusters</a:t>
            </a:r>
            <a:r>
              <a:rPr lang="it">
                <a:latin typeface="Roboto"/>
                <a:ea typeface="Roboto"/>
                <a:cs typeface="Roboto"/>
                <a:sym typeface="Roboto"/>
              </a:rPr>
              <a:t> (</a:t>
            </a:r>
            <a:r>
              <a:rPr lang="it">
                <a:solidFill>
                  <a:srgbClr val="4A86E8"/>
                </a:solidFill>
                <a:latin typeface="Roboto"/>
                <a:ea typeface="Roboto"/>
                <a:cs typeface="Roboto"/>
                <a:sym typeface="Roboto"/>
              </a:rPr>
              <a:t>highly interconnected regions</a:t>
            </a:r>
            <a:r>
              <a:rPr lang="it">
                <a:latin typeface="Roboto"/>
                <a:ea typeface="Roboto"/>
                <a:cs typeface="Roboto"/>
                <a:sym typeface="Roboto"/>
              </a:rPr>
              <a:t>) in a network. Clusters mean different things in different types of networks. For instance, </a:t>
            </a:r>
            <a:r>
              <a:rPr lang="it">
                <a:solidFill>
                  <a:srgbClr val="4A86E8"/>
                </a:solidFill>
                <a:latin typeface="Roboto"/>
                <a:ea typeface="Roboto"/>
                <a:cs typeface="Roboto"/>
                <a:sym typeface="Roboto"/>
              </a:rPr>
              <a:t>clusters in a protein-protein interaction network are often protein complexes</a:t>
            </a:r>
            <a:r>
              <a:rPr lang="it">
                <a:latin typeface="Roboto"/>
                <a:ea typeface="Roboto"/>
                <a:cs typeface="Roboto"/>
                <a:sym typeface="Roboto"/>
              </a:rPr>
              <a:t> and parts of pathways, while clusters in a protein similarity network represent protein families.</a:t>
            </a:r>
            <a:endParaRPr>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7"/>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Motif finding</a:t>
            </a:r>
            <a:endParaRPr/>
          </a:p>
        </p:txBody>
      </p:sp>
      <p:sp>
        <p:nvSpPr>
          <p:cNvPr id="473" name="Google Shape;473;p67"/>
          <p:cNvSpPr txBox="1">
            <a:spLocks noGrp="1"/>
          </p:cNvSpPr>
          <p:nvPr>
            <p:ph type="body" idx="1"/>
          </p:nvPr>
        </p:nvSpPr>
        <p:spPr>
          <a:xfrm>
            <a:off x="311700" y="619075"/>
            <a:ext cx="8520600" cy="4074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4A86E8"/>
              </a:buClr>
              <a:buSzPts val="1400"/>
              <a:buChar char="●"/>
            </a:pPr>
            <a:r>
              <a:rPr lang="it" b="1">
                <a:solidFill>
                  <a:srgbClr val="4A86E8"/>
                </a:solidFill>
              </a:rPr>
              <a:t>Motif finding</a:t>
            </a:r>
            <a:endParaRPr b="1">
              <a:solidFill>
                <a:srgbClr val="4A86E8"/>
              </a:solidFill>
            </a:endParaRPr>
          </a:p>
          <a:p>
            <a:pPr marL="914400" lvl="0" indent="-317500" algn="l" rtl="0">
              <a:spcBef>
                <a:spcPts val="0"/>
              </a:spcBef>
              <a:spcAft>
                <a:spcPts val="0"/>
              </a:spcAft>
              <a:buSzPts val="1400"/>
              <a:buChar char="➔"/>
            </a:pPr>
            <a:r>
              <a:rPr lang="it"/>
              <a:t>Search directed networks for network motifs (feed-forward loops, feedback loops, etc.)</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474" name="Google Shape;474;p67"/>
          <p:cNvPicPr preferRelativeResize="0"/>
          <p:nvPr/>
        </p:nvPicPr>
        <p:blipFill>
          <a:blip r:embed="rId3">
            <a:alphaModFix/>
          </a:blip>
          <a:stretch>
            <a:fillRect/>
          </a:stretch>
        </p:blipFill>
        <p:spPr>
          <a:xfrm>
            <a:off x="1123950" y="1664625"/>
            <a:ext cx="6107351" cy="3478876"/>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600" dirty="0" smtClean="0"/>
              <a:t>Network</a:t>
            </a:r>
            <a:endParaRPr lang="en-GB" sz="3600" dirty="0"/>
          </a:p>
        </p:txBody>
      </p:sp>
      <p:sp>
        <p:nvSpPr>
          <p:cNvPr id="3" name="Ovale 2"/>
          <p:cNvSpPr/>
          <p:nvPr/>
        </p:nvSpPr>
        <p:spPr>
          <a:xfrm>
            <a:off x="1256368" y="1471829"/>
            <a:ext cx="914400" cy="91440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asellaDiTesto 3"/>
          <p:cNvSpPr txBox="1"/>
          <p:nvPr/>
        </p:nvSpPr>
        <p:spPr>
          <a:xfrm>
            <a:off x="979232" y="784441"/>
            <a:ext cx="1468672" cy="338554"/>
          </a:xfrm>
          <a:prstGeom prst="rect">
            <a:avLst/>
          </a:prstGeom>
          <a:noFill/>
        </p:spPr>
        <p:txBody>
          <a:bodyPr wrap="none" rtlCol="0">
            <a:spAutoFit/>
          </a:bodyPr>
          <a:lstStyle/>
          <a:p>
            <a:r>
              <a:rPr lang="it-IT" sz="1600" b="1" dirty="0" err="1" smtClean="0">
                <a:latin typeface="Roboto" panose="020B0604020202020204" charset="0"/>
                <a:ea typeface="Roboto" panose="020B0604020202020204" charset="0"/>
              </a:rPr>
              <a:t>This</a:t>
            </a:r>
            <a:r>
              <a:rPr lang="it-IT" sz="1600" b="1" dirty="0" smtClean="0">
                <a:latin typeface="Roboto" panose="020B0604020202020204" charset="0"/>
                <a:ea typeface="Roboto" panose="020B0604020202020204" charset="0"/>
              </a:rPr>
              <a:t> </a:t>
            </a:r>
            <a:r>
              <a:rPr lang="it-IT" sz="1600" b="1" dirty="0" err="1" smtClean="0">
                <a:latin typeface="Roboto" panose="020B0604020202020204" charset="0"/>
                <a:ea typeface="Roboto" panose="020B0604020202020204" charset="0"/>
              </a:rPr>
              <a:t>is</a:t>
            </a:r>
            <a:r>
              <a:rPr lang="it-IT" sz="1600" b="1" dirty="0" smtClean="0">
                <a:latin typeface="Roboto" panose="020B0604020202020204" charset="0"/>
                <a:ea typeface="Roboto" panose="020B0604020202020204" charset="0"/>
              </a:rPr>
              <a:t> a </a:t>
            </a:r>
            <a:r>
              <a:rPr lang="it-IT" sz="1600" b="1" dirty="0" err="1" smtClean="0">
                <a:latin typeface="Roboto" panose="020B0604020202020204" charset="0"/>
                <a:ea typeface="Roboto" panose="020B0604020202020204" charset="0"/>
              </a:rPr>
              <a:t>node</a:t>
            </a:r>
            <a:endParaRPr lang="en-GB" sz="1600" b="1" dirty="0">
              <a:latin typeface="Roboto" panose="020B0604020202020204" charset="0"/>
              <a:ea typeface="Roboto" panose="020B0604020202020204" charset="0"/>
            </a:endParaRPr>
          </a:p>
        </p:txBody>
      </p:sp>
      <p:sp>
        <p:nvSpPr>
          <p:cNvPr id="5" name="Rettangolo 4"/>
          <p:cNvSpPr/>
          <p:nvPr/>
        </p:nvSpPr>
        <p:spPr>
          <a:xfrm>
            <a:off x="468351" y="2745344"/>
            <a:ext cx="2732049" cy="1815882"/>
          </a:xfrm>
          <a:prstGeom prst="rect">
            <a:avLst/>
          </a:prstGeom>
        </p:spPr>
        <p:txBody>
          <a:bodyPr wrap="square">
            <a:spAutoFit/>
          </a:bodyPr>
          <a:lstStyle/>
          <a:p>
            <a:pPr algn="ctr"/>
            <a:r>
              <a:rPr lang="en-GB" b="1" dirty="0">
                <a:latin typeface="Roboto" panose="020B0604020202020204" charset="0"/>
                <a:ea typeface="Roboto" panose="020B0604020202020204" charset="0"/>
              </a:rPr>
              <a:t>In network biology nodes can</a:t>
            </a:r>
          </a:p>
          <a:p>
            <a:pPr algn="ctr"/>
            <a:r>
              <a:rPr lang="en-GB" b="1" dirty="0">
                <a:latin typeface="Roboto" panose="020B0604020202020204" charset="0"/>
                <a:ea typeface="Roboto" panose="020B0604020202020204" charset="0"/>
              </a:rPr>
              <a:t>represent various components:</a:t>
            </a:r>
          </a:p>
          <a:p>
            <a:pPr algn="ctr"/>
            <a:endParaRPr lang="en-GB" b="1" dirty="0">
              <a:latin typeface="Roboto" panose="020B0604020202020204" charset="0"/>
              <a:ea typeface="Roboto" panose="020B0604020202020204" charset="0"/>
            </a:endParaRPr>
          </a:p>
          <a:p>
            <a:pPr algn="ctr"/>
            <a:r>
              <a:rPr lang="en-GB" b="1" dirty="0">
                <a:latin typeface="Roboto" panose="020B0604020202020204" charset="0"/>
                <a:ea typeface="Roboto" panose="020B0604020202020204" charset="0"/>
              </a:rPr>
              <a:t>Genes</a:t>
            </a:r>
          </a:p>
          <a:p>
            <a:pPr algn="ctr"/>
            <a:r>
              <a:rPr lang="en-GB" b="1" dirty="0">
                <a:latin typeface="Roboto" panose="020B0604020202020204" charset="0"/>
                <a:ea typeface="Roboto" panose="020B0604020202020204" charset="0"/>
              </a:rPr>
              <a:t>Proteins</a:t>
            </a:r>
          </a:p>
          <a:p>
            <a:pPr algn="ctr"/>
            <a:r>
              <a:rPr lang="en-GB" b="1" dirty="0">
                <a:latin typeface="Roboto" panose="020B0604020202020204" charset="0"/>
                <a:ea typeface="Roboto" panose="020B0604020202020204" charset="0"/>
              </a:rPr>
              <a:t>RNAs</a:t>
            </a:r>
          </a:p>
          <a:p>
            <a:pPr algn="ctr"/>
            <a:endParaRPr lang="en-GB" b="1" dirty="0">
              <a:latin typeface="Roboto" panose="020B0604020202020204" charset="0"/>
              <a:ea typeface="Roboto" panose="020B0604020202020204" charset="0"/>
            </a:endParaRPr>
          </a:p>
          <a:p>
            <a:pPr algn="ctr"/>
            <a:r>
              <a:rPr lang="en-GB" b="1" dirty="0">
                <a:latin typeface="Roboto" panose="020B0604020202020204" charset="0"/>
                <a:ea typeface="Roboto" panose="020B0604020202020204" charset="0"/>
              </a:rPr>
              <a:t>and other biological entities</a:t>
            </a:r>
          </a:p>
        </p:txBody>
      </p:sp>
      <p:sp>
        <p:nvSpPr>
          <p:cNvPr id="6" name="CasellaDiTesto 5"/>
          <p:cNvSpPr txBox="1"/>
          <p:nvPr/>
        </p:nvSpPr>
        <p:spPr>
          <a:xfrm>
            <a:off x="5893202" y="784441"/>
            <a:ext cx="1580882" cy="338554"/>
          </a:xfrm>
          <a:prstGeom prst="rect">
            <a:avLst/>
          </a:prstGeom>
          <a:noFill/>
        </p:spPr>
        <p:txBody>
          <a:bodyPr wrap="none" rtlCol="0">
            <a:spAutoFit/>
          </a:bodyPr>
          <a:lstStyle/>
          <a:p>
            <a:r>
              <a:rPr lang="it-IT" sz="1600" b="1" dirty="0" err="1" smtClean="0">
                <a:latin typeface="Roboto" panose="020B0604020202020204" charset="0"/>
                <a:ea typeface="Roboto" panose="020B0604020202020204" charset="0"/>
              </a:rPr>
              <a:t>This</a:t>
            </a:r>
            <a:r>
              <a:rPr lang="it-IT" sz="1600" b="1" dirty="0" smtClean="0">
                <a:latin typeface="Roboto" panose="020B0604020202020204" charset="0"/>
                <a:ea typeface="Roboto" panose="020B0604020202020204" charset="0"/>
              </a:rPr>
              <a:t> </a:t>
            </a:r>
            <a:r>
              <a:rPr lang="it-IT" sz="1600" b="1" dirty="0" err="1" smtClean="0">
                <a:latin typeface="Roboto" panose="020B0604020202020204" charset="0"/>
                <a:ea typeface="Roboto" panose="020B0604020202020204" charset="0"/>
              </a:rPr>
              <a:t>is</a:t>
            </a:r>
            <a:r>
              <a:rPr lang="it-IT" sz="1600" b="1" dirty="0" smtClean="0">
                <a:latin typeface="Roboto" panose="020B0604020202020204" charset="0"/>
                <a:ea typeface="Roboto" panose="020B0604020202020204" charset="0"/>
              </a:rPr>
              <a:t> an </a:t>
            </a:r>
            <a:r>
              <a:rPr lang="it-IT" sz="1600" b="1" dirty="0" err="1" smtClean="0">
                <a:latin typeface="Roboto" panose="020B0604020202020204" charset="0"/>
                <a:ea typeface="Roboto" panose="020B0604020202020204" charset="0"/>
              </a:rPr>
              <a:t>edge</a:t>
            </a:r>
            <a:endParaRPr lang="en-GB" sz="1600" b="1" dirty="0">
              <a:latin typeface="Roboto" panose="020B0604020202020204" charset="0"/>
              <a:ea typeface="Roboto" panose="020B0604020202020204" charset="0"/>
            </a:endParaRPr>
          </a:p>
        </p:txBody>
      </p:sp>
      <p:sp>
        <p:nvSpPr>
          <p:cNvPr id="7" name="Ovale 6"/>
          <p:cNvSpPr/>
          <p:nvPr/>
        </p:nvSpPr>
        <p:spPr>
          <a:xfrm>
            <a:off x="4833257" y="1378903"/>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e 7"/>
          <p:cNvSpPr/>
          <p:nvPr/>
        </p:nvSpPr>
        <p:spPr>
          <a:xfrm>
            <a:off x="7742661" y="1378903"/>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Connettore diritto 11"/>
          <p:cNvCxnSpPr/>
          <p:nvPr/>
        </p:nvCxnSpPr>
        <p:spPr>
          <a:xfrm flipV="1">
            <a:off x="5747657" y="1836103"/>
            <a:ext cx="1995004" cy="49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5081451" y="2678900"/>
            <a:ext cx="3327415" cy="2031325"/>
          </a:xfrm>
          <a:prstGeom prst="rect">
            <a:avLst/>
          </a:prstGeom>
        </p:spPr>
        <p:txBody>
          <a:bodyPr wrap="square">
            <a:spAutoFit/>
          </a:bodyPr>
          <a:lstStyle/>
          <a:p>
            <a:pPr algn="ctr"/>
            <a:r>
              <a:rPr lang="en-GB" b="1" dirty="0">
                <a:latin typeface="Roboto" panose="020B0604020202020204" charset="0"/>
                <a:ea typeface="Roboto" panose="020B0604020202020204" charset="0"/>
              </a:rPr>
              <a:t>Edges represent the interactions occurring between </a:t>
            </a:r>
            <a:r>
              <a:rPr lang="en-GB" b="1" dirty="0" smtClean="0">
                <a:latin typeface="Roboto" panose="020B0604020202020204" charset="0"/>
                <a:ea typeface="Roboto" panose="020B0604020202020204" charset="0"/>
              </a:rPr>
              <a:t>two</a:t>
            </a:r>
            <a:endParaRPr lang="en-GB" b="1" dirty="0">
              <a:latin typeface="Roboto" panose="020B0604020202020204" charset="0"/>
              <a:ea typeface="Roboto" panose="020B0604020202020204" charset="0"/>
            </a:endParaRPr>
          </a:p>
          <a:p>
            <a:pPr algn="ctr"/>
            <a:r>
              <a:rPr lang="en-GB" b="1" dirty="0">
                <a:latin typeface="Roboto" panose="020B0604020202020204" charset="0"/>
                <a:ea typeface="Roboto" panose="020B0604020202020204" charset="0"/>
              </a:rPr>
              <a:t>nodes</a:t>
            </a:r>
          </a:p>
          <a:p>
            <a:pPr algn="ctr"/>
            <a:endParaRPr lang="en-GB" b="1" dirty="0">
              <a:latin typeface="Roboto" panose="020B0604020202020204" charset="0"/>
              <a:ea typeface="Roboto" panose="020B0604020202020204" charset="0"/>
            </a:endParaRPr>
          </a:p>
          <a:p>
            <a:pPr algn="ctr"/>
            <a:r>
              <a:rPr lang="en-GB" b="1" dirty="0">
                <a:latin typeface="Roboto" panose="020B0604020202020204" charset="0"/>
                <a:ea typeface="Roboto" panose="020B0604020202020204" charset="0"/>
              </a:rPr>
              <a:t>They can be:</a:t>
            </a:r>
          </a:p>
          <a:p>
            <a:pPr algn="ctr"/>
            <a:endParaRPr lang="en-GB" b="1" dirty="0">
              <a:latin typeface="Roboto" panose="020B0604020202020204" charset="0"/>
              <a:ea typeface="Roboto" panose="020B0604020202020204" charset="0"/>
            </a:endParaRPr>
          </a:p>
          <a:p>
            <a:pPr algn="ctr"/>
            <a:r>
              <a:rPr lang="en-GB" b="1" dirty="0">
                <a:latin typeface="Roboto" panose="020B0604020202020204" charset="0"/>
                <a:ea typeface="Roboto" panose="020B0604020202020204" charset="0"/>
              </a:rPr>
              <a:t>Directed or undirected</a:t>
            </a:r>
          </a:p>
          <a:p>
            <a:pPr algn="ctr"/>
            <a:r>
              <a:rPr lang="en-GB" b="1" dirty="0">
                <a:latin typeface="Roboto" panose="020B0604020202020204" charset="0"/>
                <a:ea typeface="Roboto" panose="020B0604020202020204" charset="0"/>
              </a:rPr>
              <a:t>Weighted or unweighted</a:t>
            </a:r>
          </a:p>
          <a:p>
            <a:pPr algn="ctr"/>
            <a:r>
              <a:rPr lang="en-GB" b="1" dirty="0">
                <a:latin typeface="Roboto" panose="020B0604020202020204" charset="0"/>
                <a:ea typeface="Roboto" panose="020B0604020202020204" charset="0"/>
              </a:rPr>
              <a:t>Stimulatory or inhibitory</a:t>
            </a:r>
          </a:p>
        </p:txBody>
      </p:sp>
    </p:spTree>
    <p:extLst>
      <p:ext uri="{BB962C8B-B14F-4D97-AF65-F5344CB8AC3E}">
        <p14:creationId xmlns:p14="http://schemas.microsoft.com/office/powerpoint/2010/main" val="26140795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68"/>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it"/>
              <a:t>Motif finding</a:t>
            </a:r>
            <a:endParaRPr/>
          </a:p>
        </p:txBody>
      </p:sp>
      <p:pic>
        <p:nvPicPr>
          <p:cNvPr id="480" name="Google Shape;480;p68"/>
          <p:cNvPicPr preferRelativeResize="0"/>
          <p:nvPr/>
        </p:nvPicPr>
        <p:blipFill rotWithShape="1">
          <a:blip r:embed="rId3">
            <a:alphaModFix/>
          </a:blip>
          <a:srcRect l="21263" t="19923" r="22752"/>
          <a:stretch/>
        </p:blipFill>
        <p:spPr>
          <a:xfrm>
            <a:off x="324375" y="636725"/>
            <a:ext cx="5874406" cy="4328679"/>
          </a:xfrm>
          <a:prstGeom prst="rect">
            <a:avLst/>
          </a:prstGeom>
          <a:noFill/>
          <a:ln>
            <a:noFill/>
          </a:ln>
        </p:spPr>
      </p:pic>
      <p:sp>
        <p:nvSpPr>
          <p:cNvPr id="481" name="Google Shape;481;p68"/>
          <p:cNvSpPr txBox="1"/>
          <p:nvPr/>
        </p:nvSpPr>
        <p:spPr>
          <a:xfrm>
            <a:off x="6093841" y="745329"/>
            <a:ext cx="2843400" cy="32008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it" dirty="0">
                <a:solidFill>
                  <a:srgbClr val="4A86E8"/>
                </a:solidFill>
                <a:latin typeface="Roboto"/>
                <a:ea typeface="Roboto"/>
                <a:cs typeface="Roboto"/>
                <a:sym typeface="Roboto"/>
              </a:rPr>
              <a:t>Network motifs</a:t>
            </a:r>
            <a:r>
              <a:rPr lang="it" dirty="0">
                <a:latin typeface="Roboto"/>
                <a:ea typeface="Roboto"/>
                <a:cs typeface="Roboto"/>
                <a:sym typeface="Roboto"/>
              </a:rPr>
              <a:t> are sub-graphs that repeat themselves in a specific network or even among various networks. </a:t>
            </a:r>
            <a:endParaRPr lang="it" dirty="0" smtClean="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it" dirty="0" smtClean="0">
                <a:latin typeface="Roboto"/>
                <a:ea typeface="Roboto"/>
                <a:cs typeface="Roboto"/>
                <a:sym typeface="Roboto"/>
              </a:rPr>
              <a:t>Each </a:t>
            </a:r>
            <a:r>
              <a:rPr lang="it" dirty="0">
                <a:latin typeface="Roboto"/>
                <a:ea typeface="Roboto"/>
                <a:cs typeface="Roboto"/>
                <a:sym typeface="Roboto"/>
              </a:rPr>
              <a:t>of these sub-graphs, defined by a particular pattern of interactions between vertices, </a:t>
            </a:r>
            <a:r>
              <a:rPr lang="it" dirty="0">
                <a:solidFill>
                  <a:srgbClr val="4A86E8"/>
                </a:solidFill>
                <a:latin typeface="Roboto"/>
                <a:ea typeface="Roboto"/>
                <a:cs typeface="Roboto"/>
                <a:sym typeface="Roboto"/>
              </a:rPr>
              <a:t>may reflect a framework in which particular functions are achieved efficiently. </a:t>
            </a:r>
            <a:endParaRPr lang="it" dirty="0" smtClean="0">
              <a:solidFill>
                <a:srgbClr val="4A86E8"/>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it" dirty="0" smtClean="0">
                <a:solidFill>
                  <a:schemeClr val="tx1"/>
                </a:solidFill>
                <a:latin typeface="Roboto"/>
                <a:ea typeface="Roboto"/>
                <a:cs typeface="Roboto"/>
                <a:sym typeface="Roboto"/>
              </a:rPr>
              <a:t>Indeed</a:t>
            </a:r>
            <a:r>
              <a:rPr lang="it" dirty="0">
                <a:solidFill>
                  <a:schemeClr val="tx1"/>
                </a:solidFill>
                <a:latin typeface="Roboto"/>
                <a:ea typeface="Roboto"/>
                <a:cs typeface="Roboto"/>
                <a:sym typeface="Roboto"/>
              </a:rPr>
              <a:t>, motifs are of notable importance largely because they may reflect </a:t>
            </a:r>
            <a:r>
              <a:rPr lang="it" dirty="0">
                <a:solidFill>
                  <a:srgbClr val="4A86E8"/>
                </a:solidFill>
                <a:latin typeface="Roboto"/>
                <a:ea typeface="Roboto"/>
                <a:cs typeface="Roboto"/>
                <a:sym typeface="Roboto"/>
              </a:rPr>
              <a:t>functional properties</a:t>
            </a:r>
            <a:r>
              <a:rPr lang="it" dirty="0">
                <a:latin typeface="Roboto"/>
                <a:ea typeface="Roboto"/>
                <a:cs typeface="Roboto"/>
                <a:sym typeface="Roboto"/>
              </a:rPr>
              <a:t>.</a:t>
            </a: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9"/>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dirty="0" smtClean="0"/>
              <a:t>Enrichment </a:t>
            </a:r>
            <a:r>
              <a:rPr lang="it" dirty="0"/>
              <a:t>analysis</a:t>
            </a:r>
            <a:endParaRPr dirty="0"/>
          </a:p>
        </p:txBody>
      </p:sp>
      <p:sp>
        <p:nvSpPr>
          <p:cNvPr id="487" name="Google Shape;487;p69"/>
          <p:cNvSpPr txBox="1">
            <a:spLocks noGrp="1"/>
          </p:cNvSpPr>
          <p:nvPr>
            <p:ph type="body" idx="1"/>
          </p:nvPr>
        </p:nvSpPr>
        <p:spPr>
          <a:xfrm>
            <a:off x="311700" y="923875"/>
            <a:ext cx="8520600" cy="4074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it"/>
              <a:t>Overrepresentation analysis</a:t>
            </a:r>
            <a:endParaRPr/>
          </a:p>
          <a:p>
            <a:pPr marL="914400" lvl="0" indent="-317500" algn="l" rtl="0">
              <a:spcBef>
                <a:spcPts val="0"/>
              </a:spcBef>
              <a:spcAft>
                <a:spcPts val="0"/>
              </a:spcAft>
              <a:buSzPts val="1400"/>
              <a:buChar char="➔"/>
            </a:pPr>
            <a:r>
              <a:rPr lang="it"/>
              <a:t>Find</a:t>
            </a:r>
            <a:r>
              <a:rPr lang="it">
                <a:solidFill>
                  <a:srgbClr val="4A86E8"/>
                </a:solidFill>
              </a:rPr>
              <a:t> terms</a:t>
            </a:r>
            <a:r>
              <a:rPr lang="it"/>
              <a:t> (GO) that are </a:t>
            </a:r>
            <a:r>
              <a:rPr lang="it">
                <a:solidFill>
                  <a:srgbClr val="4A86E8"/>
                </a:solidFill>
              </a:rPr>
              <a:t>statistically overrepresented</a:t>
            </a:r>
            <a:r>
              <a:rPr lang="it"/>
              <a:t> in a network</a:t>
            </a:r>
            <a:endParaRPr/>
          </a:p>
          <a:p>
            <a:pPr marL="914400" lvl="0" indent="-317500" algn="l" rtl="0">
              <a:spcBef>
                <a:spcPts val="0"/>
              </a:spcBef>
              <a:spcAft>
                <a:spcPts val="0"/>
              </a:spcAft>
              <a:buSzPts val="1400"/>
              <a:buChar char="➔"/>
            </a:pPr>
            <a:r>
              <a:rPr lang="it"/>
              <a:t>Very useful for visualization</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488" name="Google Shape;488;p69"/>
          <p:cNvPicPr preferRelativeResize="0"/>
          <p:nvPr/>
        </p:nvPicPr>
        <p:blipFill>
          <a:blip r:embed="rId3">
            <a:alphaModFix/>
          </a:blip>
          <a:stretch>
            <a:fillRect/>
          </a:stretch>
        </p:blipFill>
        <p:spPr>
          <a:xfrm>
            <a:off x="512298" y="2365675"/>
            <a:ext cx="7110325" cy="2330550"/>
          </a:xfrm>
          <a:prstGeom prst="rect">
            <a:avLst/>
          </a:prstGeom>
          <a:noFill/>
          <a:ln>
            <a:noFill/>
          </a:ln>
        </p:spPr>
      </p:pic>
      <p:pic>
        <p:nvPicPr>
          <p:cNvPr id="489" name="Google Shape;489;p69"/>
          <p:cNvPicPr preferRelativeResize="0"/>
          <p:nvPr/>
        </p:nvPicPr>
        <p:blipFill>
          <a:blip r:embed="rId4">
            <a:alphaModFix/>
          </a:blip>
          <a:stretch>
            <a:fillRect/>
          </a:stretch>
        </p:blipFill>
        <p:spPr>
          <a:xfrm>
            <a:off x="2346575" y="2720388"/>
            <a:ext cx="1752600" cy="1876425"/>
          </a:xfrm>
          <a:prstGeom prst="rect">
            <a:avLst/>
          </a:prstGeom>
          <a:noFill/>
          <a:ln>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0"/>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Useful links</a:t>
            </a:r>
            <a:endParaRPr/>
          </a:p>
        </p:txBody>
      </p:sp>
      <p:sp>
        <p:nvSpPr>
          <p:cNvPr id="495" name="Google Shape;495;p70"/>
          <p:cNvSpPr txBox="1">
            <a:spLocks noGrp="1"/>
          </p:cNvSpPr>
          <p:nvPr>
            <p:ph type="body" idx="1"/>
          </p:nvPr>
        </p:nvSpPr>
        <p:spPr>
          <a:xfrm>
            <a:off x="219551" y="927420"/>
            <a:ext cx="8520600" cy="3240544"/>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it" b="1" dirty="0"/>
              <a:t>Download link</a:t>
            </a:r>
            <a:endParaRPr b="1" dirty="0"/>
          </a:p>
          <a:p>
            <a:pPr marL="0" lvl="0" indent="457200" algn="l" rtl="0">
              <a:spcBef>
                <a:spcPts val="1600"/>
              </a:spcBef>
              <a:spcAft>
                <a:spcPts val="0"/>
              </a:spcAft>
              <a:buNone/>
            </a:pPr>
            <a:r>
              <a:rPr lang="it" u="sng" dirty="0">
                <a:solidFill>
                  <a:schemeClr val="hlink"/>
                </a:solidFill>
                <a:hlinkClick r:id="rId3"/>
              </a:rPr>
              <a:t>https://cytoscape.org/download.html</a:t>
            </a:r>
            <a:endParaRPr dirty="0"/>
          </a:p>
          <a:p>
            <a:pPr marL="457200" lvl="0" indent="-317500" algn="l" rtl="0">
              <a:spcBef>
                <a:spcPts val="1600"/>
              </a:spcBef>
              <a:spcAft>
                <a:spcPts val="0"/>
              </a:spcAft>
              <a:buSzPts val="1400"/>
              <a:buChar char="●"/>
            </a:pPr>
            <a:r>
              <a:rPr lang="it" b="1" dirty="0"/>
              <a:t>Online manual</a:t>
            </a:r>
            <a:endParaRPr b="1" dirty="0"/>
          </a:p>
          <a:p>
            <a:pPr marL="0" lvl="0" indent="457200" algn="l" rtl="0">
              <a:spcBef>
                <a:spcPts val="1600"/>
              </a:spcBef>
              <a:spcAft>
                <a:spcPts val="0"/>
              </a:spcAft>
              <a:buNone/>
            </a:pPr>
            <a:r>
              <a:rPr lang="it" u="sng" dirty="0">
                <a:solidFill>
                  <a:schemeClr val="hlink"/>
                </a:solidFill>
                <a:hlinkClick r:id="rId4"/>
              </a:rPr>
              <a:t>http://manual.cytoscape.org/</a:t>
            </a:r>
            <a:endParaRPr dirty="0"/>
          </a:p>
          <a:p>
            <a:pPr marL="457200" lvl="0" indent="-317500" algn="l" rtl="0">
              <a:spcBef>
                <a:spcPts val="1600"/>
              </a:spcBef>
              <a:spcAft>
                <a:spcPts val="0"/>
              </a:spcAft>
              <a:buSzPts val="1400"/>
              <a:buChar char="●"/>
            </a:pPr>
            <a:r>
              <a:rPr lang="it" b="1" dirty="0"/>
              <a:t>Cytoscape App Store</a:t>
            </a:r>
            <a:endParaRPr b="1" dirty="0"/>
          </a:p>
          <a:p>
            <a:pPr marL="0" lvl="0" indent="457200" algn="l" rtl="0">
              <a:spcBef>
                <a:spcPts val="1600"/>
              </a:spcBef>
              <a:spcAft>
                <a:spcPts val="0"/>
              </a:spcAft>
              <a:buNone/>
            </a:pPr>
            <a:r>
              <a:rPr lang="it" u="sng" dirty="0">
                <a:solidFill>
                  <a:schemeClr val="hlink"/>
                </a:solidFill>
                <a:hlinkClick r:id="rId5"/>
              </a:rPr>
              <a:t>https://apps.cytoscape.org/apps/</a:t>
            </a:r>
            <a:endParaRPr dirty="0"/>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0"/>
              </a:spcAft>
              <a:buClr>
                <a:schemeClr val="dk1"/>
              </a:buClr>
              <a:buSzPts val="1100"/>
              <a:buFont typeface="Arial"/>
              <a:buNone/>
            </a:pPr>
            <a:endParaRPr dirty="0"/>
          </a:p>
          <a:p>
            <a:pPr marL="0" lvl="0" indent="0" algn="l" rtl="0">
              <a:spcBef>
                <a:spcPts val="1600"/>
              </a:spcBef>
              <a:spcAft>
                <a:spcPts val="160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200" dirty="0" smtClean="0"/>
              <a:t>Network </a:t>
            </a:r>
            <a:r>
              <a:rPr lang="it-IT" sz="3200" dirty="0" err="1" smtClean="0"/>
              <a:t>Topology</a:t>
            </a:r>
            <a:endParaRPr lang="en-GB" sz="3200" dirty="0"/>
          </a:p>
        </p:txBody>
      </p:sp>
      <p:sp>
        <p:nvSpPr>
          <p:cNvPr id="3" name="Rettangolo 2"/>
          <p:cNvSpPr/>
          <p:nvPr/>
        </p:nvSpPr>
        <p:spPr>
          <a:xfrm>
            <a:off x="451357" y="1357638"/>
            <a:ext cx="8241285" cy="2554545"/>
          </a:xfrm>
          <a:prstGeom prst="rect">
            <a:avLst/>
          </a:prstGeom>
        </p:spPr>
        <p:txBody>
          <a:bodyPr wrap="square">
            <a:spAutoFit/>
          </a:bodyPr>
          <a:lstStyle/>
          <a:p>
            <a:pPr marL="342900" indent="-342900">
              <a:buFont typeface="Arial" panose="020B0604020202020204" pitchFamily="34" charset="0"/>
              <a:buChar char="•"/>
            </a:pPr>
            <a:r>
              <a:rPr lang="en-GB" sz="2000" dirty="0">
                <a:solidFill>
                  <a:srgbClr val="1A1C1A"/>
                </a:solidFill>
                <a:latin typeface="Roboto" panose="020B0604020202020204" charset="0"/>
                <a:ea typeface="Roboto" panose="020B0604020202020204" charset="0"/>
              </a:rPr>
              <a:t>Network properties, and particularly </a:t>
            </a:r>
            <a:r>
              <a:rPr lang="en-GB" sz="2000" b="1" dirty="0">
                <a:solidFill>
                  <a:srgbClr val="1A1C1A"/>
                </a:solidFill>
                <a:latin typeface="Roboto" panose="020B0604020202020204" charset="0"/>
                <a:ea typeface="Roboto" panose="020B0604020202020204" charset="0"/>
              </a:rPr>
              <a:t>topological properties</a:t>
            </a:r>
            <a:r>
              <a:rPr lang="en-GB" sz="2000" dirty="0">
                <a:solidFill>
                  <a:srgbClr val="1A1C1A"/>
                </a:solidFill>
                <a:latin typeface="Roboto" panose="020B0604020202020204" charset="0"/>
                <a:ea typeface="Roboto" panose="020B0604020202020204" charset="0"/>
              </a:rPr>
              <a:t>, can help us identify relevant </a:t>
            </a:r>
            <a:r>
              <a:rPr lang="en-GB" sz="2000" b="1" dirty="0">
                <a:solidFill>
                  <a:srgbClr val="1A1C1A"/>
                </a:solidFill>
                <a:latin typeface="Roboto" panose="020B0604020202020204" charset="0"/>
                <a:ea typeface="Roboto" panose="020B0604020202020204" charset="0"/>
              </a:rPr>
              <a:t>sub-structures</a:t>
            </a:r>
            <a:r>
              <a:rPr lang="en-GB" sz="2000" dirty="0">
                <a:solidFill>
                  <a:srgbClr val="1A1C1A"/>
                </a:solidFill>
                <a:latin typeface="Roboto" panose="020B0604020202020204" charset="0"/>
                <a:ea typeface="Roboto" panose="020B0604020202020204" charset="0"/>
              </a:rPr>
              <a:t> within a network</a:t>
            </a:r>
            <a:r>
              <a:rPr lang="en-GB" sz="2000" dirty="0" smtClean="0">
                <a:solidFill>
                  <a:srgbClr val="1A1C1A"/>
                </a:solidFill>
                <a:latin typeface="Roboto" panose="020B0604020202020204" charset="0"/>
                <a:ea typeface="Roboto" panose="020B0604020202020204" charset="0"/>
              </a:rPr>
              <a:t>.</a:t>
            </a:r>
          </a:p>
          <a:p>
            <a:pPr marL="342900" indent="-342900">
              <a:buFont typeface="Arial" panose="020B0604020202020204" pitchFamily="34" charset="0"/>
              <a:buChar char="•"/>
            </a:pPr>
            <a:endParaRPr lang="en-GB" sz="2000" dirty="0">
              <a:solidFill>
                <a:srgbClr val="1A1C1A"/>
              </a:solidFill>
              <a:latin typeface="Roboto" panose="020B0604020202020204" charset="0"/>
              <a:ea typeface="Roboto" panose="020B0604020202020204" charset="0"/>
            </a:endParaRPr>
          </a:p>
          <a:p>
            <a:pPr marL="342900" indent="-342900">
              <a:buFont typeface="Arial" panose="020B0604020202020204" pitchFamily="34" charset="0"/>
              <a:buChar char="•"/>
            </a:pPr>
            <a:r>
              <a:rPr lang="en-GB" sz="2000" b="1" dirty="0">
                <a:solidFill>
                  <a:srgbClr val="1A1C1A"/>
                </a:solidFill>
                <a:latin typeface="Roboto" panose="020B0604020202020204" charset="0"/>
                <a:ea typeface="Roboto" panose="020B0604020202020204" charset="0"/>
              </a:rPr>
              <a:t>Topology</a:t>
            </a:r>
            <a:r>
              <a:rPr lang="en-GB" sz="2000" dirty="0">
                <a:solidFill>
                  <a:srgbClr val="1A1C1A"/>
                </a:solidFill>
                <a:latin typeface="Roboto" panose="020B0604020202020204" charset="0"/>
                <a:ea typeface="Roboto" panose="020B0604020202020204" charset="0"/>
              </a:rPr>
              <a:t> is the way in which the nodes and edges are arranged within a network. </a:t>
            </a:r>
            <a:endParaRPr lang="en-GB" sz="2000" dirty="0" smtClean="0">
              <a:solidFill>
                <a:srgbClr val="1A1C1A"/>
              </a:solidFill>
              <a:latin typeface="Roboto" panose="020B0604020202020204" charset="0"/>
              <a:ea typeface="Roboto" panose="020B0604020202020204" charset="0"/>
            </a:endParaRPr>
          </a:p>
          <a:p>
            <a:pPr marL="342900" indent="-342900">
              <a:buFont typeface="Arial" panose="020B0604020202020204" pitchFamily="34" charset="0"/>
              <a:buChar char="•"/>
            </a:pPr>
            <a:endParaRPr lang="en-GB" sz="2000" dirty="0">
              <a:solidFill>
                <a:srgbClr val="1A1C1A"/>
              </a:solidFill>
              <a:latin typeface="Roboto" panose="020B0604020202020204" charset="0"/>
              <a:ea typeface="Roboto" panose="020B0604020202020204" charset="0"/>
            </a:endParaRPr>
          </a:p>
          <a:p>
            <a:pPr marL="342900" indent="-342900">
              <a:buFont typeface="Arial" panose="020B0604020202020204" pitchFamily="34" charset="0"/>
              <a:buChar char="•"/>
            </a:pPr>
            <a:r>
              <a:rPr lang="en-GB" sz="2000" dirty="0" smtClean="0">
                <a:solidFill>
                  <a:srgbClr val="1A1C1A"/>
                </a:solidFill>
                <a:latin typeface="Roboto" panose="020B0604020202020204" charset="0"/>
                <a:ea typeface="Roboto" panose="020B0604020202020204" charset="0"/>
              </a:rPr>
              <a:t>Topological </a:t>
            </a:r>
            <a:r>
              <a:rPr lang="en-GB" sz="2000" dirty="0">
                <a:solidFill>
                  <a:srgbClr val="1A1C1A"/>
                </a:solidFill>
                <a:latin typeface="Roboto" panose="020B0604020202020204" charset="0"/>
                <a:ea typeface="Roboto" panose="020B0604020202020204" charset="0"/>
              </a:rPr>
              <a:t>properties can apply to the network as a </a:t>
            </a:r>
            <a:r>
              <a:rPr lang="en-GB" sz="2000" b="1" dirty="0">
                <a:solidFill>
                  <a:srgbClr val="1A1C1A"/>
                </a:solidFill>
                <a:latin typeface="Roboto" panose="020B0604020202020204" charset="0"/>
                <a:ea typeface="Roboto" panose="020B0604020202020204" charset="0"/>
              </a:rPr>
              <a:t>whole or to individual nodes and edges</a:t>
            </a:r>
          </a:p>
        </p:txBody>
      </p:sp>
    </p:spTree>
    <p:extLst>
      <p:ext uri="{BB962C8B-B14F-4D97-AF65-F5344CB8AC3E}">
        <p14:creationId xmlns:p14="http://schemas.microsoft.com/office/powerpoint/2010/main" val="1095537222"/>
      </p:ext>
    </p:extLst>
  </p:cSld>
  <p:clrMapOvr>
    <a:masterClrMapping/>
  </p:clrMapOvr>
</p:sld>
</file>

<file path=ppt/theme/theme1.xml><?xml version="1.0" encoding="utf-8"?>
<a:theme xmlns:a="http://schemas.openxmlformats.org/drawingml/2006/main" name="BioComp teach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TotalTime>
  <Words>3151</Words>
  <Application>Microsoft Office PowerPoint</Application>
  <PresentationFormat>Presentazione su schermo (16:9)</PresentationFormat>
  <Paragraphs>538</Paragraphs>
  <Slides>82</Slides>
  <Notes>58</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82</vt:i4>
      </vt:variant>
    </vt:vector>
  </HeadingPairs>
  <TitlesOfParts>
    <vt:vector size="87" baseType="lpstr">
      <vt:lpstr>Roboto Medium</vt:lpstr>
      <vt:lpstr>Arial</vt:lpstr>
      <vt:lpstr>BlinkMacSystemFont</vt:lpstr>
      <vt:lpstr>Roboto</vt:lpstr>
      <vt:lpstr>BioComp teaching</vt:lpstr>
      <vt:lpstr>Omics in human diseases Index</vt:lpstr>
      <vt:lpstr>Multi-Omics approach</vt:lpstr>
      <vt:lpstr>Multi-Omics approach</vt:lpstr>
      <vt:lpstr>Multi-Omics approach  Network structure in systems biology</vt:lpstr>
      <vt:lpstr>Introduction to Network Biology</vt:lpstr>
      <vt:lpstr>Network</vt:lpstr>
      <vt:lpstr>Network</vt:lpstr>
      <vt:lpstr>Network</vt:lpstr>
      <vt:lpstr>Network Topology</vt:lpstr>
      <vt:lpstr>Network Topology: edge weight and directionality</vt:lpstr>
      <vt:lpstr>Physical or functional connections</vt:lpstr>
      <vt:lpstr>Network Topology: node degree</vt:lpstr>
      <vt:lpstr>Presentazione standard di PowerPoint</vt:lpstr>
      <vt:lpstr>Network Topology: Scale-free network</vt:lpstr>
      <vt:lpstr>Presentazione standard di PowerPoint</vt:lpstr>
      <vt:lpstr>Network Topology: Paths</vt:lpstr>
      <vt:lpstr>Network Topology: Connectedness </vt:lpstr>
      <vt:lpstr>Network Topology: centrality  </vt:lpstr>
      <vt:lpstr>Network Topology: Transitivity</vt:lpstr>
      <vt:lpstr>Network Topology</vt:lpstr>
      <vt:lpstr>Types of Biological Networks</vt:lpstr>
      <vt:lpstr>Biological Network Taxonomy</vt:lpstr>
      <vt:lpstr>Biological Network Taxonomy</vt:lpstr>
      <vt:lpstr>The sources of data underlying biological networks </vt:lpstr>
      <vt:lpstr>Protein-protein Interaction Network (PPI)</vt:lpstr>
      <vt:lpstr>Why protein-protein interactions (PPI)?</vt:lpstr>
      <vt:lpstr>Why protein-protein interactions (PPI)? </vt:lpstr>
      <vt:lpstr>PPI network</vt:lpstr>
      <vt:lpstr>PPI Network: Modularity</vt:lpstr>
      <vt:lpstr>PPI Network: Modules</vt:lpstr>
      <vt:lpstr>Modules</vt:lpstr>
      <vt:lpstr>Building and analysing PPINs</vt:lpstr>
      <vt:lpstr>How do we know that a pair of proteins interact?</vt:lpstr>
      <vt:lpstr>How do we know that a pair of proteins interact?</vt:lpstr>
      <vt:lpstr>Two hybrid system</vt:lpstr>
      <vt:lpstr>Co-Immunoprecipitation (co-IP) </vt:lpstr>
      <vt:lpstr>Proteome Mass Spectrometry </vt:lpstr>
      <vt:lpstr>Other useful approaches:</vt:lpstr>
      <vt:lpstr>Public Repositories</vt:lpstr>
      <vt:lpstr>Building and analysing PPINs</vt:lpstr>
      <vt:lpstr>STRING: Search Tool for the Retrieval of Interacting Genes/Proteins</vt:lpstr>
      <vt:lpstr>STRING - Searching information</vt:lpstr>
      <vt:lpstr>STRING - Graph of PPIs</vt:lpstr>
      <vt:lpstr>STRING - list of predicted partners</vt:lpstr>
      <vt:lpstr>STRING - Neighborhood View</vt:lpstr>
      <vt:lpstr>STRING - Occurence Views</vt:lpstr>
      <vt:lpstr>STRING - Gene Fusion View</vt:lpstr>
      <vt:lpstr>Building and analysing PPINs</vt:lpstr>
      <vt:lpstr>Analyzing PPI networks</vt:lpstr>
      <vt:lpstr>Analyzing PPI networks</vt:lpstr>
      <vt:lpstr>Topological PPINs analysis: centrality</vt:lpstr>
      <vt:lpstr>Topological PPINs analysis: clustering  </vt:lpstr>
      <vt:lpstr>Presentazione standard di PowerPoint</vt:lpstr>
      <vt:lpstr>Annotation Enrichment analysis</vt:lpstr>
      <vt:lpstr>Gene Ontology (GO)  </vt:lpstr>
      <vt:lpstr>Gene Ontology (GO)  </vt:lpstr>
      <vt:lpstr>GO: Molecular Function (activities or “jobs” of a gene product)</vt:lpstr>
      <vt:lpstr>GO: Biological Process</vt:lpstr>
      <vt:lpstr>GO: Cellular Component (where a gene product acts)</vt:lpstr>
      <vt:lpstr>Presentazione standard di PowerPoint</vt:lpstr>
      <vt:lpstr>Enrichment limitations</vt:lpstr>
      <vt:lpstr>Visualize and analyze a Network</vt:lpstr>
      <vt:lpstr>Introduction to Cytoscape</vt:lpstr>
      <vt:lpstr>Cytoscape desktop</vt:lpstr>
      <vt:lpstr>Core Concepts</vt:lpstr>
      <vt:lpstr>Core Concepts: visual styles</vt:lpstr>
      <vt:lpstr>Core Concepts: network analysis </vt:lpstr>
      <vt:lpstr>Core Concepts </vt:lpstr>
      <vt:lpstr>Loading Data</vt:lpstr>
      <vt:lpstr>Loading Data</vt:lpstr>
      <vt:lpstr>Loading Data</vt:lpstr>
      <vt:lpstr>Loading Data</vt:lpstr>
      <vt:lpstr>Loading Data</vt:lpstr>
      <vt:lpstr>Filtering Data</vt:lpstr>
      <vt:lpstr>Saving and exporting</vt:lpstr>
      <vt:lpstr>Network analysis - plugins</vt:lpstr>
      <vt:lpstr>Clustering</vt:lpstr>
      <vt:lpstr>Clustering</vt:lpstr>
      <vt:lpstr>Motif finding</vt:lpstr>
      <vt:lpstr>Motif finding</vt:lpstr>
      <vt:lpstr>Enrichment analysis</vt:lpstr>
      <vt:lpstr>Useful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Homics in human diseases Index</dc:title>
  <dc:creator>biocomp</dc:creator>
  <cp:lastModifiedBy>EL</cp:lastModifiedBy>
  <cp:revision>60</cp:revision>
  <dcterms:modified xsi:type="dcterms:W3CDTF">2022-12-14T13:02:48Z</dcterms:modified>
</cp:coreProperties>
</file>