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0" r:id="rId1"/>
  </p:sldMasterIdLst>
  <p:notesMasterIdLst>
    <p:notesMasterId r:id="rId53"/>
  </p:notesMasterIdLst>
  <p:handoutMasterIdLst>
    <p:handoutMasterId r:id="rId54"/>
  </p:handoutMasterIdLst>
  <p:sldIdLst>
    <p:sldId id="405" r:id="rId2"/>
    <p:sldId id="427" r:id="rId3"/>
    <p:sldId id="712" r:id="rId4"/>
    <p:sldId id="710" r:id="rId5"/>
    <p:sldId id="713" r:id="rId6"/>
    <p:sldId id="714" r:id="rId7"/>
    <p:sldId id="717" r:id="rId8"/>
    <p:sldId id="718" r:id="rId9"/>
    <p:sldId id="719" r:id="rId10"/>
    <p:sldId id="721" r:id="rId11"/>
    <p:sldId id="722" r:id="rId12"/>
    <p:sldId id="723" r:id="rId13"/>
    <p:sldId id="724" r:id="rId14"/>
    <p:sldId id="725" r:id="rId15"/>
    <p:sldId id="726" r:id="rId16"/>
    <p:sldId id="727" r:id="rId17"/>
    <p:sldId id="728" r:id="rId18"/>
    <p:sldId id="720" r:id="rId19"/>
    <p:sldId id="746" r:id="rId20"/>
    <p:sldId id="729" r:id="rId21"/>
    <p:sldId id="730" r:id="rId22"/>
    <p:sldId id="731" r:id="rId23"/>
    <p:sldId id="774" r:id="rId24"/>
    <p:sldId id="775" r:id="rId25"/>
    <p:sldId id="776" r:id="rId26"/>
    <p:sldId id="747" r:id="rId27"/>
    <p:sldId id="748" r:id="rId28"/>
    <p:sldId id="777" r:id="rId29"/>
    <p:sldId id="733" r:id="rId30"/>
    <p:sldId id="749" r:id="rId31"/>
    <p:sldId id="750" r:id="rId32"/>
    <p:sldId id="751" r:id="rId33"/>
    <p:sldId id="734" r:id="rId34"/>
    <p:sldId id="752" r:id="rId35"/>
    <p:sldId id="778" r:id="rId36"/>
    <p:sldId id="779" r:id="rId37"/>
    <p:sldId id="780" r:id="rId38"/>
    <p:sldId id="781" r:id="rId39"/>
    <p:sldId id="782" r:id="rId40"/>
    <p:sldId id="783" r:id="rId41"/>
    <p:sldId id="764" r:id="rId42"/>
    <p:sldId id="765" r:id="rId43"/>
    <p:sldId id="766" r:id="rId44"/>
    <p:sldId id="767" r:id="rId45"/>
    <p:sldId id="768" r:id="rId46"/>
    <p:sldId id="769" r:id="rId47"/>
    <p:sldId id="771" r:id="rId48"/>
    <p:sldId id="772" r:id="rId49"/>
    <p:sldId id="784" r:id="rId50"/>
    <p:sldId id="785" r:id="rId51"/>
    <p:sldId id="773" r:id="rId52"/>
  </p:sldIdLst>
  <p:sldSz cx="9144000" cy="6858000" type="overhead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99FF"/>
    <a:srgbClr val="990033"/>
    <a:srgbClr val="339933"/>
    <a:srgbClr val="993366"/>
    <a:srgbClr val="FFFF66"/>
    <a:srgbClr val="CCFF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27F97BB-C833-4FB7-BDE5-3F7075034690}" styleName="Stile con tema 2 - Color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2644" autoAdjust="0"/>
  </p:normalViewPr>
  <p:slideViewPr>
    <p:cSldViewPr>
      <p:cViewPr varScale="1">
        <p:scale>
          <a:sx n="105" d="100"/>
          <a:sy n="105" d="100"/>
        </p:scale>
        <p:origin x="17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56"/>
    </p:cViewPr>
  </p:sorterViewPr>
  <p:notesViewPr>
    <p:cSldViewPr>
      <p:cViewPr>
        <p:scale>
          <a:sx n="100" d="100"/>
          <a:sy n="100" d="100"/>
        </p:scale>
        <p:origin x="-924" y="-6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/>
              <a:t>Cumlative Distribution of Cause-Specific Deaths</a:t>
            </a:r>
          </a:p>
        </c:rich>
      </c:tx>
      <c:layout>
        <c:manualLayout>
          <c:xMode val="edge"/>
          <c:yMode val="edge"/>
          <c:x val="0.32194616977225687"/>
          <c:y val="2.027027027027027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3498964803312652E-2"/>
          <c:y val="0.12331081081081081"/>
          <c:w val="0.78778467908902694"/>
          <c:h val="0.76689189189189211"/>
        </c:manualLayout>
      </c:layout>
      <c:lineChart>
        <c:grouping val="standard"/>
        <c:varyColors val="0"/>
        <c:ser>
          <c:idx val="0"/>
          <c:order val="0"/>
          <c:tx>
            <c:strRef>
              <c:f>'[2_Tavola di mortalità per CAUSA Maschi_Costa Rica_Soluzioni-1.xlsx]Table 4.6.3'!$F$4</c:f>
              <c:strCache>
                <c:ptCount val="1"/>
                <c:pt idx="0">
                  <c:v>Diarrhea</c:v>
                </c:pt>
              </c:strCache>
            </c:strRef>
          </c:tx>
          <c:cat>
            <c:numRef>
              <c:f>'[2_Tavola di mortalità per CAUSA Maschi_Costa Rica_Soluzioni-1.xlsx]Table 4.6.3'!$A$5:$A$23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15</c:v>
                </c:pt>
                <c:pt idx="5">
                  <c:v>20</c:v>
                </c:pt>
                <c:pt idx="6">
                  <c:v>25</c:v>
                </c:pt>
                <c:pt idx="7">
                  <c:v>30</c:v>
                </c:pt>
                <c:pt idx="8">
                  <c:v>35</c:v>
                </c:pt>
                <c:pt idx="9">
                  <c:v>40</c:v>
                </c:pt>
                <c:pt idx="10">
                  <c:v>45</c:v>
                </c:pt>
                <c:pt idx="11">
                  <c:v>50</c:v>
                </c:pt>
                <c:pt idx="12">
                  <c:v>55</c:v>
                </c:pt>
                <c:pt idx="13">
                  <c:v>60</c:v>
                </c:pt>
                <c:pt idx="14">
                  <c:v>65</c:v>
                </c:pt>
                <c:pt idx="15">
                  <c:v>70</c:v>
                </c:pt>
                <c:pt idx="16">
                  <c:v>75</c:v>
                </c:pt>
                <c:pt idx="17">
                  <c:v>80</c:v>
                </c:pt>
                <c:pt idx="18">
                  <c:v>85</c:v>
                </c:pt>
              </c:numCache>
            </c:numRef>
          </c:cat>
          <c:val>
            <c:numRef>
              <c:f>'[2_Tavola di mortalità per CAUSA Maschi_Costa Rica_Soluzioni-1.xlsx]Table 4.6.3'!$F$5:$F$23</c:f>
              <c:numCache>
                <c:formatCode>0.00000</c:formatCode>
                <c:ptCount val="19"/>
                <c:pt idx="0">
                  <c:v>0</c:v>
                </c:pt>
                <c:pt idx="1">
                  <c:v>0.42248043661472223</c:v>
                </c:pt>
                <c:pt idx="2">
                  <c:v>0.55579390745254575</c:v>
                </c:pt>
                <c:pt idx="3">
                  <c:v>0.5689225158651624</c:v>
                </c:pt>
                <c:pt idx="4">
                  <c:v>0.5705092683553481</c:v>
                </c:pt>
                <c:pt idx="5">
                  <c:v>0.57435004832883219</c:v>
                </c:pt>
                <c:pt idx="6">
                  <c:v>0.57435004832883219</c:v>
                </c:pt>
                <c:pt idx="7">
                  <c:v>0.57435004832883219</c:v>
                </c:pt>
                <c:pt idx="8">
                  <c:v>0.58027382146928397</c:v>
                </c:pt>
                <c:pt idx="9">
                  <c:v>0.58753869059374375</c:v>
                </c:pt>
                <c:pt idx="10">
                  <c:v>0.59189631843851132</c:v>
                </c:pt>
                <c:pt idx="11">
                  <c:v>0.59189631843851132</c:v>
                </c:pt>
                <c:pt idx="12">
                  <c:v>0.60845297541185261</c:v>
                </c:pt>
                <c:pt idx="13">
                  <c:v>0.62217512470962255</c:v>
                </c:pt>
                <c:pt idx="14">
                  <c:v>0.65542484923419531</c:v>
                </c:pt>
                <c:pt idx="15">
                  <c:v>0.68669735816369526</c:v>
                </c:pt>
                <c:pt idx="16">
                  <c:v>0.74643125882124617</c:v>
                </c:pt>
                <c:pt idx="17">
                  <c:v>0.78947059342148773</c:v>
                </c:pt>
                <c:pt idx="18">
                  <c:v>0.88803167020742924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E2-47DB-89CD-76D9483682D9}"/>
            </c:ext>
          </c:extLst>
        </c:ser>
        <c:ser>
          <c:idx val="1"/>
          <c:order val="1"/>
          <c:tx>
            <c:strRef>
              <c:f>'[2_Tavola di mortalità per CAUSA Maschi_Costa Rica_Soluzioni-1.xlsx]Table 4.6.3'!$G$4</c:f>
              <c:strCache>
                <c:ptCount val="1"/>
                <c:pt idx="0">
                  <c:v>Cancer</c:v>
                </c:pt>
              </c:strCache>
            </c:strRef>
          </c:tx>
          <c:cat>
            <c:numRef>
              <c:f>'[2_Tavola di mortalità per CAUSA Maschi_Costa Rica_Soluzioni-1.xlsx]Table 4.6.3'!$A$5:$A$23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15</c:v>
                </c:pt>
                <c:pt idx="5">
                  <c:v>20</c:v>
                </c:pt>
                <c:pt idx="6">
                  <c:v>25</c:v>
                </c:pt>
                <c:pt idx="7">
                  <c:v>30</c:v>
                </c:pt>
                <c:pt idx="8">
                  <c:v>35</c:v>
                </c:pt>
                <c:pt idx="9">
                  <c:v>40</c:v>
                </c:pt>
                <c:pt idx="10">
                  <c:v>45</c:v>
                </c:pt>
                <c:pt idx="11">
                  <c:v>50</c:v>
                </c:pt>
                <c:pt idx="12">
                  <c:v>55</c:v>
                </c:pt>
                <c:pt idx="13">
                  <c:v>60</c:v>
                </c:pt>
                <c:pt idx="14">
                  <c:v>65</c:v>
                </c:pt>
                <c:pt idx="15">
                  <c:v>70</c:v>
                </c:pt>
                <c:pt idx="16">
                  <c:v>75</c:v>
                </c:pt>
                <c:pt idx="17">
                  <c:v>80</c:v>
                </c:pt>
                <c:pt idx="18">
                  <c:v>85</c:v>
                </c:pt>
              </c:numCache>
            </c:numRef>
          </c:cat>
          <c:val>
            <c:numRef>
              <c:f>'[2_Tavola di mortalità per CAUSA Maschi_Costa Rica_Soluzioni-1.xlsx]Table 4.6.3'!$G$5:$G$23</c:f>
              <c:numCache>
                <c:formatCode>0.00000</c:formatCode>
                <c:ptCount val="19"/>
                <c:pt idx="0">
                  <c:v>0</c:v>
                </c:pt>
                <c:pt idx="1">
                  <c:v>3.7903712506415856E-4</c:v>
                </c:pt>
                <c:pt idx="2">
                  <c:v>3.3665981023113527E-3</c:v>
                </c:pt>
                <c:pt idx="3">
                  <c:v>5.9013537993397158E-3</c:v>
                </c:pt>
                <c:pt idx="4">
                  <c:v>7.8160797302345552E-3</c:v>
                </c:pt>
                <c:pt idx="5">
                  <c:v>9.6699393726368561E-3</c:v>
                </c:pt>
                <c:pt idx="6">
                  <c:v>1.2875803239113248E-2</c:v>
                </c:pt>
                <c:pt idx="7">
                  <c:v>1.7234477087970206E-2</c:v>
                </c:pt>
                <c:pt idx="8">
                  <c:v>2.0093751514426914E-2</c:v>
                </c:pt>
                <c:pt idx="9">
                  <c:v>2.8860231090288367E-2</c:v>
                </c:pt>
                <c:pt idx="10">
                  <c:v>5.3048534044021559E-2</c:v>
                </c:pt>
                <c:pt idx="11">
                  <c:v>7.5699049021224415E-2</c:v>
                </c:pt>
                <c:pt idx="12">
                  <c:v>0.1369674652388683</c:v>
                </c:pt>
                <c:pt idx="13">
                  <c:v>0.22803891707403412</c:v>
                </c:pt>
                <c:pt idx="14">
                  <c:v>0.37649131119567536</c:v>
                </c:pt>
                <c:pt idx="15">
                  <c:v>0.53246831944752659</c:v>
                </c:pt>
                <c:pt idx="16">
                  <c:v>0.66797982019503777</c:v>
                </c:pt>
                <c:pt idx="17">
                  <c:v>0.82032348407284295</c:v>
                </c:pt>
                <c:pt idx="18">
                  <c:v>0.92974196906839635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E2-47DB-89CD-76D9483682D9}"/>
            </c:ext>
          </c:extLst>
        </c:ser>
        <c:ser>
          <c:idx val="2"/>
          <c:order val="2"/>
          <c:tx>
            <c:strRef>
              <c:f>'[2_Tavola di mortalità per CAUSA Maschi_Costa Rica_Soluzioni-1.xlsx]Table 4.6.3'!$H$4</c:f>
              <c:strCache>
                <c:ptCount val="1"/>
                <c:pt idx="0">
                  <c:v>CVD</c:v>
                </c:pt>
              </c:strCache>
            </c:strRef>
          </c:tx>
          <c:cat>
            <c:numRef>
              <c:f>'[2_Tavola di mortalità per CAUSA Maschi_Costa Rica_Soluzioni-1.xlsx]Table 4.6.3'!$A$5:$A$23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15</c:v>
                </c:pt>
                <c:pt idx="5">
                  <c:v>20</c:v>
                </c:pt>
                <c:pt idx="6">
                  <c:v>25</c:v>
                </c:pt>
                <c:pt idx="7">
                  <c:v>30</c:v>
                </c:pt>
                <c:pt idx="8">
                  <c:v>35</c:v>
                </c:pt>
                <c:pt idx="9">
                  <c:v>40</c:v>
                </c:pt>
                <c:pt idx="10">
                  <c:v>45</c:v>
                </c:pt>
                <c:pt idx="11">
                  <c:v>50</c:v>
                </c:pt>
                <c:pt idx="12">
                  <c:v>55</c:v>
                </c:pt>
                <c:pt idx="13">
                  <c:v>60</c:v>
                </c:pt>
                <c:pt idx="14">
                  <c:v>65</c:v>
                </c:pt>
                <c:pt idx="15">
                  <c:v>70</c:v>
                </c:pt>
                <c:pt idx="16">
                  <c:v>75</c:v>
                </c:pt>
                <c:pt idx="17">
                  <c:v>80</c:v>
                </c:pt>
                <c:pt idx="18">
                  <c:v>85</c:v>
                </c:pt>
              </c:numCache>
            </c:numRef>
          </c:cat>
          <c:val>
            <c:numRef>
              <c:f>'[2_Tavola di mortalità per CAUSA Maschi_Costa Rica_Soluzioni-1.xlsx]Table 4.6.3'!$H$5:$H$23</c:f>
              <c:numCache>
                <c:formatCode>0.00000</c:formatCode>
                <c:ptCount val="19"/>
                <c:pt idx="0">
                  <c:v>0</c:v>
                </c:pt>
                <c:pt idx="1">
                  <c:v>1.9893226763511209E-3</c:v>
                </c:pt>
                <c:pt idx="2">
                  <c:v>3.1245111453219159E-3</c:v>
                </c:pt>
                <c:pt idx="3">
                  <c:v>3.1245111453219159E-3</c:v>
                </c:pt>
                <c:pt idx="4">
                  <c:v>4.0703151837694143E-3</c:v>
                </c:pt>
                <c:pt idx="5">
                  <c:v>5.2149881028849794E-3</c:v>
                </c:pt>
                <c:pt idx="6">
                  <c:v>7.5243735479628218E-3</c:v>
                </c:pt>
                <c:pt idx="7">
                  <c:v>9.0622480000140358E-3</c:v>
                </c:pt>
                <c:pt idx="8">
                  <c:v>1.1710453340988631E-2</c:v>
                </c:pt>
                <c:pt idx="9">
                  <c:v>1.7123350594345367E-2</c:v>
                </c:pt>
                <c:pt idx="10">
                  <c:v>2.5564964284668028E-2</c:v>
                </c:pt>
                <c:pt idx="11">
                  <c:v>4.5144873522434834E-2</c:v>
                </c:pt>
                <c:pt idx="12">
                  <c:v>7.2284090946031956E-2</c:v>
                </c:pt>
                <c:pt idx="13">
                  <c:v>0.11727003151493702</c:v>
                </c:pt>
                <c:pt idx="14">
                  <c:v>0.19654571925355113</c:v>
                </c:pt>
                <c:pt idx="15">
                  <c:v>0.31770817227348647</c:v>
                </c:pt>
                <c:pt idx="16">
                  <c:v>0.4868326468919093</c:v>
                </c:pt>
                <c:pt idx="17">
                  <c:v>0.63434397344754878</c:v>
                </c:pt>
                <c:pt idx="18">
                  <c:v>0.81646458873367789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CE2-47DB-89CD-76D9483682D9}"/>
            </c:ext>
          </c:extLst>
        </c:ser>
        <c:ser>
          <c:idx val="3"/>
          <c:order val="3"/>
          <c:tx>
            <c:strRef>
              <c:f>'[2_Tavola di mortalità per CAUSA Maschi_Costa Rica_Soluzioni-1.xlsx]Table 4.6.3'!$I$4</c:f>
              <c:strCache>
                <c:ptCount val="1"/>
                <c:pt idx="0">
                  <c:v>Other Causes</c:v>
                </c:pt>
              </c:strCache>
            </c:strRef>
          </c:tx>
          <c:cat>
            <c:numRef>
              <c:f>'[2_Tavola di mortalità per CAUSA Maschi_Costa Rica_Soluzioni-1.xlsx]Table 4.6.3'!$A$5:$A$23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15</c:v>
                </c:pt>
                <c:pt idx="5">
                  <c:v>20</c:v>
                </c:pt>
                <c:pt idx="6">
                  <c:v>25</c:v>
                </c:pt>
                <c:pt idx="7">
                  <c:v>30</c:v>
                </c:pt>
                <c:pt idx="8">
                  <c:v>35</c:v>
                </c:pt>
                <c:pt idx="9">
                  <c:v>40</c:v>
                </c:pt>
                <c:pt idx="10">
                  <c:v>45</c:v>
                </c:pt>
                <c:pt idx="11">
                  <c:v>50</c:v>
                </c:pt>
                <c:pt idx="12">
                  <c:v>55</c:v>
                </c:pt>
                <c:pt idx="13">
                  <c:v>60</c:v>
                </c:pt>
                <c:pt idx="14">
                  <c:v>65</c:v>
                </c:pt>
                <c:pt idx="15">
                  <c:v>70</c:v>
                </c:pt>
                <c:pt idx="16">
                  <c:v>75</c:v>
                </c:pt>
                <c:pt idx="17">
                  <c:v>80</c:v>
                </c:pt>
                <c:pt idx="18">
                  <c:v>85</c:v>
                </c:pt>
              </c:numCache>
            </c:numRef>
          </c:cat>
          <c:val>
            <c:numRef>
              <c:f>'[2_Tavola di mortalità per CAUSA Maschi_Costa Rica_Soluzioni-1.xlsx]Table 4.6.3'!$I$5:$I$23</c:f>
              <c:numCache>
                <c:formatCode>0.00000</c:formatCode>
                <c:ptCount val="19"/>
                <c:pt idx="0">
                  <c:v>0</c:v>
                </c:pt>
                <c:pt idx="1">
                  <c:v>0.10609579863074142</c:v>
                </c:pt>
                <c:pt idx="2">
                  <c:v>0.14389432088178405</c:v>
                </c:pt>
                <c:pt idx="3">
                  <c:v>0.15700189379151008</c:v>
                </c:pt>
                <c:pt idx="4">
                  <c:v>0.1668393274337564</c:v>
                </c:pt>
                <c:pt idx="5">
                  <c:v>0.176425892504179</c:v>
                </c:pt>
                <c:pt idx="6">
                  <c:v>0.18961696241448181</c:v>
                </c:pt>
                <c:pt idx="7">
                  <c:v>0.20125015280616207</c:v>
                </c:pt>
                <c:pt idx="8">
                  <c:v>0.21508194062763053</c:v>
                </c:pt>
                <c:pt idx="9">
                  <c:v>0.23379995064758502</c:v>
                </c:pt>
                <c:pt idx="10">
                  <c:v>0.25695661363007782</c:v>
                </c:pt>
                <c:pt idx="11">
                  <c:v>0.29020612237633991</c:v>
                </c:pt>
                <c:pt idx="12">
                  <c:v>0.32442171162126715</c:v>
                </c:pt>
                <c:pt idx="13">
                  <c:v>0.36585365552873744</c:v>
                </c:pt>
                <c:pt idx="14">
                  <c:v>0.42675843214488979</c:v>
                </c:pt>
                <c:pt idx="15">
                  <c:v>0.51320755623714531</c:v>
                </c:pt>
                <c:pt idx="16">
                  <c:v>0.60843628081610746</c:v>
                </c:pt>
                <c:pt idx="17">
                  <c:v>0.72856850977157683</c:v>
                </c:pt>
                <c:pt idx="18">
                  <c:v>0.85395317612690658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CE2-47DB-89CD-76D948368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581696"/>
        <c:axId val="75767808"/>
      </c:lineChart>
      <c:catAx>
        <c:axId val="635816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Age ("up to this age")</a:t>
                </a:r>
              </a:p>
            </c:rich>
          </c:tx>
          <c:layout>
            <c:manualLayout>
              <c:xMode val="edge"/>
              <c:yMode val="edge"/>
              <c:x val="0.39544513457556935"/>
              <c:y val="0.9425675675675674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5767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76780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Cumlative Proportions</a:t>
                </a:r>
              </a:p>
            </c:rich>
          </c:tx>
          <c:layout>
            <c:manualLayout>
              <c:xMode val="edge"/>
              <c:yMode val="edge"/>
              <c:x val="1.1387163561076604E-2"/>
              <c:y val="0.38513513513513514"/>
            </c:manualLayout>
          </c:layout>
          <c:overlay val="0"/>
        </c:title>
        <c:numFmt formatCode="0.0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3581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267080745341652"/>
          <c:y val="0.43581081081081091"/>
          <c:w val="0.12318840579710146"/>
          <c:h val="0.14358108108108111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 sz="1600" dirty="0" err="1"/>
              <a:t>Graphic</a:t>
            </a:r>
            <a:r>
              <a:rPr lang="it-IT" sz="1600" dirty="0"/>
              <a:t> </a:t>
            </a:r>
            <a:r>
              <a:rPr lang="it-IT" sz="1600" dirty="0" err="1"/>
              <a:t>Representation</a:t>
            </a:r>
            <a:r>
              <a:rPr lang="it-IT" sz="1600" dirty="0"/>
              <a:t> of Age Distribution: 1960 Costa </a:t>
            </a:r>
            <a:r>
              <a:rPr lang="it-IT" sz="1600" dirty="0" err="1"/>
              <a:t>Rican</a:t>
            </a:r>
            <a:r>
              <a:rPr lang="it-IT" sz="1600" dirty="0"/>
              <a:t> </a:t>
            </a:r>
            <a:r>
              <a:rPr lang="it-IT" sz="1600" dirty="0" err="1"/>
              <a:t>Males</a:t>
            </a:r>
            <a:endParaRPr lang="it-IT" sz="1600" dirty="0"/>
          </a:p>
        </c:rich>
      </c:tx>
      <c:layout>
        <c:manualLayout>
          <c:xMode val="edge"/>
          <c:yMode val="edge"/>
          <c:x val="6.5378261540836813E-2"/>
          <c:y val="7.657723340138042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097308488612874E-2"/>
          <c:y val="0.12331081081081081"/>
          <c:w val="0.77018633540372672"/>
          <c:h val="0.76689189189189211"/>
        </c:manualLayout>
      </c:layout>
      <c:lineChart>
        <c:grouping val="standard"/>
        <c:varyColors val="0"/>
        <c:ser>
          <c:idx val="0"/>
          <c:order val="0"/>
          <c:tx>
            <c:strRef>
              <c:f>'[2_Tavola di mortalità per CAUSA Maschi_Costa Rica_Soluzioni-1.xlsx]Adjustments For Graph'!$C$2</c:f>
              <c:strCache>
                <c:ptCount val="1"/>
                <c:pt idx="0">
                  <c:v>Diarrhea</c:v>
                </c:pt>
              </c:strCache>
            </c:strRef>
          </c:tx>
          <c:cat>
            <c:numRef>
              <c:f>'[2_Tavola di mortalità per CAUSA Maschi_Costa Rica_Soluzioni-1.xlsx]Adjustments For Graph'!$B$3:$B$22</c:f>
              <c:numCache>
                <c:formatCode>General</c:formatCode>
                <c:ptCount val="20"/>
                <c:pt idx="0" formatCode="0">
                  <c:v>0</c:v>
                </c:pt>
                <c:pt idx="1">
                  <c:v>0.5</c:v>
                </c:pt>
                <c:pt idx="2">
                  <c:v>3</c:v>
                </c:pt>
                <c:pt idx="3">
                  <c:v>7.5</c:v>
                </c:pt>
                <c:pt idx="4">
                  <c:v>12.5</c:v>
                </c:pt>
                <c:pt idx="5">
                  <c:v>17.5</c:v>
                </c:pt>
                <c:pt idx="6">
                  <c:v>22.5</c:v>
                </c:pt>
                <c:pt idx="7">
                  <c:v>27.5</c:v>
                </c:pt>
                <c:pt idx="8">
                  <c:v>32.5</c:v>
                </c:pt>
                <c:pt idx="9">
                  <c:v>37.5</c:v>
                </c:pt>
                <c:pt idx="10">
                  <c:v>42.5</c:v>
                </c:pt>
                <c:pt idx="11">
                  <c:v>47.5</c:v>
                </c:pt>
                <c:pt idx="12">
                  <c:v>52.5</c:v>
                </c:pt>
                <c:pt idx="13">
                  <c:v>57.5</c:v>
                </c:pt>
                <c:pt idx="14">
                  <c:v>62.5</c:v>
                </c:pt>
                <c:pt idx="15">
                  <c:v>67.5</c:v>
                </c:pt>
                <c:pt idx="16">
                  <c:v>72.5</c:v>
                </c:pt>
                <c:pt idx="17">
                  <c:v>77.5</c:v>
                </c:pt>
                <c:pt idx="18">
                  <c:v>82.5</c:v>
                </c:pt>
                <c:pt idx="19">
                  <c:v>97.5</c:v>
                </c:pt>
              </c:numCache>
            </c:numRef>
          </c:cat>
          <c:val>
            <c:numRef>
              <c:f>'[2_Tavola di mortalità per CAUSA Maschi_Costa Rica_Soluzioni-1.xlsx]Adjustments For Graph'!$C$3:$C$22</c:f>
              <c:numCache>
                <c:formatCode>0.00000</c:formatCode>
                <c:ptCount val="20"/>
                <c:pt idx="0" formatCode="0">
                  <c:v>0</c:v>
                </c:pt>
                <c:pt idx="1">
                  <c:v>0.42248043661472223</c:v>
                </c:pt>
                <c:pt idx="2">
                  <c:v>3.3328367709455894E-2</c:v>
                </c:pt>
                <c:pt idx="3">
                  <c:v>2.6257216825233214E-3</c:v>
                </c:pt>
                <c:pt idx="4">
                  <c:v>3.1735049803714298E-4</c:v>
                </c:pt>
                <c:pt idx="5">
                  <c:v>7.6815599469682281E-4</c:v>
                </c:pt>
                <c:pt idx="6">
                  <c:v>0</c:v>
                </c:pt>
                <c:pt idx="7">
                  <c:v>0</c:v>
                </c:pt>
                <c:pt idx="8">
                  <c:v>1.1847546280903463E-3</c:v>
                </c:pt>
                <c:pt idx="9">
                  <c:v>1.452973824891951E-3</c:v>
                </c:pt>
                <c:pt idx="10">
                  <c:v>8.7152556895350676E-4</c:v>
                </c:pt>
                <c:pt idx="11">
                  <c:v>0</c:v>
                </c:pt>
                <c:pt idx="12">
                  <c:v>3.3113313946682545E-3</c:v>
                </c:pt>
                <c:pt idx="13">
                  <c:v>2.7444298595539879E-3</c:v>
                </c:pt>
                <c:pt idx="14">
                  <c:v>6.6499449049145605E-3</c:v>
                </c:pt>
                <c:pt idx="15">
                  <c:v>6.2545017858999848E-3</c:v>
                </c:pt>
                <c:pt idx="16">
                  <c:v>1.194678013151018E-2</c:v>
                </c:pt>
                <c:pt idx="17">
                  <c:v>8.6078669200483071E-3</c:v>
                </c:pt>
                <c:pt idx="18">
                  <c:v>1.9712215357188295E-2</c:v>
                </c:pt>
                <c:pt idx="19">
                  <c:v>4.4787331917028363E-3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2D-49D3-AAC0-3B4C99E7F9DB}"/>
            </c:ext>
          </c:extLst>
        </c:ser>
        <c:ser>
          <c:idx val="1"/>
          <c:order val="1"/>
          <c:tx>
            <c:strRef>
              <c:f>'[2_Tavola di mortalità per CAUSA Maschi_Costa Rica_Soluzioni-1.xlsx]Adjustments For Graph'!$D$2</c:f>
              <c:strCache>
                <c:ptCount val="1"/>
                <c:pt idx="0">
                  <c:v>Cancer</c:v>
                </c:pt>
              </c:strCache>
            </c:strRef>
          </c:tx>
          <c:cat>
            <c:numRef>
              <c:f>'[2_Tavola di mortalità per CAUSA Maschi_Costa Rica_Soluzioni-1.xlsx]Adjustments For Graph'!$B$3:$B$22</c:f>
              <c:numCache>
                <c:formatCode>General</c:formatCode>
                <c:ptCount val="20"/>
                <c:pt idx="0" formatCode="0">
                  <c:v>0</c:v>
                </c:pt>
                <c:pt idx="1">
                  <c:v>0.5</c:v>
                </c:pt>
                <c:pt idx="2">
                  <c:v>3</c:v>
                </c:pt>
                <c:pt idx="3">
                  <c:v>7.5</c:v>
                </c:pt>
                <c:pt idx="4">
                  <c:v>12.5</c:v>
                </c:pt>
                <c:pt idx="5">
                  <c:v>17.5</c:v>
                </c:pt>
                <c:pt idx="6">
                  <c:v>22.5</c:v>
                </c:pt>
                <c:pt idx="7">
                  <c:v>27.5</c:v>
                </c:pt>
                <c:pt idx="8">
                  <c:v>32.5</c:v>
                </c:pt>
                <c:pt idx="9">
                  <c:v>37.5</c:v>
                </c:pt>
                <c:pt idx="10">
                  <c:v>42.5</c:v>
                </c:pt>
                <c:pt idx="11">
                  <c:v>47.5</c:v>
                </c:pt>
                <c:pt idx="12">
                  <c:v>52.5</c:v>
                </c:pt>
                <c:pt idx="13">
                  <c:v>57.5</c:v>
                </c:pt>
                <c:pt idx="14">
                  <c:v>62.5</c:v>
                </c:pt>
                <c:pt idx="15">
                  <c:v>67.5</c:v>
                </c:pt>
                <c:pt idx="16">
                  <c:v>72.5</c:v>
                </c:pt>
                <c:pt idx="17">
                  <c:v>77.5</c:v>
                </c:pt>
                <c:pt idx="18">
                  <c:v>82.5</c:v>
                </c:pt>
                <c:pt idx="19">
                  <c:v>97.5</c:v>
                </c:pt>
              </c:numCache>
            </c:numRef>
          </c:cat>
          <c:val>
            <c:numRef>
              <c:f>'[2_Tavola di mortalità per CAUSA Maschi_Costa Rica_Soluzioni-1.xlsx]Adjustments For Graph'!$D$3:$D$22</c:f>
              <c:numCache>
                <c:formatCode>0.00000</c:formatCode>
                <c:ptCount val="20"/>
                <c:pt idx="0" formatCode="0">
                  <c:v>0</c:v>
                </c:pt>
                <c:pt idx="1">
                  <c:v>3.7903712506415856E-4</c:v>
                </c:pt>
                <c:pt idx="2">
                  <c:v>7.4689024431179849E-4</c:v>
                </c:pt>
                <c:pt idx="3">
                  <c:v>5.0695113940567261E-4</c:v>
                </c:pt>
                <c:pt idx="4">
                  <c:v>3.829451861789679E-4</c:v>
                </c:pt>
                <c:pt idx="5">
                  <c:v>3.707719284804601E-4</c:v>
                </c:pt>
                <c:pt idx="6">
                  <c:v>6.4117277329527847E-4</c:v>
                </c:pt>
                <c:pt idx="7">
                  <c:v>8.7173476977139169E-4</c:v>
                </c:pt>
                <c:pt idx="8">
                  <c:v>5.7185488529134143E-4</c:v>
                </c:pt>
                <c:pt idx="9">
                  <c:v>1.753295915172291E-3</c:v>
                </c:pt>
                <c:pt idx="10">
                  <c:v>4.8376605907466379E-3</c:v>
                </c:pt>
                <c:pt idx="11">
                  <c:v>4.5301029954405722E-3</c:v>
                </c:pt>
                <c:pt idx="12">
                  <c:v>1.2253683243528778E-2</c:v>
                </c:pt>
                <c:pt idx="13">
                  <c:v>1.8214290367033165E-2</c:v>
                </c:pt>
                <c:pt idx="14">
                  <c:v>2.9690478824328254E-2</c:v>
                </c:pt>
                <c:pt idx="15">
                  <c:v>3.1195401650370241E-2</c:v>
                </c:pt>
                <c:pt idx="16">
                  <c:v>2.7102300149502247E-2</c:v>
                </c:pt>
                <c:pt idx="17">
                  <c:v>3.0468732775561037E-2</c:v>
                </c:pt>
                <c:pt idx="18">
                  <c:v>2.1883696999110684E-2</c:v>
                </c:pt>
                <c:pt idx="19">
                  <c:v>2.8103212372641373E-3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2D-49D3-AAC0-3B4C99E7F9DB}"/>
            </c:ext>
          </c:extLst>
        </c:ser>
        <c:ser>
          <c:idx val="2"/>
          <c:order val="2"/>
          <c:tx>
            <c:strRef>
              <c:f>'[2_Tavola di mortalità per CAUSA Maschi_Costa Rica_Soluzioni-1.xlsx]Adjustments For Graph'!$E$2</c:f>
              <c:strCache>
                <c:ptCount val="1"/>
                <c:pt idx="0">
                  <c:v>CVD</c:v>
                </c:pt>
              </c:strCache>
            </c:strRef>
          </c:tx>
          <c:cat>
            <c:numRef>
              <c:f>'[2_Tavola di mortalità per CAUSA Maschi_Costa Rica_Soluzioni-1.xlsx]Adjustments For Graph'!$B$3:$B$22</c:f>
              <c:numCache>
                <c:formatCode>General</c:formatCode>
                <c:ptCount val="20"/>
                <c:pt idx="0" formatCode="0">
                  <c:v>0</c:v>
                </c:pt>
                <c:pt idx="1">
                  <c:v>0.5</c:v>
                </c:pt>
                <c:pt idx="2">
                  <c:v>3</c:v>
                </c:pt>
                <c:pt idx="3">
                  <c:v>7.5</c:v>
                </c:pt>
                <c:pt idx="4">
                  <c:v>12.5</c:v>
                </c:pt>
                <c:pt idx="5">
                  <c:v>17.5</c:v>
                </c:pt>
                <c:pt idx="6">
                  <c:v>22.5</c:v>
                </c:pt>
                <c:pt idx="7">
                  <c:v>27.5</c:v>
                </c:pt>
                <c:pt idx="8">
                  <c:v>32.5</c:v>
                </c:pt>
                <c:pt idx="9">
                  <c:v>37.5</c:v>
                </c:pt>
                <c:pt idx="10">
                  <c:v>42.5</c:v>
                </c:pt>
                <c:pt idx="11">
                  <c:v>47.5</c:v>
                </c:pt>
                <c:pt idx="12">
                  <c:v>52.5</c:v>
                </c:pt>
                <c:pt idx="13">
                  <c:v>57.5</c:v>
                </c:pt>
                <c:pt idx="14">
                  <c:v>62.5</c:v>
                </c:pt>
                <c:pt idx="15">
                  <c:v>67.5</c:v>
                </c:pt>
                <c:pt idx="16">
                  <c:v>72.5</c:v>
                </c:pt>
                <c:pt idx="17">
                  <c:v>77.5</c:v>
                </c:pt>
                <c:pt idx="18">
                  <c:v>82.5</c:v>
                </c:pt>
                <c:pt idx="19">
                  <c:v>97.5</c:v>
                </c:pt>
              </c:numCache>
            </c:numRef>
          </c:cat>
          <c:val>
            <c:numRef>
              <c:f>'[2_Tavola di mortalità per CAUSA Maschi_Costa Rica_Soluzioni-1.xlsx]Adjustments For Graph'!$E$3:$E$22</c:f>
              <c:numCache>
                <c:formatCode>0.00000</c:formatCode>
                <c:ptCount val="20"/>
                <c:pt idx="0" formatCode="0">
                  <c:v>0</c:v>
                </c:pt>
                <c:pt idx="1">
                  <c:v>1.9893226763511209E-3</c:v>
                </c:pt>
                <c:pt idx="2">
                  <c:v>2.8379711724269881E-4</c:v>
                </c:pt>
                <c:pt idx="3">
                  <c:v>0</c:v>
                </c:pt>
                <c:pt idx="4">
                  <c:v>1.8916080768949969E-4</c:v>
                </c:pt>
                <c:pt idx="5">
                  <c:v>2.2893458382311304E-4</c:v>
                </c:pt>
                <c:pt idx="6">
                  <c:v>4.6187708901556838E-4</c:v>
                </c:pt>
                <c:pt idx="7">
                  <c:v>3.0757489041024279E-4</c:v>
                </c:pt>
                <c:pt idx="8">
                  <c:v>5.2964106819491897E-4</c:v>
                </c:pt>
                <c:pt idx="9">
                  <c:v>1.0825794506713472E-3</c:v>
                </c:pt>
                <c:pt idx="10">
                  <c:v>1.6883227380645317E-3</c:v>
                </c:pt>
                <c:pt idx="11">
                  <c:v>3.9159818475533615E-3</c:v>
                </c:pt>
                <c:pt idx="12">
                  <c:v>5.4278434847194251E-3</c:v>
                </c:pt>
                <c:pt idx="13">
                  <c:v>8.9971881137810121E-3</c:v>
                </c:pt>
                <c:pt idx="14">
                  <c:v>1.5855137547722824E-2</c:v>
                </c:pt>
                <c:pt idx="15">
                  <c:v>2.4232490603987061E-2</c:v>
                </c:pt>
                <c:pt idx="16">
                  <c:v>3.3824894923684568E-2</c:v>
                </c:pt>
                <c:pt idx="17">
                  <c:v>2.9502265311127891E-2</c:v>
                </c:pt>
                <c:pt idx="18">
                  <c:v>3.6424123057225824E-2</c:v>
                </c:pt>
                <c:pt idx="19">
                  <c:v>7.3414164506528847E-3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2D-49D3-AAC0-3B4C99E7F9DB}"/>
            </c:ext>
          </c:extLst>
        </c:ser>
        <c:ser>
          <c:idx val="3"/>
          <c:order val="3"/>
          <c:tx>
            <c:strRef>
              <c:f>'[2_Tavola di mortalità per CAUSA Maschi_Costa Rica_Soluzioni-1.xlsx]Adjustments For Graph'!$F$2</c:f>
              <c:strCache>
                <c:ptCount val="1"/>
                <c:pt idx="0">
                  <c:v>Other Causes</c:v>
                </c:pt>
              </c:strCache>
            </c:strRef>
          </c:tx>
          <c:cat>
            <c:numRef>
              <c:f>'[2_Tavola di mortalità per CAUSA Maschi_Costa Rica_Soluzioni-1.xlsx]Adjustments For Graph'!$B$3:$B$22</c:f>
              <c:numCache>
                <c:formatCode>General</c:formatCode>
                <c:ptCount val="20"/>
                <c:pt idx="0" formatCode="0">
                  <c:v>0</c:v>
                </c:pt>
                <c:pt idx="1">
                  <c:v>0.5</c:v>
                </c:pt>
                <c:pt idx="2">
                  <c:v>3</c:v>
                </c:pt>
                <c:pt idx="3">
                  <c:v>7.5</c:v>
                </c:pt>
                <c:pt idx="4">
                  <c:v>12.5</c:v>
                </c:pt>
                <c:pt idx="5">
                  <c:v>17.5</c:v>
                </c:pt>
                <c:pt idx="6">
                  <c:v>22.5</c:v>
                </c:pt>
                <c:pt idx="7">
                  <c:v>27.5</c:v>
                </c:pt>
                <c:pt idx="8">
                  <c:v>32.5</c:v>
                </c:pt>
                <c:pt idx="9">
                  <c:v>37.5</c:v>
                </c:pt>
                <c:pt idx="10">
                  <c:v>42.5</c:v>
                </c:pt>
                <c:pt idx="11">
                  <c:v>47.5</c:v>
                </c:pt>
                <c:pt idx="12">
                  <c:v>52.5</c:v>
                </c:pt>
                <c:pt idx="13">
                  <c:v>57.5</c:v>
                </c:pt>
                <c:pt idx="14">
                  <c:v>62.5</c:v>
                </c:pt>
                <c:pt idx="15">
                  <c:v>67.5</c:v>
                </c:pt>
                <c:pt idx="16">
                  <c:v>72.5</c:v>
                </c:pt>
                <c:pt idx="17">
                  <c:v>77.5</c:v>
                </c:pt>
                <c:pt idx="18">
                  <c:v>82.5</c:v>
                </c:pt>
                <c:pt idx="19">
                  <c:v>97.5</c:v>
                </c:pt>
              </c:numCache>
            </c:numRef>
          </c:cat>
          <c:val>
            <c:numRef>
              <c:f>'[2_Tavola di mortalità per CAUSA Maschi_Costa Rica_Soluzioni-1.xlsx]Adjustments For Graph'!$F$3:$F$22</c:f>
              <c:numCache>
                <c:formatCode>0.00000</c:formatCode>
                <c:ptCount val="20"/>
                <c:pt idx="0" formatCode="0">
                  <c:v>0</c:v>
                </c:pt>
                <c:pt idx="1">
                  <c:v>0.10609579863074142</c:v>
                </c:pt>
                <c:pt idx="2">
                  <c:v>9.4496305627606563E-3</c:v>
                </c:pt>
                <c:pt idx="3">
                  <c:v>2.6215145819452083E-3</c:v>
                </c:pt>
                <c:pt idx="4">
                  <c:v>1.9674867284492654E-3</c:v>
                </c:pt>
                <c:pt idx="5">
                  <c:v>1.9173130140845204E-3</c:v>
                </c:pt>
                <c:pt idx="6">
                  <c:v>2.6382139820605626E-3</c:v>
                </c:pt>
                <c:pt idx="7">
                  <c:v>2.3266380783360501E-3</c:v>
                </c:pt>
                <c:pt idx="8">
                  <c:v>2.7663575642936917E-3</c:v>
                </c:pt>
                <c:pt idx="9">
                  <c:v>3.7436020039908957E-3</c:v>
                </c:pt>
                <c:pt idx="10">
                  <c:v>4.6313325964985625E-3</c:v>
                </c:pt>
                <c:pt idx="11">
                  <c:v>6.6499017492524168E-3</c:v>
                </c:pt>
                <c:pt idx="12">
                  <c:v>6.8431178489854472E-3</c:v>
                </c:pt>
                <c:pt idx="13">
                  <c:v>8.2863887814940591E-3</c:v>
                </c:pt>
                <c:pt idx="14">
                  <c:v>1.218095532323047E-2</c:v>
                </c:pt>
                <c:pt idx="15">
                  <c:v>1.7289824818451104E-2</c:v>
                </c:pt>
                <c:pt idx="16">
                  <c:v>1.9045744915792417E-2</c:v>
                </c:pt>
                <c:pt idx="17">
                  <c:v>2.4026445791093864E-2</c:v>
                </c:pt>
                <c:pt idx="18">
                  <c:v>2.5076933271065954E-2</c:v>
                </c:pt>
                <c:pt idx="19">
                  <c:v>5.8418729549237379E-3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22D-49D3-AAC0-3B4C99E7F9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509312"/>
        <c:axId val="47829504"/>
      </c:lineChart>
      <c:catAx>
        <c:axId val="1385093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Age (midpoints)</a:t>
                </a:r>
              </a:p>
            </c:rich>
          </c:tx>
          <c:layout>
            <c:manualLayout>
              <c:xMode val="edge"/>
              <c:yMode val="edge"/>
              <c:x val="0.42339544513457561"/>
              <c:y val="0.94256756756756743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4782950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782950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Proportion of Cause-Specific Deaths (Adjusted for Unequal Age Intervals)</a:t>
                </a:r>
              </a:p>
            </c:rich>
          </c:tx>
          <c:layout>
            <c:manualLayout>
              <c:xMode val="edge"/>
              <c:yMode val="edge"/>
              <c:x val="1.1387163561076604E-2"/>
              <c:y val="0.16722972972972971"/>
            </c:manualLayout>
          </c:layout>
          <c:overlay val="0"/>
        </c:title>
        <c:numFmt formatCode="0.0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85093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267080745341652"/>
          <c:y val="0.43581081081081091"/>
          <c:w val="0.12318840579710146"/>
          <c:h val="0.14358108108108111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31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672B2D8-3D47-4589-B0B4-B7FCB56F6545}" type="datetime1">
              <a:rPr lang="it-IT"/>
              <a:pPr>
                <a:defRPr/>
              </a:pPr>
              <a:t>11/11/2022</a:t>
            </a:fld>
            <a:endParaRPr lang="it-IT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it-IT"/>
              <a:t>Le fonti dei dati in demografia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1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2777F2E-213C-47E8-B259-B55073DD8D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073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31" y="1"/>
            <a:ext cx="2946145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096F664-DA16-4770-8BBD-D5986393844B}" type="datetime1">
              <a:rPr lang="it-IT"/>
              <a:pPr>
                <a:defRPr/>
              </a:pPr>
              <a:t>11/11/2022</a:t>
            </a:fld>
            <a:endParaRPr lang="it-IT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6" y="4714593"/>
            <a:ext cx="4983666" cy="4467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31" y="9430789"/>
            <a:ext cx="2946145" cy="4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algn="r" defTabSz="914242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18A28E6-C9EB-4422-8DAE-753E0364353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49716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A5F34BD-758E-4687-92C7-21193D5A2BC0}" type="datetime1">
              <a:rPr lang="it-IT" smtClean="0"/>
              <a:pPr/>
              <a:t>11/11/2022</a:t>
            </a:fld>
            <a:endParaRPr lang="it-IT" smtClean="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593685-6C11-40AB-AC0E-767D10F257C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it-IT" smtClean="0">
                <a:latin typeface="Arial" pitchFamily="34" charset="0"/>
                <a:cs typeface="Times New Roman" pitchFamily="18" charset="0"/>
              </a:rPr>
              <a:t> </a:t>
            </a:r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DA8BD89-5281-45C1-83AF-22F2C9ABF14C}" type="datetime1">
              <a:rPr lang="it-IT" smtClean="0"/>
              <a:pPr/>
              <a:t>11/11/2022</a:t>
            </a:fld>
            <a:endParaRPr lang="it-IT" smtClean="0"/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9E53E-6ED1-4839-B4AA-0A4BDFBD7142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003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03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4C955AA-1FD1-43A1-9E0E-1BA720D4DB67}" type="datetime1">
              <a:rPr lang="it-IT"/>
              <a:pPr>
                <a:defRPr/>
              </a:pPr>
              <a:t>11/11/2022</a:t>
            </a:fld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1C1D9D0-0704-4042-9876-9AF57E6227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02F90-EF24-403B-909D-A6C10B4B20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67500" y="457200"/>
            <a:ext cx="20955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81000" y="457200"/>
            <a:ext cx="61341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25FD3-F565-4DB4-BB0C-0D99D27CE2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793038" cy="6096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lipArt 2"/>
          <p:cNvSpPr>
            <a:spLocks noGrp="1"/>
          </p:cNvSpPr>
          <p:nvPr>
            <p:ph type="clipArt"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B5A64-09F1-491C-89D8-5123C3C9F9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5DD10-BAFA-4340-8C81-6DBF4DE21D9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F9F31-76CE-4283-940E-F8175CDE01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6BB53-7519-4AF4-B837-8654D77F2A0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E77E6-FC15-48A0-8097-E05C3C84C5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9655C-6218-4C0C-9841-96632609F0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53491-E88B-4886-89A6-11F95898852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2D1D-F914-409F-86B9-CD58C148B2F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F766F-37A5-497F-95C8-97F536E6EE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457200"/>
            <a:ext cx="77930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993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93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it-IT"/>
              <a:t>Facoltà di Scienze Politiche. Corso di Demografia. Dott.ssa Letizia Mencarini</a:t>
            </a:r>
          </a:p>
        </p:txBody>
      </p:sp>
      <p:sp>
        <p:nvSpPr>
          <p:cNvPr id="993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B6DE127-57FB-440A-BA3A-C524116BA7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99343" name="Line 15"/>
          <p:cNvSpPr>
            <a:spLocks noChangeShapeType="1"/>
          </p:cNvSpPr>
          <p:nvPr userDrawn="1"/>
        </p:nvSpPr>
        <p:spPr bwMode="auto">
          <a:xfrm>
            <a:off x="323850" y="1125538"/>
            <a:ext cx="8610600" cy="0"/>
          </a:xfrm>
          <a:prstGeom prst="line">
            <a:avLst/>
          </a:prstGeom>
          <a:noFill/>
          <a:ln w="38100">
            <a:solidFill>
              <a:srgbClr val="777777">
                <a:alpha val="50000"/>
              </a:srgbClr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asureevaluation.org/resources/training/online-courses-and-resources/non-certificate-courses-and-mini-tutorials/multiple-decrement-life-table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papp.iussp.org/sessions/papp104_s03/PAPP104_s03_070_010.html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://papp.iussp.org/sessions/papp104_s03/PAPP104_s03_070_010.html#1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204864"/>
            <a:ext cx="8387779" cy="1495425"/>
          </a:xfrm>
        </p:spPr>
        <p:txBody>
          <a:bodyPr/>
          <a:lstStyle/>
          <a:p>
            <a:pPr lvl="0" eaLnBrk="1" hangingPunct="1">
              <a:defRPr/>
            </a:pPr>
            <a:r>
              <a:rPr lang="en-US" sz="5400" b="1" dirty="0" err="1" smtClean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Multidecrement</a:t>
            </a:r>
            <a:r>
              <a:rPr lang="en-US" sz="54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life-table</a:t>
            </a:r>
            <a:endParaRPr lang="it-IT" sz="6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323850" y="3716338"/>
            <a:ext cx="8610600" cy="0"/>
          </a:xfrm>
          <a:prstGeom prst="line">
            <a:avLst/>
          </a:prstGeom>
          <a:noFill/>
          <a:ln w="38100">
            <a:solidFill>
              <a:srgbClr val="808080">
                <a:alpha val="50195"/>
              </a:srgbClr>
            </a:solidFill>
            <a:miter lim="800000"/>
            <a:headEnd/>
            <a:tailEnd/>
          </a:ln>
        </p:spPr>
        <p:txBody>
          <a:bodyPr wrap="none"/>
          <a:lstStyle/>
          <a:p>
            <a:endParaRPr lang="it-IT"/>
          </a:p>
        </p:txBody>
      </p:sp>
      <p:sp>
        <p:nvSpPr>
          <p:cNvPr id="421892" name="Text Box 4"/>
          <p:cNvSpPr txBox="1">
            <a:spLocks noChangeArrowheads="1"/>
          </p:cNvSpPr>
          <p:nvPr/>
        </p:nvSpPr>
        <p:spPr bwMode="auto">
          <a:xfrm>
            <a:off x="1116013" y="188913"/>
            <a:ext cx="802798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it-IT" sz="2000" dirty="0">
                <a:solidFill>
                  <a:srgbClr val="777777"/>
                </a:solidFill>
                <a:latin typeface="Arial" charset="0"/>
                <a:cs typeface="Arial" charset="0"/>
              </a:rPr>
              <a:t>Università di Padova, Facoltà di Scienze Statistiche </a:t>
            </a:r>
          </a:p>
          <a:p>
            <a:pPr algn="ctr">
              <a:lnSpc>
                <a:spcPct val="110000"/>
              </a:lnSpc>
              <a:defRPr/>
            </a:pPr>
            <a:r>
              <a:rPr lang="it-IT" sz="2000" dirty="0">
                <a:solidFill>
                  <a:srgbClr val="777777"/>
                </a:solidFill>
                <a:latin typeface="Arial" charset="0"/>
                <a:cs typeface="Arial" charset="0"/>
              </a:rPr>
              <a:t>Laurea </a:t>
            </a:r>
            <a:r>
              <a:rPr lang="it-IT" sz="2000" dirty="0" smtClean="0">
                <a:solidFill>
                  <a:srgbClr val="777777"/>
                </a:solidFill>
                <a:latin typeface="Arial" charset="0"/>
                <a:cs typeface="Arial" charset="0"/>
              </a:rPr>
              <a:t>Magistrale in Scienze Statistiche</a:t>
            </a:r>
            <a:endParaRPr lang="it-IT" sz="2000" dirty="0">
              <a:solidFill>
                <a:srgbClr val="777777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10000"/>
              </a:lnSpc>
              <a:defRPr/>
            </a:pPr>
            <a:r>
              <a:rPr lang="it-IT" sz="2000" dirty="0">
                <a:solidFill>
                  <a:srgbClr val="777777"/>
                </a:solidFill>
                <a:latin typeface="Arial" charset="0"/>
                <a:cs typeface="Arial" charset="0"/>
              </a:rPr>
              <a:t>Corso</a:t>
            </a:r>
            <a:r>
              <a:rPr lang="it-IT" sz="2000" b="1" dirty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: </a:t>
            </a:r>
            <a:r>
              <a:rPr lang="it-IT" sz="2000" b="1" dirty="0" smtClean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Teorie e modelli demografici</a:t>
            </a:r>
            <a:endParaRPr lang="it-IT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4238625" y="3090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323850" y="5445125"/>
            <a:ext cx="403225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2000" b="1">
                <a:solidFill>
                  <a:srgbClr val="003399"/>
                </a:solidFill>
              </a:rPr>
              <a:t>Maria Letizia Tanturri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1800">
                <a:solidFill>
                  <a:srgbClr val="808080"/>
                </a:solidFill>
              </a:rPr>
              <a:t>Dipartimento di Scienze Statistiche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it-IT" sz="1800">
                <a:solidFill>
                  <a:srgbClr val="808080"/>
                </a:solidFill>
              </a:rPr>
              <a:t>tanturri@stat.unipd.it</a:t>
            </a:r>
          </a:p>
        </p:txBody>
      </p:sp>
      <p:sp>
        <p:nvSpPr>
          <p:cNvPr id="3079" name="Text Box 18"/>
          <p:cNvSpPr txBox="1">
            <a:spLocks noChangeArrowheads="1"/>
          </p:cNvSpPr>
          <p:nvPr/>
        </p:nvSpPr>
        <p:spPr bwMode="auto">
          <a:xfrm>
            <a:off x="5940425" y="5876925"/>
            <a:ext cx="2808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it-IT" sz="2000" b="1" dirty="0">
                <a:solidFill>
                  <a:srgbClr val="990033"/>
                </a:solidFill>
              </a:rPr>
              <a:t>Lezione </a:t>
            </a:r>
            <a:r>
              <a:rPr lang="it-IT" sz="2000" b="1" dirty="0" smtClean="0">
                <a:solidFill>
                  <a:srgbClr val="990033"/>
                </a:solidFill>
              </a:rPr>
              <a:t>13</a:t>
            </a:r>
            <a:endParaRPr lang="it-IT" sz="2000" b="1" dirty="0">
              <a:solidFill>
                <a:srgbClr val="990033"/>
              </a:solidFill>
            </a:endParaRPr>
          </a:p>
        </p:txBody>
      </p:sp>
      <p:pic>
        <p:nvPicPr>
          <p:cNvPr id="3081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88913"/>
            <a:ext cx="1646238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699792" y="4293096"/>
            <a:ext cx="613796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i="0" u="none" strike="noStrike" kern="0" cap="none" spc="0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Age-Specific Death Rate and Age-Cause-Specific Death </a:t>
            </a:r>
            <a:r>
              <a:rPr lang="en-GB" sz="3600" b="1" dirty="0" smtClean="0"/>
              <a:t>Rate</a:t>
            </a:r>
            <a:endParaRPr lang="en-GB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total </a:t>
            </a:r>
            <a:r>
              <a:rPr lang="en-GB" sz="2800" dirty="0"/>
              <a:t>number of deaths in an age group is the </a:t>
            </a:r>
            <a:r>
              <a:rPr lang="en-GB" sz="2800" dirty="0">
                <a:solidFill>
                  <a:srgbClr val="FF0000"/>
                </a:solidFill>
              </a:rPr>
              <a:t>sum of deaths due to each cause</a:t>
            </a:r>
            <a:r>
              <a:rPr lang="en-GB" sz="2800" dirty="0"/>
              <a:t>. </a:t>
            </a:r>
            <a:r>
              <a:rPr lang="en-GB" sz="2800" dirty="0" smtClean="0"/>
              <a:t>Then </a:t>
            </a:r>
            <a:r>
              <a:rPr lang="en-GB" sz="2800" dirty="0"/>
              <a:t>in a specific age group:</a:t>
            </a:r>
          </a:p>
          <a:p>
            <a:r>
              <a:rPr lang="en-GB" sz="2800" dirty="0"/>
              <a:t>Total deaths in the age interval = deaths due to cause 1 + deaths due to cause 2 +...+ deaths due to cause </a:t>
            </a:r>
            <a:r>
              <a:rPr lang="en-GB" sz="2800" i="1" dirty="0"/>
              <a:t>r</a:t>
            </a:r>
            <a:r>
              <a:rPr lang="en-GB" sz="2800" dirty="0"/>
              <a:t>.</a:t>
            </a:r>
          </a:p>
          <a:p>
            <a:r>
              <a:rPr lang="en-GB" sz="2800" dirty="0"/>
              <a:t>When we divide both sides of the above equation by the mid-year population of the age group we get: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62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99592" y="3933056"/>
            <a:ext cx="7772400" cy="2098576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 </a:t>
            </a:r>
            <a:r>
              <a:rPr lang="en-GB" sz="2800" dirty="0"/>
              <a:t>equation above shows that the </a:t>
            </a:r>
            <a:r>
              <a:rPr lang="en-GB" sz="2800" dirty="0">
                <a:solidFill>
                  <a:srgbClr val="FF0000"/>
                </a:solidFill>
              </a:rPr>
              <a:t>age-specific death rate</a:t>
            </a:r>
            <a:r>
              <a:rPr lang="en-GB" sz="2800" dirty="0"/>
              <a:t> is equal to the </a:t>
            </a:r>
            <a:r>
              <a:rPr lang="en-GB" sz="2800" dirty="0">
                <a:solidFill>
                  <a:srgbClr val="FF0000"/>
                </a:solidFill>
              </a:rPr>
              <a:t>sum of the age-cause-specific death rates </a:t>
            </a:r>
            <a:r>
              <a:rPr lang="en-GB" sz="2800" dirty="0"/>
              <a:t>in that age interval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pic>
        <p:nvPicPr>
          <p:cNvPr id="4098" name="Picture 2" descr="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41628"/>
            <a:ext cx="8266392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891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the notations given above, this relation can be expressed as: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pic>
        <p:nvPicPr>
          <p:cNvPr id="5122" name="Picture 2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01009"/>
            <a:ext cx="6855188" cy="852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97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/>
            </a:r>
            <a:br>
              <a:rPr lang="en-GB" sz="2400" b="1" dirty="0"/>
            </a:br>
            <a:r>
              <a:rPr lang="en-GB" sz="2400" b="1" dirty="0"/>
              <a:t>Age-Specific Death Rate, Age-Cause-Specific Death Rate, and Age-Cause-Specific Death Ratio</a:t>
            </a:r>
            <a:endParaRPr lang="en-GB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556792"/>
            <a:ext cx="7772400" cy="4114800"/>
          </a:xfrm>
        </p:spPr>
        <p:txBody>
          <a:bodyPr/>
          <a:lstStyle/>
          <a:p>
            <a:r>
              <a:rPr lang="en-GB" sz="2800" dirty="0"/>
              <a:t>Remember that the age-cause-specific death ratio is defined as the percentage of deaths due to a particular cause among all deaths in the age interval. </a:t>
            </a:r>
          </a:p>
          <a:p>
            <a:r>
              <a:rPr lang="en-GB" sz="2800" dirty="0" smtClean="0"/>
              <a:t>This </a:t>
            </a:r>
            <a:r>
              <a:rPr lang="en-GB" sz="2800" dirty="0"/>
              <a:t>ratio can also be expressed as the ratio of an age-cause-specific death rate and the age-specific death rate: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  <p:pic>
        <p:nvPicPr>
          <p:cNvPr id="6146" name="Picture 2" descr="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157192"/>
            <a:ext cx="6813143" cy="6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09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Because both age-specific death rate and age-cause-specific death rate have mid-year population as the denominator, the ratio on the right-hand side reduces to the ratio of the age-cause-specific death rate to total deaths in the age interval.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83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published reports provide the </a:t>
            </a:r>
            <a:r>
              <a:rPr lang="en-GB" dirty="0">
                <a:solidFill>
                  <a:srgbClr val="0070C0"/>
                </a:solidFill>
              </a:rPr>
              <a:t>age-specific death </a:t>
            </a:r>
            <a:r>
              <a:rPr lang="en-GB" dirty="0"/>
              <a:t>rate and the </a:t>
            </a:r>
            <a:r>
              <a:rPr lang="en-GB" dirty="0">
                <a:solidFill>
                  <a:srgbClr val="FF0000"/>
                </a:solidFill>
              </a:rPr>
              <a:t>age-cause-specific death rate</a:t>
            </a:r>
            <a:r>
              <a:rPr lang="en-GB" dirty="0"/>
              <a:t>, you can use those numbers to obtain the age-cause-specific death ratio.</a:t>
            </a:r>
          </a:p>
          <a:p>
            <a:r>
              <a:rPr lang="en-GB" dirty="0"/>
              <a:t>In the notations introduced above:</a:t>
            </a:r>
          </a:p>
          <a:p>
            <a:r>
              <a:rPr lang="en-GB" dirty="0"/>
              <a:t>Age-cause-specific death ratio 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pic>
        <p:nvPicPr>
          <p:cNvPr id="7170" name="Picture 2" descr="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513807"/>
            <a:ext cx="3744416" cy="1080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55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Caution</a:t>
            </a:r>
            <a:r>
              <a:rPr lang="it-IT" dirty="0" smtClean="0"/>
              <a:t>!!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The advantage of the age-cause-specific death </a:t>
            </a:r>
            <a:r>
              <a:rPr lang="en-GB" sz="2800" dirty="0">
                <a:solidFill>
                  <a:srgbClr val="3399FF"/>
                </a:solidFill>
              </a:rPr>
              <a:t>ratio</a:t>
            </a:r>
            <a:r>
              <a:rPr lang="en-GB" sz="2800" dirty="0"/>
              <a:t> is that it </a:t>
            </a:r>
            <a:r>
              <a:rPr lang="en-GB" sz="2800" dirty="0">
                <a:solidFill>
                  <a:srgbClr val="3399FF"/>
                </a:solidFill>
              </a:rPr>
              <a:t>does not require</a:t>
            </a:r>
            <a:r>
              <a:rPr lang="en-GB" sz="2800" dirty="0"/>
              <a:t> knowledge of the </a:t>
            </a:r>
            <a:r>
              <a:rPr lang="en-GB" sz="2800" dirty="0">
                <a:solidFill>
                  <a:srgbClr val="3399FF"/>
                </a:solidFill>
              </a:rPr>
              <a:t>mid-year population</a:t>
            </a:r>
            <a:r>
              <a:rPr lang="en-GB" sz="2800" dirty="0"/>
              <a:t> in computing it. </a:t>
            </a:r>
            <a:endParaRPr lang="en-GB" sz="2800" dirty="0" smtClean="0"/>
          </a:p>
          <a:p>
            <a:r>
              <a:rPr lang="en-GB" sz="2800" dirty="0" smtClean="0"/>
              <a:t>Therefore</a:t>
            </a:r>
            <a:r>
              <a:rPr lang="en-GB" sz="2800" dirty="0"/>
              <a:t>, it is often seen as a measure of relative significance of causes of death across subgroups of a population. </a:t>
            </a:r>
            <a:endParaRPr lang="en-GB" sz="2800" dirty="0" smtClean="0"/>
          </a:p>
          <a:p>
            <a:r>
              <a:rPr lang="en-GB" sz="2800" dirty="0" smtClean="0"/>
              <a:t>The </a:t>
            </a:r>
            <a:r>
              <a:rPr lang="en-GB" sz="2800" dirty="0">
                <a:solidFill>
                  <a:srgbClr val="FF0000"/>
                </a:solidFill>
              </a:rPr>
              <a:t>age-cause-specific death </a:t>
            </a:r>
            <a:r>
              <a:rPr lang="en-GB" sz="2800" dirty="0"/>
              <a:t>rate is considered a measure of occurrence of death and is used to compute relative risk of death from a specific cause 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pic>
        <p:nvPicPr>
          <p:cNvPr id="8194" name="Picture 2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322240"/>
            <a:ext cx="424426" cy="424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61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Caution</a:t>
            </a:r>
            <a:r>
              <a:rPr lang="it-IT" dirty="0" smtClean="0"/>
              <a:t>!!</a:t>
            </a:r>
            <a:endParaRPr lang="en-GB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665501"/>
              </p:ext>
            </p:extLst>
          </p:nvPr>
        </p:nvGraphicFramePr>
        <p:xfrm>
          <a:off x="899592" y="1197758"/>
          <a:ext cx="7772400" cy="345537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3618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/>
                      </a:r>
                      <a:br>
                        <a:rPr lang="en-GB" dirty="0"/>
                      </a:br>
                      <a:r>
                        <a:rPr lang="en-GB" dirty="0"/>
                        <a:t>Table 2.4.1: Hypothetical Rates vs. Ratios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47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47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Age Group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55-64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65-74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618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Cause-Specific Death</a:t>
                      </a:r>
                      <a:br>
                        <a:rPr lang="en-GB"/>
                      </a:br>
                      <a:r>
                        <a:rPr lang="en-GB"/>
                        <a:t>Rate per 100,000 people (Cancer)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448.4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871.6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063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Cause-Specific Death Ratio (Cancer)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38.0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3399FF"/>
                          </a:solidFill>
                        </a:rPr>
                        <a:t>33.0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1403648" y="5013176"/>
            <a:ext cx="68945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/>
              <a:t>he data show that while the </a:t>
            </a:r>
            <a:r>
              <a:rPr lang="en-GB" sz="1800" dirty="0">
                <a:solidFill>
                  <a:srgbClr val="FF0000"/>
                </a:solidFill>
              </a:rPr>
              <a:t>incidence of death from cancer is higher in the 65-74 age </a:t>
            </a:r>
            <a:r>
              <a:rPr lang="en-GB" sz="1800" dirty="0"/>
              <a:t>group than in the 55-64 age group, the </a:t>
            </a:r>
            <a:r>
              <a:rPr lang="en-GB" sz="1800" dirty="0">
                <a:solidFill>
                  <a:srgbClr val="3399FF"/>
                </a:solidFill>
              </a:rPr>
              <a:t>ratio of cancer deaths relative to other cause-specific death ratios is smaller in that group</a:t>
            </a:r>
            <a:r>
              <a:rPr lang="en-GB" sz="1800" dirty="0" smtClean="0">
                <a:solidFill>
                  <a:srgbClr val="3399FF"/>
                </a:solidFill>
              </a:rPr>
              <a:t>.</a:t>
            </a:r>
          </a:p>
          <a:p>
            <a:r>
              <a:rPr lang="en-GB" sz="1800" dirty="0" smtClean="0"/>
              <a:t> </a:t>
            </a:r>
            <a:r>
              <a:rPr lang="en-GB" sz="1800" dirty="0"/>
              <a:t>These data show that the cause-specific death rate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not</a:t>
            </a:r>
            <a:r>
              <a:rPr lang="en-GB" sz="1800" dirty="0"/>
              <a:t> always a good indicator of relative risk</a:t>
            </a:r>
          </a:p>
        </p:txBody>
      </p:sp>
    </p:spTree>
    <p:extLst>
      <p:ext uri="{BB962C8B-B14F-4D97-AF65-F5344CB8AC3E}">
        <p14:creationId xmlns:p14="http://schemas.microsoft.com/office/powerpoint/2010/main" val="406465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question to think about…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Assume you are presenting your research to government officials to help them determine </a:t>
            </a:r>
            <a:r>
              <a:rPr lang="en-GB" sz="2400" i="1" dirty="0">
                <a:solidFill>
                  <a:srgbClr val="FF0000"/>
                </a:solidFill>
              </a:rPr>
              <a:t>the number one reason a child might not survive its first year of life</a:t>
            </a:r>
            <a:r>
              <a:rPr lang="en-GB" sz="2400" dirty="0">
                <a:solidFill>
                  <a:srgbClr val="FF0000"/>
                </a:solidFill>
              </a:rPr>
              <a:t>.</a:t>
            </a:r>
            <a:r>
              <a:rPr lang="en-GB" sz="2400" dirty="0"/>
              <a:t> </a:t>
            </a: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In </a:t>
            </a:r>
            <a:r>
              <a:rPr lang="en-GB" sz="2400" dirty="0"/>
              <a:t>this lesson, you have learned about three different summary </a:t>
            </a:r>
            <a:r>
              <a:rPr lang="en-GB" sz="2400" dirty="0" smtClean="0"/>
              <a:t>measures (ASDR, ACSD Rate</a:t>
            </a:r>
            <a:r>
              <a:rPr lang="en-GB" sz="2400" dirty="0"/>
              <a:t>, ACSD </a:t>
            </a:r>
            <a:r>
              <a:rPr lang="en-GB" sz="2400" dirty="0" smtClean="0"/>
              <a:t>Ratio) </a:t>
            </a:r>
            <a:r>
              <a:rPr lang="en-GB" sz="2400" dirty="0"/>
              <a:t>describing causes of death. Which of these measures would you focus on in your presentation and why?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374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answer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age-cause-specific death rate (</a:t>
            </a:r>
            <a:r>
              <a:rPr lang="en-US" sz="2000" dirty="0" err="1">
                <a:solidFill>
                  <a:srgbClr val="0070C0"/>
                </a:solidFill>
              </a:rPr>
              <a:t>ACSDRate</a:t>
            </a:r>
            <a:r>
              <a:rPr lang="en-US" sz="2000" dirty="0"/>
              <a:t>) for all the major causes would reveal which cause is producing the most deaths; this is an acceptable answer.</a:t>
            </a:r>
          </a:p>
          <a:p>
            <a:r>
              <a:rPr lang="en-US" sz="2000" dirty="0"/>
              <a:t>The best answer would be the age-cause-specific death ratios (</a:t>
            </a:r>
            <a:r>
              <a:rPr lang="en-US" sz="2000" dirty="0" err="1">
                <a:solidFill>
                  <a:srgbClr val="C00000"/>
                </a:solidFill>
              </a:rPr>
              <a:t>ACSDRatios</a:t>
            </a:r>
            <a:r>
              <a:rPr lang="en-US" sz="2000" dirty="0"/>
              <a:t>) for all the major causes. Not only would </a:t>
            </a:r>
            <a:r>
              <a:rPr lang="en-US" sz="2000" dirty="0" err="1"/>
              <a:t>ACSDRatios</a:t>
            </a:r>
            <a:r>
              <a:rPr lang="en-US" sz="2000" dirty="0"/>
              <a:t> demonstrate (in easy-to-understand percentages) which cause is number one, they would also show the significance of the number one cause in relation to other causes.</a:t>
            </a:r>
          </a:p>
          <a:p>
            <a:r>
              <a:rPr lang="en-US" sz="2000" dirty="0"/>
              <a:t>The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age-specific death rate (ASDR) </a:t>
            </a:r>
            <a:r>
              <a:rPr lang="en-US" sz="2000" dirty="0"/>
              <a:t>for age group 0-1 measures overall infant mortality from all causes. ASDR would not distinguish among causes of death; therefore it is not a correct answer.</a:t>
            </a:r>
          </a:p>
          <a:p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71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B46025-0BCD-4CAF-BFE8-35852094774D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dirty="0" smtClean="0"/>
              <a:t>Riferimenti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844675"/>
            <a:ext cx="7602538" cy="3168501"/>
          </a:xfrm>
          <a:solidFill>
            <a:srgbClr val="FFFF66"/>
          </a:solidFill>
        </p:spPr>
        <p:txBody>
          <a:bodyPr/>
          <a:lstStyle/>
          <a:p>
            <a:pPr eaLnBrk="1" hangingPunct="1"/>
            <a:r>
              <a:rPr lang="it-IT" sz="2800" dirty="0" err="1" smtClean="0"/>
              <a:t>Preston</a:t>
            </a:r>
            <a:r>
              <a:rPr lang="it-IT" sz="2800" dirty="0" smtClean="0"/>
              <a:t> </a:t>
            </a:r>
            <a:r>
              <a:rPr lang="it-IT" sz="2800" dirty="0" err="1" smtClean="0"/>
              <a:t>et</a:t>
            </a:r>
            <a:r>
              <a:rPr lang="it-IT" sz="2800" dirty="0" smtClean="0"/>
              <a:t> al.  (2001), ch. </a:t>
            </a:r>
            <a:r>
              <a:rPr lang="it-IT" sz="2800" dirty="0" smtClean="0"/>
              <a:t>4, </a:t>
            </a:r>
          </a:p>
          <a:p>
            <a:pPr eaLnBrk="1" hangingPunct="1"/>
            <a:r>
              <a:rPr lang="en-GB" sz="2800" dirty="0" smtClean="0"/>
              <a:t>On-line </a:t>
            </a:r>
            <a:r>
              <a:rPr lang="en-GB" sz="2800" dirty="0"/>
              <a:t>courses at:</a:t>
            </a:r>
            <a:br>
              <a:rPr lang="en-GB" sz="2800" dirty="0"/>
            </a:br>
            <a:r>
              <a:rPr lang="en-GB" sz="2400" dirty="0">
                <a:hlinkClick r:id="rId3"/>
              </a:rPr>
              <a:t>https://</a:t>
            </a:r>
            <a:r>
              <a:rPr lang="en-GB" sz="2400" dirty="0" smtClean="0">
                <a:hlinkClick r:id="rId3"/>
              </a:rPr>
              <a:t>www.measureevaluation.org/resources/training/online-courses-and-resources/non-certificate-courses-and-mini-tutorials/multiple-decrement-life-tables</a:t>
            </a:r>
            <a:r>
              <a:rPr lang="en-GB" sz="2400" dirty="0" smtClean="0"/>
              <a:t> </a:t>
            </a:r>
            <a:endParaRPr lang="it-IT" sz="2400" dirty="0" smtClean="0"/>
          </a:p>
          <a:p>
            <a:pPr eaLnBrk="1" hangingPunct="1"/>
            <a:endParaRPr lang="it-IT" sz="2800" dirty="0" smtClean="0"/>
          </a:p>
          <a:p>
            <a:pPr eaLnBrk="1" hangingPunct="1">
              <a:buNone/>
            </a:pPr>
            <a:endParaRPr lang="it-IT" sz="2800" dirty="0" smtClean="0"/>
          </a:p>
          <a:p>
            <a:pPr eaLnBrk="1" hangingPunct="1">
              <a:buNone/>
            </a:pPr>
            <a:endParaRPr lang="it-I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How to </a:t>
            </a:r>
            <a:r>
              <a:rPr lang="it-IT" sz="3600" dirty="0" err="1" smtClean="0"/>
              <a:t>build</a:t>
            </a:r>
            <a:r>
              <a:rPr lang="it-IT" sz="3600" dirty="0" smtClean="0"/>
              <a:t> a </a:t>
            </a:r>
            <a:r>
              <a:rPr lang="it-IT" sz="3600" dirty="0" err="1" smtClean="0"/>
              <a:t>multidecrement</a:t>
            </a:r>
            <a:r>
              <a:rPr lang="it-IT" sz="3600" dirty="0" smtClean="0"/>
              <a:t> LT</a:t>
            </a:r>
            <a:endParaRPr lang="en-GB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data required for constructing causes of death life tables are age-specific and age-cause-specific death rates. 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data could be in the form of </a:t>
            </a:r>
            <a:r>
              <a:rPr lang="en-GB" dirty="0">
                <a:solidFill>
                  <a:srgbClr val="FF0000"/>
                </a:solidFill>
              </a:rPr>
              <a:t>age-specific death rates </a:t>
            </a:r>
            <a:r>
              <a:rPr lang="en-GB" dirty="0"/>
              <a:t>and </a:t>
            </a:r>
            <a:r>
              <a:rPr lang="en-GB" dirty="0">
                <a:solidFill>
                  <a:srgbClr val="0070C0"/>
                </a:solidFill>
              </a:rPr>
              <a:t>age-cause-specific death ratios</a:t>
            </a:r>
            <a:r>
              <a:rPr lang="en-GB" dirty="0"/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77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err="1" smtClean="0"/>
              <a:t>Steps</a:t>
            </a:r>
            <a:r>
              <a:rPr lang="it-IT" sz="3200" dirty="0" smtClean="0"/>
              <a:t> to </a:t>
            </a:r>
            <a:r>
              <a:rPr lang="it-IT" sz="3200" dirty="0" err="1" smtClean="0"/>
              <a:t>build</a:t>
            </a:r>
            <a:r>
              <a:rPr lang="it-IT" sz="3200" dirty="0" smtClean="0"/>
              <a:t> a </a:t>
            </a:r>
            <a:r>
              <a:rPr lang="it-IT" sz="3200" dirty="0" err="1" smtClean="0"/>
              <a:t>multidecrement</a:t>
            </a:r>
            <a:r>
              <a:rPr lang="it-IT" sz="3200" dirty="0" smtClean="0"/>
              <a:t> life </a:t>
            </a:r>
            <a:r>
              <a:rPr lang="it-IT" sz="3200" dirty="0" err="1" smtClean="0"/>
              <a:t>table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9856" y="1623844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following steps will be used in constructing the table</a:t>
            </a:r>
            <a:r>
              <a:rPr lang="en-GB" dirty="0" smtClean="0"/>
              <a:t>:</a:t>
            </a:r>
            <a:endParaRPr lang="en-GB" dirty="0"/>
          </a:p>
          <a:p>
            <a:r>
              <a:rPr lang="en-GB" dirty="0"/>
              <a:t>Step 1</a:t>
            </a:r>
          </a:p>
          <a:p>
            <a:pPr lvl="1"/>
            <a:r>
              <a:rPr lang="en-GB" dirty="0"/>
              <a:t>Construct an ordinary life table with the data on age-specific death rates. </a:t>
            </a:r>
            <a:endParaRPr lang="en-GB" dirty="0" smtClean="0"/>
          </a:p>
          <a:p>
            <a:r>
              <a:rPr lang="en-GB" dirty="0"/>
              <a:t>Step 2</a:t>
            </a:r>
          </a:p>
          <a:p>
            <a:pPr lvl="1"/>
            <a:r>
              <a:rPr lang="en-GB" dirty="0"/>
              <a:t>Distribute the deaths in each age interval in the life table to various causes using age-cause-specific death ratios.</a:t>
            </a:r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24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844824"/>
            <a:ext cx="7772400" cy="4114800"/>
          </a:xfrm>
        </p:spPr>
        <p:txBody>
          <a:bodyPr/>
          <a:lstStyle/>
          <a:p>
            <a:r>
              <a:rPr lang="en-GB" dirty="0" smtClean="0"/>
              <a:t>Step </a:t>
            </a:r>
            <a:r>
              <a:rPr lang="en-GB" dirty="0"/>
              <a:t>3</a:t>
            </a:r>
          </a:p>
          <a:p>
            <a:pPr lvl="1"/>
            <a:r>
              <a:rPr lang="en-GB" dirty="0"/>
              <a:t>Use this information to compute cause-specific death probabilities.</a:t>
            </a:r>
          </a:p>
          <a:p>
            <a:r>
              <a:rPr lang="en-GB" dirty="0"/>
              <a:t>Step 4</a:t>
            </a:r>
          </a:p>
          <a:p>
            <a:pPr lvl="1"/>
            <a:r>
              <a:rPr lang="en-GB" dirty="0"/>
              <a:t>Cumulate deaths by cause in the life table to compute eventual probabilities of death by cause. 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45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Step</a:t>
            </a:r>
            <a:r>
              <a:rPr lang="it-IT" dirty="0" smtClean="0"/>
              <a:t> 2: </a:t>
            </a:r>
            <a:r>
              <a:rPr lang="en-GB" dirty="0"/>
              <a:t>Distribute the deaths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In </a:t>
            </a:r>
            <a:r>
              <a:rPr lang="en-GB" sz="2400" dirty="0"/>
              <a:t>an ordinary life table the total number of deaths in a specific age interval is given by the </a:t>
            </a:r>
            <a:r>
              <a:rPr lang="en-GB" sz="2400" baseline="-25000" dirty="0" err="1"/>
              <a:t>n</a:t>
            </a:r>
            <a:r>
              <a:rPr lang="en-GB" sz="2400" dirty="0" err="1"/>
              <a:t>d</a:t>
            </a:r>
            <a:r>
              <a:rPr lang="en-GB" sz="2400" baseline="-25000" dirty="0" err="1"/>
              <a:t>x</a:t>
            </a:r>
            <a:r>
              <a:rPr lang="en-GB" sz="2400" dirty="0"/>
              <a:t> values in the table.</a:t>
            </a:r>
          </a:p>
          <a:p>
            <a:r>
              <a:rPr lang="en-GB" sz="2400" dirty="0"/>
              <a:t>Denote the cause-specific death ratio for a specific cause R</a:t>
            </a:r>
            <a:r>
              <a:rPr lang="en-GB" sz="2400" baseline="-25000" dirty="0"/>
              <a:t>d</a:t>
            </a:r>
            <a:r>
              <a:rPr lang="en-GB" sz="2400" dirty="0"/>
              <a:t> in the age interval (x, x + n) </a:t>
            </a:r>
            <a:r>
              <a:rPr lang="en-GB" sz="2400" dirty="0" err="1"/>
              <a:t>as</a:t>
            </a:r>
            <a:r>
              <a:rPr lang="en-GB" sz="2400" baseline="-25000" dirty="0" err="1"/>
              <a:t>n</a:t>
            </a:r>
            <a:r>
              <a:rPr lang="en-GB" sz="2400" dirty="0" err="1"/>
              <a:t>C</a:t>
            </a:r>
            <a:r>
              <a:rPr lang="en-GB" sz="2400" baseline="-25000" dirty="0" err="1"/>
              <a:t>xd</a:t>
            </a:r>
            <a:r>
              <a:rPr lang="en-GB" sz="2400" baseline="-25000" dirty="0"/>
              <a:t>.</a:t>
            </a:r>
            <a:endParaRPr lang="en-GB" sz="2400" dirty="0"/>
          </a:p>
          <a:p>
            <a:r>
              <a:rPr lang="en-GB" sz="2400" dirty="0"/>
              <a:t>Then number of deaths due to a specific cause R</a:t>
            </a:r>
            <a:r>
              <a:rPr lang="en-GB" sz="2400" baseline="-25000" dirty="0"/>
              <a:t>d </a:t>
            </a:r>
            <a:r>
              <a:rPr lang="en-GB" sz="2400" dirty="0"/>
              <a:t>(denoted as </a:t>
            </a:r>
            <a:r>
              <a:rPr lang="en-GB" sz="2400" baseline="-25000" dirty="0" err="1"/>
              <a:t>n</a:t>
            </a:r>
            <a:r>
              <a:rPr lang="en-GB" sz="2400" dirty="0" err="1"/>
              <a:t>d</a:t>
            </a:r>
            <a:r>
              <a:rPr lang="en-GB" sz="2400" baseline="-25000" dirty="0" err="1"/>
              <a:t>xd</a:t>
            </a:r>
            <a:r>
              <a:rPr lang="en-GB" sz="2400" dirty="0"/>
              <a:t>) in the age interval (x, x + n) is calculated as:</a:t>
            </a:r>
          </a:p>
          <a:p>
            <a:pPr marL="0" indent="0">
              <a:buNone/>
            </a:pPr>
            <a:endParaRPr lang="en-GB" sz="2400" baseline="-25000" dirty="0" smtClean="0"/>
          </a:p>
          <a:p>
            <a:pPr marL="0" indent="0" algn="ctr">
              <a:buNone/>
            </a:pPr>
            <a:r>
              <a:rPr lang="en-GB" sz="2400" baseline="-25000" dirty="0" err="1" smtClean="0"/>
              <a:t>n</a:t>
            </a:r>
            <a:r>
              <a:rPr lang="en-GB" sz="2400" dirty="0" err="1" smtClean="0"/>
              <a:t>d</a:t>
            </a:r>
            <a:r>
              <a:rPr lang="en-GB" sz="2400" baseline="-25000" dirty="0" err="1" smtClean="0"/>
              <a:t>xd</a:t>
            </a:r>
            <a:r>
              <a:rPr lang="en-GB" sz="2400" dirty="0"/>
              <a:t> = </a:t>
            </a:r>
            <a:r>
              <a:rPr lang="en-GB" sz="2400" baseline="-25000" dirty="0" err="1"/>
              <a:t>n</a:t>
            </a:r>
            <a:r>
              <a:rPr lang="en-GB" sz="2400" dirty="0" err="1"/>
              <a:t>d</a:t>
            </a:r>
            <a:r>
              <a:rPr lang="en-GB" sz="2400" baseline="-25000" dirty="0" err="1"/>
              <a:t>x</a:t>
            </a:r>
            <a:r>
              <a:rPr lang="en-GB" sz="2400" dirty="0"/>
              <a:t> *</a:t>
            </a:r>
            <a:r>
              <a:rPr lang="en-GB" sz="2400" baseline="-25000" dirty="0"/>
              <a:t> </a:t>
            </a:r>
            <a:r>
              <a:rPr lang="en-GB" sz="2400" baseline="-25000" dirty="0" err="1"/>
              <a:t>n</a:t>
            </a:r>
            <a:r>
              <a:rPr lang="en-GB" sz="2400" dirty="0" err="1"/>
              <a:t>C</a:t>
            </a:r>
            <a:r>
              <a:rPr lang="en-GB" sz="2400" baseline="-25000" dirty="0" err="1"/>
              <a:t>xd</a:t>
            </a:r>
            <a:r>
              <a:rPr lang="en-GB" sz="2400" dirty="0"/>
              <a:t>   </a:t>
            </a:r>
            <a:endParaRPr lang="en-GB" sz="2400" dirty="0" smtClean="0"/>
          </a:p>
          <a:p>
            <a:pPr marL="0" indent="0" algn="ctr">
              <a:buNone/>
            </a:pPr>
            <a:r>
              <a:rPr lang="en-GB" sz="2400" dirty="0"/>
              <a:t>(</a:t>
            </a:r>
            <a:r>
              <a:rPr lang="en-GB" sz="2400" dirty="0" smtClean="0"/>
              <a:t>total </a:t>
            </a:r>
            <a:r>
              <a:rPr lang="en-GB" sz="2400" dirty="0"/>
              <a:t>deaths * cause-specific death ratio)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44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Es.</a:t>
            </a:r>
            <a:endParaRPr lang="en-GB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056556"/>
              </p:ext>
            </p:extLst>
          </p:nvPr>
        </p:nvGraphicFramePr>
        <p:xfrm>
          <a:off x="611560" y="1916832"/>
          <a:ext cx="7772400" cy="310896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4137754405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417371103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56754918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/>
                      </a:r>
                      <a:br>
                        <a:rPr lang="en-GB" dirty="0"/>
                      </a:br>
                      <a:r>
                        <a:rPr lang="en-GB" dirty="0"/>
                        <a:t>Table 4.1.1: Calculation of Cause-Specific </a:t>
                      </a:r>
                      <a:r>
                        <a:rPr lang="en-GB" dirty="0" smtClean="0"/>
                        <a:t>Deaths (age &lt; 1)</a:t>
                      </a:r>
                      <a:endParaRPr lang="en-GB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96179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7477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Cause of Death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Cause-Specific Death 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Cause-Specific Deaths (age &lt;1)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6790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Diarrhea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0.2407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7230*.2408 = 1740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0658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Cancer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0.0009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7230*.0009 = 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077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CVD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/>
                        <a:t>0.0076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7230*.0076 = 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1685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 causes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0.7507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7230*.7507= 5428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3886584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69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635592"/>
              </p:ext>
            </p:extLst>
          </p:nvPr>
        </p:nvGraphicFramePr>
        <p:xfrm>
          <a:off x="0" y="2049780"/>
          <a:ext cx="9144000" cy="249936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850369196"/>
                    </a:ext>
                  </a:extLst>
                </a:gridCol>
                <a:gridCol w="777280">
                  <a:extLst>
                    <a:ext uri="{9D8B030D-6E8A-4147-A177-3AD203B41FA5}">
                      <a16:colId xmlns:a16="http://schemas.microsoft.com/office/drawing/2014/main" val="128024766"/>
                    </a:ext>
                  </a:extLst>
                </a:gridCol>
                <a:gridCol w="1051520">
                  <a:extLst>
                    <a:ext uri="{9D8B030D-6E8A-4147-A177-3AD203B41FA5}">
                      <a16:colId xmlns:a16="http://schemas.microsoft.com/office/drawing/2014/main" val="8750186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31455735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1105626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50475861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53651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8634975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1445397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15542651"/>
                    </a:ext>
                  </a:extLst>
                </a:gridCol>
              </a:tblGrid>
              <a:tr h="0">
                <a:tc gridSpan="10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/>
                      </a:r>
                      <a:br>
                        <a:rPr lang="en-GB" sz="1600" dirty="0"/>
                      </a:br>
                      <a:r>
                        <a:rPr lang="en-GB" sz="1600" dirty="0"/>
                        <a:t>Table 4.1.2 Life Table Deaths by Cause: 1960 Costa Rican Males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296878"/>
                  </a:ext>
                </a:extLst>
              </a:tr>
              <a:tr h="0">
                <a:tc gridSpan="10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 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82907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/>
                        <a:t>Deaths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Age-Cause-Specific Death Ratio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/>
                        <a:t>Deaths by Cause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2574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-25000"/>
                        <a:t>n</a:t>
                      </a:r>
                      <a:r>
                        <a:rPr lang="en-GB" sz="1600"/>
                        <a:t>d</a:t>
                      </a:r>
                      <a:r>
                        <a:rPr lang="en-GB" sz="1600" baseline="-25000"/>
                        <a:t>x</a:t>
                      </a:r>
                      <a:endParaRPr lang="en-GB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Diarrhea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Cancer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CVD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-25000" dirty="0" err="1"/>
                        <a:t>n</a:t>
                      </a:r>
                      <a:r>
                        <a:rPr lang="en-GB" sz="1600" dirty="0" err="1"/>
                        <a:t>d</a:t>
                      </a:r>
                      <a:r>
                        <a:rPr lang="en-GB" sz="1600" baseline="-25000" dirty="0" err="1"/>
                        <a:t>x</a:t>
                      </a:r>
                      <a:r>
                        <a:rPr lang="en-GB" sz="1600" baseline="-25000" dirty="0"/>
                        <a:t/>
                      </a:r>
                      <a:br>
                        <a:rPr lang="en-GB" sz="1600" baseline="-25000" dirty="0"/>
                      </a:br>
                      <a:r>
                        <a:rPr lang="en-GB" sz="1600" baseline="-25000" dirty="0" err="1"/>
                        <a:t>Diarr</a:t>
                      </a:r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-25000"/>
                        <a:t>n</a:t>
                      </a:r>
                      <a:r>
                        <a:rPr lang="en-GB" sz="1600"/>
                        <a:t>d</a:t>
                      </a:r>
                      <a:r>
                        <a:rPr lang="en-GB" sz="1600" baseline="-25000"/>
                        <a:t>x</a:t>
                      </a:r>
                      <a:br>
                        <a:rPr lang="en-GB" sz="1600" baseline="-25000"/>
                      </a:br>
                      <a:r>
                        <a:rPr lang="en-GB" sz="1600" baseline="-25000"/>
                        <a:t>Cancer</a:t>
                      </a:r>
                      <a:endParaRPr lang="en-GB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-25000"/>
                        <a:t>n</a:t>
                      </a:r>
                      <a:r>
                        <a:rPr lang="en-GB" sz="1600"/>
                        <a:t>d</a:t>
                      </a:r>
                      <a:r>
                        <a:rPr lang="en-GB" sz="1600" baseline="-25000"/>
                        <a:t>x</a:t>
                      </a:r>
                      <a:br>
                        <a:rPr lang="en-GB" sz="1600" baseline="-25000"/>
                      </a:br>
                      <a:r>
                        <a:rPr lang="en-GB" sz="1600" baseline="-25000"/>
                        <a:t>CVD</a:t>
                      </a:r>
                      <a:endParaRPr lang="en-GB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-25000"/>
                        <a:t>n</a:t>
                      </a:r>
                      <a:r>
                        <a:rPr lang="en-GB" sz="1600"/>
                        <a:t>d</a:t>
                      </a:r>
                      <a:r>
                        <a:rPr lang="en-GB" sz="1600" baseline="-25000"/>
                        <a:t>x</a:t>
                      </a:r>
                      <a:br>
                        <a:rPr lang="en-GB" sz="1600" baseline="-25000"/>
                      </a:br>
                      <a:r>
                        <a:rPr lang="en-GB" sz="1600" baseline="-25000"/>
                        <a:t>Other</a:t>
                      </a:r>
                      <a:endParaRPr lang="en-GB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3367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&lt;1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7,230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0.24072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0.00089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0.00761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0.75078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1740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5428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4711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1-4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2,566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0.21407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0.01988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0.01223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0.75382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1934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9042758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232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002960" cy="609600"/>
          </a:xfrm>
        </p:spPr>
        <p:txBody>
          <a:bodyPr/>
          <a:lstStyle/>
          <a:p>
            <a:r>
              <a:rPr lang="it-IT" sz="3200" dirty="0" err="1" smtClean="0"/>
              <a:t>Step</a:t>
            </a:r>
            <a:r>
              <a:rPr lang="it-IT" sz="3200" dirty="0" smtClean="0"/>
              <a:t> 3: </a:t>
            </a:r>
            <a:br>
              <a:rPr lang="it-IT" sz="3200" dirty="0" smtClean="0"/>
            </a:br>
            <a:r>
              <a:rPr lang="it-IT" sz="3200" dirty="0" err="1" smtClean="0"/>
              <a:t>Calculate</a:t>
            </a:r>
            <a:r>
              <a:rPr lang="it-IT" sz="3200" dirty="0" smtClean="0"/>
              <a:t> </a:t>
            </a:r>
            <a:r>
              <a:rPr lang="it-IT" sz="3200" dirty="0" err="1" smtClean="0"/>
              <a:t>probability</a:t>
            </a:r>
            <a:r>
              <a:rPr lang="it-IT" sz="3200" dirty="0" smtClean="0"/>
              <a:t> of </a:t>
            </a:r>
            <a:r>
              <a:rPr lang="it-IT" sz="3200" dirty="0" err="1" smtClean="0"/>
              <a:t>dying</a:t>
            </a:r>
            <a:r>
              <a:rPr lang="it-IT" sz="3200" dirty="0" smtClean="0"/>
              <a:t> for a cause d</a:t>
            </a:r>
            <a:endParaRPr lang="it-IT" sz="3200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122530"/>
              </p:ext>
            </p:extLst>
          </p:nvPr>
        </p:nvGraphicFramePr>
        <p:xfrm>
          <a:off x="611560" y="1772816"/>
          <a:ext cx="7772400" cy="192024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645684345"/>
                    </a:ext>
                  </a:extLst>
                </a:gridCol>
                <a:gridCol w="7052320">
                  <a:extLst>
                    <a:ext uri="{9D8B030D-6E8A-4147-A177-3AD203B41FA5}">
                      <a16:colId xmlns:a16="http://schemas.microsoft.com/office/drawing/2014/main" val="24823616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9648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baseline="-25000" dirty="0" err="1"/>
                        <a:t>n</a:t>
                      </a:r>
                      <a:r>
                        <a:rPr lang="it-IT" dirty="0" err="1"/>
                        <a:t>Q</a:t>
                      </a:r>
                      <a:r>
                        <a:rPr lang="it-IT" baseline="-25000" dirty="0" err="1"/>
                        <a:t>xd</a:t>
                      </a:r>
                      <a:endParaRPr lang="it-IT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~ Probability that a person of age </a:t>
                      </a:r>
                      <a:r>
                        <a:rPr lang="en-US" i="1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 will die in the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    age interval (x, x + n) due to a specific cause R</a:t>
                      </a:r>
                      <a:r>
                        <a:rPr lang="en-US" baseline="-250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 when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    all other competing causes are present in the population.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36061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647084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827584" y="3861048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This probability is computed from the life table deaths due to a specific cause as:</a:t>
            </a:r>
            <a:endParaRPr lang="it-IT" sz="2000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4736927"/>
            <a:ext cx="1368152" cy="104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4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Es.</a:t>
            </a:r>
            <a:endParaRPr lang="it-IT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12543" y="1700808"/>
            <a:ext cx="4412316" cy="4474840"/>
          </a:xfrm>
          <a:prstGeom prst="rect">
            <a:avLst/>
          </a:prstGeo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475596"/>
              </p:ext>
            </p:extLst>
          </p:nvPr>
        </p:nvGraphicFramePr>
        <p:xfrm>
          <a:off x="683568" y="2060848"/>
          <a:ext cx="2861320" cy="301752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861320">
                  <a:extLst>
                    <a:ext uri="{9D8B030D-6E8A-4147-A177-3AD203B41FA5}">
                      <a16:colId xmlns:a16="http://schemas.microsoft.com/office/drawing/2014/main" val="40111531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/>
                        <a:t>Data for Age Interval &lt;1: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8801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6784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l</a:t>
                      </a:r>
                      <a:r>
                        <a:rPr lang="en-GB" baseline="-25000" dirty="0"/>
                        <a:t>0</a:t>
                      </a:r>
                      <a:r>
                        <a:rPr lang="en-GB" dirty="0"/>
                        <a:t> = </a:t>
                      </a:r>
                      <a:r>
                        <a:rPr lang="en-GB" dirty="0" smtClean="0"/>
                        <a:t>100,000</a:t>
                      </a:r>
                    </a:p>
                    <a:p>
                      <a:pPr algn="l"/>
                      <a:r>
                        <a:rPr lang="en-GB" dirty="0"/>
                        <a:t/>
                      </a:r>
                      <a:br>
                        <a:rPr lang="en-GB" dirty="0"/>
                      </a:br>
                      <a:r>
                        <a:rPr lang="en-GB" baseline="-25000" dirty="0"/>
                        <a:t>1</a:t>
                      </a:r>
                      <a:r>
                        <a:rPr lang="en-GB" dirty="0"/>
                        <a:t>d</a:t>
                      </a:r>
                      <a:r>
                        <a:rPr lang="en-GB" baseline="-25000" dirty="0"/>
                        <a:t>0</a:t>
                      </a:r>
                      <a:r>
                        <a:rPr lang="en-GB" dirty="0"/>
                        <a:t> = </a:t>
                      </a:r>
                      <a:r>
                        <a:rPr lang="en-GB" dirty="0" smtClean="0"/>
                        <a:t>7230</a:t>
                      </a:r>
                    </a:p>
                    <a:p>
                      <a:pPr algn="l"/>
                      <a:r>
                        <a:rPr lang="en-GB" dirty="0"/>
                        <a:t/>
                      </a:r>
                      <a:br>
                        <a:rPr lang="en-GB" dirty="0"/>
                      </a:br>
                      <a:r>
                        <a:rPr lang="en-GB" baseline="-25000" dirty="0"/>
                        <a:t>1</a:t>
                      </a:r>
                      <a:r>
                        <a:rPr lang="en-GB" dirty="0"/>
                        <a:t>d</a:t>
                      </a:r>
                      <a:r>
                        <a:rPr lang="en-GB" baseline="-25000" dirty="0"/>
                        <a:t>0Diarrhea</a:t>
                      </a:r>
                      <a:r>
                        <a:rPr lang="en-GB" dirty="0"/>
                        <a:t> = 1740</a:t>
                      </a:r>
                      <a:br>
                        <a:rPr lang="en-GB" dirty="0"/>
                      </a:br>
                      <a:r>
                        <a:rPr lang="en-GB" baseline="-25000" dirty="0"/>
                        <a:t>1</a:t>
                      </a:r>
                      <a:r>
                        <a:rPr lang="en-GB" dirty="0"/>
                        <a:t>d</a:t>
                      </a:r>
                      <a:r>
                        <a:rPr lang="en-GB" baseline="-25000" dirty="0"/>
                        <a:t>0Cancer</a:t>
                      </a:r>
                      <a:r>
                        <a:rPr lang="en-GB" dirty="0"/>
                        <a:t> = 6</a:t>
                      </a:r>
                      <a:br>
                        <a:rPr lang="en-GB" dirty="0"/>
                      </a:br>
                      <a:r>
                        <a:rPr lang="en-GB" baseline="-25000" dirty="0"/>
                        <a:t>1</a:t>
                      </a:r>
                      <a:r>
                        <a:rPr lang="en-GB" dirty="0"/>
                        <a:t>d</a:t>
                      </a:r>
                      <a:r>
                        <a:rPr lang="en-GB" baseline="-25000" dirty="0"/>
                        <a:t>0CVD</a:t>
                      </a:r>
                      <a:r>
                        <a:rPr lang="en-GB" dirty="0"/>
                        <a:t> = 55</a:t>
                      </a:r>
                      <a:br>
                        <a:rPr lang="en-GB" dirty="0"/>
                      </a:br>
                      <a:r>
                        <a:rPr lang="en-GB" baseline="-25000" dirty="0"/>
                        <a:t>1</a:t>
                      </a:r>
                      <a:r>
                        <a:rPr lang="en-GB" dirty="0"/>
                        <a:t>d</a:t>
                      </a:r>
                      <a:r>
                        <a:rPr lang="en-GB" baseline="-25000" dirty="0"/>
                        <a:t>0Other</a:t>
                      </a:r>
                      <a:r>
                        <a:rPr lang="en-GB" dirty="0"/>
                        <a:t> = 5428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5731482"/>
                  </a:ext>
                </a:extLst>
              </a:tr>
            </a:tbl>
          </a:graphicData>
        </a:graphic>
      </p:graphicFrame>
      <p:sp>
        <p:nvSpPr>
          <p:cNvPr id="10" name="Freccia a destra rientrata 9"/>
          <p:cNvSpPr/>
          <p:nvPr/>
        </p:nvSpPr>
        <p:spPr bwMode="auto">
          <a:xfrm>
            <a:off x="3779912" y="3212976"/>
            <a:ext cx="497607" cy="576064"/>
          </a:xfrm>
          <a:prstGeom prst="notch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83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u="sng" dirty="0" err="1" smtClean="0"/>
              <a:t>Step</a:t>
            </a:r>
            <a:r>
              <a:rPr lang="it-IT" u="sng" dirty="0" smtClean="0"/>
              <a:t>  4</a:t>
            </a:r>
            <a:endParaRPr lang="en-GB" u="sng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  <p:pic>
        <p:nvPicPr>
          <p:cNvPr id="10" name="Segnaposto contenuto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420888"/>
            <a:ext cx="7772400" cy="1986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3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9303568" cy="609600"/>
          </a:xfrm>
        </p:spPr>
        <p:txBody>
          <a:bodyPr/>
          <a:lstStyle/>
          <a:p>
            <a:r>
              <a:rPr lang="en-GB" b="1" dirty="0"/>
              <a:t>Eventual Death </a:t>
            </a:r>
            <a:r>
              <a:rPr lang="en-GB" b="1" dirty="0" smtClean="0"/>
              <a:t>Probabilities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egnaposto contenuto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1800" dirty="0" smtClean="0"/>
                  <a:t>= </a:t>
                </a:r>
                <a:r>
                  <a:rPr lang="en-US" sz="1800" dirty="0" err="1" smtClean="0"/>
                  <a:t>probabilità</a:t>
                </a:r>
                <a:r>
                  <a:rPr lang="en-US" sz="1800" dirty="0" smtClean="0"/>
                  <a:t> </a:t>
                </a:r>
                <a:r>
                  <a:rPr lang="en-US" sz="1800" dirty="0" err="1" smtClean="0"/>
                  <a:t>prospettiva</a:t>
                </a:r>
                <a:r>
                  <a:rPr lang="en-US" sz="1800" dirty="0" smtClean="0"/>
                  <a:t> P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800" dirty="0" smtClean="0"/>
                  <a:t> 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800" i="0" dirty="0" smtClean="0">
                        <a:latin typeface="Cambria Math" panose="02040503050406030204" pitchFamily="18" charset="0"/>
                      </a:rPr>
                      <m:t>Π</m:t>
                    </m:r>
                    <m:r>
                      <a:rPr lang="it-IT" sz="1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en-US" sz="1800" dirty="0" smtClean="0"/>
              </a:p>
              <a:p>
                <a:r>
                  <a:rPr lang="en-US" sz="1800" dirty="0" smtClean="0"/>
                  <a:t>What </a:t>
                </a:r>
                <a:r>
                  <a:rPr lang="en-US" sz="1800" dirty="0"/>
                  <a:t>is the probability that a person surviving to age x will eventually die due </a:t>
                </a:r>
                <a:r>
                  <a:rPr lang="en-US" sz="1800" b="1" dirty="0">
                    <a:solidFill>
                      <a:srgbClr val="0070C0"/>
                    </a:solidFill>
                  </a:rPr>
                  <a:t>to a specific cause</a:t>
                </a:r>
                <a:r>
                  <a:rPr lang="en-US" sz="1800" dirty="0"/>
                  <a:t> </a:t>
                </a:r>
                <a:r>
                  <a:rPr lang="en-US" sz="1800" dirty="0" smtClean="0"/>
                  <a:t>R</a:t>
                </a:r>
                <a:r>
                  <a:rPr lang="en-US" sz="1800" baseline="-25000" dirty="0" smtClean="0"/>
                  <a:t>d</a:t>
                </a:r>
                <a:r>
                  <a:rPr lang="en-US" sz="1800" dirty="0"/>
                  <a:t> </a:t>
                </a:r>
                <a:r>
                  <a:rPr lang="en-US" sz="1800" dirty="0" smtClean="0"/>
                  <a:t> </a:t>
                </a:r>
                <a:r>
                  <a:rPr lang="en-US" sz="1800" dirty="0" smtClean="0">
                    <a:solidFill>
                      <a:srgbClr val="FF0000"/>
                    </a:solidFill>
                  </a:rPr>
                  <a:t>at the age x or later</a:t>
                </a:r>
                <a:r>
                  <a:rPr lang="en-US" sz="1800" dirty="0" smtClean="0"/>
                  <a:t>?</a:t>
                </a:r>
              </a:p>
              <a:p>
                <a:r>
                  <a:rPr lang="en-US" sz="1800" dirty="0" smtClean="0"/>
                  <a:t>We </a:t>
                </a:r>
                <a:r>
                  <a:rPr lang="en-US" sz="1800" dirty="0"/>
                  <a:t>will denote this probability as P</a:t>
                </a:r>
                <a:r>
                  <a:rPr lang="en-US" sz="1800" baseline="-25000" dirty="0"/>
                  <a:t>d</a:t>
                </a:r>
                <a:r>
                  <a:rPr lang="en-US" sz="1800" dirty="0"/>
                  <a:t>. </a:t>
                </a:r>
                <a:r>
                  <a:rPr lang="en-US" sz="1800" dirty="0" smtClean="0"/>
                  <a:t>This </a:t>
                </a:r>
                <a:r>
                  <a:rPr lang="en-US" sz="1800" dirty="0"/>
                  <a:t>probability is calculated as</a:t>
                </a:r>
                <a:r>
                  <a:rPr lang="en-US" sz="1800" dirty="0" smtClean="0"/>
                  <a:t>:</a:t>
                </a:r>
              </a:p>
              <a:p>
                <a:endParaRPr lang="en-US" sz="1800" dirty="0"/>
              </a:p>
              <a:p>
                <a:endParaRPr lang="en-US" sz="1800" dirty="0" smtClean="0"/>
              </a:p>
              <a:p>
                <a:endParaRPr lang="en-US" sz="1800" dirty="0"/>
              </a:p>
              <a:p>
                <a:endParaRPr lang="en-US" sz="1800" dirty="0" smtClean="0"/>
              </a:p>
              <a:p>
                <a:r>
                  <a:rPr lang="en-US" sz="1800" dirty="0" smtClean="0"/>
                  <a:t>The idea is that the numerator is = to the sum of deaths for a specific cause </a:t>
                </a:r>
                <a:r>
                  <a:rPr lang="en-US" sz="1800" i="1" dirty="0" smtClean="0"/>
                  <a:t>d </a:t>
                </a:r>
                <a:r>
                  <a:rPr lang="en-US" sz="1800" dirty="0" smtClean="0"/>
                  <a:t>since the age x onward.</a:t>
                </a:r>
                <a:endParaRPr lang="it-IT" sz="1800" dirty="0"/>
              </a:p>
            </p:txBody>
          </p:sp>
        </mc:Choice>
        <mc:Fallback xmlns="">
          <p:sp>
            <p:nvSpPr>
              <p:cNvPr id="7" name="Segnaposto contenuto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7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3717032"/>
            <a:ext cx="6267394" cy="112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7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Lezioni-esercitazioni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614324"/>
            <a:ext cx="7772400" cy="4114800"/>
          </a:xfrm>
        </p:spPr>
        <p:txBody>
          <a:bodyPr/>
          <a:lstStyle/>
          <a:p>
            <a:r>
              <a:rPr lang="en-GB" sz="2400" dirty="0"/>
              <a:t>Lesson 1: Introduction to Multiple-Decrement </a:t>
            </a:r>
            <a:r>
              <a:rPr lang="en-GB" sz="2400" dirty="0" smtClean="0"/>
              <a:t>Life Tables</a:t>
            </a:r>
          </a:p>
          <a:p>
            <a:r>
              <a:rPr lang="en-GB" sz="2400" dirty="0" smtClean="0"/>
              <a:t>Lesson </a:t>
            </a:r>
            <a:r>
              <a:rPr lang="en-GB" sz="2400" dirty="0"/>
              <a:t>2: Causes of </a:t>
            </a:r>
            <a:r>
              <a:rPr lang="en-GB" sz="2400" dirty="0" smtClean="0"/>
              <a:t>Death</a:t>
            </a:r>
          </a:p>
          <a:p>
            <a:r>
              <a:rPr lang="en-GB" sz="2400" dirty="0" smtClean="0"/>
              <a:t>Lesson </a:t>
            </a:r>
            <a:r>
              <a:rPr lang="en-GB" sz="2400" dirty="0"/>
              <a:t>3: Life </a:t>
            </a:r>
            <a:r>
              <a:rPr lang="en-GB" sz="2400" dirty="0" smtClean="0"/>
              <a:t>Tables</a:t>
            </a:r>
          </a:p>
          <a:p>
            <a:r>
              <a:rPr lang="en-GB" sz="2400" dirty="0" smtClean="0"/>
              <a:t>Lesson </a:t>
            </a:r>
            <a:r>
              <a:rPr lang="en-GB" sz="2400" dirty="0"/>
              <a:t>4: Construction of Multiple-Decrement Life </a:t>
            </a:r>
            <a:r>
              <a:rPr lang="en-GB" sz="2400" dirty="0" smtClean="0"/>
              <a:t>Table</a:t>
            </a:r>
          </a:p>
          <a:p>
            <a:r>
              <a:rPr lang="en-GB" sz="2400" dirty="0" smtClean="0"/>
              <a:t>Lesson </a:t>
            </a:r>
            <a:r>
              <a:rPr lang="en-GB" sz="2400" dirty="0"/>
              <a:t>5: Expectation of Life at </a:t>
            </a:r>
            <a:r>
              <a:rPr lang="en-GB" sz="2400" dirty="0" smtClean="0"/>
              <a:t>Birth</a:t>
            </a:r>
          </a:p>
          <a:p>
            <a:r>
              <a:rPr lang="en-GB" sz="2400" dirty="0" smtClean="0"/>
              <a:t>Lesson </a:t>
            </a:r>
            <a:r>
              <a:rPr lang="en-GB" sz="2400" dirty="0"/>
              <a:t>6: Constructing Multiple-Decrement Life </a:t>
            </a:r>
            <a:r>
              <a:rPr lang="en-GB" sz="2400" dirty="0" smtClean="0"/>
              <a:t>Tables</a:t>
            </a:r>
          </a:p>
          <a:p>
            <a:r>
              <a:rPr lang="en-GB" sz="2400" dirty="0" smtClean="0"/>
              <a:t>Lesson </a:t>
            </a:r>
            <a:r>
              <a:rPr lang="en-GB" sz="2400" dirty="0"/>
              <a:t>7: Multiple-Decrement Life Tables with Observational Data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55496" cy="609600"/>
          </a:xfrm>
        </p:spPr>
        <p:txBody>
          <a:bodyPr/>
          <a:lstStyle/>
          <a:p>
            <a:r>
              <a:rPr lang="it-IT" sz="2800" dirty="0" smtClean="0"/>
              <a:t>Cumulative </a:t>
            </a:r>
            <a:r>
              <a:rPr lang="it-IT" sz="2800" dirty="0" err="1" smtClean="0"/>
              <a:t>deaths</a:t>
            </a:r>
            <a:r>
              <a:rPr lang="it-IT" sz="2800" dirty="0" smtClean="0"/>
              <a:t> </a:t>
            </a:r>
            <a:r>
              <a:rPr lang="it-IT" sz="2800" dirty="0" err="1" smtClean="0"/>
              <a:t>after</a:t>
            </a:r>
            <a:r>
              <a:rPr lang="it-IT" sz="2800" dirty="0" smtClean="0"/>
              <a:t> the </a:t>
            </a:r>
            <a:r>
              <a:rPr lang="it-IT" sz="2800" dirty="0" err="1" smtClean="0"/>
              <a:t>age</a:t>
            </a:r>
            <a:r>
              <a:rPr lang="it-IT" sz="2800" dirty="0" smtClean="0"/>
              <a:t> x for a cause d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41351" y="1628800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it-IT" altLang="it-IT" sz="1800" dirty="0" err="1" smtClean="0">
                <a:latin typeface="Arial" panose="020B0604020202020204" pitchFamily="34" charset="0"/>
              </a:rPr>
              <a:t>One</a:t>
            </a:r>
            <a:r>
              <a:rPr lang="it-IT" altLang="it-IT" sz="1800" dirty="0" smtClean="0">
                <a:latin typeface="Arial" panose="020B0604020202020204" pitchFamily="34" charset="0"/>
              </a:rPr>
              <a:t> can compute the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number</a:t>
            </a:r>
            <a:r>
              <a:rPr lang="it-IT" altLang="it-IT" sz="1800" dirty="0" smtClean="0">
                <a:latin typeface="Arial" panose="020B0604020202020204" pitchFamily="34" charset="0"/>
              </a:rPr>
              <a:t> of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persons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dying</a:t>
            </a:r>
            <a:r>
              <a:rPr lang="it-IT" altLang="it-IT" sz="1800" dirty="0" smtClean="0">
                <a:latin typeface="Arial" panose="020B0604020202020204" pitchFamily="34" charset="0"/>
              </a:rPr>
              <a:t> due to a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specific</a:t>
            </a:r>
            <a:r>
              <a:rPr lang="it-IT" altLang="it-IT" sz="1800" dirty="0" smtClean="0">
                <a:latin typeface="Arial" panose="020B0604020202020204" pitchFamily="34" charset="0"/>
              </a:rPr>
              <a:t> cause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after</a:t>
            </a:r>
            <a:r>
              <a:rPr lang="it-IT" altLang="it-IT" sz="1800" dirty="0" smtClean="0">
                <a:latin typeface="Arial" panose="020B0604020202020204" pitchFamily="34" charset="0"/>
              </a:rPr>
              <a:t> a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specific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age</a:t>
            </a:r>
            <a:r>
              <a:rPr lang="it-IT" altLang="it-IT" sz="1800" dirty="0" smtClean="0">
                <a:latin typeface="Arial" panose="020B0604020202020204" pitchFamily="34" charset="0"/>
              </a:rPr>
              <a:t>. </a:t>
            </a:r>
          </a:p>
          <a:p>
            <a:pPr lvl="0" eaLnBrk="0" hangingPunct="0"/>
            <a:endParaRPr lang="it-IT" altLang="it-IT" sz="1800" dirty="0" smtClean="0">
              <a:latin typeface="Arial" panose="020B0604020202020204" pitchFamily="34" charset="0"/>
            </a:endParaRPr>
          </a:p>
          <a:p>
            <a:pPr lvl="0" eaLnBrk="0" hangingPunct="0"/>
            <a:r>
              <a:rPr lang="it-IT" altLang="it-IT" sz="1800" dirty="0" smtClean="0">
                <a:latin typeface="Arial" panose="020B0604020202020204" pitchFamily="34" charset="0"/>
              </a:rPr>
              <a:t>For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example</a:t>
            </a:r>
            <a:r>
              <a:rPr lang="it-IT" altLang="it-IT" sz="1800" dirty="0" smtClean="0">
                <a:latin typeface="Arial" panose="020B0604020202020204" pitchFamily="34" charset="0"/>
              </a:rPr>
              <a:t>, the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number</a:t>
            </a:r>
            <a:r>
              <a:rPr lang="it-IT" altLang="it-IT" sz="1800" dirty="0" smtClean="0">
                <a:latin typeface="Arial" panose="020B0604020202020204" pitchFamily="34" charset="0"/>
              </a:rPr>
              <a:t> of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deaths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after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age</a:t>
            </a:r>
            <a:r>
              <a:rPr lang="it-IT" altLang="it-IT" sz="1800" dirty="0" smtClean="0">
                <a:latin typeface="Arial" panose="020B0604020202020204" pitchFamily="34" charset="0"/>
              </a:rPr>
              <a:t> 65 due to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diarrhea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is</a:t>
            </a:r>
            <a:r>
              <a:rPr lang="it-IT" altLang="it-IT" sz="1800" dirty="0" smtClean="0">
                <a:latin typeface="Arial" panose="020B0604020202020204" pitchFamily="34" charset="0"/>
              </a:rPr>
              <a:t>:</a:t>
            </a:r>
          </a:p>
          <a:p>
            <a:pPr lvl="0" eaLnBrk="0" hangingPunct="0"/>
            <a:endParaRPr lang="it-IT" altLang="it-IT" sz="1800" dirty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 smtClean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 smtClean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 smtClean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 smtClean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>
              <a:latin typeface="Arial" panose="020B0604020202020204" pitchFamily="34" charset="0"/>
            </a:endParaRPr>
          </a:p>
          <a:p>
            <a:pPr lvl="0" eaLnBrk="0" hangingPunct="0"/>
            <a:r>
              <a:rPr lang="it-IT" altLang="it-IT" sz="1800" dirty="0" err="1" smtClean="0">
                <a:latin typeface="Arial" panose="020B0604020202020204" pitchFamily="34" charset="0"/>
              </a:rPr>
              <a:t>Similar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sums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give</a:t>
            </a:r>
            <a:r>
              <a:rPr lang="it-IT" altLang="it-IT" sz="1800" dirty="0" smtClean="0">
                <a:latin typeface="Arial" panose="020B0604020202020204" pitchFamily="34" charset="0"/>
              </a:rPr>
              <a:t> the cumulative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number</a:t>
            </a:r>
            <a:r>
              <a:rPr lang="it-IT" altLang="it-IT" sz="1800" dirty="0" smtClean="0">
                <a:latin typeface="Arial" panose="020B0604020202020204" pitchFamily="34" charset="0"/>
              </a:rPr>
              <a:t> of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deaths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after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age</a:t>
            </a:r>
            <a:r>
              <a:rPr lang="it-IT" altLang="it-IT" sz="1800" dirty="0" smtClean="0">
                <a:latin typeface="Arial" panose="020B0604020202020204" pitchFamily="34" charset="0"/>
              </a:rPr>
              <a:t> 65 due to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cancer</a:t>
            </a:r>
            <a:r>
              <a:rPr lang="it-IT" altLang="it-IT" sz="1800" dirty="0" smtClean="0">
                <a:latin typeface="Arial" panose="020B0604020202020204" pitchFamily="34" charset="0"/>
              </a:rPr>
              <a:t>, CVD, and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other</a:t>
            </a:r>
            <a:r>
              <a:rPr lang="it-IT" altLang="it-IT" sz="1800" dirty="0" smtClean="0">
                <a:latin typeface="Arial" panose="020B0604020202020204" pitchFamily="34" charset="0"/>
              </a:rPr>
              <a:t> </a:t>
            </a:r>
            <a:r>
              <a:rPr lang="it-IT" altLang="it-IT" sz="1800" dirty="0" err="1" smtClean="0">
                <a:latin typeface="Arial" panose="020B0604020202020204" pitchFamily="34" charset="0"/>
              </a:rPr>
              <a:t>causes</a:t>
            </a:r>
            <a:r>
              <a:rPr lang="it-IT" altLang="it-IT" sz="1800" dirty="0" smtClean="0">
                <a:latin typeface="Arial" panose="020B0604020202020204" pitchFamily="34" charset="0"/>
              </a:rPr>
              <a:t>. </a:t>
            </a:r>
          </a:p>
          <a:p>
            <a:pPr lvl="0" eaLnBrk="0" hangingPunct="0"/>
            <a:endParaRPr lang="it-IT" altLang="it-IT" sz="1800" dirty="0" smtClean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 smtClean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>
              <a:latin typeface="Arial" panose="020B0604020202020204" pitchFamily="34" charset="0"/>
            </a:endParaRPr>
          </a:p>
          <a:p>
            <a:pPr lvl="0" eaLnBrk="0" hangingPunct="0"/>
            <a:endParaRPr lang="it-IT" altLang="it-IT" sz="1800" dirty="0">
              <a:latin typeface="Arial" panose="020B0604020202020204" pitchFamily="34" charset="0"/>
            </a:endParaRPr>
          </a:p>
        </p:txBody>
      </p:sp>
      <p:pic>
        <p:nvPicPr>
          <p:cNvPr id="10" name="Segnaposto contenuto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1720" y="2780928"/>
            <a:ext cx="551497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8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Es.</a:t>
            </a:r>
            <a:endParaRPr lang="it-IT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696" y="2204864"/>
            <a:ext cx="6105525" cy="3267075"/>
          </a:xfrm>
          <a:prstGeom prst="rect">
            <a:avLst/>
          </a:prstGeo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76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  <p:pic>
        <p:nvPicPr>
          <p:cNvPr id="5" name="Segnaposto contenuto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31640" y="1828800"/>
            <a:ext cx="605896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235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7793038" cy="609600"/>
          </a:xfrm>
        </p:spPr>
        <p:txBody>
          <a:bodyPr/>
          <a:lstStyle/>
          <a:p>
            <a:r>
              <a:rPr lang="en-GB" sz="2800" b="1" dirty="0" smtClean="0"/>
              <a:t>Cumulative </a:t>
            </a:r>
            <a:r>
              <a:rPr lang="en-GB" sz="2800" b="1" dirty="0"/>
              <a:t>Probability of Death Due to a Specific Cause before a Specific </a:t>
            </a:r>
            <a:r>
              <a:rPr lang="en-GB" sz="2800" b="1" dirty="0" smtClean="0"/>
              <a:t>Age </a:t>
            </a:r>
            <a:r>
              <a:rPr lang="en-GB" sz="2800" b="1" dirty="0" err="1" smtClean="0"/>
              <a:t>es</a:t>
            </a:r>
            <a:r>
              <a:rPr lang="en-GB" sz="2800" b="1" dirty="0" smtClean="0"/>
              <a:t>:</a:t>
            </a:r>
            <a:endParaRPr lang="en-GB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Similarly</a:t>
            </a:r>
            <a:r>
              <a:rPr lang="en-US" sz="2000" dirty="0"/>
              <a:t>, one can also examine the probability of dying due to a specific cause </a:t>
            </a:r>
            <a:r>
              <a:rPr lang="en-US" sz="2000" b="1" dirty="0">
                <a:solidFill>
                  <a:srgbClr val="C00000"/>
                </a:solidFill>
              </a:rPr>
              <a:t>before </a:t>
            </a:r>
            <a:r>
              <a:rPr lang="en-US" sz="2000" dirty="0">
                <a:solidFill>
                  <a:srgbClr val="C00000"/>
                </a:solidFill>
              </a:rPr>
              <a:t>a specific age x</a:t>
            </a:r>
            <a:r>
              <a:rPr lang="en-US" sz="2000" dirty="0"/>
              <a:t>. The steps involved in calculating this quantity are as </a:t>
            </a:r>
            <a:r>
              <a:rPr lang="en-US" sz="2000" dirty="0" smtClean="0"/>
              <a:t>follows: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Step </a:t>
            </a:r>
            <a:r>
              <a:rPr lang="en-US" sz="2000" dirty="0"/>
              <a:t>1: Compute the cumulative number of deaths from the beginning of the life table by cause before age x in the life </a:t>
            </a:r>
            <a:r>
              <a:rPr lang="en-US" sz="2000" dirty="0" smtClean="0"/>
              <a:t>table.</a:t>
            </a:r>
          </a:p>
          <a:p>
            <a:r>
              <a:rPr lang="en-US" sz="2000" dirty="0" smtClean="0">
                <a:ea typeface="+mn-ea"/>
                <a:cs typeface="+mn-cs"/>
              </a:rPr>
              <a:t>Step </a:t>
            </a:r>
            <a:r>
              <a:rPr lang="en-US" sz="2000" dirty="0">
                <a:ea typeface="+mn-ea"/>
                <a:cs typeface="+mn-cs"/>
              </a:rPr>
              <a:t>2: Divide the cumulative number obtained in Step 1 by the </a:t>
            </a:r>
            <a:r>
              <a:rPr lang="en-US" sz="2000" dirty="0">
                <a:solidFill>
                  <a:srgbClr val="C00000"/>
                </a:solidFill>
                <a:ea typeface="+mn-ea"/>
                <a:cs typeface="+mn-cs"/>
              </a:rPr>
              <a:t>radix of the life </a:t>
            </a:r>
            <a:r>
              <a:rPr lang="en-US" sz="2000" dirty="0">
                <a:ea typeface="+mn-ea"/>
                <a:cs typeface="+mn-cs"/>
              </a:rPr>
              <a:t>table. This quantity will give the probability that a newborn will die due to a specific cause before reaching a specific age.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607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556792"/>
            <a:ext cx="8079432" cy="4767808"/>
          </a:xfrm>
        </p:spPr>
        <p:txBody>
          <a:bodyPr/>
          <a:lstStyle/>
          <a:p>
            <a:r>
              <a:rPr lang="en-US" sz="2000" dirty="0"/>
              <a:t>This cumulative number is obtained by adding the number of deaths by cause in Table 4.2.2. The table shows that out of 100,000 newborns (radix of the life table</a:t>
            </a:r>
            <a:r>
              <a:rPr lang="en-US" sz="2000" dirty="0">
                <a:solidFill>
                  <a:srgbClr val="FF0000"/>
                </a:solidFill>
              </a:rPr>
              <a:t>) 2350 died due to diarrhea by age 15 </a:t>
            </a:r>
            <a:r>
              <a:rPr lang="en-US" sz="2000" dirty="0"/>
              <a:t>(Column 2). Thus the cumulative probability of death due to diarrhea before age 15 is calculated as </a:t>
            </a:r>
            <a:r>
              <a:rPr lang="en-US" sz="2000" dirty="0">
                <a:solidFill>
                  <a:srgbClr val="FF0000"/>
                </a:solidFill>
              </a:rPr>
              <a:t>2348/100,000 = 0.02350 </a:t>
            </a:r>
            <a:r>
              <a:rPr lang="en-US" sz="2000" dirty="0"/>
              <a:t>(Column 6</a:t>
            </a:r>
            <a:r>
              <a:rPr lang="en-US" sz="2000" dirty="0" smtClean="0"/>
              <a:t>).</a:t>
            </a:r>
          </a:p>
          <a:p>
            <a:endParaRPr lang="en-US" sz="2000" dirty="0"/>
          </a:p>
          <a:p>
            <a:r>
              <a:rPr lang="en-US" sz="2000" dirty="0"/>
              <a:t>Similarly, one can look at cumulative probability of deaths due to a specific cause by certain age in Table 4.5.1. For example, </a:t>
            </a:r>
            <a:r>
              <a:rPr lang="en-US" sz="2000" dirty="0">
                <a:solidFill>
                  <a:srgbClr val="FF0000"/>
                </a:solidFill>
              </a:rPr>
              <a:t>cumulative number of deaths by age 65 among the life table population due to cancer and CVD respectively are 6427 and 5445</a:t>
            </a:r>
            <a:r>
              <a:rPr lang="en-US" sz="2000" dirty="0"/>
              <a:t>. With these numbers one calculates the cumulative probabilities of death due to cancer and CVD before age 65 respectively as </a:t>
            </a:r>
            <a:r>
              <a:rPr lang="en-US" sz="2000" dirty="0">
                <a:solidFill>
                  <a:srgbClr val="FF0000"/>
                </a:solidFill>
              </a:rPr>
              <a:t>0.06427 and 0.05445</a:t>
            </a:r>
            <a:r>
              <a:rPr lang="en-US" sz="2000" dirty="0"/>
              <a:t>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95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Graph:cumulative</a:t>
            </a:r>
            <a:r>
              <a:rPr lang="it-IT" dirty="0" smtClean="0"/>
              <a:t> </a:t>
            </a:r>
            <a:r>
              <a:rPr lang="it-IT" dirty="0" err="1" smtClean="0"/>
              <a:t>distribution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</p:nvPr>
        </p:nvGraphicFramePr>
        <p:xfrm>
          <a:off x="990600" y="18288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571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Proportional</a:t>
            </a:r>
            <a:r>
              <a:rPr lang="it-IT" dirty="0" smtClean="0"/>
              <a:t> </a:t>
            </a:r>
            <a:r>
              <a:rPr lang="it-IT" dirty="0" err="1" smtClean="0"/>
              <a:t>age</a:t>
            </a:r>
            <a:r>
              <a:rPr lang="it-IT" dirty="0" smtClean="0"/>
              <a:t> </a:t>
            </a:r>
            <a:r>
              <a:rPr lang="it-IT" dirty="0" err="1" smtClean="0"/>
              <a:t>distribution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9004" y="1484784"/>
            <a:ext cx="7772400" cy="4114800"/>
          </a:xfrm>
        </p:spPr>
        <p:txBody>
          <a:bodyPr/>
          <a:lstStyle/>
          <a:p>
            <a:r>
              <a:rPr lang="en-US" sz="2400" dirty="0"/>
              <a:t>The proportional age distribution describes the proportion of deaths due to a specific cause in a specific age interval. </a:t>
            </a:r>
            <a:endParaRPr lang="en-US" sz="2400" dirty="0" smtClean="0"/>
          </a:p>
          <a:p>
            <a:r>
              <a:rPr lang="en-US" sz="2400" dirty="0" smtClean="0"/>
              <a:t>Table </a:t>
            </a:r>
            <a:r>
              <a:rPr lang="en-US" sz="2400" dirty="0"/>
              <a:t>4.6.2 shows the proportional age distribution of life table deaths due to specific causes. </a:t>
            </a:r>
            <a:endParaRPr lang="en-US" sz="2400" dirty="0" smtClean="0"/>
          </a:p>
          <a:p>
            <a:r>
              <a:rPr lang="en-US" sz="2400" dirty="0" smtClean="0"/>
              <a:t>These </a:t>
            </a:r>
            <a:r>
              <a:rPr lang="en-US" sz="2400" dirty="0"/>
              <a:t>proportions are calculated </a:t>
            </a:r>
            <a:r>
              <a:rPr lang="en-US" sz="2400" dirty="0">
                <a:solidFill>
                  <a:srgbClr val="0070C0"/>
                </a:solidFill>
              </a:rPr>
              <a:t>by dividing each frequency in a specified age group by the total number of deaths by that cause</a:t>
            </a:r>
            <a:r>
              <a:rPr lang="en-US" sz="2400" dirty="0"/>
              <a:t>. Specifically, the proportions for an age group are calculated as: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36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5301209"/>
            <a:ext cx="6722491" cy="113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71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37</a:t>
            </a:fld>
            <a:endParaRPr lang="it-IT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1115616" y="1844824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113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The </a:t>
            </a:r>
            <a:r>
              <a:rPr lang="it-IT" sz="2800" dirty="0" err="1" smtClean="0"/>
              <a:t>median</a:t>
            </a:r>
            <a:r>
              <a:rPr lang="it-IT" sz="2800" dirty="0" smtClean="0"/>
              <a:t> </a:t>
            </a:r>
            <a:r>
              <a:rPr lang="it-IT" sz="2800" dirty="0" err="1" smtClean="0"/>
              <a:t>age</a:t>
            </a:r>
            <a:r>
              <a:rPr lang="it-IT" sz="2800" dirty="0" smtClean="0"/>
              <a:t> of </a:t>
            </a:r>
            <a:r>
              <a:rPr lang="it-IT" sz="2800" dirty="0" err="1" smtClean="0"/>
              <a:t>death</a:t>
            </a:r>
            <a:r>
              <a:rPr lang="it-IT" sz="2800" dirty="0" smtClean="0"/>
              <a:t> for a </a:t>
            </a:r>
            <a:r>
              <a:rPr lang="it-IT" sz="2800" dirty="0" err="1" smtClean="0"/>
              <a:t>specific</a:t>
            </a:r>
            <a:r>
              <a:rPr lang="it-IT" sz="2800" dirty="0" smtClean="0"/>
              <a:t> cause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median age of death due to a specific cause is the age at which 50% of the deaths occur</a:t>
            </a:r>
            <a:r>
              <a:rPr lang="en-US" sz="2800" dirty="0" smtClean="0"/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40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 1: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423987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Median age of cause-specific deaths among males, Costa Rica </a:t>
            </a:r>
            <a:r>
              <a:rPr lang="en-US" sz="2000" dirty="0" smtClean="0"/>
              <a:t>1960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i="1" dirty="0">
                <a:solidFill>
                  <a:srgbClr val="0070C0"/>
                </a:solidFill>
              </a:rPr>
              <a:t>Cause of Death - Diarrhea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From </a:t>
            </a:r>
            <a:r>
              <a:rPr lang="en-US" sz="2000" dirty="0"/>
              <a:t>Table 4.6.1 the total number of deaths due to diarrhea = 4099</a:t>
            </a:r>
          </a:p>
          <a:p>
            <a:pPr marL="0" indent="0">
              <a:buNone/>
            </a:pPr>
            <a:r>
              <a:rPr lang="en-US" sz="2000" dirty="0" smtClean="0"/>
              <a:t>50</a:t>
            </a:r>
            <a:r>
              <a:rPr lang="en-US" sz="2000" dirty="0"/>
              <a:t>% of total deaths due to diarrhea = 4099 * .50 = 2049.5</a:t>
            </a:r>
          </a:p>
          <a:p>
            <a:pPr marL="0" indent="0">
              <a:buNone/>
            </a:pPr>
            <a:r>
              <a:rPr lang="en-US" sz="2000" dirty="0"/>
              <a:t>Cumulative number of deaths due to diarrhea up to age 1 = 1741</a:t>
            </a:r>
          </a:p>
          <a:p>
            <a:pPr marL="0" indent="0">
              <a:buNone/>
            </a:pPr>
            <a:r>
              <a:rPr lang="en-US" sz="2000" dirty="0"/>
              <a:t>Number of diarrhea deaths in the age interval 1-4 = 549</a:t>
            </a:r>
          </a:p>
          <a:p>
            <a:pPr marL="0" indent="0">
              <a:buNone/>
            </a:pPr>
            <a:r>
              <a:rPr lang="en-US" sz="2000" dirty="0"/>
              <a:t>Length of age interval 1-4 = 4</a:t>
            </a:r>
          </a:p>
          <a:p>
            <a:pPr marL="0" indent="0">
              <a:buNone/>
            </a:pPr>
            <a:r>
              <a:rPr lang="en-US" sz="2000" dirty="0"/>
              <a:t>Therefore, median age at death for diarrhea deaths: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39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269" y="5538787"/>
            <a:ext cx="4584889" cy="116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7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Esercitazioni</a:t>
            </a:r>
            <a:endParaRPr lang="en-GB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Costruire una tavola</a:t>
            </a:r>
          </a:p>
          <a:p>
            <a:r>
              <a:rPr lang="it-IT" dirty="0" smtClean="0"/>
              <a:t>Costruire una tavola multi-decremento per cause di morte</a:t>
            </a:r>
          </a:p>
          <a:p>
            <a:r>
              <a:rPr lang="it-IT" dirty="0" smtClean="0"/>
              <a:t>Scomporre la speranza di vita alla nascita per età e causa </a:t>
            </a:r>
            <a:r>
              <a:rPr lang="it-IT" dirty="0" smtClean="0"/>
              <a:t>(metodo di </a:t>
            </a:r>
            <a:r>
              <a:rPr lang="it-IT" dirty="0" err="1" smtClean="0"/>
              <a:t>Arriaga</a:t>
            </a:r>
            <a:r>
              <a:rPr lang="it-IT" dirty="0" smtClean="0"/>
              <a:t>) </a:t>
            </a:r>
            <a:r>
              <a:rPr lang="it-IT" sz="1800" dirty="0" smtClean="0"/>
              <a:t>(lezione successiva)</a:t>
            </a:r>
            <a:endParaRPr lang="en-GB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9655C-6218-4C0C-9841-96632609F0B0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45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Es.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828800"/>
            <a:ext cx="8007424" cy="4114800"/>
          </a:xfrm>
        </p:spPr>
        <p:txBody>
          <a:bodyPr/>
          <a:lstStyle/>
          <a:p>
            <a:r>
              <a:rPr lang="en-US" sz="2400" i="1" dirty="0" smtClean="0">
                <a:solidFill>
                  <a:srgbClr val="C00000"/>
                </a:solidFill>
              </a:rPr>
              <a:t>Cause </a:t>
            </a:r>
            <a:r>
              <a:rPr lang="en-US" sz="2400" i="1" dirty="0">
                <a:solidFill>
                  <a:srgbClr val="C00000"/>
                </a:solidFill>
              </a:rPr>
              <a:t>of Death - Cancer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dirty="0"/>
              <a:t>From Table 4.6.1 total number of cancer deaths = 17071</a:t>
            </a:r>
          </a:p>
          <a:p>
            <a:pPr marL="0" indent="0">
              <a:buNone/>
            </a:pPr>
            <a:r>
              <a:rPr lang="en-US" sz="2400" dirty="0"/>
              <a:t>50% of total cancer deaths = 170171 * .50 = 8535.5</a:t>
            </a:r>
          </a:p>
          <a:p>
            <a:pPr marL="0" indent="0">
              <a:buNone/>
            </a:pPr>
            <a:r>
              <a:rPr lang="en-US" sz="2400" dirty="0"/>
              <a:t>Cumulative number of cancer deaths by age 65 = 6427</a:t>
            </a:r>
          </a:p>
          <a:p>
            <a:pPr marL="0" indent="0">
              <a:buNone/>
            </a:pPr>
            <a:r>
              <a:rPr lang="en-US" sz="2400" dirty="0"/>
              <a:t>Number of cancer deaths in age interval 65-70 = 3362</a:t>
            </a:r>
          </a:p>
          <a:p>
            <a:pPr marL="0" indent="0">
              <a:buNone/>
            </a:pPr>
            <a:r>
              <a:rPr lang="en-US" sz="2400" dirty="0" smtClean="0"/>
              <a:t>	Therefore</a:t>
            </a:r>
            <a:r>
              <a:rPr lang="en-US" sz="2400" dirty="0"/>
              <a:t>, median age for cancer deaths: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40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160" y="4782517"/>
            <a:ext cx="4878256" cy="118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7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To </a:t>
            </a:r>
            <a:r>
              <a:rPr lang="it-IT" dirty="0" err="1" smtClean="0"/>
              <a:t>recap</a:t>
            </a:r>
            <a:r>
              <a:rPr lang="it-IT" dirty="0" smtClean="0"/>
              <a:t> (</a:t>
            </a:r>
            <a:r>
              <a:rPr lang="it-IT" dirty="0" err="1" smtClean="0"/>
              <a:t>notation</a:t>
            </a:r>
            <a:r>
              <a:rPr lang="it-IT" dirty="0" smtClean="0"/>
              <a:t>)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772816"/>
            <a:ext cx="7772400" cy="4114800"/>
          </a:xfrm>
        </p:spPr>
        <p:txBody>
          <a:bodyPr/>
          <a:lstStyle/>
          <a:p>
            <a:r>
              <a:rPr lang="en-GB" sz="2800" dirty="0"/>
              <a:t>If the age-specific probabilities of dying from all causes combined</a:t>
            </a:r>
            <a:r>
              <a:rPr lang="en-GB" sz="2800" dirty="0" smtClean="0"/>
              <a:t>, </a:t>
            </a:r>
            <a:r>
              <a:rPr lang="en-GB" sz="2800" i="1" baseline="-25000" dirty="0" err="1" smtClean="0"/>
              <a:t>n</a:t>
            </a:r>
            <a:r>
              <a:rPr lang="en-GB" sz="2800" i="1" dirty="0" err="1" smtClean="0"/>
              <a:t>q</a:t>
            </a:r>
            <a:r>
              <a:rPr lang="en-GB" sz="2800" i="1" baseline="-25000" dirty="0" err="1" smtClean="0"/>
              <a:t>x</a:t>
            </a:r>
            <a:r>
              <a:rPr lang="en-GB" sz="2800" dirty="0"/>
              <a:t>, have already been calculated, it is in easy to compute </a:t>
            </a:r>
            <a:r>
              <a:rPr lang="en-GB" sz="2800" i="1" baseline="-25000" dirty="0" err="1"/>
              <a:t>n</a:t>
            </a:r>
            <a:r>
              <a:rPr lang="en-GB" sz="2800" i="1" dirty="0" err="1"/>
              <a:t>q</a:t>
            </a:r>
            <a:r>
              <a:rPr lang="en-GB" sz="2800" i="1" baseline="-25000" dirty="0" err="1"/>
              <a:t>x</a:t>
            </a:r>
            <a:r>
              <a:rPr lang="en-GB" sz="2800" i="1" baseline="30000" dirty="0" err="1"/>
              <a:t>i</a:t>
            </a:r>
            <a:r>
              <a:rPr lang="en-GB" sz="2800" dirty="0"/>
              <a:t> in the following </a:t>
            </a:r>
            <a:r>
              <a:rPr lang="en-GB" sz="2800" dirty="0" smtClean="0"/>
              <a:t>manner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41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24679" y="4149080"/>
            <a:ext cx="11593358" cy="76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78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Once the </a:t>
            </a:r>
            <a:r>
              <a:rPr lang="en-GB" sz="2800" i="1" baseline="-25000" dirty="0" err="1"/>
              <a:t>n</a:t>
            </a:r>
            <a:r>
              <a:rPr lang="en-GB" sz="2800" i="1" dirty="0" err="1"/>
              <a:t>q</a:t>
            </a:r>
            <a:r>
              <a:rPr lang="en-GB" sz="2800" i="1" baseline="-25000" dirty="0" err="1"/>
              <a:t>x</a:t>
            </a:r>
            <a:r>
              <a:rPr lang="en-GB" sz="2800" i="1" baseline="30000" dirty="0" err="1"/>
              <a:t>i</a:t>
            </a:r>
            <a:r>
              <a:rPr lang="en-GB" sz="2800" dirty="0"/>
              <a:t> 's have been obtained, we can compute </a:t>
            </a:r>
            <a:r>
              <a:rPr lang="en-GB" sz="2800" i="1" baseline="-25000" dirty="0" err="1"/>
              <a:t>n</a:t>
            </a:r>
            <a:r>
              <a:rPr lang="en-GB" sz="2800" i="1" dirty="0" err="1"/>
              <a:t>d</a:t>
            </a:r>
            <a:r>
              <a:rPr lang="en-GB" sz="2800" i="1" baseline="-25000" dirty="0" err="1"/>
              <a:t>x</a:t>
            </a:r>
            <a:r>
              <a:rPr lang="en-GB" sz="2800" i="1" baseline="30000" dirty="0" err="1"/>
              <a:t>i</a:t>
            </a:r>
            <a:r>
              <a:rPr lang="en-GB" sz="2800" dirty="0"/>
              <a:t>, the life-table deaths from cause </a:t>
            </a:r>
            <a:r>
              <a:rPr lang="en-GB" sz="2800" i="1" dirty="0" err="1"/>
              <a:t>i</a:t>
            </a:r>
            <a:r>
              <a:rPr lang="en-GB" sz="2800" i="1" dirty="0"/>
              <a:t>,</a:t>
            </a:r>
            <a:r>
              <a:rPr lang="en-GB" sz="2800" dirty="0"/>
              <a:t> in the age interval </a:t>
            </a:r>
            <a:r>
              <a:rPr lang="en-GB" sz="2800" i="1" dirty="0"/>
              <a:t>x</a:t>
            </a:r>
            <a:r>
              <a:rPr lang="en-GB" sz="2800" dirty="0"/>
              <a:t> to </a:t>
            </a:r>
            <a:r>
              <a:rPr lang="en-GB" sz="2800" i="1" dirty="0" err="1"/>
              <a:t>x+n</a:t>
            </a:r>
            <a:r>
              <a:rPr lang="en-GB" sz="2800" i="1" dirty="0"/>
              <a:t> </a:t>
            </a:r>
            <a:r>
              <a:rPr lang="en-GB" sz="2800" dirty="0"/>
              <a:t>as</a:t>
            </a:r>
            <a:r>
              <a:rPr lang="en-GB" sz="2800" i="1" dirty="0"/>
              <a:t>: </a:t>
            </a:r>
            <a:endParaRPr lang="en-GB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42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366400" y="3971115"/>
            <a:ext cx="17435344" cy="53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43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Death </a:t>
            </a:r>
            <a:r>
              <a:rPr lang="en-GB" sz="2800" dirty="0">
                <a:solidFill>
                  <a:schemeClr val="tx2"/>
                </a:solidFill>
              </a:rPr>
              <a:t>from cause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above age x</a:t>
            </a:r>
            <a:r>
              <a:rPr lang="en-GB" sz="2800" dirty="0"/>
              <a:t> can be summed to obtain </a:t>
            </a:r>
            <a:r>
              <a:rPr lang="en-GB" sz="2800" i="1" dirty="0" err="1" smtClean="0"/>
              <a:t>l</a:t>
            </a:r>
            <a:r>
              <a:rPr lang="en-GB" sz="2800" i="1" baseline="-25000" dirty="0" err="1" smtClean="0"/>
              <a:t>a</a:t>
            </a:r>
            <a:r>
              <a:rPr lang="en-GB" sz="2800" i="1" baseline="30000" dirty="0" err="1" smtClean="0"/>
              <a:t>i</a:t>
            </a:r>
            <a:r>
              <a:rPr lang="en-GB" sz="2800" dirty="0" smtClean="0"/>
              <a:t>;</a:t>
            </a:r>
          </a:p>
          <a:p>
            <a:r>
              <a:rPr lang="en-GB" sz="2800" dirty="0" smtClean="0"/>
              <a:t>the </a:t>
            </a:r>
            <a:r>
              <a:rPr lang="en-GB" sz="2800" dirty="0"/>
              <a:t>number of people alive at age x who will eventually die (leave) due to cause i: </a:t>
            </a:r>
            <a:endParaRPr lang="en-GB" sz="2800" dirty="0" smtClean="0"/>
          </a:p>
          <a:p>
            <a:endParaRPr lang="it-IT" sz="2800" dirty="0"/>
          </a:p>
          <a:p>
            <a:endParaRPr lang="it-IT" sz="2800" dirty="0" smtClean="0"/>
          </a:p>
          <a:p>
            <a:pPr marL="0" indent="0">
              <a:buNone/>
            </a:pPr>
            <a:endParaRPr lang="it-IT" sz="2800" dirty="0" smtClean="0"/>
          </a:p>
          <a:p>
            <a:r>
              <a:rPr lang="en-GB" sz="2000" dirty="0" smtClean="0"/>
              <a:t>Note: Other </a:t>
            </a:r>
            <a:r>
              <a:rPr lang="en-GB" sz="2000" dirty="0"/>
              <a:t>life table functions such as the person-years lived or the life expectancy are not usually computed because they do not have a straightforward interpretation.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43</a:t>
            </a:fld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89869" y="3886200"/>
            <a:ext cx="11934775" cy="95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60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Example</a:t>
            </a:r>
            <a:r>
              <a:rPr lang="it-IT" dirty="0" smtClean="0"/>
              <a:t>/</a:t>
            </a:r>
            <a:r>
              <a:rPr lang="it-IT" dirty="0" err="1" smtClean="0"/>
              <a:t>Exercise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papp.iussp.org/sessions/papp104_s03/PAPP104_s03_070_010.html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27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Table 1: life table for Japanese male (1960-65), all causes and external injuries.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438477"/>
              </p:ext>
            </p:extLst>
          </p:nvPr>
        </p:nvGraphicFramePr>
        <p:xfrm>
          <a:off x="611560" y="1556792"/>
          <a:ext cx="7768001" cy="4674833"/>
        </p:xfrm>
        <a:graphic>
          <a:graphicData uri="http://schemas.openxmlformats.org/drawingml/2006/table">
            <a:tbl>
              <a:tblPr/>
              <a:tblGrid>
                <a:gridCol w="621440">
                  <a:extLst>
                    <a:ext uri="{9D8B030D-6E8A-4147-A177-3AD203B41FA5}">
                      <a16:colId xmlns:a16="http://schemas.microsoft.com/office/drawing/2014/main" val="1079384242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2481033001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2618238705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1065897125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4155529426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3624429629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62361439"/>
                    </a:ext>
                  </a:extLst>
                </a:gridCol>
                <a:gridCol w="310721">
                  <a:extLst>
                    <a:ext uri="{9D8B030D-6E8A-4147-A177-3AD203B41FA5}">
                      <a16:colId xmlns:a16="http://schemas.microsoft.com/office/drawing/2014/main" val="104520778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1957255534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3440657054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4003393015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2142602646"/>
                    </a:ext>
                  </a:extLst>
                </a:gridCol>
                <a:gridCol w="621440">
                  <a:extLst>
                    <a:ext uri="{9D8B030D-6E8A-4147-A177-3AD203B41FA5}">
                      <a16:colId xmlns:a16="http://schemas.microsoft.com/office/drawing/2014/main" val="4252774788"/>
                    </a:ext>
                  </a:extLst>
                </a:gridCol>
              </a:tblGrid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causes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External injuries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268762"/>
                  </a:ext>
                </a:extLst>
              </a:tr>
              <a:tr h="21376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m 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me 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en-GB" sz="9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endParaRPr lang="en-GB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r>
                        <a:rPr lang="en-GB" sz="9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endParaRPr lang="en-GB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r>
                        <a:rPr lang="en-GB" sz="9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endParaRPr lang="en-GB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8000307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0.026648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0.026035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97700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0.000855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0.000835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332901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0.001881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0.007491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387868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0.000768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0.003059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550285"/>
                  </a:ext>
                </a:extLst>
              </a:tr>
              <a:tr h="37175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0.000811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0.004047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ebad9967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482352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0.000388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0.001936</a:t>
                      </a:r>
                      <a:endParaRPr lang="en-GB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7058123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0.000528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0.002637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96276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480750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0.000196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0.000979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086984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0.001069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0.005331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478828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842052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0.001719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0.008558</a:t>
                      </a:r>
                      <a:endParaRPr lang="en-GB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B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475504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0.001102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0.005486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772621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0.001885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0.009381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471241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0.001031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0.005131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760737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0.002138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0.010633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466525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0.000885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0.004401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7310728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0.002762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0.013715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92807</a:t>
                      </a:r>
                      <a:endParaRPr lang="en-GB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AD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460844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0.000861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0.004275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869260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0.003875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0.019189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453264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0.000907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0.004491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769584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0.005927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0.029200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442302</a:t>
                      </a:r>
                      <a:endParaRPr lang="en-GB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0.004941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378824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0.009402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0.045922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425696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0.001096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0.005353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3473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0.015612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0.075091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83154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399955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0.001255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0.006036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686995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0.025263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0.118663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361252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0.001452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0.00682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525</a:t>
                      </a:r>
                      <a:endParaRPr lang="en-GB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765248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0.040917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0.185015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306496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0.001682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0.007606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497677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0.067231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0.285488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234580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0.008569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242293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0.108987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0.420121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152153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6.68</a:t>
                      </a:r>
                      <a:endParaRPr lang="en-GB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3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0.002647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0.010204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926764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0.171976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0.576787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0.003525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0.011822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706474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0.253875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0.718993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0.004349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0.012317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164</a:t>
                      </a:r>
                      <a:endParaRPr lang="en-GB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138977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0.357028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0.832227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0.005915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0.013788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663135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0.484303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0.911213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0.007532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0.014171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385125"/>
                  </a:ext>
                </a:extLst>
              </a:tr>
              <a:tr h="1858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0.612209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0.012876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0.021032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439431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45</a:t>
            </a:fld>
            <a:endParaRPr lang="it-IT"/>
          </a:p>
        </p:txBody>
      </p:sp>
      <p:pic>
        <p:nvPicPr>
          <p:cNvPr id="4100" name="Immagine 1" descr="Internal link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708" y="2099019"/>
            <a:ext cx="113059" cy="11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Immagine 2" descr="Internal link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708" y="2099019"/>
            <a:ext cx="113059" cy="11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00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Questions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Can you answer the following questions based on this table?</a:t>
            </a:r>
          </a:p>
          <a:p>
            <a:r>
              <a:rPr lang="en-GB" sz="2400" dirty="0" smtClean="0"/>
              <a:t>What </a:t>
            </a:r>
            <a:r>
              <a:rPr lang="en-GB" sz="2400" dirty="0"/>
              <a:t>is the proportion of </a:t>
            </a:r>
            <a:r>
              <a:rPr lang="en-GB" sz="2400" dirty="0" err="1"/>
              <a:t>newborns</a:t>
            </a:r>
            <a:r>
              <a:rPr lang="en-GB" sz="2400" dirty="0"/>
              <a:t> that will die from external injuries (under the conditions that prevailed in 1960-65)?</a:t>
            </a:r>
          </a:p>
          <a:p>
            <a:r>
              <a:rPr lang="en-GB" sz="2400" dirty="0" smtClean="0"/>
              <a:t>What </a:t>
            </a:r>
            <a:r>
              <a:rPr lang="en-GB" sz="2400" dirty="0"/>
              <a:t>is the proportion of men that die from an external injury between ages </a:t>
            </a:r>
            <a:r>
              <a:rPr lang="en-GB" sz="2400" dirty="0" smtClean="0"/>
              <a:t>20 </a:t>
            </a:r>
            <a:r>
              <a:rPr lang="en-GB" sz="2400" dirty="0"/>
              <a:t>and 50</a:t>
            </a:r>
            <a:r>
              <a:rPr lang="en-GB" sz="2400" dirty="0" smtClean="0"/>
              <a:t>?</a:t>
            </a:r>
            <a:endParaRPr lang="en-GB" sz="2400" dirty="0"/>
          </a:p>
          <a:p>
            <a:r>
              <a:rPr lang="en-GB" sz="2400" dirty="0" smtClean="0"/>
              <a:t>What </a:t>
            </a:r>
            <a:r>
              <a:rPr lang="en-GB" sz="2400" dirty="0"/>
              <a:t>is the proportion of 50 year olds that will NOT die from external injuries 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62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Answer</a:t>
            </a:r>
            <a:r>
              <a:rPr lang="it-IT" dirty="0" smtClean="0"/>
              <a:t> 1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What </a:t>
            </a:r>
            <a:r>
              <a:rPr lang="en-GB" sz="2400" dirty="0"/>
              <a:t>is the proportion of </a:t>
            </a:r>
            <a:r>
              <a:rPr lang="en-GB" sz="2400" dirty="0" err="1"/>
              <a:t>newborns</a:t>
            </a:r>
            <a:r>
              <a:rPr lang="en-GB" sz="2400" dirty="0"/>
              <a:t> that will die from external injuries (under the conditions that prevailed in 1960-65</a:t>
            </a:r>
            <a:r>
              <a:rPr lang="en-GB" sz="2400" dirty="0" smtClean="0"/>
              <a:t>)?</a:t>
            </a:r>
          </a:p>
          <a:p>
            <a:endParaRPr lang="en-GB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47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37" y="3886200"/>
            <a:ext cx="694372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36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Question</a:t>
            </a:r>
            <a:r>
              <a:rPr lang="it-IT" dirty="0" smtClean="0"/>
              <a:t> 2 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400" dirty="0"/>
          </a:p>
          <a:p>
            <a:r>
              <a:rPr lang="en-GB" sz="2400" dirty="0" smtClean="0"/>
              <a:t>What </a:t>
            </a:r>
            <a:r>
              <a:rPr lang="en-GB" sz="2400" dirty="0"/>
              <a:t>is the proportion of men that die from an external injury between ages </a:t>
            </a:r>
            <a:r>
              <a:rPr lang="en-GB" sz="2400" dirty="0" smtClean="0"/>
              <a:t>20 </a:t>
            </a:r>
            <a:r>
              <a:rPr lang="en-GB" sz="2400" dirty="0"/>
              <a:t>and 50</a:t>
            </a:r>
            <a:r>
              <a:rPr lang="en-GB" sz="2400" dirty="0" smtClean="0"/>
              <a:t>?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46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Answer</a:t>
            </a:r>
            <a:r>
              <a:rPr lang="it-IT" dirty="0" smtClean="0"/>
              <a:t> 2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400" dirty="0"/>
          </a:p>
          <a:p>
            <a:r>
              <a:rPr lang="en-GB" sz="2400" dirty="0" smtClean="0"/>
              <a:t>What </a:t>
            </a:r>
            <a:r>
              <a:rPr lang="en-GB" sz="2400" dirty="0"/>
              <a:t>is the proportion of men that die from an external injury between ages </a:t>
            </a:r>
            <a:r>
              <a:rPr lang="en-GB" sz="2400" dirty="0" smtClean="0"/>
              <a:t>20 </a:t>
            </a:r>
            <a:r>
              <a:rPr lang="en-GB" sz="2400" dirty="0"/>
              <a:t>and 50</a:t>
            </a:r>
            <a:r>
              <a:rPr lang="en-GB" sz="2400" dirty="0" smtClean="0"/>
              <a:t>?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49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313" y="3789040"/>
            <a:ext cx="694372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4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9015536" cy="609600"/>
          </a:xfrm>
        </p:spPr>
        <p:txBody>
          <a:bodyPr/>
          <a:lstStyle/>
          <a:p>
            <a:r>
              <a:rPr lang="it-IT" dirty="0" smtClean="0"/>
              <a:t>Multiple </a:t>
            </a:r>
            <a:r>
              <a:rPr lang="it-IT" dirty="0" err="1" smtClean="0"/>
              <a:t>attrition</a:t>
            </a:r>
            <a:r>
              <a:rPr lang="it-IT" dirty="0" smtClean="0"/>
              <a:t>/</a:t>
            </a:r>
            <a:r>
              <a:rPr lang="it-IT" dirty="0" err="1" smtClean="0"/>
              <a:t>competing</a:t>
            </a:r>
            <a:r>
              <a:rPr lang="it-IT" dirty="0" smtClean="0"/>
              <a:t> </a:t>
            </a:r>
            <a:r>
              <a:rPr lang="it-IT" dirty="0" err="1" smtClean="0"/>
              <a:t>risks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If a cohort is defined as "professional soccer players," and the relevant life experience is defined as starting with the first game played as a professional and ending with the last game played as a professional, </a:t>
            </a:r>
            <a:r>
              <a:rPr lang="en-GB" sz="2800" dirty="0" smtClean="0"/>
              <a:t>the </a:t>
            </a:r>
            <a:r>
              <a:rPr lang="en-GB" sz="2800" dirty="0"/>
              <a:t>following </a:t>
            </a:r>
            <a:r>
              <a:rPr lang="en-GB" sz="2800" dirty="0" smtClean="0"/>
              <a:t>would</a:t>
            </a:r>
            <a:r>
              <a:rPr lang="en-GB" sz="2800" dirty="0"/>
              <a:t> be </a:t>
            </a:r>
            <a:r>
              <a:rPr lang="en-GB" sz="2800" dirty="0" smtClean="0"/>
              <a:t>possible </a:t>
            </a:r>
            <a:r>
              <a:rPr lang="en-GB" sz="2800" dirty="0"/>
              <a:t>attrition </a:t>
            </a:r>
            <a:r>
              <a:rPr lang="en-GB" sz="2800" dirty="0" smtClean="0"/>
              <a:t>factor:</a:t>
            </a:r>
            <a:endParaRPr lang="en-GB" sz="2800" dirty="0"/>
          </a:p>
          <a:p>
            <a:pPr lvl="1"/>
            <a:r>
              <a:rPr lang="en-GB" sz="2400" dirty="0"/>
              <a:t>career-ending injury</a:t>
            </a:r>
          </a:p>
          <a:p>
            <a:pPr lvl="1"/>
            <a:r>
              <a:rPr lang="en-GB" sz="2400" dirty="0"/>
              <a:t>retirement</a:t>
            </a:r>
          </a:p>
          <a:p>
            <a:pPr lvl="1"/>
            <a:r>
              <a:rPr lang="en-GB" sz="2400" dirty="0"/>
              <a:t>death</a:t>
            </a:r>
          </a:p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87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Question</a:t>
            </a:r>
            <a:r>
              <a:rPr lang="it-IT" dirty="0" smtClean="0"/>
              <a:t> 3 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What is the proportion of 50 year olds that will NOT die from external injuries ?</a:t>
            </a:r>
            <a:endParaRPr lang="en-GB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50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10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Answer</a:t>
            </a:r>
            <a:r>
              <a:rPr lang="it-IT" dirty="0" smtClean="0"/>
              <a:t> 3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400" dirty="0"/>
          </a:p>
          <a:p>
            <a:r>
              <a:rPr lang="en-GB" sz="2400" dirty="0" smtClean="0"/>
              <a:t>What </a:t>
            </a:r>
            <a:r>
              <a:rPr lang="en-GB" sz="2400" dirty="0"/>
              <a:t>is the proportion of 50 year olds that will NOT die from external injuries 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51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37" y="3573016"/>
            <a:ext cx="694372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09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Multiple-decrement lifetable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71600" y="1772816"/>
            <a:ext cx="7772400" cy="4114800"/>
          </a:xfrm>
        </p:spPr>
        <p:txBody>
          <a:bodyPr/>
          <a:lstStyle/>
          <a:p>
            <a:r>
              <a:rPr lang="en-GB" dirty="0"/>
              <a:t>In an ordinary life table, membership in a well-defined cohort can be terminated by a single attrition factor.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>
                <a:solidFill>
                  <a:srgbClr val="FF0000"/>
                </a:solidFill>
              </a:rPr>
              <a:t>a multiple-decrement life table</a:t>
            </a:r>
            <a:r>
              <a:rPr lang="en-GB" dirty="0"/>
              <a:t>, there are </a:t>
            </a:r>
            <a:r>
              <a:rPr lang="en-GB" dirty="0">
                <a:solidFill>
                  <a:srgbClr val="FF0000"/>
                </a:solidFill>
              </a:rPr>
              <a:t>multiple </a:t>
            </a:r>
            <a:r>
              <a:rPr lang="en-GB" dirty="0"/>
              <a:t>reasons for </a:t>
            </a:r>
            <a:r>
              <a:rPr lang="en-GB" dirty="0">
                <a:solidFill>
                  <a:srgbClr val="FF0000"/>
                </a:solidFill>
              </a:rPr>
              <a:t>attrition</a:t>
            </a:r>
            <a:r>
              <a:rPr lang="en-GB" dirty="0"/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218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it-IT" dirty="0" err="1" smtClean="0"/>
              <a:t>Differences</a:t>
            </a:r>
            <a:endParaRPr lang="en-GB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4040188" cy="639762"/>
          </a:xfrm>
        </p:spPr>
        <p:txBody>
          <a:bodyPr/>
          <a:lstStyle/>
          <a:p>
            <a:r>
              <a:rPr lang="it-IT" dirty="0" err="1" smtClean="0">
                <a:solidFill>
                  <a:srgbClr val="0070C0"/>
                </a:solidFill>
              </a:rPr>
              <a:t>Ordinary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dirty="0" err="1" smtClean="0">
                <a:solidFill>
                  <a:srgbClr val="0070C0"/>
                </a:solidFill>
              </a:rPr>
              <a:t>lifetable</a:t>
            </a:r>
            <a:endParaRPr lang="it-IT" dirty="0" smtClean="0">
              <a:solidFill>
                <a:srgbClr val="0070C0"/>
              </a:solidFill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sz="half" idx="2"/>
          </p:nvPr>
        </p:nvSpPr>
        <p:spPr>
          <a:xfrm>
            <a:off x="395536" y="2060848"/>
            <a:ext cx="4040188" cy="3951288"/>
          </a:xfrm>
        </p:spPr>
        <p:txBody>
          <a:bodyPr/>
          <a:lstStyle/>
          <a:p>
            <a:r>
              <a:rPr lang="it-IT" dirty="0" smtClean="0"/>
              <a:t>Single </a:t>
            </a:r>
            <a:r>
              <a:rPr lang="it-IT" dirty="0" err="1" smtClean="0"/>
              <a:t>attrition</a:t>
            </a:r>
            <a:r>
              <a:rPr lang="it-IT" dirty="0" smtClean="0"/>
              <a:t> </a:t>
            </a:r>
            <a:r>
              <a:rPr lang="it-IT" dirty="0" err="1" smtClean="0"/>
              <a:t>factor</a:t>
            </a:r>
            <a:endParaRPr lang="it-IT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What </a:t>
            </a:r>
            <a:r>
              <a:rPr lang="en-GB" dirty="0"/>
              <a:t>is the probability that a </a:t>
            </a:r>
            <a:r>
              <a:rPr lang="en-GB" dirty="0" err="1"/>
              <a:t>newborn</a:t>
            </a:r>
            <a:r>
              <a:rPr lang="en-GB" dirty="0"/>
              <a:t> will survive to age 65</a:t>
            </a:r>
            <a:r>
              <a:rPr lang="en-GB" dirty="0" smtClean="0"/>
              <a:t>?“</a:t>
            </a:r>
          </a:p>
          <a:p>
            <a:endParaRPr lang="en-GB" dirty="0" smtClean="0"/>
          </a:p>
          <a:p>
            <a:r>
              <a:rPr lang="en-GB" dirty="0"/>
              <a:t>In an ordinary life table of mortality it is assumed that everyone eventually dies.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3"/>
          </p:nvPr>
        </p:nvSpPr>
        <p:spPr>
          <a:xfrm>
            <a:off x="4644008" y="1340768"/>
            <a:ext cx="4041775" cy="639762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Multiple-decrement LT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Segnaposto contenuto 8"/>
          <p:cNvSpPr>
            <a:spLocks noGrp="1"/>
          </p:cNvSpPr>
          <p:nvPr>
            <p:ph sz="quarter" idx="4"/>
          </p:nvPr>
        </p:nvSpPr>
        <p:spPr>
          <a:xfrm>
            <a:off x="4644008" y="1988840"/>
            <a:ext cx="4041775" cy="3951288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</a:pPr>
            <a:r>
              <a:rPr lang="it-IT" sz="2400" dirty="0" smtClean="0"/>
              <a:t>Multiple </a:t>
            </a:r>
            <a:r>
              <a:rPr lang="it-IT" sz="2400" dirty="0" err="1" smtClean="0"/>
              <a:t>attrition</a:t>
            </a:r>
            <a:r>
              <a:rPr lang="it-IT" sz="2400" dirty="0" smtClean="0"/>
              <a:t> </a:t>
            </a:r>
            <a:r>
              <a:rPr lang="it-IT" sz="2400" dirty="0" err="1" smtClean="0"/>
              <a:t>factors</a:t>
            </a:r>
            <a:endParaRPr lang="it-IT" sz="2400" dirty="0" smtClean="0"/>
          </a:p>
          <a:p>
            <a:pPr marL="342900" lvl="1" indent="-342900">
              <a:buClr>
                <a:schemeClr val="folHlink"/>
              </a:buClr>
              <a:buSzPct val="60000"/>
            </a:pPr>
            <a:endParaRPr lang="it-IT" sz="2400" dirty="0"/>
          </a:p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GB" dirty="0" smtClean="0"/>
              <a:t>"</a:t>
            </a:r>
            <a:r>
              <a:rPr lang="en-GB" sz="2400" dirty="0" smtClean="0">
                <a:ea typeface="+mn-ea"/>
                <a:cs typeface="+mn-cs"/>
              </a:rPr>
              <a:t>What </a:t>
            </a:r>
            <a:r>
              <a:rPr lang="en-GB" sz="2400" dirty="0">
                <a:ea typeface="+mn-ea"/>
                <a:cs typeface="+mn-cs"/>
              </a:rPr>
              <a:t>is the probability that a </a:t>
            </a:r>
            <a:r>
              <a:rPr lang="en-GB" sz="2400" dirty="0" err="1">
                <a:ea typeface="+mn-ea"/>
                <a:cs typeface="+mn-cs"/>
              </a:rPr>
              <a:t>newborn</a:t>
            </a:r>
            <a:r>
              <a:rPr lang="en-GB" sz="2400" dirty="0">
                <a:ea typeface="+mn-ea"/>
                <a:cs typeface="+mn-cs"/>
              </a:rPr>
              <a:t> will die due </a:t>
            </a:r>
            <a:r>
              <a:rPr lang="en-GB" sz="2400" dirty="0">
                <a:solidFill>
                  <a:srgbClr val="FF0000"/>
                </a:solidFill>
                <a:ea typeface="+mn-ea"/>
                <a:cs typeface="+mn-cs"/>
              </a:rPr>
              <a:t>to a specific cause </a:t>
            </a:r>
            <a:r>
              <a:rPr lang="en-GB" sz="2400" dirty="0">
                <a:ea typeface="+mn-ea"/>
                <a:cs typeface="+mn-cs"/>
              </a:rPr>
              <a:t>before reaching age 65?“</a:t>
            </a:r>
          </a:p>
          <a:p>
            <a:r>
              <a:rPr lang="en-GB" dirty="0"/>
              <a:t>The multiple-decrement life table will provide the probability that a person will eventually die due to a specific cause.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699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Age-cause </a:t>
            </a:r>
            <a:r>
              <a:rPr lang="it-IT" dirty="0" err="1" smtClean="0"/>
              <a:t>specific</a:t>
            </a:r>
            <a:r>
              <a:rPr lang="it-IT" dirty="0" smtClean="0"/>
              <a:t> </a:t>
            </a:r>
            <a:r>
              <a:rPr lang="it-IT" dirty="0" err="1" smtClean="0"/>
              <a:t>death</a:t>
            </a:r>
            <a:r>
              <a:rPr lang="it-IT" dirty="0" smtClean="0"/>
              <a:t> rate</a:t>
            </a:r>
            <a:endParaRPr lang="en-GB" dirty="0"/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440241"/>
              </p:ext>
            </p:extLst>
          </p:nvPr>
        </p:nvGraphicFramePr>
        <p:xfrm>
          <a:off x="446705" y="3861048"/>
          <a:ext cx="8208912" cy="1800200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20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Example</a:t>
                      </a:r>
                    </a:p>
                    <a:p>
                      <a:pPr algn="ctr"/>
                      <a:r>
                        <a:rPr lang="en-GB" dirty="0"/>
                        <a:t>In the hypothetical country considered in the previous example, the number of deaths in the age group 50-55 due to cardiovascular disease in 1998 is reported to be 345. </a:t>
                      </a:r>
                      <a:r>
                        <a:rPr lang="en-GB" dirty="0" smtClean="0"/>
                        <a:t>One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can </a:t>
                      </a:r>
                      <a:r>
                        <a:rPr lang="en-GB" dirty="0"/>
                        <a:t>calculate the </a:t>
                      </a:r>
                      <a:r>
                        <a:rPr lang="en-GB" b="1" dirty="0"/>
                        <a:t>age-cause-specific death rate for cardiovascular disease </a:t>
                      </a:r>
                      <a:r>
                        <a:rPr lang="en-GB" dirty="0"/>
                        <a:t>for the age group as: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77E6-FC15-48A0-8097-E05C3C84C5EC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1366120"/>
            <a:ext cx="5530681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Age-Cause-Specific Death Rate (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ACSDRate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  <a:endParaRPr kumimoji="0" lang="en-US" alt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50" name="Picture 2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8" y="2288812"/>
            <a:ext cx="7461809" cy="564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5805264"/>
            <a:ext cx="4927016" cy="548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57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 </a:t>
            </a:r>
            <a:r>
              <a:rPr lang="it-IT" dirty="0" err="1" smtClean="0"/>
              <a:t>specific</a:t>
            </a:r>
            <a:r>
              <a:rPr lang="it-IT" dirty="0" smtClean="0"/>
              <a:t> </a:t>
            </a:r>
            <a:r>
              <a:rPr lang="it-IT" dirty="0" err="1" smtClean="0"/>
              <a:t>death</a:t>
            </a:r>
            <a:r>
              <a:rPr lang="it-IT" dirty="0" smtClean="0"/>
              <a:t> ratio</a:t>
            </a:r>
            <a:endParaRPr lang="en-GB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2828589"/>
              </p:ext>
            </p:extLst>
          </p:nvPr>
        </p:nvGraphicFramePr>
        <p:xfrm>
          <a:off x="539551" y="3284984"/>
          <a:ext cx="8014059" cy="3383280"/>
        </p:xfrm>
        <a:graphic>
          <a:graphicData uri="http://schemas.openxmlformats.org/drawingml/2006/table">
            <a:tbl>
              <a:tblPr/>
              <a:tblGrid>
                <a:gridCol w="8014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88312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Example</a:t>
                      </a:r>
                      <a:endParaRPr lang="en-GB" dirty="0"/>
                    </a:p>
                    <a:p>
                      <a:pPr algn="ctr"/>
                      <a:r>
                        <a:rPr lang="en-GB" dirty="0"/>
                        <a:t>In the hypothetical country referred to in the two previous examples, there were 1513 deaths in the age group 50-55 in 1998. Among these </a:t>
                      </a:r>
                      <a:r>
                        <a:rPr lang="en-GB" dirty="0" smtClean="0"/>
                        <a:t>deaths,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345 </a:t>
                      </a:r>
                      <a:r>
                        <a:rPr lang="en-GB" dirty="0"/>
                        <a:t>were due to cardiovascular disease.</a:t>
                      </a:r>
                    </a:p>
                    <a:p>
                      <a:pPr algn="ctr"/>
                      <a:r>
                        <a:rPr lang="en-GB" dirty="0"/>
                        <a:t>The age-cause-specific death ratio for cardiovascular deaths in the age group 50-55 is calculated using formula (3) as:</a:t>
                      </a:r>
                    </a:p>
                    <a:p>
                      <a:pPr algn="just"/>
                      <a:endParaRPr lang="en-GB" dirty="0" smtClean="0"/>
                    </a:p>
                    <a:p>
                      <a:pPr algn="just"/>
                      <a:endParaRPr lang="en-GB" dirty="0" smtClean="0"/>
                    </a:p>
                    <a:p>
                      <a:pPr algn="just"/>
                      <a:endParaRPr lang="en-GB" dirty="0" smtClean="0"/>
                    </a:p>
                    <a:p>
                      <a:pPr algn="just"/>
                      <a:r>
                        <a:rPr lang="en-GB" dirty="0" smtClean="0"/>
                        <a:t>This </a:t>
                      </a:r>
                      <a:r>
                        <a:rPr lang="en-GB" dirty="0"/>
                        <a:t>ratio indicates that in 1998 for the hypothetical country considered, </a:t>
                      </a:r>
                      <a:r>
                        <a:rPr lang="en-GB" b="1" dirty="0"/>
                        <a:t>22.8% of all deaths </a:t>
                      </a:r>
                      <a:r>
                        <a:rPr lang="en-GB" dirty="0"/>
                        <a:t>in the age group 50-55 were due to cardiovascular disease.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DD10-BAFA-4340-8C81-6DBF4DE21D9C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8032" y="1268760"/>
            <a:ext cx="101457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Age-Cause-Specific Death Ratio (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ACSDRatio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)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                                                </a:t>
            </a:r>
            <a:endParaRPr kumimoji="0" lang="en-US" alt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074" name="Picture 2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940348"/>
            <a:ext cx="7798035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126743"/>
            <a:ext cx="4921443" cy="5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42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 fonti 3">
  <a:themeElements>
    <a:clrScheme name="Le fonti 3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Le fonti 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Le fonti 3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 fonti 3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 fonti 3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 fonti 3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e fonti 3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13930</TotalTime>
  <Words>2306</Words>
  <Application>Microsoft Office PowerPoint</Application>
  <PresentationFormat>Lucidi</PresentationFormat>
  <Paragraphs>641</Paragraphs>
  <Slides>51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51</vt:i4>
      </vt:variant>
    </vt:vector>
  </HeadingPairs>
  <TitlesOfParts>
    <vt:vector size="58" baseType="lpstr">
      <vt:lpstr>Arial</vt:lpstr>
      <vt:lpstr>Calibri</vt:lpstr>
      <vt:lpstr>Cambria Math</vt:lpstr>
      <vt:lpstr>Tahoma</vt:lpstr>
      <vt:lpstr>Times New Roman</vt:lpstr>
      <vt:lpstr>Wingdings</vt:lpstr>
      <vt:lpstr>Le fonti 3</vt:lpstr>
      <vt:lpstr>Multidecrement life-table</vt:lpstr>
      <vt:lpstr>Riferimenti</vt:lpstr>
      <vt:lpstr>Lezioni-esercitazioni</vt:lpstr>
      <vt:lpstr>Esercitazioni</vt:lpstr>
      <vt:lpstr>Multiple attrition/competing risks</vt:lpstr>
      <vt:lpstr>Multiple-decrement lifetable</vt:lpstr>
      <vt:lpstr>Differences</vt:lpstr>
      <vt:lpstr>Age-cause specific death rate</vt:lpstr>
      <vt:lpstr>Age specific death ratio</vt:lpstr>
      <vt:lpstr>Age-Specific Death Rate and Age-Cause-Specific Death Rate</vt:lpstr>
      <vt:lpstr>Presentazione standard di PowerPoint</vt:lpstr>
      <vt:lpstr>Presentazione standard di PowerPoint</vt:lpstr>
      <vt:lpstr> Age-Specific Death Rate, Age-Cause-Specific Death Rate, and Age-Cause-Specific Death Ratio</vt:lpstr>
      <vt:lpstr>Presentazione standard di PowerPoint</vt:lpstr>
      <vt:lpstr>Presentazione standard di PowerPoint</vt:lpstr>
      <vt:lpstr>Caution!!</vt:lpstr>
      <vt:lpstr>Caution!!</vt:lpstr>
      <vt:lpstr>A question to think about…</vt:lpstr>
      <vt:lpstr>The answer</vt:lpstr>
      <vt:lpstr>How to build a multidecrement LT</vt:lpstr>
      <vt:lpstr>Steps to build a multidecrement life table</vt:lpstr>
      <vt:lpstr>Presentazione standard di PowerPoint</vt:lpstr>
      <vt:lpstr>Step 2: Distribute the deaths </vt:lpstr>
      <vt:lpstr>Es.</vt:lpstr>
      <vt:lpstr>Presentazione standard di PowerPoint</vt:lpstr>
      <vt:lpstr>Step 3:  Calculate probability of dying for a cause d</vt:lpstr>
      <vt:lpstr>Es.</vt:lpstr>
      <vt:lpstr>Step  4</vt:lpstr>
      <vt:lpstr>Eventual Death Probabilities</vt:lpstr>
      <vt:lpstr>Cumulative deaths after the age x for a cause d</vt:lpstr>
      <vt:lpstr>Es.</vt:lpstr>
      <vt:lpstr>Presentazione standard di PowerPoint</vt:lpstr>
      <vt:lpstr>Cumulative Probability of Death Due to a Specific Cause before a Specific Age es:</vt:lpstr>
      <vt:lpstr>Es.</vt:lpstr>
      <vt:lpstr>Graph:cumulative distribution</vt:lpstr>
      <vt:lpstr>Proportional age distribution</vt:lpstr>
      <vt:lpstr>Es.</vt:lpstr>
      <vt:lpstr>The median age of death for a specific cause</vt:lpstr>
      <vt:lpstr>Es 1: </vt:lpstr>
      <vt:lpstr>Es. 2</vt:lpstr>
      <vt:lpstr>To recap (notation)</vt:lpstr>
      <vt:lpstr>Presentazione standard di PowerPoint</vt:lpstr>
      <vt:lpstr>Presentazione standard di PowerPoint</vt:lpstr>
      <vt:lpstr>Example/Exercise</vt:lpstr>
      <vt:lpstr>Table 1: life table for Japanese male (1960-65), all causes and external injuries.</vt:lpstr>
      <vt:lpstr>Questions</vt:lpstr>
      <vt:lpstr>Answer 1</vt:lpstr>
      <vt:lpstr>Question 2 </vt:lpstr>
      <vt:lpstr>Answer 2</vt:lpstr>
      <vt:lpstr>Question 3 </vt:lpstr>
      <vt:lpstr>Answer 3</vt:lpstr>
    </vt:vector>
  </TitlesOfParts>
  <Company>Dipartimento di Statistica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Esercitazioni demografiche</dc:title>
  <dc:creator>1801867</dc:creator>
  <cp:lastModifiedBy>Tanturri Maria Letizia</cp:lastModifiedBy>
  <cp:revision>1091</cp:revision>
  <cp:lastPrinted>1601-01-01T00:00:00Z</cp:lastPrinted>
  <dcterms:created xsi:type="dcterms:W3CDTF">2003-05-06T12:12:46Z</dcterms:created>
  <dcterms:modified xsi:type="dcterms:W3CDTF">2022-11-11T19:42:46Z</dcterms:modified>
</cp:coreProperties>
</file>