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422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35"/>
    <p:restoredTop sz="86395"/>
  </p:normalViewPr>
  <p:slideViewPr>
    <p:cSldViewPr snapToGrid="0" snapToObjects="1" showGuides="1">
      <p:cViewPr varScale="1">
        <p:scale>
          <a:sx n="114" d="100"/>
          <a:sy n="114" d="100"/>
        </p:scale>
        <p:origin x="1064" y="18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99D71B-8C66-6D4E-B1BD-DCBA0A345429}" type="datetimeFigureOut">
              <a:rPr lang="it-IT" smtClean="0"/>
              <a:t>28/09/25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7FD74A-DAD9-F640-BE6B-E2B7BF58340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05422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egnaposto immagine diapositiva 1">
            <a:extLst>
              <a:ext uri="{FF2B5EF4-FFF2-40B4-BE49-F238E27FC236}">
                <a16:creationId xmlns:a16="http://schemas.microsoft.com/office/drawing/2014/main" id="{FF381D7B-4B4A-CA44-BA15-4189847FD60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39700" y="768350"/>
            <a:ext cx="6819900" cy="3836988"/>
          </a:xfrm>
          <a:ln/>
        </p:spPr>
      </p:sp>
      <p:sp>
        <p:nvSpPr>
          <p:cNvPr id="17410" name="Segnaposto note 2">
            <a:extLst>
              <a:ext uri="{FF2B5EF4-FFF2-40B4-BE49-F238E27FC236}">
                <a16:creationId xmlns:a16="http://schemas.microsoft.com/office/drawing/2014/main" id="{A80C5BD2-383D-CC48-8F88-E039612D57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it-IT" altLang="it-IT">
              <a:latin typeface="Calibri" panose="020F050202020403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17411" name="Segnaposto numero diapositiva 3">
            <a:extLst>
              <a:ext uri="{FF2B5EF4-FFF2-40B4-BE49-F238E27FC236}">
                <a16:creationId xmlns:a16="http://schemas.microsoft.com/office/drawing/2014/main" id="{E06B2C37-5BF1-144E-89A9-23A36EDA276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90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1pPr>
            <a:lvl2pPr marL="742950" indent="-285750" defTabSz="990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2pPr>
            <a:lvl3pPr marL="1143000" indent="-228600" defTabSz="990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3pPr>
            <a:lvl4pPr marL="1600200" indent="-228600" defTabSz="990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4pPr>
            <a:lvl5pPr marL="2057400" indent="-228600" defTabSz="990600"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5pPr>
            <a:lvl6pPr marL="25146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6pPr>
            <a:lvl7pPr marL="29718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7pPr>
            <a:lvl8pPr marL="34290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8pPr>
            <a:lvl9pPr marL="3886200" indent="-228600" defTabSz="990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</a:defRPr>
            </a:lvl9pPr>
          </a:lstStyle>
          <a:p>
            <a:fld id="{30C1764C-4B46-7349-BE93-804D0ED360D2}" type="slidenum">
              <a:rPr lang="it-IT" altLang="it-IT" sz="1300" smtClean="0">
                <a:latin typeface="Arial" panose="020B0604020202020204" pitchFamily="34" charset="0"/>
              </a:rPr>
              <a:pPr/>
              <a:t>1</a:t>
            </a:fld>
            <a:endParaRPr lang="it-IT" altLang="it-IT" sz="130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248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1CAE2AE-6717-F344-B9EE-58755C80FDB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B47E129C-2359-C543-B98D-1272B4D7B8B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BD3C142-AA84-9C4B-8CF5-C0BA43B50A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CAD4-E043-2B49-8CFE-0B72BDADAB91}" type="datetimeFigureOut">
              <a:rPr lang="it-IT" smtClean="0"/>
              <a:t>28/09/25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38CF08F-C86A-B944-A3E7-6F207179A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8A93857-1A27-A04A-98BA-2852371ECA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8443C-6652-2540-8371-B68191980B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24662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1E8A866-CD48-E94D-9ABF-5C6527EF36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CA8AEDEE-EE8D-D046-A855-DCE0E6418D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73DD906-5F3F-1E49-9826-946166C0AB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CAD4-E043-2B49-8CFE-0B72BDADAB91}" type="datetimeFigureOut">
              <a:rPr lang="it-IT" smtClean="0"/>
              <a:t>28/09/25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51BC7E4-6CA1-1648-8DCD-282D21AA1E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81CDC2B-6739-5744-B806-87B9E792A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8443C-6652-2540-8371-B68191980B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7741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58BEEE11-2977-A84C-9CCA-21E05B683B5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388CC76C-75D7-C348-9098-53647C8F43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5E1C8FA-B53B-8542-B052-26CDF402D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CAD4-E043-2B49-8CFE-0B72BDADAB91}" type="datetimeFigureOut">
              <a:rPr lang="it-IT" smtClean="0"/>
              <a:t>28/09/25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82828A8-43BE-3642-AB91-0BB04C4A6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50C7EB9-8E09-7F45-A31A-281ADCC40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8443C-6652-2540-8371-B68191980B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421580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4">
            <a:extLst>
              <a:ext uri="{FF2B5EF4-FFF2-40B4-BE49-F238E27FC236}">
                <a16:creationId xmlns:a16="http://schemas.microsoft.com/office/drawing/2014/main" id="{99EAC29D-1ACE-4D45-8936-7A3217D7A4D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B1C9A4-1465-E64F-83A1-C420A616A6F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639348714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A1108307-3D44-AD44-8A8C-CD666FB3F3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A020300-0040-D14E-84C5-0E7B694063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857835B-BAB7-A043-97EC-9901BB5756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CAD4-E043-2B49-8CFE-0B72BDADAB91}" type="datetimeFigureOut">
              <a:rPr lang="it-IT" smtClean="0"/>
              <a:t>28/09/25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A55C45B-6296-164A-9C09-CFC33A5A7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7D77CF9-8906-FA4A-811B-A0A6845E9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8443C-6652-2540-8371-B68191980B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176394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C993A5B-76FD-234F-8E61-7C2DEE0322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1AE38557-877C-1841-BF80-154E458C38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173B9E60-E4BD-D042-971B-814B4B2C8D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CAD4-E043-2B49-8CFE-0B72BDADAB91}" type="datetimeFigureOut">
              <a:rPr lang="it-IT" smtClean="0"/>
              <a:t>28/09/25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EAEAEE20-E166-024A-AFC9-2555BA4721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771146A-FB30-934F-A005-374E0FD04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8443C-6652-2540-8371-B68191980B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36974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5BF9EF-4617-D94B-B4DE-4CC42323D0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9290813-3196-194E-9E73-E6937A3BFA3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78B6E1A-AEF3-894C-B913-BD84F1C8CB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83A9750-A874-A64D-BC36-0202910CFD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CAD4-E043-2B49-8CFE-0B72BDADAB91}" type="datetimeFigureOut">
              <a:rPr lang="it-IT" smtClean="0"/>
              <a:t>28/09/25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308B8DE-451A-E64D-9C31-4CDF469BF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5233884-3C2B-0445-8847-7E5CDFBCC4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8443C-6652-2540-8371-B68191980B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47236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A9255A0-E1D6-1447-A4D1-F2FF682ED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EFAD00B-FCD8-1149-9C75-9121F11F08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7FDE012B-75CD-3A45-8EDD-090F69582E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F74E4E13-B80A-D64B-A1D2-9118BE5C56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3C7863F-BCE4-9342-A60F-BDF78374012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AA2BC297-E940-7D41-BA02-417C0611DE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CAD4-E043-2B49-8CFE-0B72BDADAB91}" type="datetimeFigureOut">
              <a:rPr lang="it-IT" smtClean="0"/>
              <a:t>28/09/25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829C7BB4-6193-0443-9DE2-6028DC3E3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5D65AD2A-56B0-234A-B3A6-031054002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8443C-6652-2540-8371-B68191980B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387642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ACD993F-E437-9F4A-9305-E3DF44FA17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EFF2413E-1F9B-024D-85DE-2793D6FAF9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CAD4-E043-2B49-8CFE-0B72BDADAB91}" type="datetimeFigureOut">
              <a:rPr lang="it-IT" smtClean="0"/>
              <a:t>28/09/25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AC8096DB-8AF1-E844-8C2C-5D90B5A658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9321CE6-F55C-414A-8852-E5AD04450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8443C-6652-2540-8371-B68191980B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78975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29B0AA82-DB9A-4047-9D54-8549C166A9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CAD4-E043-2B49-8CFE-0B72BDADAB91}" type="datetimeFigureOut">
              <a:rPr lang="it-IT" smtClean="0"/>
              <a:t>28/09/25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42372167-D7C1-024C-8DE6-120623530E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E8B1A21C-5B56-294D-AC58-9CEDEF71F8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8443C-6652-2540-8371-B68191980B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7524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4C66295-DFC2-C144-A592-60F15B2B44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B6EAB99-BFA9-F646-B9E2-698F7427EC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575D0C5-D3A5-3F43-BC38-8825BCF921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C2D2398-8DED-AD4F-AF42-7D0B13725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CAD4-E043-2B49-8CFE-0B72BDADAB91}" type="datetimeFigureOut">
              <a:rPr lang="it-IT" smtClean="0"/>
              <a:t>28/09/25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016ADC7-11FD-8142-AFF4-7E7FC594AD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C71D1F58-2F42-434F-ADF2-C87E217DD4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8443C-6652-2540-8371-B68191980B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72284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1850EE4-FC47-2E40-9907-DCB1239D1A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EC52F25-6E7B-5B49-B393-2D7F97639FD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E9665187-C320-7B4F-A003-EAD9D8A105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D13244DA-B743-4A42-9F73-4D7AEF9BCF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C3CAD4-E043-2B49-8CFE-0B72BDADAB91}" type="datetimeFigureOut">
              <a:rPr lang="it-IT" smtClean="0"/>
              <a:t>28/09/25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FD35CEE8-4FC9-1643-B83F-63ABD12E44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CEF8CD4-B077-B440-A9B3-CB8F37AD9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58443C-6652-2540-8371-B68191980B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64754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9C77BB0-F2F0-0C4B-BC32-E8A13F82F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C31E9663-C762-524E-8D8D-F774AEF246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00ECA86-D3F4-904F-A3D4-80BB370BD0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C3CAD4-E043-2B49-8CFE-0B72BDADAB91}" type="datetimeFigureOut">
              <a:rPr lang="it-IT" smtClean="0"/>
              <a:t>28/09/25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5BB16C2-7DC7-C34B-92A0-FA8C1821788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BACD6BE-88EE-8A40-B10D-4FE31B7470C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58443C-6652-2540-8371-B68191980BD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84858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Shape 8">
            <a:extLst>
              <a:ext uri="{FF2B5EF4-FFF2-40B4-BE49-F238E27FC236}">
                <a16:creationId xmlns:a16="http://schemas.microsoft.com/office/drawing/2014/main" id="{4E3D9E4C-5F9E-8D41-93D7-FC04D25D5D3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641199" y="0"/>
            <a:ext cx="6641975" cy="482204"/>
          </a:xfrm>
          <a:noFill/>
          <a:ln w="57150">
            <a:noFill/>
            <a:miter lim="800000"/>
            <a:headEnd/>
            <a:tailEnd/>
          </a:ln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  <a:normAutofit/>
          </a:bodyPr>
          <a:lstStyle/>
          <a:p>
            <a:pPr defTabSz="331292"/>
            <a:r>
              <a:rPr lang="it-IT" altLang="it-IT" sz="1600" dirty="0">
                <a:solidFill>
                  <a:srgbClr val="FF0000"/>
                </a:solidFill>
                <a:latin typeface="Comic Sans MS" panose="030F0902030302020204" pitchFamily="66" charset="0"/>
                <a:ea typeface="ＭＳ Ｐゴシック" panose="020B0600070205080204" pitchFamily="34" charset="-128"/>
                <a:sym typeface="Comic Sans MS" panose="030F0902030302020204" pitchFamily="66" charset="0"/>
              </a:rPr>
              <a:t>Organizzazione corso di Patologia Molecolare AA 2025/2026</a:t>
            </a:r>
          </a:p>
        </p:txBody>
      </p:sp>
      <p:sp>
        <p:nvSpPr>
          <p:cNvPr id="16386" name="Shape 9">
            <a:extLst>
              <a:ext uri="{FF2B5EF4-FFF2-40B4-BE49-F238E27FC236}">
                <a16:creationId xmlns:a16="http://schemas.microsoft.com/office/drawing/2014/main" id="{739E94B8-7FD4-EE4A-A4B6-F3601193C413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1126273" y="482203"/>
            <a:ext cx="10392937" cy="5929747"/>
          </a:xfrm>
          <a:solidFill>
            <a:srgbClr val="FFFFFF"/>
          </a:solidFill>
          <a:ln w="57150">
            <a:solidFill>
              <a:srgbClr val="339966"/>
            </a:solidFill>
            <a:miter lim="800000"/>
            <a:headEnd/>
            <a:tailEnd/>
          </a:ln>
        </p:spPr>
        <p:txBody>
          <a:bodyPr vert="horz" wrap="square" lIns="0" tIns="0" rIns="0" bIns="0" numCol="1" rtlCol="0" anchor="t" anchorCtr="0" compatLnSpc="1">
            <a:prstTxWarp prst="textNoShape">
              <a:avLst/>
            </a:prstTxWarp>
            <a:noAutofit/>
          </a:bodyPr>
          <a:lstStyle/>
          <a:p>
            <a:pPr marL="142652" indent="-142652" defTabSz="381744">
              <a:lnSpc>
                <a:spcPct val="80000"/>
              </a:lnSpc>
              <a:spcBef>
                <a:spcPts val="85"/>
              </a:spcBef>
              <a:buNone/>
              <a:defRPr/>
            </a:pPr>
            <a:endParaRPr lang="it-IT" altLang="it-IT" sz="1600" b="1" i="1" dirty="0">
              <a:ea typeface="ＭＳ Ｐゴシック" charset="-128"/>
            </a:endParaRPr>
          </a:p>
          <a:p>
            <a:pPr marL="142652" indent="-142652" defTabSz="381744">
              <a:lnSpc>
                <a:spcPct val="80000"/>
              </a:lnSpc>
              <a:spcBef>
                <a:spcPts val="85"/>
              </a:spcBef>
              <a:buNone/>
              <a:defRPr/>
            </a:pPr>
            <a:r>
              <a:rPr lang="it-IT" altLang="it-IT" sz="1600" b="1" i="1" dirty="0">
                <a:ea typeface="ＭＳ Ｐゴシック" charset="-128"/>
              </a:rPr>
              <a:t>		</a:t>
            </a:r>
            <a:r>
              <a:rPr lang="it-IT" altLang="it-IT" sz="1600" b="1" dirty="0">
                <a:solidFill>
                  <a:srgbClr val="FF0000"/>
                </a:solidFill>
                <a:ea typeface="ＭＳ Ｐゴシック" charset="-128"/>
              </a:rPr>
              <a:t>ORE FRONTALI</a:t>
            </a:r>
            <a:r>
              <a:rPr lang="it-IT" altLang="it-IT" sz="1600" dirty="0">
                <a:ea typeface="ＭＳ Ｐゴシック" charset="-128"/>
              </a:rPr>
              <a:t>:  MAR 13.30-15.15 (</a:t>
            </a:r>
            <a:r>
              <a:rPr lang="it-IT" altLang="it-IT" sz="1600" b="1" dirty="0">
                <a:solidFill>
                  <a:srgbClr val="0070C0"/>
                </a:solidFill>
                <a:ea typeface="ＭＳ Ｐゴシック" charset="-128"/>
              </a:rPr>
              <a:t>AULA 2C Botta</a:t>
            </a:r>
            <a:r>
              <a:rPr lang="it-IT" altLang="it-IT" sz="1600" dirty="0">
                <a:ea typeface="ＭＳ Ｐゴシック" charset="-128"/>
              </a:rPr>
              <a:t>) </a:t>
            </a:r>
          </a:p>
          <a:p>
            <a:pPr marL="142652" indent="-142652" defTabSz="381744">
              <a:lnSpc>
                <a:spcPct val="80000"/>
              </a:lnSpc>
              <a:spcBef>
                <a:spcPts val="85"/>
              </a:spcBef>
              <a:buNone/>
              <a:defRPr/>
            </a:pPr>
            <a:r>
              <a:rPr lang="it-IT" altLang="it-IT" sz="1600" dirty="0">
                <a:ea typeface="ＭＳ Ｐゴシック" charset="-128"/>
              </a:rPr>
              <a:t>		                              GIO 13.30-14.15 (</a:t>
            </a:r>
            <a:r>
              <a:rPr lang="it-IT" altLang="it-IT" sz="1600" b="1" dirty="0">
                <a:solidFill>
                  <a:srgbClr val="0070C0"/>
                </a:solidFill>
                <a:ea typeface="ＭＳ Ｐゴシック" charset="-128"/>
              </a:rPr>
              <a:t>AULA 2C Botta</a:t>
            </a:r>
            <a:r>
              <a:rPr lang="it-IT" altLang="it-IT" sz="1600" dirty="0">
                <a:ea typeface="ＭＳ Ｐゴシック" charset="-128"/>
              </a:rPr>
              <a:t>)</a:t>
            </a:r>
            <a:endParaRPr lang="it-IT" altLang="it-IT" sz="1600" b="1" dirty="0">
              <a:solidFill>
                <a:srgbClr val="0070C0"/>
              </a:solidFill>
              <a:ea typeface="ＭＳ Ｐゴシック" charset="-128"/>
            </a:endParaRPr>
          </a:p>
          <a:p>
            <a:pPr marL="142652" indent="-142652" defTabSz="381744">
              <a:lnSpc>
                <a:spcPct val="80000"/>
              </a:lnSpc>
              <a:spcBef>
                <a:spcPts val="85"/>
              </a:spcBef>
              <a:buNone/>
              <a:defRPr/>
            </a:pPr>
            <a:endParaRPr lang="it-IT" altLang="it-IT" sz="1600" dirty="0">
              <a:ea typeface="ＭＳ Ｐゴシック" charset="-128"/>
            </a:endParaRPr>
          </a:p>
          <a:p>
            <a:pPr marL="119211" lvl="1" indent="70991" algn="just" defTabSz="381744">
              <a:lnSpc>
                <a:spcPct val="80000"/>
              </a:lnSpc>
              <a:spcBef>
                <a:spcPts val="85"/>
              </a:spcBef>
              <a:buNone/>
              <a:defRPr/>
            </a:pPr>
            <a:r>
              <a:rPr lang="it-IT" altLang="it-IT" sz="1600" b="1" i="1" dirty="0">
                <a:ea typeface="ＭＳ Ｐゴシック" charset="-128"/>
              </a:rPr>
              <a:t>Il corso tacerà dal 20 al 24 ottobre</a:t>
            </a:r>
          </a:p>
          <a:p>
            <a:pPr marL="119211" lvl="1" indent="70991" algn="just" defTabSz="381744">
              <a:lnSpc>
                <a:spcPct val="80000"/>
              </a:lnSpc>
              <a:spcBef>
                <a:spcPts val="85"/>
              </a:spcBef>
              <a:buNone/>
              <a:defRPr/>
            </a:pPr>
            <a:endParaRPr lang="it-IT" altLang="it-IT" sz="1600" b="1" i="1" dirty="0">
              <a:ea typeface="ＭＳ Ｐゴシック" charset="-128"/>
            </a:endParaRPr>
          </a:p>
          <a:p>
            <a:pPr marL="142652" indent="-142652" defTabSz="381744">
              <a:lnSpc>
                <a:spcPct val="80000"/>
              </a:lnSpc>
              <a:spcBef>
                <a:spcPts val="85"/>
              </a:spcBef>
              <a:buNone/>
              <a:defRPr/>
            </a:pPr>
            <a:r>
              <a:rPr lang="it-IT" altLang="it-IT" sz="1600" dirty="0">
                <a:ea typeface="ＭＳ Ｐゴシック" charset="-128"/>
              </a:rPr>
              <a:t>		</a:t>
            </a:r>
            <a:r>
              <a:rPr lang="it-IT" altLang="it-IT" sz="1600" b="1" dirty="0">
                <a:solidFill>
                  <a:srgbClr val="FF0000"/>
                </a:solidFill>
                <a:ea typeface="ＭＳ Ｐゴシック" charset="-128"/>
              </a:rPr>
              <a:t>LEZIONI DI APPROFONDIMENTO</a:t>
            </a:r>
          </a:p>
          <a:p>
            <a:pPr marL="142652" indent="-142652" defTabSz="381744">
              <a:lnSpc>
                <a:spcPct val="80000"/>
              </a:lnSpc>
              <a:spcBef>
                <a:spcPts val="85"/>
              </a:spcBef>
              <a:buNone/>
              <a:defRPr/>
            </a:pPr>
            <a:r>
              <a:rPr lang="it-IT" altLang="it-IT" sz="1600" b="1" dirty="0">
                <a:solidFill>
                  <a:srgbClr val="FF0000"/>
                </a:solidFill>
                <a:ea typeface="ＭＳ Ｐゴシック" charset="-128"/>
              </a:rPr>
              <a:t>	</a:t>
            </a:r>
          </a:p>
          <a:p>
            <a:pPr marL="142652" indent="-142652" defTabSz="381744">
              <a:lnSpc>
                <a:spcPct val="80000"/>
              </a:lnSpc>
              <a:spcBef>
                <a:spcPts val="85"/>
              </a:spcBef>
              <a:buNone/>
              <a:defRPr/>
            </a:pPr>
            <a:r>
              <a:rPr lang="it-IT" altLang="it-IT" sz="1600" b="1" dirty="0">
                <a:solidFill>
                  <a:srgbClr val="FF0000"/>
                </a:solidFill>
                <a:ea typeface="ＭＳ Ｐゴシック" charset="-128"/>
              </a:rPr>
              <a:t>	</a:t>
            </a:r>
            <a:r>
              <a:rPr lang="it-IT" altLang="it-IT" sz="1600" dirty="0">
                <a:solidFill>
                  <a:srgbClr val="FF0000"/>
                </a:solidFill>
                <a:highlight>
                  <a:srgbClr val="FFFF00"/>
                </a:highlight>
                <a:ea typeface="ＭＳ Ｐゴシック" charset="-128"/>
              </a:rPr>
              <a:t>Mar 28 ottobre</a:t>
            </a:r>
            <a:r>
              <a:rPr lang="it-IT" altLang="it-IT" sz="1600" dirty="0">
                <a:solidFill>
                  <a:srgbClr val="FF0000"/>
                </a:solidFill>
                <a:ea typeface="ＭＳ Ｐゴシック" charset="-128"/>
              </a:rPr>
              <a:t>: </a:t>
            </a:r>
            <a:r>
              <a:rPr lang="it-IT" altLang="it-IT" sz="1600" dirty="0">
                <a:ea typeface="ＭＳ Ｐゴシック" charset="-128"/>
              </a:rPr>
              <a:t>13.30-15.15</a:t>
            </a:r>
            <a:r>
              <a:rPr lang="it-IT" altLang="it-IT" sz="1600" dirty="0">
                <a:solidFill>
                  <a:srgbClr val="FF0000"/>
                </a:solidFill>
                <a:ea typeface="ＭＳ Ｐゴシック" charset="-128"/>
              </a:rPr>
              <a:t> </a:t>
            </a:r>
            <a:r>
              <a:rPr lang="it-IT" altLang="it-IT" sz="1600" dirty="0">
                <a:ea typeface="ＭＳ Ｐゴシック" charset="-128"/>
              </a:rPr>
              <a:t>Dr.ssa Silva </a:t>
            </a:r>
            <a:r>
              <a:rPr lang="it-IT" altLang="it-IT" sz="1600" dirty="0" err="1">
                <a:ea typeface="ＭＳ Ｐゴシック" charset="-128"/>
              </a:rPr>
              <a:t>Seraceni</a:t>
            </a:r>
            <a:r>
              <a:rPr lang="it-IT" altLang="it-IT" sz="1600" dirty="0">
                <a:ea typeface="ＭＳ Ｐゴシック" charset="-128"/>
              </a:rPr>
              <a:t>: </a:t>
            </a:r>
            <a:r>
              <a:rPr lang="it-IT" altLang="it-IT" sz="1600" i="1" dirty="0">
                <a:ea typeface="ＭＳ Ｐゴシック" charset="-128"/>
              </a:rPr>
              <a:t>Marcatori tumorali molecolari</a:t>
            </a:r>
          </a:p>
          <a:p>
            <a:pPr marL="142652" indent="-142652" defTabSz="381744">
              <a:lnSpc>
                <a:spcPct val="80000"/>
              </a:lnSpc>
              <a:spcBef>
                <a:spcPts val="85"/>
              </a:spcBef>
              <a:buNone/>
              <a:defRPr/>
            </a:pPr>
            <a:endParaRPr lang="it-IT" altLang="it-IT" sz="1600" dirty="0">
              <a:solidFill>
                <a:srgbClr val="FF0000"/>
              </a:solidFill>
              <a:ea typeface="ＭＳ Ｐゴシック" charset="-128"/>
            </a:endParaRPr>
          </a:p>
          <a:p>
            <a:pPr marL="142652" indent="-142652" defTabSz="381744">
              <a:lnSpc>
                <a:spcPct val="80000"/>
              </a:lnSpc>
              <a:spcBef>
                <a:spcPts val="85"/>
              </a:spcBef>
              <a:buNone/>
              <a:defRPr/>
            </a:pPr>
            <a:r>
              <a:rPr lang="it-IT" altLang="it-IT" sz="1600" dirty="0">
                <a:solidFill>
                  <a:srgbClr val="FF0000"/>
                </a:solidFill>
                <a:ea typeface="ＭＳ Ｐゴシック" charset="-128"/>
              </a:rPr>
              <a:t>	</a:t>
            </a:r>
            <a:r>
              <a:rPr lang="it-IT" altLang="it-IT" sz="1600" dirty="0">
                <a:solidFill>
                  <a:srgbClr val="FF0000"/>
                </a:solidFill>
                <a:highlight>
                  <a:srgbClr val="FFFF00"/>
                </a:highlight>
                <a:ea typeface="ＭＳ Ｐゴシック" charset="-128"/>
              </a:rPr>
              <a:t>Mar 16 dicembre</a:t>
            </a:r>
            <a:r>
              <a:rPr lang="it-IT" altLang="it-IT" sz="1600" dirty="0">
                <a:solidFill>
                  <a:srgbClr val="FF0000"/>
                </a:solidFill>
                <a:ea typeface="ＭＳ Ｐゴシック" charset="-128"/>
              </a:rPr>
              <a:t>: </a:t>
            </a:r>
            <a:r>
              <a:rPr lang="it-IT" altLang="it-IT" sz="1600" dirty="0">
                <a:ea typeface="ＭＳ Ｐゴシック" charset="-128"/>
              </a:rPr>
              <a:t>13.30-15.15 Prof. Carlo Federico Zambon: </a:t>
            </a:r>
            <a:r>
              <a:rPr lang="it-IT" altLang="it-IT" sz="1600" i="1" dirty="0">
                <a:ea typeface="ＭＳ Ｐゴシック" charset="-128"/>
              </a:rPr>
              <a:t>Significato e prospettive dei test farmacogenetici</a:t>
            </a:r>
          </a:p>
          <a:p>
            <a:pPr marL="119211" lvl="1" indent="70991" defTabSz="381744">
              <a:lnSpc>
                <a:spcPct val="80000"/>
              </a:lnSpc>
              <a:spcBef>
                <a:spcPts val="254"/>
              </a:spcBef>
              <a:buNone/>
              <a:defRPr/>
            </a:pPr>
            <a:endParaRPr lang="it-IT" altLang="it-IT" sz="1600" i="1" dirty="0">
              <a:ea typeface="ＭＳ Ｐゴシック" charset="-128"/>
            </a:endParaRPr>
          </a:p>
          <a:p>
            <a:pPr marL="119211" lvl="1" indent="70991" defTabSz="381744">
              <a:lnSpc>
                <a:spcPct val="80000"/>
              </a:lnSpc>
              <a:spcBef>
                <a:spcPts val="254"/>
              </a:spcBef>
              <a:buNone/>
              <a:defRPr/>
            </a:pPr>
            <a:endParaRPr lang="it-IT" altLang="it-IT" sz="1600" i="1" dirty="0">
              <a:ea typeface="ＭＳ Ｐゴシック" charset="-128"/>
            </a:endParaRPr>
          </a:p>
          <a:p>
            <a:pPr marL="119211" lvl="1" indent="70991" defTabSz="381744">
              <a:lnSpc>
                <a:spcPct val="80000"/>
              </a:lnSpc>
              <a:spcBef>
                <a:spcPts val="254"/>
              </a:spcBef>
              <a:buNone/>
              <a:defRPr/>
            </a:pPr>
            <a:endParaRPr lang="it-IT" altLang="it-IT" sz="1600" i="1" dirty="0">
              <a:ea typeface="ＭＳ Ｐゴシック" charset="-128"/>
            </a:endParaRPr>
          </a:p>
          <a:p>
            <a:pPr marL="0" indent="0" defTabSz="381744">
              <a:lnSpc>
                <a:spcPct val="80000"/>
              </a:lnSpc>
              <a:spcBef>
                <a:spcPts val="85"/>
              </a:spcBef>
              <a:buNone/>
              <a:defRPr/>
            </a:pPr>
            <a:r>
              <a:rPr lang="it-IT" altLang="it-IT" sz="1600" b="1" i="1" dirty="0">
                <a:ea typeface="ＭＳ Ｐゴシック" charset="-128"/>
              </a:rPr>
              <a:t>	</a:t>
            </a:r>
            <a:r>
              <a:rPr lang="it-IT" altLang="it-IT" sz="1600" b="1" dirty="0">
                <a:solidFill>
                  <a:srgbClr val="FF0000"/>
                </a:solidFill>
                <a:ea typeface="ＭＳ Ｐゴシック" charset="-128"/>
              </a:rPr>
              <a:t>LABORATORIO </a:t>
            </a:r>
            <a:r>
              <a:rPr lang="it-IT" altLang="it-IT" sz="1600" dirty="0">
                <a:ea typeface="ＭＳ Ｐゴシック" charset="-128"/>
              </a:rPr>
              <a:t>(</a:t>
            </a:r>
            <a:r>
              <a:rPr lang="it-IT" altLang="it-IT" sz="1600" b="1" dirty="0">
                <a:solidFill>
                  <a:srgbClr val="0070C0"/>
                </a:solidFill>
                <a:ea typeface="ＭＳ Ｐゴシック" charset="-128"/>
              </a:rPr>
              <a:t>AULE </a:t>
            </a:r>
            <a:r>
              <a:rPr lang="it-IT" altLang="it-IT" sz="1600" b="1" dirty="0" err="1">
                <a:solidFill>
                  <a:srgbClr val="0070C0"/>
                </a:solidFill>
                <a:ea typeface="ＭＳ Ｐゴシック" charset="-128"/>
              </a:rPr>
              <a:t>F</a:t>
            </a:r>
            <a:r>
              <a:rPr lang="it-IT" altLang="it-IT" sz="1600" b="1" dirty="0">
                <a:solidFill>
                  <a:srgbClr val="0070C0"/>
                </a:solidFill>
                <a:ea typeface="ＭＳ Ｐゴシック" charset="-128"/>
              </a:rPr>
              <a:t> e G, IV piano Edificio Botta</a:t>
            </a:r>
            <a:r>
              <a:rPr lang="it-IT" altLang="it-IT" sz="1600" dirty="0">
                <a:ea typeface="ＭＳ Ｐゴシック" charset="-128"/>
              </a:rPr>
              <a:t>) </a:t>
            </a:r>
          </a:p>
          <a:p>
            <a:pPr marL="0" indent="0" defTabSz="381744">
              <a:lnSpc>
                <a:spcPct val="80000"/>
              </a:lnSpc>
              <a:spcBef>
                <a:spcPts val="85"/>
              </a:spcBef>
              <a:buNone/>
              <a:defRPr/>
            </a:pPr>
            <a:endParaRPr lang="it-IT" altLang="it-IT" sz="1600" dirty="0">
              <a:ea typeface="ＭＳ Ｐゴシック" charset="-128"/>
            </a:endParaRPr>
          </a:p>
          <a:p>
            <a:pPr marL="0" indent="0" defTabSz="381744">
              <a:lnSpc>
                <a:spcPct val="80000"/>
              </a:lnSpc>
              <a:spcBef>
                <a:spcPts val="85"/>
              </a:spcBef>
              <a:buNone/>
              <a:defRPr/>
            </a:pPr>
            <a:r>
              <a:rPr lang="it-IT" altLang="it-IT" sz="1600" dirty="0">
                <a:ea typeface="ＭＳ Ｐゴシック" charset="-128"/>
              </a:rPr>
              <a:t>          Lunedì 24 novembre- Giovedì 27 novembre: 9.00 - 13.00</a:t>
            </a:r>
          </a:p>
          <a:p>
            <a:pPr marL="0" indent="0" defTabSz="381744">
              <a:lnSpc>
                <a:spcPct val="80000"/>
              </a:lnSpc>
              <a:spcBef>
                <a:spcPts val="85"/>
              </a:spcBef>
              <a:buNone/>
              <a:defRPr/>
            </a:pPr>
            <a:r>
              <a:rPr lang="it-IT" altLang="it-IT" sz="1600" dirty="0">
                <a:ea typeface="ＭＳ Ｐゴシック" charset="-128"/>
              </a:rPr>
              <a:t>          Lunedì 1 dicembre- Giovedì 4 dicembre: 9.00 – 13.00         </a:t>
            </a:r>
          </a:p>
          <a:p>
            <a:pPr marL="0" indent="0" defTabSz="381744">
              <a:lnSpc>
                <a:spcPct val="80000"/>
              </a:lnSpc>
              <a:spcBef>
                <a:spcPts val="85"/>
              </a:spcBef>
              <a:buNone/>
              <a:defRPr/>
            </a:pPr>
            <a:endParaRPr lang="it-IT" altLang="it-IT" sz="1600" dirty="0">
              <a:ea typeface="ＭＳ Ｐゴシック" charset="-128"/>
            </a:endParaRPr>
          </a:p>
          <a:p>
            <a:pPr marL="0" indent="0" defTabSz="381744">
              <a:lnSpc>
                <a:spcPct val="80000"/>
              </a:lnSpc>
              <a:spcBef>
                <a:spcPts val="85"/>
              </a:spcBef>
              <a:buNone/>
              <a:defRPr/>
            </a:pPr>
            <a:r>
              <a:rPr lang="it-IT" altLang="it-IT" sz="1600" dirty="0">
                <a:ea typeface="ＭＳ Ｐゴシック" charset="-128"/>
              </a:rPr>
              <a:t>	</a:t>
            </a:r>
            <a:r>
              <a:rPr lang="it-IT" altLang="it-IT" sz="1600" b="1" dirty="0">
                <a:solidFill>
                  <a:srgbClr val="FF0000"/>
                </a:solidFill>
                <a:ea typeface="ＭＳ Ｐゴシック" charset="-128"/>
              </a:rPr>
              <a:t>TEST SULLE ESPERIENZE</a:t>
            </a:r>
          </a:p>
          <a:p>
            <a:pPr marL="0" indent="0" defTabSz="381744">
              <a:lnSpc>
                <a:spcPct val="80000"/>
              </a:lnSpc>
              <a:spcBef>
                <a:spcPts val="85"/>
              </a:spcBef>
              <a:buNone/>
              <a:defRPr/>
            </a:pPr>
            <a:endParaRPr lang="it-IT" altLang="it-IT" sz="1600" b="1" dirty="0">
              <a:solidFill>
                <a:srgbClr val="0070C0"/>
              </a:solidFill>
              <a:ea typeface="ＭＳ Ｐゴシック" charset="-128"/>
            </a:endParaRPr>
          </a:p>
          <a:p>
            <a:pPr marL="119211" lvl="1" indent="70991" defTabSz="381744">
              <a:lnSpc>
                <a:spcPct val="80000"/>
              </a:lnSpc>
              <a:spcBef>
                <a:spcPts val="85"/>
              </a:spcBef>
              <a:defRPr/>
            </a:pPr>
            <a:r>
              <a:rPr lang="it-IT" altLang="it-IT" sz="1600" b="1" dirty="0">
                <a:solidFill>
                  <a:srgbClr val="0070C0"/>
                </a:solidFill>
                <a:ea typeface="ＭＳ Ｐゴシック" charset="-128"/>
              </a:rPr>
              <a:t>8 GENNAIO 2026 </a:t>
            </a:r>
            <a:r>
              <a:rPr lang="it-IT" altLang="it-IT" sz="1600" dirty="0">
                <a:ea typeface="ＭＳ Ｐゴシック" charset="-128"/>
              </a:rPr>
              <a:t>13.30 </a:t>
            </a:r>
            <a:r>
              <a:rPr lang="it-IT" altLang="it-IT" sz="1600">
                <a:ea typeface="ＭＳ Ｐゴシック" charset="-128"/>
              </a:rPr>
              <a:t>– 14.15 AULE INFORMATICHE</a:t>
            </a:r>
            <a:endParaRPr lang="it-IT" altLang="it-IT" sz="1600" dirty="0">
              <a:ea typeface="ＭＳ Ｐゴシック" charset="-128"/>
            </a:endParaRPr>
          </a:p>
          <a:p>
            <a:pPr marL="119211" lvl="1" indent="0" defTabSz="381744">
              <a:lnSpc>
                <a:spcPct val="80000"/>
              </a:lnSpc>
              <a:spcBef>
                <a:spcPts val="85"/>
              </a:spcBef>
              <a:buNone/>
              <a:defRPr/>
            </a:pPr>
            <a:endParaRPr lang="it-IT" altLang="it-IT" sz="1600" b="1" dirty="0">
              <a:solidFill>
                <a:srgbClr val="0070C0"/>
              </a:solidFill>
              <a:ea typeface="ＭＳ Ｐゴシック" charset="-128"/>
            </a:endParaRPr>
          </a:p>
          <a:p>
            <a:pPr marL="0" indent="0" defTabSz="381744">
              <a:lnSpc>
                <a:spcPct val="80000"/>
              </a:lnSpc>
              <a:spcBef>
                <a:spcPts val="85"/>
              </a:spcBef>
              <a:buNone/>
              <a:defRPr/>
            </a:pPr>
            <a:r>
              <a:rPr lang="it-IT" altLang="it-IT" sz="1600" b="1" dirty="0">
                <a:solidFill>
                  <a:srgbClr val="FF0000"/>
                </a:solidFill>
                <a:ea typeface="ＭＳ Ｐゴシック" charset="-128"/>
              </a:rPr>
              <a:t>       	 PRE-APPELLO</a:t>
            </a:r>
          </a:p>
          <a:p>
            <a:pPr marL="0" indent="0" defTabSz="381744">
              <a:lnSpc>
                <a:spcPct val="80000"/>
              </a:lnSpc>
              <a:spcBef>
                <a:spcPts val="85"/>
              </a:spcBef>
              <a:buNone/>
              <a:defRPr/>
            </a:pPr>
            <a:endParaRPr lang="it-IT" altLang="it-IT" sz="1600" b="1" dirty="0">
              <a:solidFill>
                <a:srgbClr val="FF0000"/>
              </a:solidFill>
              <a:ea typeface="ＭＳ Ｐゴシック" charset="-128"/>
            </a:endParaRPr>
          </a:p>
          <a:p>
            <a:pPr marL="119211" lvl="1" indent="70991" defTabSz="381744">
              <a:lnSpc>
                <a:spcPct val="80000"/>
              </a:lnSpc>
              <a:spcBef>
                <a:spcPts val="85"/>
              </a:spcBef>
              <a:defRPr/>
            </a:pPr>
            <a:r>
              <a:rPr lang="it-IT" altLang="it-IT" sz="1600" b="1" dirty="0">
                <a:solidFill>
                  <a:srgbClr val="0070C0"/>
                </a:solidFill>
                <a:ea typeface="ＭＳ Ｐゴシック" charset="-128"/>
              </a:rPr>
              <a:t>XX GENNAIO</a:t>
            </a:r>
          </a:p>
        </p:txBody>
      </p:sp>
    </p:spTree>
    <p:extLst>
      <p:ext uri="{BB962C8B-B14F-4D97-AF65-F5344CB8AC3E}">
        <p14:creationId xmlns:p14="http://schemas.microsoft.com/office/powerpoint/2010/main" val="414065311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25978</TotalTime>
  <Words>130</Words>
  <Application>Microsoft Macintosh PowerPoint</Application>
  <PresentationFormat>Widescreen</PresentationFormat>
  <Paragraphs>28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Comic Sans MS</vt:lpstr>
      <vt:lpstr>Tema di Office</vt:lpstr>
      <vt:lpstr>Organizzazione corso di Patologia Molecolare AA 2025/2026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Organizzazione corso di  Patologia Molecolare AA 2019/2020</dc:title>
  <dc:creator>De bernard Marina</dc:creator>
  <cp:lastModifiedBy>De Bernard Marina</cp:lastModifiedBy>
  <cp:revision>57</cp:revision>
  <cp:lastPrinted>2019-09-16T10:29:08Z</cp:lastPrinted>
  <dcterms:created xsi:type="dcterms:W3CDTF">2019-09-16T10:27:25Z</dcterms:created>
  <dcterms:modified xsi:type="dcterms:W3CDTF">2025-09-30T08:30:56Z</dcterms:modified>
</cp:coreProperties>
</file>