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700" r:id="rId3"/>
    <p:sldMasterId id="2147483713" r:id="rId4"/>
    <p:sldMasterId id="2147483725" r:id="rId5"/>
    <p:sldMasterId id="2147483738" r:id="rId6"/>
    <p:sldMasterId id="2147483751" r:id="rId7"/>
  </p:sldMasterIdLst>
  <p:notesMasterIdLst>
    <p:notesMasterId r:id="rId47"/>
  </p:notesMasterIdLst>
  <p:sldIdLst>
    <p:sldId id="451" r:id="rId8"/>
    <p:sldId id="389" r:id="rId9"/>
    <p:sldId id="474" r:id="rId10"/>
    <p:sldId id="390" r:id="rId11"/>
    <p:sldId id="391" r:id="rId12"/>
    <p:sldId id="392" r:id="rId13"/>
    <p:sldId id="393" r:id="rId14"/>
    <p:sldId id="394" r:id="rId15"/>
    <p:sldId id="395" r:id="rId16"/>
    <p:sldId id="396" r:id="rId17"/>
    <p:sldId id="375" r:id="rId18"/>
    <p:sldId id="473" r:id="rId19"/>
    <p:sldId id="413" r:id="rId20"/>
    <p:sldId id="416" r:id="rId21"/>
    <p:sldId id="419" r:id="rId22"/>
    <p:sldId id="422" r:id="rId23"/>
    <p:sldId id="437" r:id="rId24"/>
    <p:sldId id="425" r:id="rId25"/>
    <p:sldId id="427" r:id="rId26"/>
    <p:sldId id="436" r:id="rId27"/>
    <p:sldId id="428" r:id="rId28"/>
    <p:sldId id="431" r:id="rId29"/>
    <p:sldId id="432" r:id="rId30"/>
    <p:sldId id="433" r:id="rId31"/>
    <p:sldId id="440" r:id="rId32"/>
    <p:sldId id="452" r:id="rId33"/>
    <p:sldId id="453" r:id="rId34"/>
    <p:sldId id="454" r:id="rId35"/>
    <p:sldId id="455" r:id="rId36"/>
    <p:sldId id="457" r:id="rId37"/>
    <p:sldId id="458" r:id="rId38"/>
    <p:sldId id="459" r:id="rId39"/>
    <p:sldId id="461" r:id="rId40"/>
    <p:sldId id="462" r:id="rId41"/>
    <p:sldId id="441" r:id="rId42"/>
    <p:sldId id="442" r:id="rId43"/>
    <p:sldId id="443" r:id="rId44"/>
    <p:sldId id="444" r:id="rId45"/>
    <p:sldId id="46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99"/>
    <a:srgbClr val="66FFCC"/>
    <a:srgbClr val="FF3300"/>
    <a:srgbClr val="FFFFFF"/>
    <a:srgbClr val="33CCFF"/>
    <a:srgbClr val="CC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snapToGrid="0" snapToObjects="1">
      <p:cViewPr varScale="1">
        <p:scale>
          <a:sx n="78" d="100"/>
          <a:sy n="78" d="100"/>
        </p:scale>
        <p:origin x="86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AC1BA-7A63-F341-9CE2-810072AF4663}" type="doc">
      <dgm:prSet loTypeId="urn:microsoft.com/office/officeart/2005/8/layout/gear1" loCatId="" qsTypeId="urn:microsoft.com/office/officeart/2005/8/quickstyle/3D1" qsCatId="3D" csTypeId="urn:microsoft.com/office/officeart/2005/8/colors/colorful3" csCatId="colorful" phldr="1"/>
      <dgm:spPr/>
    </dgm:pt>
    <dgm:pt modelId="{424AC8BC-8C0E-A045-A7B8-AD5890BD4505}">
      <dgm:prSet phldrT="[Testo]" custT="1"/>
      <dgm:spPr/>
      <dgm:t>
        <a:bodyPr/>
        <a:lstStyle/>
        <a:p>
          <a:r>
            <a:rPr lang="it-IT" sz="1800" dirty="0" err="1" smtClean="0"/>
            <a:t>Increase</a:t>
          </a:r>
          <a:r>
            <a:rPr lang="it-IT" sz="1800" dirty="0" smtClean="0"/>
            <a:t> </a:t>
          </a:r>
          <a:r>
            <a:rPr lang="it-IT" sz="1800" dirty="0" err="1" smtClean="0"/>
            <a:t>exploitable</a:t>
          </a:r>
          <a:r>
            <a:rPr lang="it-IT" sz="1800" dirty="0" smtClean="0"/>
            <a:t> </a:t>
          </a:r>
          <a:r>
            <a:rPr lang="it-IT" sz="1800" dirty="0" err="1" smtClean="0"/>
            <a:t>volumes</a:t>
          </a:r>
          <a:endParaRPr lang="it-IT" sz="1800" dirty="0"/>
        </a:p>
      </dgm:t>
    </dgm:pt>
    <dgm:pt modelId="{10471424-4044-844C-91D8-A05939738DF5}" type="parTrans" cxnId="{AE2540DE-B4B1-7A42-9FDD-95D66921208D}">
      <dgm:prSet/>
      <dgm:spPr/>
      <dgm:t>
        <a:bodyPr/>
        <a:lstStyle/>
        <a:p>
          <a:endParaRPr lang="it-IT"/>
        </a:p>
      </dgm:t>
    </dgm:pt>
    <dgm:pt modelId="{EFC7DEE8-255E-5848-9FEB-55440665795E}" type="sibTrans" cxnId="{AE2540DE-B4B1-7A42-9FDD-95D66921208D}">
      <dgm:prSet/>
      <dgm:spPr/>
      <dgm:t>
        <a:bodyPr/>
        <a:lstStyle/>
        <a:p>
          <a:endParaRPr lang="it-IT"/>
        </a:p>
      </dgm:t>
    </dgm:pt>
    <dgm:pt modelId="{6640E152-9214-D443-92A9-4D41617AB1D3}">
      <dgm:prSet phldrT="[Testo]" custT="1"/>
      <dgm:spPr/>
      <dgm:t>
        <a:bodyPr/>
        <a:lstStyle/>
        <a:p>
          <a:r>
            <a:rPr lang="it-IT" sz="2000" dirty="0" smtClean="0"/>
            <a:t>Reduce </a:t>
          </a:r>
          <a:r>
            <a:rPr lang="it-IT" sz="2000" dirty="0" err="1" smtClean="0"/>
            <a:t>risk</a:t>
          </a:r>
          <a:r>
            <a:rPr lang="it-IT" sz="2000" dirty="0" smtClean="0"/>
            <a:t> </a:t>
          </a:r>
          <a:r>
            <a:rPr lang="it-IT" sz="1400" dirty="0" smtClean="0"/>
            <a:t>of </a:t>
          </a:r>
          <a:r>
            <a:rPr lang="it-IT" sz="1400" dirty="0" err="1" smtClean="0"/>
            <a:t>not</a:t>
          </a:r>
          <a:r>
            <a:rPr lang="it-IT" sz="1400" dirty="0" smtClean="0"/>
            <a:t> </a:t>
          </a:r>
          <a:r>
            <a:rPr lang="it-IT" sz="1400" dirty="0" err="1" smtClean="0"/>
            <a:t>finding</a:t>
          </a:r>
          <a:r>
            <a:rPr lang="it-IT" sz="1400" dirty="0" smtClean="0"/>
            <a:t> </a:t>
          </a:r>
          <a:r>
            <a:rPr lang="it-IT" sz="1400" dirty="0" err="1" smtClean="0"/>
            <a:t>permeability</a:t>
          </a:r>
          <a:endParaRPr lang="it-IT" sz="1400" dirty="0"/>
        </a:p>
      </dgm:t>
    </dgm:pt>
    <dgm:pt modelId="{33210694-F56B-B344-A1D9-306AEE377997}" type="parTrans" cxnId="{837DADA8-F719-144F-9EBF-C1CB4B3E75D7}">
      <dgm:prSet/>
      <dgm:spPr/>
      <dgm:t>
        <a:bodyPr/>
        <a:lstStyle/>
        <a:p>
          <a:endParaRPr lang="it-IT"/>
        </a:p>
      </dgm:t>
    </dgm:pt>
    <dgm:pt modelId="{98F85F5F-110A-FF4B-BE9D-1A6AF9684E4E}" type="sibTrans" cxnId="{837DADA8-F719-144F-9EBF-C1CB4B3E75D7}">
      <dgm:prSet/>
      <dgm:spPr/>
      <dgm:t>
        <a:bodyPr/>
        <a:lstStyle/>
        <a:p>
          <a:endParaRPr lang="it-IT"/>
        </a:p>
      </dgm:t>
    </dgm:pt>
    <dgm:pt modelId="{C2F636C1-4B42-824A-9279-82D8A157758D}">
      <dgm:prSet phldrT="[Testo]" custT="1"/>
      <dgm:spPr/>
      <dgm:t>
        <a:bodyPr/>
        <a:lstStyle/>
        <a:p>
          <a:r>
            <a:rPr lang="it-IT" sz="1800" dirty="0" smtClean="0"/>
            <a:t>Reduce </a:t>
          </a:r>
          <a:r>
            <a:rPr lang="it-IT" sz="1800" dirty="0" err="1" smtClean="0"/>
            <a:t>costs</a:t>
          </a:r>
          <a:endParaRPr lang="it-IT" sz="1800" dirty="0"/>
        </a:p>
      </dgm:t>
    </dgm:pt>
    <dgm:pt modelId="{7AE28618-AB92-164A-BB38-775C1C331C93}" type="parTrans" cxnId="{2E8B3616-6709-9740-989B-2C7FACAAE8FD}">
      <dgm:prSet/>
      <dgm:spPr/>
      <dgm:t>
        <a:bodyPr/>
        <a:lstStyle/>
        <a:p>
          <a:endParaRPr lang="it-IT"/>
        </a:p>
      </dgm:t>
    </dgm:pt>
    <dgm:pt modelId="{15C09222-208E-884A-90F4-086512787CD6}" type="sibTrans" cxnId="{2E8B3616-6709-9740-989B-2C7FACAAE8FD}">
      <dgm:prSet/>
      <dgm:spPr/>
      <dgm:t>
        <a:bodyPr/>
        <a:lstStyle/>
        <a:p>
          <a:endParaRPr lang="it-IT"/>
        </a:p>
      </dgm:t>
    </dgm:pt>
    <dgm:pt modelId="{DB576FE6-929E-444B-AA74-EB95BA430BD1}" type="pres">
      <dgm:prSet presAssocID="{0B3AC1BA-7A63-F341-9CE2-810072AF4663}" presName="composite" presStyleCnt="0">
        <dgm:presLayoutVars>
          <dgm:chMax val="3"/>
          <dgm:animLvl val="lvl"/>
          <dgm:resizeHandles val="exact"/>
        </dgm:presLayoutVars>
      </dgm:prSet>
      <dgm:spPr/>
    </dgm:pt>
    <dgm:pt modelId="{BB279741-88F3-A648-B612-BF098EA5BB70}" type="pres">
      <dgm:prSet presAssocID="{424AC8BC-8C0E-A045-A7B8-AD5890BD4505}" presName="gear1" presStyleLbl="node1" presStyleIdx="0" presStyleCnt="3">
        <dgm:presLayoutVars>
          <dgm:chMax val="1"/>
          <dgm:bulletEnabled val="1"/>
        </dgm:presLayoutVars>
      </dgm:prSet>
      <dgm:spPr/>
      <dgm:t>
        <a:bodyPr/>
        <a:lstStyle/>
        <a:p>
          <a:endParaRPr lang="it-IT"/>
        </a:p>
      </dgm:t>
    </dgm:pt>
    <dgm:pt modelId="{ECCCA5CF-B0B1-024C-8541-180D312B5AB8}" type="pres">
      <dgm:prSet presAssocID="{424AC8BC-8C0E-A045-A7B8-AD5890BD4505}" presName="gear1srcNode" presStyleLbl="node1" presStyleIdx="0" presStyleCnt="3"/>
      <dgm:spPr/>
      <dgm:t>
        <a:bodyPr/>
        <a:lstStyle/>
        <a:p>
          <a:endParaRPr lang="it-IT"/>
        </a:p>
      </dgm:t>
    </dgm:pt>
    <dgm:pt modelId="{DA87850F-CC2F-334C-823A-5C6E6D0B14C5}" type="pres">
      <dgm:prSet presAssocID="{424AC8BC-8C0E-A045-A7B8-AD5890BD4505}" presName="gear1dstNode" presStyleLbl="node1" presStyleIdx="0" presStyleCnt="3"/>
      <dgm:spPr/>
      <dgm:t>
        <a:bodyPr/>
        <a:lstStyle/>
        <a:p>
          <a:endParaRPr lang="it-IT"/>
        </a:p>
      </dgm:t>
    </dgm:pt>
    <dgm:pt modelId="{F290E416-84E7-AC48-B1A3-66086617D1E5}" type="pres">
      <dgm:prSet presAssocID="{6640E152-9214-D443-92A9-4D41617AB1D3}" presName="gear2" presStyleLbl="node1" presStyleIdx="1" presStyleCnt="3" custScaleX="109590" custScaleY="104262">
        <dgm:presLayoutVars>
          <dgm:chMax val="1"/>
          <dgm:bulletEnabled val="1"/>
        </dgm:presLayoutVars>
      </dgm:prSet>
      <dgm:spPr/>
      <dgm:t>
        <a:bodyPr/>
        <a:lstStyle/>
        <a:p>
          <a:endParaRPr lang="it-IT"/>
        </a:p>
      </dgm:t>
    </dgm:pt>
    <dgm:pt modelId="{381AD161-FB57-5B4E-B1A0-7FF5FA8BF9A5}" type="pres">
      <dgm:prSet presAssocID="{6640E152-9214-D443-92A9-4D41617AB1D3}" presName="gear2srcNode" presStyleLbl="node1" presStyleIdx="1" presStyleCnt="3"/>
      <dgm:spPr/>
      <dgm:t>
        <a:bodyPr/>
        <a:lstStyle/>
        <a:p>
          <a:endParaRPr lang="it-IT"/>
        </a:p>
      </dgm:t>
    </dgm:pt>
    <dgm:pt modelId="{EEF0B028-E57B-E24A-A684-D2AAAC2B987D}" type="pres">
      <dgm:prSet presAssocID="{6640E152-9214-D443-92A9-4D41617AB1D3}" presName="gear2dstNode" presStyleLbl="node1" presStyleIdx="1" presStyleCnt="3"/>
      <dgm:spPr/>
      <dgm:t>
        <a:bodyPr/>
        <a:lstStyle/>
        <a:p>
          <a:endParaRPr lang="it-IT"/>
        </a:p>
      </dgm:t>
    </dgm:pt>
    <dgm:pt modelId="{8EE88BC1-EF63-9747-8127-E7CBC0A3EBF3}" type="pres">
      <dgm:prSet presAssocID="{C2F636C1-4B42-824A-9279-82D8A157758D}" presName="gear3" presStyleLbl="node1" presStyleIdx="2" presStyleCnt="3"/>
      <dgm:spPr/>
      <dgm:t>
        <a:bodyPr/>
        <a:lstStyle/>
        <a:p>
          <a:endParaRPr lang="it-IT"/>
        </a:p>
      </dgm:t>
    </dgm:pt>
    <dgm:pt modelId="{ACEABBEF-9FDF-DA4A-A0F9-5FA00313FC32}" type="pres">
      <dgm:prSet presAssocID="{C2F636C1-4B42-824A-9279-82D8A157758D}" presName="gear3tx" presStyleLbl="node1" presStyleIdx="2" presStyleCnt="3">
        <dgm:presLayoutVars>
          <dgm:chMax val="1"/>
          <dgm:bulletEnabled val="1"/>
        </dgm:presLayoutVars>
      </dgm:prSet>
      <dgm:spPr/>
      <dgm:t>
        <a:bodyPr/>
        <a:lstStyle/>
        <a:p>
          <a:endParaRPr lang="it-IT"/>
        </a:p>
      </dgm:t>
    </dgm:pt>
    <dgm:pt modelId="{ADD34D52-399E-C449-A148-D8DFCB4012B5}" type="pres">
      <dgm:prSet presAssocID="{C2F636C1-4B42-824A-9279-82D8A157758D}" presName="gear3srcNode" presStyleLbl="node1" presStyleIdx="2" presStyleCnt="3"/>
      <dgm:spPr/>
      <dgm:t>
        <a:bodyPr/>
        <a:lstStyle/>
        <a:p>
          <a:endParaRPr lang="it-IT"/>
        </a:p>
      </dgm:t>
    </dgm:pt>
    <dgm:pt modelId="{B1C80BDA-16CC-0946-80EE-36B65C70A990}" type="pres">
      <dgm:prSet presAssocID="{C2F636C1-4B42-824A-9279-82D8A157758D}" presName="gear3dstNode" presStyleLbl="node1" presStyleIdx="2" presStyleCnt="3"/>
      <dgm:spPr/>
      <dgm:t>
        <a:bodyPr/>
        <a:lstStyle/>
        <a:p>
          <a:endParaRPr lang="it-IT"/>
        </a:p>
      </dgm:t>
    </dgm:pt>
    <dgm:pt modelId="{EDA3ABB4-76E3-1A44-A865-6182A120F81B}" type="pres">
      <dgm:prSet presAssocID="{EFC7DEE8-255E-5848-9FEB-55440665795E}" presName="connector1" presStyleLbl="sibTrans2D1" presStyleIdx="0" presStyleCnt="3"/>
      <dgm:spPr/>
      <dgm:t>
        <a:bodyPr/>
        <a:lstStyle/>
        <a:p>
          <a:endParaRPr lang="it-IT"/>
        </a:p>
      </dgm:t>
    </dgm:pt>
    <dgm:pt modelId="{F72145FD-9BBB-594C-888C-7A73261B8C97}" type="pres">
      <dgm:prSet presAssocID="{98F85F5F-110A-FF4B-BE9D-1A6AF9684E4E}" presName="connector2" presStyleLbl="sibTrans2D1" presStyleIdx="1" presStyleCnt="3"/>
      <dgm:spPr/>
      <dgm:t>
        <a:bodyPr/>
        <a:lstStyle/>
        <a:p>
          <a:endParaRPr lang="it-IT"/>
        </a:p>
      </dgm:t>
    </dgm:pt>
    <dgm:pt modelId="{A1740961-D942-5642-AB59-F4815B33CA60}" type="pres">
      <dgm:prSet presAssocID="{15C09222-208E-884A-90F4-086512787CD6}" presName="connector3" presStyleLbl="sibTrans2D1" presStyleIdx="2" presStyleCnt="3"/>
      <dgm:spPr/>
      <dgm:t>
        <a:bodyPr/>
        <a:lstStyle/>
        <a:p>
          <a:endParaRPr lang="it-IT"/>
        </a:p>
      </dgm:t>
    </dgm:pt>
  </dgm:ptLst>
  <dgm:cxnLst>
    <dgm:cxn modelId="{5513C911-F5DD-F14F-A091-F61E1E1B5859}" type="presOf" srcId="{C2F636C1-4B42-824A-9279-82D8A157758D}" destId="{B1C80BDA-16CC-0946-80EE-36B65C70A990}" srcOrd="3" destOrd="0" presId="urn:microsoft.com/office/officeart/2005/8/layout/gear1"/>
    <dgm:cxn modelId="{53725B87-9CF8-0D4E-ADF2-516D428D0ADD}" type="presOf" srcId="{98F85F5F-110A-FF4B-BE9D-1A6AF9684E4E}" destId="{F72145FD-9BBB-594C-888C-7A73261B8C97}" srcOrd="0" destOrd="0" presId="urn:microsoft.com/office/officeart/2005/8/layout/gear1"/>
    <dgm:cxn modelId="{837DADA8-F719-144F-9EBF-C1CB4B3E75D7}" srcId="{0B3AC1BA-7A63-F341-9CE2-810072AF4663}" destId="{6640E152-9214-D443-92A9-4D41617AB1D3}" srcOrd="1" destOrd="0" parTransId="{33210694-F56B-B344-A1D9-306AEE377997}" sibTransId="{98F85F5F-110A-FF4B-BE9D-1A6AF9684E4E}"/>
    <dgm:cxn modelId="{AE2540DE-B4B1-7A42-9FDD-95D66921208D}" srcId="{0B3AC1BA-7A63-F341-9CE2-810072AF4663}" destId="{424AC8BC-8C0E-A045-A7B8-AD5890BD4505}" srcOrd="0" destOrd="0" parTransId="{10471424-4044-844C-91D8-A05939738DF5}" sibTransId="{EFC7DEE8-255E-5848-9FEB-55440665795E}"/>
    <dgm:cxn modelId="{0403ED76-AAF7-0943-93BB-CE52B472C9A0}" type="presOf" srcId="{424AC8BC-8C0E-A045-A7B8-AD5890BD4505}" destId="{ECCCA5CF-B0B1-024C-8541-180D312B5AB8}" srcOrd="1" destOrd="0" presId="urn:microsoft.com/office/officeart/2005/8/layout/gear1"/>
    <dgm:cxn modelId="{8B84D7A8-D3E9-5A4D-BCD3-E553F8F066F7}" type="presOf" srcId="{C2F636C1-4B42-824A-9279-82D8A157758D}" destId="{ACEABBEF-9FDF-DA4A-A0F9-5FA00313FC32}" srcOrd="1" destOrd="0" presId="urn:microsoft.com/office/officeart/2005/8/layout/gear1"/>
    <dgm:cxn modelId="{2E8B3616-6709-9740-989B-2C7FACAAE8FD}" srcId="{0B3AC1BA-7A63-F341-9CE2-810072AF4663}" destId="{C2F636C1-4B42-824A-9279-82D8A157758D}" srcOrd="2" destOrd="0" parTransId="{7AE28618-AB92-164A-BB38-775C1C331C93}" sibTransId="{15C09222-208E-884A-90F4-086512787CD6}"/>
    <dgm:cxn modelId="{8AABF5A1-B286-3A4C-B848-78B733AE9575}" type="presOf" srcId="{6640E152-9214-D443-92A9-4D41617AB1D3}" destId="{381AD161-FB57-5B4E-B1A0-7FF5FA8BF9A5}" srcOrd="1" destOrd="0" presId="urn:microsoft.com/office/officeart/2005/8/layout/gear1"/>
    <dgm:cxn modelId="{223D3576-219B-0545-85F0-3D842889F7DA}" type="presOf" srcId="{424AC8BC-8C0E-A045-A7B8-AD5890BD4505}" destId="{BB279741-88F3-A648-B612-BF098EA5BB70}" srcOrd="0" destOrd="0" presId="urn:microsoft.com/office/officeart/2005/8/layout/gear1"/>
    <dgm:cxn modelId="{E14E0D7B-35D3-9349-BF97-FAE1E511831B}" type="presOf" srcId="{6640E152-9214-D443-92A9-4D41617AB1D3}" destId="{F290E416-84E7-AC48-B1A3-66086617D1E5}" srcOrd="0" destOrd="0" presId="urn:microsoft.com/office/officeart/2005/8/layout/gear1"/>
    <dgm:cxn modelId="{11A7D711-592B-C745-929B-0C8C23264906}" type="presOf" srcId="{6640E152-9214-D443-92A9-4D41617AB1D3}" destId="{EEF0B028-E57B-E24A-A684-D2AAAC2B987D}" srcOrd="2" destOrd="0" presId="urn:microsoft.com/office/officeart/2005/8/layout/gear1"/>
    <dgm:cxn modelId="{1600E9CB-2EF4-694C-BB29-2B02122E0159}" type="presOf" srcId="{EFC7DEE8-255E-5848-9FEB-55440665795E}" destId="{EDA3ABB4-76E3-1A44-A865-6182A120F81B}" srcOrd="0" destOrd="0" presId="urn:microsoft.com/office/officeart/2005/8/layout/gear1"/>
    <dgm:cxn modelId="{A7844D5D-2CD9-3441-97B3-5355C4489E74}" type="presOf" srcId="{15C09222-208E-884A-90F4-086512787CD6}" destId="{A1740961-D942-5642-AB59-F4815B33CA60}" srcOrd="0" destOrd="0" presId="urn:microsoft.com/office/officeart/2005/8/layout/gear1"/>
    <dgm:cxn modelId="{71AD6B79-19DB-4847-A5FE-52AAA9C86F85}" type="presOf" srcId="{C2F636C1-4B42-824A-9279-82D8A157758D}" destId="{ADD34D52-399E-C449-A148-D8DFCB4012B5}" srcOrd="2" destOrd="0" presId="urn:microsoft.com/office/officeart/2005/8/layout/gear1"/>
    <dgm:cxn modelId="{85DD435F-3A29-8D4D-9440-95481CC305B1}" type="presOf" srcId="{0B3AC1BA-7A63-F341-9CE2-810072AF4663}" destId="{DB576FE6-929E-444B-AA74-EB95BA430BD1}" srcOrd="0" destOrd="0" presId="urn:microsoft.com/office/officeart/2005/8/layout/gear1"/>
    <dgm:cxn modelId="{E4306B7C-268F-8141-A1DA-A3B6EF854B52}" type="presOf" srcId="{424AC8BC-8C0E-A045-A7B8-AD5890BD4505}" destId="{DA87850F-CC2F-334C-823A-5C6E6D0B14C5}" srcOrd="2" destOrd="0" presId="urn:microsoft.com/office/officeart/2005/8/layout/gear1"/>
    <dgm:cxn modelId="{0E15F17A-3458-3C40-9BFE-F33EDB28C59E}" type="presOf" srcId="{C2F636C1-4B42-824A-9279-82D8A157758D}" destId="{8EE88BC1-EF63-9747-8127-E7CBC0A3EBF3}" srcOrd="0" destOrd="0" presId="urn:microsoft.com/office/officeart/2005/8/layout/gear1"/>
    <dgm:cxn modelId="{887E50F5-CD87-9C44-930A-14BB3D5E50A0}" type="presParOf" srcId="{DB576FE6-929E-444B-AA74-EB95BA430BD1}" destId="{BB279741-88F3-A648-B612-BF098EA5BB70}" srcOrd="0" destOrd="0" presId="urn:microsoft.com/office/officeart/2005/8/layout/gear1"/>
    <dgm:cxn modelId="{C0985F1E-F25C-174A-B72B-397D44B0A16D}" type="presParOf" srcId="{DB576FE6-929E-444B-AA74-EB95BA430BD1}" destId="{ECCCA5CF-B0B1-024C-8541-180D312B5AB8}" srcOrd="1" destOrd="0" presId="urn:microsoft.com/office/officeart/2005/8/layout/gear1"/>
    <dgm:cxn modelId="{EDED324D-712E-024B-A990-5188E63E9C98}" type="presParOf" srcId="{DB576FE6-929E-444B-AA74-EB95BA430BD1}" destId="{DA87850F-CC2F-334C-823A-5C6E6D0B14C5}" srcOrd="2" destOrd="0" presId="urn:microsoft.com/office/officeart/2005/8/layout/gear1"/>
    <dgm:cxn modelId="{942C3918-6C2D-6C4D-9E41-F6E0187795AC}" type="presParOf" srcId="{DB576FE6-929E-444B-AA74-EB95BA430BD1}" destId="{F290E416-84E7-AC48-B1A3-66086617D1E5}" srcOrd="3" destOrd="0" presId="urn:microsoft.com/office/officeart/2005/8/layout/gear1"/>
    <dgm:cxn modelId="{0A27B197-9F15-2D42-AD80-CF23E073B245}" type="presParOf" srcId="{DB576FE6-929E-444B-AA74-EB95BA430BD1}" destId="{381AD161-FB57-5B4E-B1A0-7FF5FA8BF9A5}" srcOrd="4" destOrd="0" presId="urn:microsoft.com/office/officeart/2005/8/layout/gear1"/>
    <dgm:cxn modelId="{854570D3-E069-124B-8999-516FB2FD428A}" type="presParOf" srcId="{DB576FE6-929E-444B-AA74-EB95BA430BD1}" destId="{EEF0B028-E57B-E24A-A684-D2AAAC2B987D}" srcOrd="5" destOrd="0" presId="urn:microsoft.com/office/officeart/2005/8/layout/gear1"/>
    <dgm:cxn modelId="{6155E79F-646C-174A-9A29-108303D6637E}" type="presParOf" srcId="{DB576FE6-929E-444B-AA74-EB95BA430BD1}" destId="{8EE88BC1-EF63-9747-8127-E7CBC0A3EBF3}" srcOrd="6" destOrd="0" presId="urn:microsoft.com/office/officeart/2005/8/layout/gear1"/>
    <dgm:cxn modelId="{4934DF94-4222-4D45-87CC-B285C93C40F6}" type="presParOf" srcId="{DB576FE6-929E-444B-AA74-EB95BA430BD1}" destId="{ACEABBEF-9FDF-DA4A-A0F9-5FA00313FC32}" srcOrd="7" destOrd="0" presId="urn:microsoft.com/office/officeart/2005/8/layout/gear1"/>
    <dgm:cxn modelId="{8C240CF6-DE3E-A746-802A-C84B8ABF89A3}" type="presParOf" srcId="{DB576FE6-929E-444B-AA74-EB95BA430BD1}" destId="{ADD34D52-399E-C449-A148-D8DFCB4012B5}" srcOrd="8" destOrd="0" presId="urn:microsoft.com/office/officeart/2005/8/layout/gear1"/>
    <dgm:cxn modelId="{0B959ABF-11DC-564B-A340-92E762AF6701}" type="presParOf" srcId="{DB576FE6-929E-444B-AA74-EB95BA430BD1}" destId="{B1C80BDA-16CC-0946-80EE-36B65C70A990}" srcOrd="9" destOrd="0" presId="urn:microsoft.com/office/officeart/2005/8/layout/gear1"/>
    <dgm:cxn modelId="{848B1674-05BE-5149-AAB9-DA35507A29E9}" type="presParOf" srcId="{DB576FE6-929E-444B-AA74-EB95BA430BD1}" destId="{EDA3ABB4-76E3-1A44-A865-6182A120F81B}" srcOrd="10" destOrd="0" presId="urn:microsoft.com/office/officeart/2005/8/layout/gear1"/>
    <dgm:cxn modelId="{4876785E-D2D0-0A47-971D-4AEBD10F3079}" type="presParOf" srcId="{DB576FE6-929E-444B-AA74-EB95BA430BD1}" destId="{F72145FD-9BBB-594C-888C-7A73261B8C97}" srcOrd="11" destOrd="0" presId="urn:microsoft.com/office/officeart/2005/8/layout/gear1"/>
    <dgm:cxn modelId="{03672266-FBE5-184E-84F4-8E6520E8267D}" type="presParOf" srcId="{DB576FE6-929E-444B-AA74-EB95BA430BD1}" destId="{A1740961-D942-5642-AB59-F4815B33CA60}" srcOrd="12" destOrd="0" presId="urn:microsoft.com/office/officeart/2005/8/layout/gear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79741-88F3-A648-B612-BF098EA5BB70}">
      <dsp:nvSpPr>
        <dsp:cNvPr id="0" name=""/>
        <dsp:cNvSpPr/>
      </dsp:nvSpPr>
      <dsp:spPr>
        <a:xfrm>
          <a:off x="2851516" y="2203444"/>
          <a:ext cx="2693099" cy="2693099"/>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err="1" smtClean="0"/>
            <a:t>Increase</a:t>
          </a:r>
          <a:r>
            <a:rPr lang="it-IT" sz="1800" kern="1200" dirty="0" smtClean="0"/>
            <a:t> </a:t>
          </a:r>
          <a:r>
            <a:rPr lang="it-IT" sz="1800" kern="1200" dirty="0" err="1" smtClean="0"/>
            <a:t>exploitable</a:t>
          </a:r>
          <a:r>
            <a:rPr lang="it-IT" sz="1800" kern="1200" dirty="0" smtClean="0"/>
            <a:t> </a:t>
          </a:r>
          <a:r>
            <a:rPr lang="it-IT" sz="1800" kern="1200" dirty="0" err="1" smtClean="0"/>
            <a:t>volumes</a:t>
          </a:r>
          <a:endParaRPr lang="it-IT" sz="1800" kern="1200" dirty="0"/>
        </a:p>
      </dsp:txBody>
      <dsp:txXfrm>
        <a:off x="3392949" y="2834290"/>
        <a:ext cx="1610233" cy="1384308"/>
      </dsp:txXfrm>
    </dsp:sp>
    <dsp:sp modelId="{F290E416-84E7-AC48-B1A3-66086617D1E5}">
      <dsp:nvSpPr>
        <dsp:cNvPr id="0" name=""/>
        <dsp:cNvSpPr/>
      </dsp:nvSpPr>
      <dsp:spPr>
        <a:xfrm>
          <a:off x="1190707" y="1525155"/>
          <a:ext cx="2146449" cy="2042093"/>
        </a:xfrm>
        <a:prstGeom prst="gear6">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Reduce </a:t>
          </a:r>
          <a:r>
            <a:rPr lang="it-IT" sz="2000" kern="1200" dirty="0" err="1" smtClean="0"/>
            <a:t>risk</a:t>
          </a:r>
          <a:r>
            <a:rPr lang="it-IT" sz="2000" kern="1200" dirty="0" smtClean="0"/>
            <a:t> </a:t>
          </a:r>
          <a:r>
            <a:rPr lang="it-IT" sz="1400" kern="1200" dirty="0" smtClean="0"/>
            <a:t>of </a:t>
          </a:r>
          <a:r>
            <a:rPr lang="it-IT" sz="1400" kern="1200" dirty="0" err="1" smtClean="0"/>
            <a:t>not</a:t>
          </a:r>
          <a:r>
            <a:rPr lang="it-IT" sz="1400" kern="1200" dirty="0" smtClean="0"/>
            <a:t> </a:t>
          </a:r>
          <a:r>
            <a:rPr lang="it-IT" sz="1400" kern="1200" dirty="0" err="1" smtClean="0"/>
            <a:t>finding</a:t>
          </a:r>
          <a:r>
            <a:rPr lang="it-IT" sz="1400" kern="1200" dirty="0" smtClean="0"/>
            <a:t> </a:t>
          </a:r>
          <a:r>
            <a:rPr lang="it-IT" sz="1400" kern="1200" dirty="0" err="1" smtClean="0"/>
            <a:t>permeability</a:t>
          </a:r>
          <a:endParaRPr lang="it-IT" sz="1400" kern="1200" dirty="0"/>
        </a:p>
      </dsp:txBody>
      <dsp:txXfrm>
        <a:off x="1719979" y="2042365"/>
        <a:ext cx="1087905" cy="1007673"/>
      </dsp:txXfrm>
    </dsp:sp>
    <dsp:sp modelId="{8EE88BC1-EF63-9747-8127-E7CBC0A3EBF3}">
      <dsp:nvSpPr>
        <dsp:cNvPr id="0" name=""/>
        <dsp:cNvSpPr/>
      </dsp:nvSpPr>
      <dsp:spPr>
        <a:xfrm rot="20700000">
          <a:off x="2381648" y="215647"/>
          <a:ext cx="1919045" cy="1919045"/>
        </a:xfrm>
        <a:prstGeom prst="gear6">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Reduce </a:t>
          </a:r>
          <a:r>
            <a:rPr lang="it-IT" sz="1800" kern="1200" dirty="0" err="1" smtClean="0"/>
            <a:t>costs</a:t>
          </a:r>
          <a:endParaRPr lang="it-IT" sz="1800" kern="1200" dirty="0"/>
        </a:p>
      </dsp:txBody>
      <dsp:txXfrm rot="-20700000">
        <a:off x="2802551" y="636550"/>
        <a:ext cx="1077239" cy="1077239"/>
      </dsp:txXfrm>
    </dsp:sp>
    <dsp:sp modelId="{EDA3ABB4-76E3-1A44-A865-6182A120F81B}">
      <dsp:nvSpPr>
        <dsp:cNvPr id="0" name=""/>
        <dsp:cNvSpPr/>
      </dsp:nvSpPr>
      <dsp:spPr>
        <a:xfrm>
          <a:off x="2652220" y="1792619"/>
          <a:ext cx="3447166" cy="3447166"/>
        </a:xfrm>
        <a:prstGeom prst="circularArrow">
          <a:avLst>
            <a:gd name="adj1" fmla="val 4688"/>
            <a:gd name="adj2" fmla="val 299029"/>
            <a:gd name="adj3" fmla="val 2530717"/>
            <a:gd name="adj4" fmla="val 15830279"/>
            <a:gd name="adj5" fmla="val 546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2145FD-9BBB-594C-888C-7A73261B8C97}">
      <dsp:nvSpPr>
        <dsp:cNvPr id="0" name=""/>
        <dsp:cNvSpPr/>
      </dsp:nvSpPr>
      <dsp:spPr>
        <a:xfrm>
          <a:off x="937755" y="1130512"/>
          <a:ext cx="2504582" cy="2504582"/>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1740961-D942-5642-AB59-F4815B33CA60}">
      <dsp:nvSpPr>
        <dsp:cNvPr id="0" name=""/>
        <dsp:cNvSpPr/>
      </dsp:nvSpPr>
      <dsp:spPr>
        <a:xfrm>
          <a:off x="1937753" y="-207709"/>
          <a:ext cx="2700444" cy="2700444"/>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22C16-4D14-4844-B562-19AC98E12815}" type="datetimeFigureOut">
              <a:rPr lang="en-US" smtClean="0"/>
              <a:t>10/21/2025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A76B6-62B9-42EC-8CB4-D6AC0973A9FA}" type="slidenum">
              <a:rPr lang="en-US" smtClean="0"/>
              <a:t>‹N›</a:t>
            </a:fld>
            <a:endParaRPr lang="en-US"/>
          </a:p>
        </p:txBody>
      </p:sp>
    </p:spTree>
    <p:extLst>
      <p:ext uri="{BB962C8B-B14F-4D97-AF65-F5344CB8AC3E}">
        <p14:creationId xmlns:p14="http://schemas.microsoft.com/office/powerpoint/2010/main" val="12738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542A5F-2359-4F43-8C65-D91CF2C44148}" type="slidenum">
              <a:rPr lang="it-IT" sz="1200"/>
              <a:pPr eaLnBrk="1" hangingPunct="1"/>
              <a:t>6</a:t>
            </a:fld>
            <a:endParaRPr lang="it-IT"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D00545-A490-4D9D-98C0-EFEE548ACD9E}" type="slidenum">
              <a:rPr smtClean="0">
                <a:solidFill>
                  <a:srgbClr val="000000"/>
                </a:solidFill>
              </a:rPr>
              <a:pPr/>
              <a:t>19</a:t>
            </a:fld>
            <a:endParaRP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3993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F88A359-2A2B-E54C-AE93-599627F789D9}" type="slidenum">
              <a:rPr lang="it-IT">
                <a:solidFill>
                  <a:prstClr val="black"/>
                </a:solidFill>
                <a:latin typeface="Arial" charset="0"/>
              </a:rPr>
              <a:pPr/>
              <a:t>35</a:t>
            </a:fld>
            <a:endParaRPr lang="it-IT">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4096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34D0E8B-EBAC-104C-A015-40A497468545}" type="slidenum">
              <a:rPr lang="it-IT">
                <a:solidFill>
                  <a:prstClr val="black"/>
                </a:solidFill>
                <a:latin typeface="Arial" charset="0"/>
              </a:rPr>
              <a:pPr/>
              <a:t>36</a:t>
            </a:fld>
            <a:endParaRPr lang="it-IT">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4198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C3EF011-3F18-6B4B-9154-E04706377836}" type="slidenum">
              <a:rPr lang="it-IT">
                <a:solidFill>
                  <a:prstClr val="black"/>
                </a:solidFill>
                <a:latin typeface="Arial" charset="0"/>
              </a:rPr>
              <a:pPr/>
              <a:t>37</a:t>
            </a:fld>
            <a:endParaRPr lang="it-IT">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4301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6388351-7727-AE44-AAC7-8AAA544BD36F}" type="slidenum">
              <a:rPr lang="it-IT">
                <a:solidFill>
                  <a:prstClr val="black"/>
                </a:solidFill>
                <a:latin typeface="Arial" charset="0"/>
              </a:rPr>
              <a:pPr/>
              <a:t>38</a:t>
            </a:fld>
            <a:endParaRPr lang="it-IT">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542A5F-2359-4F43-8C65-D91CF2C44148}" type="slidenum">
              <a:rPr lang="it-IT" sz="1200"/>
              <a:pPr eaLnBrk="1" hangingPunct="1"/>
              <a:t>7</a:t>
            </a:fld>
            <a:endParaRPr lang="it-IT"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542A5F-2359-4F43-8C65-D91CF2C44148}" type="slidenum">
              <a:rPr lang="it-IT" sz="1200"/>
              <a:pPr eaLnBrk="1" hangingPunct="1"/>
              <a:t>8</a:t>
            </a:fld>
            <a:endParaRPr lang="it-IT"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542A5F-2359-4F43-8C65-D91CF2C44148}" type="slidenum">
              <a:rPr lang="it-IT" sz="1200"/>
              <a:pPr eaLnBrk="1" hangingPunct="1"/>
              <a:t>9</a:t>
            </a:fld>
            <a:endParaRPr lang="it-IT"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63D9BD-C428-1441-B66D-2A7076484A9B}" type="slidenum">
              <a:rPr lang="it-IT" sz="1200"/>
              <a:pPr eaLnBrk="1" hangingPunct="1"/>
              <a:t>10</a:t>
            </a:fld>
            <a:endParaRPr lang="it-IT"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548AA-D5CB-440F-B7F4-D4F55EE20C72}" type="slidenum">
              <a:rPr smtClean="0">
                <a:solidFill>
                  <a:srgbClr val="000000"/>
                </a:solidFill>
              </a:rPr>
              <a:pPr/>
              <a:t>13</a:t>
            </a:fld>
            <a:endParaRP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548AA-D5CB-440F-B7F4-D4F55EE20C72}" type="slidenum">
              <a:rPr smtClean="0">
                <a:solidFill>
                  <a:srgbClr val="000000"/>
                </a:solidFill>
              </a:rPr>
              <a:pPr/>
              <a:t>14</a:t>
            </a:fld>
            <a:endParaRP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548AA-D5CB-440F-B7F4-D4F55EE20C72}" type="slidenum">
              <a:rPr smtClean="0">
                <a:solidFill>
                  <a:srgbClr val="000000"/>
                </a:solidFill>
              </a:rPr>
              <a:pPr/>
              <a:t>15</a:t>
            </a:fld>
            <a:endParaRP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548AA-D5CB-440F-B7F4-D4F55EE20C72}" type="slidenum">
              <a:rPr smtClean="0">
                <a:solidFill>
                  <a:srgbClr val="000000"/>
                </a:solidFill>
              </a:rPr>
              <a:pPr/>
              <a:t>16</a:t>
            </a:fld>
            <a:endParaRP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2.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0.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0.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3.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0.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2.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3.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4.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5.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6.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7.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76.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78.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image" Target="../media/image34.jpg"/><Relationship Id="rId2"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8.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9.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8"/>
          <p:cNvPicPr/>
          <p:nvPr userDrawn="1"/>
        </p:nvPicPr>
        <p:blipFill>
          <a:blip r:embed="rId2"/>
          <a:stretch>
            <a:fillRect/>
          </a:stretch>
        </p:blipFill>
        <p:spPr>
          <a:xfrm>
            <a:off x="0" y="5352"/>
            <a:ext cx="9143832" cy="3671640"/>
          </a:xfrm>
          <a:prstGeom prst="rect">
            <a:avLst/>
          </a:prstGeom>
          <a:ln>
            <a:noFill/>
          </a:ln>
        </p:spPr>
      </p:pic>
      <p:sp>
        <p:nvSpPr>
          <p:cNvPr id="2" name="Title 1"/>
          <p:cNvSpPr>
            <a:spLocks noGrp="1"/>
          </p:cNvSpPr>
          <p:nvPr>
            <p:ph type="ctrTitle"/>
          </p:nvPr>
        </p:nvSpPr>
        <p:spPr>
          <a:xfrm>
            <a:off x="685800" y="3600450"/>
            <a:ext cx="7772400" cy="1470025"/>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lnSpcReduction="20000"/>
          </a:bodyPr>
          <a:lstStyle>
            <a:lvl1pPr>
              <a:defRPr lang="en-US">
                <a:solidFill>
                  <a:srgbClr val="FFC000"/>
                </a:solidFill>
                <a:effectLst>
                  <a:outerShdw blurRad="38100" dist="38100" dir="2700000" algn="tl">
                    <a:srgbClr val="000000">
                      <a:alpha val="43137"/>
                    </a:srgbClr>
                  </a:outerShdw>
                </a:effectLst>
                <a:latin typeface="+mn-lt"/>
                <a:ea typeface="+mn-ea"/>
                <a:cs typeface="+mn-cs"/>
              </a:defRPr>
            </a:lvl1pPr>
          </a:lstStyle>
          <a:p>
            <a:pPr marL="0" lvl="0"/>
            <a:r>
              <a:rPr lang="it-IT" smtClean="0"/>
              <a:t>Fare clic per modificare stile</a:t>
            </a:r>
            <a:endParaRPr lang="en-GB" dirty="0"/>
          </a:p>
        </p:txBody>
      </p:sp>
      <p:sp>
        <p:nvSpPr>
          <p:cNvPr id="3" name="Subtitle 2"/>
          <p:cNvSpPr>
            <a:spLocks noGrp="1"/>
          </p:cNvSpPr>
          <p:nvPr>
            <p:ph type="subTitle" idx="1" hasCustomPrompt="1"/>
          </p:nvPr>
        </p:nvSpPr>
        <p:spPr>
          <a:xfrm>
            <a:off x="2302933" y="5051604"/>
            <a:ext cx="4780444" cy="750881"/>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GB" dirty="0" smtClean="0"/>
              <a:t>Click to edit </a:t>
            </a:r>
            <a:r>
              <a:rPr lang="en-GB" noProof="0" dirty="0" smtClean="0"/>
              <a:t>Master</a:t>
            </a:r>
            <a:r>
              <a:rPr lang="en-GB" dirty="0" smtClean="0"/>
              <a:t> subtitle style</a:t>
            </a:r>
            <a:endParaRPr lang="en-GB" sz="1000" baseline="30000" dirty="0" smtClean="0">
              <a:solidFill>
                <a:schemeClr val="bg1">
                  <a:lumMod val="50000"/>
                </a:schemeClr>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GB" smtClean="0"/>
              <a:pPr/>
              <a:t>21/10/2025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GB" smtClean="0"/>
              <a:pPr/>
              <a:t>‹N›</a:t>
            </a:fld>
            <a:endParaRPr lang="en-GB"/>
          </a:p>
        </p:txBody>
      </p:sp>
      <p:sp>
        <p:nvSpPr>
          <p:cNvPr id="9" name="CustomShape 6"/>
          <p:cNvSpPr/>
          <p:nvPr userDrawn="1"/>
        </p:nvSpPr>
        <p:spPr>
          <a:xfrm>
            <a:off x="1774340" y="1183749"/>
            <a:ext cx="5596904" cy="337320"/>
          </a:xfrm>
          <a:prstGeom prst="rect">
            <a:avLst/>
          </a:prstGeom>
          <a:solidFill>
            <a:schemeClr val="bg1"/>
          </a:solidFill>
          <a:ln>
            <a:noFill/>
          </a:ln>
        </p:spPr>
        <p:txBody>
          <a:bodyPr lIns="0" tIns="0" rIns="0" bIns="0"/>
          <a:lstStyle/>
          <a:p>
            <a:pPr algn="ctr">
              <a:lnSpc>
                <a:spcPct val="100000"/>
              </a:lnSpc>
              <a:buSzPct val="25000"/>
            </a:pPr>
            <a:r>
              <a:rPr lang="en-GB" sz="2000" noProof="0" dirty="0" err="1" smtClean="0">
                <a:solidFill>
                  <a:srgbClr val="0070C0"/>
                </a:solidFill>
                <a:effectLst>
                  <a:outerShdw blurRad="38100" dist="38100" dir="2700000" algn="tl">
                    <a:srgbClr val="000000">
                      <a:alpha val="43137"/>
                    </a:srgbClr>
                  </a:outerShdw>
                </a:effectLst>
                <a:latin typeface="FreeSans"/>
              </a:rPr>
              <a:t>Istituto</a:t>
            </a:r>
            <a:r>
              <a:rPr lang="en-GB" sz="2000" noProof="0" dirty="0" smtClean="0">
                <a:solidFill>
                  <a:srgbClr val="0070C0"/>
                </a:solidFill>
                <a:effectLst>
                  <a:outerShdw blurRad="38100" dist="38100" dir="2700000" algn="tl">
                    <a:srgbClr val="000000">
                      <a:alpha val="43137"/>
                    </a:srgbClr>
                  </a:outerShdw>
                </a:effectLst>
                <a:latin typeface="FreeSans"/>
              </a:rPr>
              <a:t> di </a:t>
            </a:r>
            <a:r>
              <a:rPr lang="en-GB" sz="2000" noProof="0" dirty="0" err="1" smtClean="0">
                <a:solidFill>
                  <a:srgbClr val="0070C0"/>
                </a:solidFill>
                <a:effectLst>
                  <a:outerShdw blurRad="38100" dist="38100" dir="2700000" algn="tl">
                    <a:srgbClr val="000000">
                      <a:alpha val="43137"/>
                    </a:srgbClr>
                  </a:outerShdw>
                </a:effectLst>
                <a:latin typeface="FreeSans"/>
              </a:rPr>
              <a:t>Geoscienze</a:t>
            </a:r>
            <a:r>
              <a:rPr lang="en-GB" sz="2000" noProof="0" dirty="0" smtClean="0">
                <a:solidFill>
                  <a:srgbClr val="0070C0"/>
                </a:solidFill>
                <a:effectLst>
                  <a:outerShdw blurRad="38100" dist="38100" dir="2700000" algn="tl">
                    <a:srgbClr val="000000">
                      <a:alpha val="43137"/>
                    </a:srgbClr>
                  </a:outerShdw>
                </a:effectLst>
                <a:latin typeface="FreeSans"/>
              </a:rPr>
              <a:t> e </a:t>
            </a:r>
            <a:r>
              <a:rPr lang="en-GB" sz="2000" noProof="0" dirty="0" err="1" smtClean="0">
                <a:solidFill>
                  <a:srgbClr val="0070C0"/>
                </a:solidFill>
                <a:effectLst>
                  <a:outerShdw blurRad="38100" dist="38100" dir="2700000" algn="tl">
                    <a:srgbClr val="000000">
                      <a:alpha val="43137"/>
                    </a:srgbClr>
                  </a:outerShdw>
                </a:effectLst>
                <a:latin typeface="FreeSans"/>
              </a:rPr>
              <a:t>Georisorse</a:t>
            </a:r>
            <a:r>
              <a:rPr lang="en-GB" sz="2000" noProof="0" dirty="0" smtClean="0">
                <a:solidFill>
                  <a:srgbClr val="0070C0"/>
                </a:solidFill>
                <a:effectLst>
                  <a:outerShdw blurRad="38100" dist="38100" dir="2700000" algn="tl">
                    <a:srgbClr val="000000">
                      <a:alpha val="43137"/>
                    </a:srgbClr>
                  </a:outerShdw>
                </a:effectLst>
                <a:latin typeface="FreeSans"/>
              </a:rPr>
              <a:t>  </a:t>
            </a:r>
          </a:p>
        </p:txBody>
      </p:sp>
      <p:sp>
        <p:nvSpPr>
          <p:cNvPr id="11" name="CasellaDiTesto 10"/>
          <p:cNvSpPr txBox="1"/>
          <p:nvPr userDrawn="1"/>
        </p:nvSpPr>
        <p:spPr>
          <a:xfrm>
            <a:off x="948267" y="5802485"/>
            <a:ext cx="7230533" cy="64633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smtClean="0">
                <a:solidFill>
                  <a:schemeClr val="bg1">
                    <a:lumMod val="50000"/>
                  </a:schemeClr>
                </a:solidFill>
              </a:rPr>
              <a:t>Istituto di Geoscienze e Georisorse,</a:t>
            </a:r>
            <a:r>
              <a:rPr lang="en-GB" sz="1200" baseline="0" smtClean="0">
                <a:solidFill>
                  <a:schemeClr val="bg1">
                    <a:lumMod val="50000"/>
                  </a:schemeClr>
                </a:solidFill>
              </a:rPr>
              <a:t> Consiglio Nazionale delle Ricerche</a:t>
            </a:r>
            <a:r>
              <a:rPr lang="en-GB" sz="1200" smtClean="0">
                <a:solidFill>
                  <a:schemeClr val="bg1">
                    <a:lumMod val="50000"/>
                  </a:schemeClr>
                </a:solidFill>
              </a:rPr>
              <a:t>, Via Moruzzi 1 – 56124 PISA</a:t>
            </a:r>
          </a:p>
          <a:p>
            <a:pPr algn="ctr"/>
            <a:r>
              <a:rPr lang="en-GB" sz="1200" u="sng" smtClean="0">
                <a:solidFill>
                  <a:schemeClr val="bg1">
                    <a:lumMod val="50000"/>
                  </a:schemeClr>
                </a:solidFill>
              </a:rPr>
              <a:t>manzella@igg.cnr.i</a:t>
            </a:r>
            <a:r>
              <a:rPr lang="en-GB" sz="1200" smtClean="0">
                <a:solidFill>
                  <a:schemeClr val="bg1">
                    <a:lumMod val="50000"/>
                  </a:schemeClr>
                </a:solidFill>
              </a:rPr>
              <a:t>t</a:t>
            </a:r>
          </a:p>
          <a:p>
            <a:pPr algn="ctr"/>
            <a:endParaRPr lang="en-GB" sz="1200" dirty="0"/>
          </a:p>
        </p:txBody>
      </p:sp>
      <p:pic>
        <p:nvPicPr>
          <p:cNvPr id="12"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8557" y="5730593"/>
            <a:ext cx="1179285" cy="952500"/>
          </a:xfrm>
          <a:prstGeom prst="rect">
            <a:avLst/>
          </a:prstGeom>
        </p:spPr>
      </p:pic>
      <p:sp>
        <p:nvSpPr>
          <p:cNvPr id="16" name="Rettangolo 15"/>
          <p:cNvSpPr/>
          <p:nvPr userDrawn="1"/>
        </p:nvSpPr>
        <p:spPr>
          <a:xfrm>
            <a:off x="1142485" y="0"/>
            <a:ext cx="6897626" cy="10498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magine 14" descr="Logo CNR-2010-ITA-09-high.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618" y="0"/>
            <a:ext cx="6897626" cy="1049867"/>
          </a:xfrm>
          <a:prstGeom prst="rect">
            <a:avLst/>
          </a:prstGeom>
        </p:spPr>
      </p:pic>
    </p:spTree>
    <p:extLst>
      <p:ext uri="{BB962C8B-B14F-4D97-AF65-F5344CB8AC3E}">
        <p14:creationId xmlns:p14="http://schemas.microsoft.com/office/powerpoint/2010/main" val="210472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spTree>
    <p:extLst>
      <p:ext uri="{BB962C8B-B14F-4D97-AF65-F5344CB8AC3E}">
        <p14:creationId xmlns:p14="http://schemas.microsoft.com/office/powerpoint/2010/main" val="274505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spTree>
    <p:extLst>
      <p:ext uri="{BB962C8B-B14F-4D97-AF65-F5344CB8AC3E}">
        <p14:creationId xmlns:p14="http://schemas.microsoft.com/office/powerpoint/2010/main" val="28151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2286000" y="228600"/>
            <a:ext cx="5866920" cy="914400"/>
          </a:xfrm>
          <a:prstGeom prst="rect">
            <a:avLst/>
          </a:prstGeom>
        </p:spPr>
        <p:txBody>
          <a:bodyPr wrap="none" lIns="0" tIns="0" rIns="0" bIns="0" anchor="ctr"/>
          <a:lstStyle/>
          <a:p>
            <a:endParaRPr/>
          </a:p>
        </p:txBody>
      </p:sp>
    </p:spTree>
    <p:extLst>
      <p:ext uri="{BB962C8B-B14F-4D97-AF65-F5344CB8AC3E}">
        <p14:creationId xmlns:p14="http://schemas.microsoft.com/office/powerpoint/2010/main" val="415406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kumimoji="0"/>
            </a:pPr>
            <a:endParaRPr lang="it-IT">
              <a:solidFill>
                <a:srgbClr val="F47F28"/>
              </a:solidFill>
              <a:latin typeface="Calibri"/>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it-IT" sz="2200" kern="1200">
                <a:solidFill>
                  <a:schemeClr val="tx1">
                    <a:lumMod val="75000"/>
                    <a:lumOff val="25000"/>
                  </a:schemeClr>
                </a:solidFill>
                <a:latin typeface="Calibri" pitchFamily="34" charset="0"/>
                <a:ea typeface="+mn-ea"/>
                <a:cs typeface="+mn-cs"/>
              </a:defRPr>
            </a:lvl1pPr>
          </a:lstStyle>
          <a:p>
            <a:pPr lvl="0" eaLnBrk="1" latinLnBrk="0" hangingPunct="1"/>
            <a:endParaRP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it-IT" sz="3600" b="1" kern="1200" baseline="0">
                <a:solidFill>
                  <a:schemeClr val="bg1"/>
                </a:solidFill>
                <a:latin typeface="Arial" pitchFamily="34" charset="0"/>
                <a:ea typeface="+mn-ea"/>
                <a:cs typeface="Arial" pitchFamily="34" charset="0"/>
              </a:defRPr>
            </a:lvl1pPr>
          </a:lstStyle>
          <a:p>
            <a:pPr lvl="0" eaLnBrk="1" latinLnBrk="0" hangingPunct="1"/>
            <a:endParaRPr/>
          </a:p>
        </p:txBody>
      </p:sp>
      <p:sp>
        <p:nvSpPr>
          <p:cNvPr id="10" name="Date Placeholder 3"/>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387F67A4-4800-4A1F-8E8C-BE92AFCC6281}" type="datetimeFigureOut">
              <a:rPr lang="en-US">
                <a:solidFill>
                  <a:prstClr val="white"/>
                </a:solidFill>
                <a:latin typeface="Calibri"/>
              </a:rPr>
              <a:pPr>
                <a:defRPr kumimoji="0"/>
              </a:pPr>
              <a:t>10/21/2025</a:t>
            </a:fld>
            <a:endParaRPr>
              <a:solidFill>
                <a:prstClr val="white"/>
              </a:solidFill>
              <a:latin typeface="Calibri"/>
            </a:endParaRPr>
          </a:p>
        </p:txBody>
      </p:sp>
      <p:sp>
        <p:nvSpPr>
          <p:cNvPr id="11" name="Footer Placeholder 4"/>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a:solidFill>
                <a:prstClr val="white"/>
              </a:solidFill>
              <a:latin typeface="Calibri"/>
            </a:endParaRPr>
          </a:p>
        </p:txBody>
      </p:sp>
      <p:sp>
        <p:nvSpPr>
          <p:cNvPr id="12" name="Slide Number Placeholder 5"/>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EE10440A-D756-4ECD-A30B-194FE0C6F6AB}" type="slidenum">
              <a:rPr>
                <a:solidFill>
                  <a:prstClr val="white"/>
                </a:solidFill>
                <a:latin typeface="Calibri"/>
              </a:rPr>
              <a:pPr>
                <a:defRPr kumimoji="0"/>
              </a:pPr>
              <a:t>‹N›</a:t>
            </a:fld>
            <a:endParaRPr>
              <a:solidFill>
                <a:prstClr val="white"/>
              </a:solidFill>
              <a:latin typeface="Calibri"/>
            </a:endParaRPr>
          </a:p>
        </p:txBody>
      </p:sp>
    </p:spTree>
    <p:extLst>
      <p:ext uri="{BB962C8B-B14F-4D97-AF65-F5344CB8AC3E}">
        <p14:creationId xmlns:p14="http://schemas.microsoft.com/office/powerpoint/2010/main" val="392885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kumimoji="0"/>
            </a:pPr>
            <a:r>
              <a:rPr lang="it-IT">
                <a:solidFill>
                  <a:srgbClr val="FF6600"/>
                </a:solidFill>
                <a:latin typeface="Calibri"/>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kumimoji="0"/>
            </a:pPr>
            <a:r>
              <a:rPr lang="it-IT">
                <a:solidFill>
                  <a:prstClr val="white"/>
                </a:solidFill>
                <a:latin typeface="Calibri"/>
              </a:rPr>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it-IT" sz="3000" b="1" cap="all"/>
            </a:lvl1pPr>
          </a:lstStyle>
          <a:p>
            <a:pPr eaLnBrk="1" latinLnBrk="0" hangingPunct="1"/>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it-IT" sz="1800">
                <a:solidFill>
                  <a:schemeClr val="tx1">
                    <a:lumMod val="65000"/>
                    <a:lumOff val="35000"/>
                  </a:schemeClr>
                </a:solidFill>
              </a:defRPr>
            </a:lvl1pPr>
            <a:lvl2pPr marL="457200" indent="0" eaLnBrk="1" latinLnBrk="0" hangingPunct="1">
              <a:buNone/>
              <a:defRPr kumimoji="0" lang="it-IT" sz="1800">
                <a:solidFill>
                  <a:schemeClr val="tx1">
                    <a:tint val="75000"/>
                  </a:schemeClr>
                </a:solidFill>
              </a:defRPr>
            </a:lvl2pPr>
            <a:lvl3pPr marL="914400" indent="0" eaLnBrk="1" latinLnBrk="0" hangingPunct="1">
              <a:buNone/>
              <a:defRPr kumimoji="0" lang="it-IT" sz="1600">
                <a:solidFill>
                  <a:schemeClr val="tx1">
                    <a:tint val="75000"/>
                  </a:schemeClr>
                </a:solidFill>
              </a:defRPr>
            </a:lvl3pPr>
            <a:lvl4pPr marL="1371600" indent="0" eaLnBrk="1" latinLnBrk="0" hangingPunct="1">
              <a:buNone/>
              <a:defRPr kumimoji="0" lang="it-IT" sz="1400">
                <a:solidFill>
                  <a:schemeClr val="tx1">
                    <a:tint val="75000"/>
                  </a:schemeClr>
                </a:solidFill>
              </a:defRPr>
            </a:lvl4pPr>
            <a:lvl5pPr marL="1828800" indent="0" eaLnBrk="1" latinLnBrk="0" hangingPunct="1">
              <a:buNone/>
              <a:defRPr kumimoji="0" lang="it-IT" sz="1400">
                <a:solidFill>
                  <a:schemeClr val="tx1">
                    <a:tint val="75000"/>
                  </a:schemeClr>
                </a:solidFill>
              </a:defRPr>
            </a:lvl5pPr>
            <a:lvl6pPr marL="2286000" indent="0" eaLnBrk="1" latinLnBrk="0" hangingPunct="1">
              <a:buNone/>
              <a:defRPr kumimoji="0" lang="it-IT" sz="1400">
                <a:solidFill>
                  <a:schemeClr val="tx1">
                    <a:tint val="75000"/>
                  </a:schemeClr>
                </a:solidFill>
              </a:defRPr>
            </a:lvl6pPr>
            <a:lvl7pPr marL="2743200" indent="0" eaLnBrk="1" latinLnBrk="0" hangingPunct="1">
              <a:buNone/>
              <a:defRPr kumimoji="0" lang="it-IT" sz="1400">
                <a:solidFill>
                  <a:schemeClr val="tx1">
                    <a:tint val="75000"/>
                  </a:schemeClr>
                </a:solidFill>
              </a:defRPr>
            </a:lvl7pPr>
            <a:lvl8pPr marL="3200400" indent="0" eaLnBrk="1" latinLnBrk="0" hangingPunct="1">
              <a:buNone/>
              <a:defRPr kumimoji="0" lang="it-IT" sz="1400">
                <a:solidFill>
                  <a:schemeClr val="tx1">
                    <a:tint val="75000"/>
                  </a:schemeClr>
                </a:solidFill>
              </a:defRPr>
            </a:lvl8pPr>
            <a:lvl9pPr marL="3657600" indent="0" eaLnBrk="1" latinLnBrk="0" hangingPunct="1">
              <a:buNone/>
              <a:defRPr kumimoji="0" lang="it-IT" sz="1400">
                <a:solidFill>
                  <a:schemeClr val="tx1">
                    <a:tint val="75000"/>
                  </a:schemeClr>
                </a:solidFill>
              </a:defRPr>
            </a:lvl9pPr>
          </a:lstStyle>
          <a:p>
            <a:pPr lvl="0" eaLnBrk="1" latinLnBrk="0" hangingPunct="1"/>
            <a:endParaRPr/>
          </a:p>
        </p:txBody>
      </p:sp>
      <p:sp>
        <p:nvSpPr>
          <p:cNvPr id="7" name="Footer Placeholder 4"/>
          <p:cNvSpPr>
            <a:spLocks noGrp="1"/>
          </p:cNvSpPr>
          <p:nvPr>
            <p:ph type="ftr" sz="quarter" idx="10"/>
          </p:nvPr>
        </p:nvSpPr>
        <p:spPr/>
        <p:txBody>
          <a:bodyPr/>
          <a:lstStyle>
            <a:lvl1pPr eaLnBrk="1" latinLnBrk="0" hangingPunct="1">
              <a:defRPr kumimoji="0" lang="it-IT">
                <a:solidFill>
                  <a:schemeClr val="tx1">
                    <a:lumMod val="85000"/>
                    <a:lumOff val="15000"/>
                  </a:schemeClr>
                </a:solidFill>
              </a:defRPr>
            </a:lvl1pPr>
          </a:lstStyle>
          <a:p>
            <a:pPr>
              <a:defRPr kumimoji="0"/>
            </a:pPr>
            <a:endParaRPr>
              <a:solidFill>
                <a:prstClr val="black">
                  <a:lumMod val="85000"/>
                  <a:lumOff val="15000"/>
                </a:prstClr>
              </a:solidFill>
              <a:latin typeface="Calibri"/>
            </a:endParaRPr>
          </a:p>
        </p:txBody>
      </p:sp>
      <p:sp>
        <p:nvSpPr>
          <p:cNvPr id="8" name="Slide Number Placeholder 5"/>
          <p:cNvSpPr>
            <a:spLocks noGrp="1"/>
          </p:cNvSpPr>
          <p:nvPr>
            <p:ph type="sldNum" sz="quarter" idx="11"/>
          </p:nvPr>
        </p:nvSpPr>
        <p:spPr/>
        <p:txBody>
          <a:bodyPr/>
          <a:lstStyle>
            <a:lvl1pPr eaLnBrk="1" latinLnBrk="0" hangingPunct="1">
              <a:defRPr kumimoji="0" lang="it-IT">
                <a:solidFill>
                  <a:schemeClr val="tx1">
                    <a:lumMod val="85000"/>
                    <a:lumOff val="15000"/>
                  </a:schemeClr>
                </a:solidFill>
              </a:defRPr>
            </a:lvl1pPr>
          </a:lstStyle>
          <a:p>
            <a:pPr>
              <a:defRPr kumimoji="0"/>
            </a:pPr>
            <a:fld id="{E19EA942-25C2-4F62-A694-F6919D8D77C3}" type="slidenum">
              <a:rPr>
                <a:solidFill>
                  <a:prstClr val="black">
                    <a:lumMod val="85000"/>
                    <a:lumOff val="15000"/>
                  </a:prstClr>
                </a:solidFill>
                <a:latin typeface="Calibri"/>
              </a:rPr>
              <a:pPr>
                <a:defRPr kumimoji="0"/>
              </a:pPr>
              <a:t>‹N›</a:t>
            </a:fld>
            <a:endParaRPr>
              <a:solidFill>
                <a:prstClr val="black">
                  <a:lumMod val="85000"/>
                  <a:lumOff val="15000"/>
                </a:prstClr>
              </a:solidFill>
              <a:latin typeface="Calibri"/>
            </a:endParaRPr>
          </a:p>
        </p:txBody>
      </p:sp>
    </p:spTree>
    <p:extLst>
      <p:ext uri="{BB962C8B-B14F-4D97-AF65-F5344CB8AC3E}">
        <p14:creationId xmlns:p14="http://schemas.microsoft.com/office/powerpoint/2010/main" val="392163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it-IT" sz="3000" b="0">
                <a:solidFill>
                  <a:schemeClr val="tx1">
                    <a:lumMod val="85000"/>
                    <a:lumOff val="15000"/>
                  </a:schemeClr>
                </a:solidFill>
              </a:defRPr>
            </a:lvl1pPr>
          </a:lstStyle>
          <a:p>
            <a:pPr eaLnBrk="1" latinLnBrk="0" hangingPunct="1"/>
            <a:endParaRPr/>
          </a:p>
        </p:txBody>
      </p:sp>
      <p:sp>
        <p:nvSpPr>
          <p:cNvPr id="3" name="Content Placeholder 2"/>
          <p:cNvSpPr>
            <a:spLocks noGrp="1"/>
          </p:cNvSpPr>
          <p:nvPr>
            <p:ph idx="1"/>
          </p:nvPr>
        </p:nvSpPr>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5"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FA3E2A21-8CD7-456B-BFB0-00437F14987D}" type="datetimeFigureOut">
              <a:rPr lang="en-US">
                <a:solidFill>
                  <a:prstClr val="black">
                    <a:lumMod val="85000"/>
                    <a:lumOff val="15000"/>
                  </a:prstClr>
                </a:solidFill>
                <a:latin typeface="Calibri"/>
              </a:rPr>
              <a:pPr>
                <a:defRPr kumimoji="0"/>
              </a:pPr>
              <a:t>10/21/2025</a:t>
            </a:fld>
            <a:endParaRPr>
              <a:solidFill>
                <a:prstClr val="black">
                  <a:lumMod val="85000"/>
                  <a:lumOff val="15000"/>
                </a:prstClr>
              </a:solidFill>
              <a:latin typeface="Calibri"/>
            </a:endParaRPr>
          </a:p>
        </p:txBody>
      </p:sp>
      <p:sp>
        <p:nvSpPr>
          <p:cNvPr id="6" name="Footer Placeholder 4"/>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a:solidFill>
                <a:prstClr val="black">
                  <a:lumMod val="85000"/>
                  <a:lumOff val="15000"/>
                </a:prstClr>
              </a:solidFill>
              <a:latin typeface="Calibri"/>
            </a:endParaRPr>
          </a:p>
        </p:txBody>
      </p:sp>
      <p:sp>
        <p:nvSpPr>
          <p:cNvPr id="7"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A26D6292-07CE-4ED6-9686-5E0CCAD4BCB4}" type="slidenum">
              <a:rPr>
                <a:solidFill>
                  <a:prstClr val="black">
                    <a:lumMod val="85000"/>
                    <a:lumOff val="15000"/>
                  </a:prstClr>
                </a:solidFill>
                <a:latin typeface="Calibri"/>
              </a:rPr>
              <a:pPr>
                <a:defRPr kumimoji="0"/>
              </a:pPr>
              <a:t>‹N›</a:t>
            </a:fld>
            <a:endParaRPr>
              <a:solidFill>
                <a:prstClr val="black">
                  <a:lumMod val="85000"/>
                  <a:lumOff val="15000"/>
                </a:prstClr>
              </a:solidFill>
              <a:latin typeface="Calibri"/>
            </a:endParaRPr>
          </a:p>
        </p:txBody>
      </p:sp>
    </p:spTree>
    <p:extLst>
      <p:ext uri="{BB962C8B-B14F-4D97-AF65-F5344CB8AC3E}">
        <p14:creationId xmlns:p14="http://schemas.microsoft.com/office/powerpoint/2010/main" val="3775951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enfas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A2C8A860-B7CA-4F93-A7D5-72A7386C8DDA}" type="datetimeFigureOut">
              <a:rPr lang="en-US">
                <a:solidFill>
                  <a:prstClr val="black">
                    <a:lumMod val="85000"/>
                    <a:lumOff val="15000"/>
                  </a:prstClr>
                </a:solidFill>
                <a:latin typeface="Calibri"/>
              </a:rPr>
              <a:pPr>
                <a:defRPr kumimoji="0"/>
              </a:pPr>
              <a:t>10/21/2025</a:t>
            </a:fld>
            <a:endParaRPr>
              <a:solidFill>
                <a:prstClr val="black">
                  <a:lumMod val="85000"/>
                  <a:lumOff val="15000"/>
                </a:prstClr>
              </a:solidFill>
              <a:latin typeface="Calibri"/>
            </a:endParaRPr>
          </a:p>
        </p:txBody>
      </p:sp>
      <p:sp>
        <p:nvSpPr>
          <p:cNvPr id="5" name="Footer Placeholder 3"/>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a:solidFill>
                <a:prstClr val="black">
                  <a:lumMod val="85000"/>
                  <a:lumOff val="15000"/>
                </a:prstClr>
              </a:solidFill>
              <a:latin typeface="Calibri"/>
            </a:endParaRPr>
          </a:p>
        </p:txBody>
      </p:sp>
      <p:sp>
        <p:nvSpPr>
          <p:cNvPr id="7" name="Slide Number Placeholder 4"/>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D93D8C49-A129-4270-A82C-55BA701B11F2}" type="slidenum">
              <a:rPr>
                <a:solidFill>
                  <a:prstClr val="black">
                    <a:lumMod val="85000"/>
                    <a:lumOff val="15000"/>
                  </a:prstClr>
                </a:solidFill>
                <a:latin typeface="Calibri"/>
              </a:rPr>
              <a:pPr>
                <a:defRPr kumimoji="0"/>
              </a:pPr>
              <a:t>‹N›</a:t>
            </a:fld>
            <a:endParaRPr>
              <a:solidFill>
                <a:prstClr val="black">
                  <a:lumMod val="85000"/>
                  <a:lumOff val="15000"/>
                </a:prstClr>
              </a:solidFill>
              <a:latin typeface="Calibri"/>
            </a:endParaRPr>
          </a:p>
        </p:txBody>
      </p:sp>
    </p:spTree>
    <p:extLst>
      <p:ext uri="{BB962C8B-B14F-4D97-AF65-F5344CB8AC3E}">
        <p14:creationId xmlns:p14="http://schemas.microsoft.com/office/powerpoint/2010/main" val="29085470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it-IT" sz="2800">
                <a:solidFill>
                  <a:schemeClr val="bg1"/>
                </a:solidFill>
              </a:defRPr>
            </a:lvl1pPr>
          </a:lstStyle>
          <a:p>
            <a:pPr eaLnBrk="1" latinLnBrk="0" hangingPunct="1"/>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it-IT" sz="2800">
                <a:solidFill>
                  <a:schemeClr val="tx1">
                    <a:lumMod val="85000"/>
                    <a:lumOff val="15000"/>
                  </a:schemeClr>
                </a:solidFill>
              </a:defRPr>
            </a:lvl1pPr>
            <a:lvl2pPr eaLnBrk="1" latinLnBrk="0" hangingPunct="1">
              <a:defRPr kumimoji="0" lang="it-IT" sz="2400">
                <a:solidFill>
                  <a:schemeClr val="tx1">
                    <a:lumMod val="85000"/>
                    <a:lumOff val="15000"/>
                  </a:schemeClr>
                </a:solidFill>
              </a:defRPr>
            </a:lvl2pPr>
            <a:lvl3pPr eaLnBrk="1" latinLnBrk="0" hangingPunct="1">
              <a:defRPr kumimoji="0" lang="it-IT" sz="2000">
                <a:solidFill>
                  <a:schemeClr val="tx1">
                    <a:lumMod val="85000"/>
                    <a:lumOff val="15000"/>
                  </a:schemeClr>
                </a:solidFill>
              </a:defRPr>
            </a:lvl3pPr>
            <a:lvl4pPr eaLnBrk="1" latinLnBrk="0" hangingPunct="1">
              <a:defRPr kumimoji="0" lang="it-IT" sz="1800">
                <a:solidFill>
                  <a:schemeClr val="tx1">
                    <a:lumMod val="85000"/>
                    <a:lumOff val="15000"/>
                  </a:schemeClr>
                </a:solidFill>
              </a:defRPr>
            </a:lvl4pPr>
            <a:lvl5pPr eaLnBrk="1" latinLnBrk="0" hangingPunct="1">
              <a:defRPr kumimoji="0" lang="it-IT" sz="1800">
                <a:solidFill>
                  <a:schemeClr val="tx1">
                    <a:lumMod val="85000"/>
                    <a:lumOff val="15000"/>
                  </a:schemeClr>
                </a:solidFill>
              </a:defRPr>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it-IT" sz="2800">
                <a:solidFill>
                  <a:schemeClr val="tx1">
                    <a:lumMod val="85000"/>
                    <a:lumOff val="15000"/>
                  </a:schemeClr>
                </a:solidFill>
              </a:defRPr>
            </a:lvl1pPr>
            <a:lvl2pPr eaLnBrk="1" latinLnBrk="0" hangingPunct="1">
              <a:defRPr kumimoji="0" lang="it-IT" sz="2400">
                <a:solidFill>
                  <a:schemeClr val="tx1">
                    <a:lumMod val="85000"/>
                    <a:lumOff val="15000"/>
                  </a:schemeClr>
                </a:solidFill>
              </a:defRPr>
            </a:lvl2pPr>
            <a:lvl3pPr eaLnBrk="1" latinLnBrk="0" hangingPunct="1">
              <a:defRPr kumimoji="0" lang="it-IT" sz="2000">
                <a:solidFill>
                  <a:schemeClr val="tx1">
                    <a:lumMod val="85000"/>
                    <a:lumOff val="15000"/>
                  </a:schemeClr>
                </a:solidFill>
              </a:defRPr>
            </a:lvl3pPr>
            <a:lvl4pPr eaLnBrk="1" latinLnBrk="0" hangingPunct="1">
              <a:defRPr kumimoji="0" lang="it-IT" sz="1800">
                <a:solidFill>
                  <a:schemeClr val="tx1">
                    <a:lumMod val="85000"/>
                    <a:lumOff val="15000"/>
                  </a:schemeClr>
                </a:solidFill>
              </a:defRPr>
            </a:lvl4pPr>
            <a:lvl5pPr eaLnBrk="1" latinLnBrk="0" hangingPunct="1">
              <a:defRPr kumimoji="0" lang="it-IT" sz="1800">
                <a:solidFill>
                  <a:schemeClr val="tx1">
                    <a:lumMod val="85000"/>
                    <a:lumOff val="15000"/>
                  </a:schemeClr>
                </a:solidFill>
              </a:defRPr>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5" name="Date Placeholder 4"/>
          <p:cNvSpPr>
            <a:spLocks noGrp="1"/>
          </p:cNvSpPr>
          <p:nvPr>
            <p:ph type="dt" sz="half" idx="10"/>
          </p:nvPr>
        </p:nvSpPr>
        <p:spPr/>
        <p:txBody>
          <a:bodyPr/>
          <a:lstStyle>
            <a:lvl1pPr eaLnBrk="1" latinLnBrk="0" hangingPunct="1">
              <a:defRPr kumimoji="0"/>
            </a:lvl1pPr>
          </a:lstStyle>
          <a:p>
            <a:pPr>
              <a:defRPr kumimoji="0"/>
            </a:pPr>
            <a:fld id="{DA303E18-DF22-43FB-B302-6D5CB17C10B3}" type="datetimeFigureOut">
              <a:rPr lang="en-US">
                <a:solidFill>
                  <a:prstClr val="black">
                    <a:tint val="75000"/>
                  </a:prstClr>
                </a:solidFill>
                <a:latin typeface="Calibri"/>
              </a:rPr>
              <a:pPr>
                <a:defRPr kumimoji="0"/>
              </a:pPr>
              <a:t>10/21/2025</a:t>
            </a:fld>
            <a:endParaRPr>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eaLnBrk="1" latinLnBrk="0" hangingPunct="1">
              <a:defRPr kumimoji="0"/>
            </a:lvl1pPr>
          </a:lstStyle>
          <a:p>
            <a:pPr>
              <a:defRPr kumimoji="0"/>
            </a:pPr>
            <a:fld id="{D362A253-5E6A-4662-A4B5-E9CD80BE2841}" type="slidenum">
              <a:rPr>
                <a:solidFill>
                  <a:prstClr val="black">
                    <a:tint val="75000"/>
                  </a:prstClr>
                </a:solidFill>
                <a:latin typeface="Calibri"/>
              </a:rPr>
              <a:pPr>
                <a:defRPr kumimoji="0"/>
              </a:pPr>
              <a:t>‹N›</a:t>
            </a:fld>
            <a:endParaRPr>
              <a:solidFill>
                <a:prstClr val="black">
                  <a:tint val="75000"/>
                </a:prstClr>
              </a:solidFill>
              <a:latin typeface="Calibri"/>
            </a:endParaRPr>
          </a:p>
        </p:txBody>
      </p:sp>
    </p:spTree>
    <p:extLst>
      <p:ext uri="{BB962C8B-B14F-4D97-AF65-F5344CB8AC3E}">
        <p14:creationId xmlns:p14="http://schemas.microsoft.com/office/powerpoint/2010/main" val="8016734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it-IT"/>
            </a:lvl1pPr>
          </a:lstStyle>
          <a:p>
            <a:pPr eaLnBrk="1" latinLnBrk="0" hangingPunct="1"/>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7325AD68-ED31-434F-BA0B-A9DF9E02B021}" type="datetimeFigureOut">
              <a:rPr lang="en-US">
                <a:solidFill>
                  <a:prstClr val="white"/>
                </a:solidFill>
                <a:latin typeface="Calibri"/>
              </a:rPr>
              <a:pPr>
                <a:defRPr kumimoji="0"/>
              </a:pPr>
              <a:t>10/21/2025</a:t>
            </a:fld>
            <a:endParaRPr>
              <a:solidFill>
                <a:prstClr val="white"/>
              </a:solidFill>
              <a:latin typeface="Calibri"/>
            </a:endParaRPr>
          </a:p>
        </p:txBody>
      </p:sp>
      <p:sp>
        <p:nvSpPr>
          <p:cNvPr id="5" name="Footer Placeholder 3"/>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a:solidFill>
                <a:prstClr val="white"/>
              </a:solidFill>
              <a:latin typeface="Calibri"/>
            </a:endParaRPr>
          </a:p>
        </p:txBody>
      </p:sp>
      <p:sp>
        <p:nvSpPr>
          <p:cNvPr id="6" name="Slide Number Placeholder 4"/>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0CA88395-8C20-499C-9596-5C3BEB3A8A26}" type="slidenum">
              <a:rPr>
                <a:solidFill>
                  <a:prstClr val="white"/>
                </a:solidFill>
                <a:latin typeface="Calibri"/>
              </a:rPr>
              <a:pPr>
                <a:defRPr kumimoji="0"/>
              </a:pPr>
              <a:t>‹N›</a:t>
            </a:fld>
            <a:endParaRPr>
              <a:solidFill>
                <a:prstClr val="white"/>
              </a:solidFill>
              <a:latin typeface="Calibri"/>
            </a:endParaRPr>
          </a:p>
        </p:txBody>
      </p:sp>
    </p:spTree>
    <p:extLst>
      <p:ext uri="{BB962C8B-B14F-4D97-AF65-F5344CB8AC3E}">
        <p14:creationId xmlns:p14="http://schemas.microsoft.com/office/powerpoint/2010/main" val="36448550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lo titolo: enfasi">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it-IT"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pPr eaLnBrk="1" latinLnBrk="0" hangingPunct="1"/>
            <a:endParaRP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it-IT" sz="2800" kern="1200">
                <a:solidFill>
                  <a:srgbClr val="2E507A">
                    <a:alpha val="81000"/>
                  </a:srgbClr>
                </a:solidFill>
                <a:latin typeface="+mn-lt"/>
                <a:ea typeface="+mn-ea"/>
                <a:cs typeface="+mn-cs"/>
              </a:defRPr>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endParaRPr/>
          </a:p>
        </p:txBody>
      </p:sp>
      <p:sp>
        <p:nvSpPr>
          <p:cNvPr id="4" name="Date Placeholder 1"/>
          <p:cNvSpPr>
            <a:spLocks noGrp="1"/>
          </p:cNvSpPr>
          <p:nvPr>
            <p:ph type="dt" sz="half" idx="10"/>
          </p:nvPr>
        </p:nvSpPr>
        <p:spPr/>
        <p:txBody>
          <a:bodyPr/>
          <a:lstStyle>
            <a:lvl1pPr eaLnBrk="1" latinLnBrk="0" hangingPunct="1">
              <a:defRPr kumimoji="0"/>
            </a:lvl1pPr>
          </a:lstStyle>
          <a:p>
            <a:pPr>
              <a:defRPr kumimoji="0"/>
            </a:pPr>
            <a:fld id="{4C0DDC4B-D0E2-4551-AE32-401E5EB94811}" type="datetimeFigureOut">
              <a:rPr lang="en-US">
                <a:solidFill>
                  <a:prstClr val="black">
                    <a:tint val="75000"/>
                  </a:prstClr>
                </a:solidFill>
                <a:latin typeface="Calibri"/>
              </a:rPr>
              <a:pPr>
                <a:defRPr kumimoji="0"/>
              </a:pPr>
              <a:t>10/21/2025</a:t>
            </a:fld>
            <a:endParaRPr>
              <a:solidFill>
                <a:prstClr val="black">
                  <a:tint val="75000"/>
                </a:prstClr>
              </a:solidFill>
              <a:latin typeface="Calibri"/>
            </a:endParaRPr>
          </a:p>
        </p:txBody>
      </p:sp>
      <p:sp>
        <p:nvSpPr>
          <p:cNvPr id="5" name="Footer Placeholder 2"/>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latin typeface="Calibri"/>
            </a:endParaRPr>
          </a:p>
        </p:txBody>
      </p:sp>
      <p:sp>
        <p:nvSpPr>
          <p:cNvPr id="8" name="Slide Number Placeholder 3"/>
          <p:cNvSpPr>
            <a:spLocks noGrp="1"/>
          </p:cNvSpPr>
          <p:nvPr>
            <p:ph type="sldNum" sz="quarter" idx="12"/>
          </p:nvPr>
        </p:nvSpPr>
        <p:spPr/>
        <p:txBody>
          <a:bodyPr/>
          <a:lstStyle>
            <a:lvl1pPr eaLnBrk="1" latinLnBrk="0" hangingPunct="1">
              <a:defRPr kumimoji="0"/>
            </a:lvl1pPr>
          </a:lstStyle>
          <a:p>
            <a:pPr>
              <a:defRPr kumimoji="0"/>
            </a:pPr>
            <a:fld id="{ED5ADEF5-6014-43A2-AB0C-61D93A463B67}" type="slidenum">
              <a:rPr>
                <a:solidFill>
                  <a:prstClr val="black">
                    <a:tint val="75000"/>
                  </a:prstClr>
                </a:solidFill>
                <a:latin typeface="Calibri"/>
              </a:rPr>
              <a:pPr>
                <a:defRPr kumimoji="0"/>
              </a:pPr>
              <a:t>‹N›</a:t>
            </a:fld>
            <a:endParaRPr>
              <a:solidFill>
                <a:prstClr val="black">
                  <a:tint val="75000"/>
                </a:prstClr>
              </a:solidFill>
              <a:latin typeface="Calibri"/>
            </a:endParaRPr>
          </a:p>
        </p:txBody>
      </p:sp>
    </p:spTree>
    <p:extLst>
      <p:ext uri="{BB962C8B-B14F-4D97-AF65-F5344CB8AC3E}">
        <p14:creationId xmlns:p14="http://schemas.microsoft.com/office/powerpoint/2010/main" val="44511446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162"/>
          </a:xfrm>
          <a:no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lang="en-US" sz="2800" b="1" cap="none" spc="0">
                <a:ln>
                  <a:noFill/>
                </a:ln>
                <a:solidFill>
                  <a:srgbClr val="FF0000"/>
                </a:solidFill>
                <a:effectLst/>
                <a:latin typeface="+mn-lt"/>
                <a:ea typeface="+mn-ea"/>
                <a:cs typeface="+mn-cs"/>
              </a:defRPr>
            </a:lvl1pPr>
          </a:lstStyle>
          <a:p>
            <a:pPr marL="0" lvl="0"/>
            <a:r>
              <a:rPr lang="it-IT" dirty="0"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7" name="Gruppo 5"/>
          <p:cNvGrpSpPr/>
          <p:nvPr userDrawn="1"/>
        </p:nvGrpSpPr>
        <p:grpSpPr>
          <a:xfrm>
            <a:off x="35496" y="6093296"/>
            <a:ext cx="9071992" cy="638968"/>
            <a:chOff x="0" y="3141032"/>
            <a:chExt cx="9144000" cy="638968"/>
          </a:xfrm>
        </p:grpSpPr>
        <p:pic>
          <p:nvPicPr>
            <p:cNvPr id="8"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9"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5"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404901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olo con testo ">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kumimoji="0"/>
            </a:pPr>
            <a:endParaRPr lang="it-IT">
              <a:solidFill>
                <a:prstClr val="white"/>
              </a:solidFill>
              <a:latin typeface="Calibri"/>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it-IT" sz="4000" kern="1200">
                <a:solidFill>
                  <a:schemeClr val="bg1"/>
                </a:solidFill>
                <a:latin typeface="+mn-lt"/>
                <a:ea typeface="+mn-ea"/>
                <a:cs typeface="+mn-cs"/>
              </a:defRPr>
            </a:lvl1pPr>
          </a:lstStyle>
          <a:p>
            <a:pPr eaLnBrk="1" latinLnBrk="0" hangingPunct="1"/>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it-IT" sz="1800" b="1" kern="1200">
                <a:solidFill>
                  <a:schemeClr val="bg1">
                    <a:lumMod val="65000"/>
                  </a:schemeClr>
                </a:solidFill>
                <a:latin typeface="Calibri" pitchFamily="34" charset="0"/>
                <a:ea typeface="+mn-ea"/>
                <a:cs typeface="+mn-cs"/>
              </a:defRPr>
            </a:lvl1pPr>
          </a:lstStyle>
          <a:p>
            <a:pPr lvl="0" eaLnBrk="1" latinLnBrk="0" hangingPunct="1"/>
            <a:endParaRPr/>
          </a:p>
        </p:txBody>
      </p:sp>
      <p:sp>
        <p:nvSpPr>
          <p:cNvPr id="5"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A60EB490-47CC-4A79-A9EB-DE64487B16AF}" type="datetimeFigureOut">
              <a:rPr lang="en-US">
                <a:solidFill>
                  <a:prstClr val="white"/>
                </a:solidFill>
                <a:latin typeface="Calibri"/>
              </a:rPr>
              <a:pPr>
                <a:defRPr kumimoji="0"/>
              </a:pPr>
              <a:t>10/21/2025</a:t>
            </a:fld>
            <a:endParaRPr>
              <a:solidFill>
                <a:prstClr val="white"/>
              </a:solidFill>
              <a:latin typeface="Calibri"/>
            </a:endParaRPr>
          </a:p>
        </p:txBody>
      </p:sp>
      <p:sp>
        <p:nvSpPr>
          <p:cNvPr id="6"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a:solidFill>
                <a:prstClr val="white"/>
              </a:solidFill>
              <a:latin typeface="Calibri"/>
            </a:endParaRPr>
          </a:p>
        </p:txBody>
      </p:sp>
      <p:sp>
        <p:nvSpPr>
          <p:cNvPr id="7"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E29F5F7B-1EC5-4116-9606-15557A48B37B}" type="slidenum">
              <a:rPr>
                <a:solidFill>
                  <a:prstClr val="white"/>
                </a:solidFill>
                <a:latin typeface="Calibri"/>
              </a:rPr>
              <a:pPr>
                <a:defRPr kumimoji="0"/>
              </a:pPr>
              <a:t>‹N›</a:t>
            </a:fld>
            <a:endParaRPr>
              <a:solidFill>
                <a:prstClr val="white"/>
              </a:solidFill>
              <a:latin typeface="Calibri"/>
            </a:endParaRPr>
          </a:p>
        </p:txBody>
      </p:sp>
    </p:spTree>
    <p:extLst>
      <p:ext uri="{BB962C8B-B14F-4D97-AF65-F5344CB8AC3E}">
        <p14:creationId xmlns:p14="http://schemas.microsoft.com/office/powerpoint/2010/main" val="2743158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it-IT" sz="2000" b="1"/>
            </a:lvl1pPr>
          </a:lstStyle>
          <a:p>
            <a:pPr eaLnBrk="1" latinLnBrk="0" hangingPunct="1"/>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it-IT" sz="2800">
                <a:solidFill>
                  <a:schemeClr val="bg1"/>
                </a:solidFill>
              </a:defRPr>
            </a:lvl1pPr>
            <a:lvl2pPr eaLnBrk="1" latinLnBrk="0" hangingPunct="1">
              <a:defRPr kumimoji="0" lang="it-IT" sz="2800">
                <a:solidFill>
                  <a:schemeClr val="bg1"/>
                </a:solidFill>
              </a:defRPr>
            </a:lvl2pPr>
            <a:lvl3pPr eaLnBrk="1" latinLnBrk="0" hangingPunct="1">
              <a:defRPr kumimoji="0" lang="it-IT" sz="2400">
                <a:solidFill>
                  <a:schemeClr val="bg1"/>
                </a:solidFill>
              </a:defRPr>
            </a:lvl3pPr>
            <a:lvl4pPr eaLnBrk="1" latinLnBrk="0" hangingPunct="1">
              <a:defRPr kumimoji="0" lang="it-IT" sz="2000">
                <a:solidFill>
                  <a:schemeClr val="bg1"/>
                </a:solidFill>
              </a:defRPr>
            </a:lvl4pPr>
            <a:lvl5pPr eaLnBrk="1" latinLnBrk="0" hangingPunct="1">
              <a:defRPr kumimoji="0" lang="it-IT" sz="2000">
                <a:solidFill>
                  <a:schemeClr val="bg1"/>
                </a:solidFill>
              </a:defRPr>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it-IT" sz="1400">
                <a:solidFill>
                  <a:schemeClr val="tx1">
                    <a:lumMod val="75000"/>
                    <a:lumOff val="25000"/>
                  </a:schemeClr>
                </a:solidFill>
              </a:defRPr>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endParaRPr/>
          </a:p>
        </p:txBody>
      </p:sp>
      <p:sp>
        <p:nvSpPr>
          <p:cNvPr id="5"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4E9102A0-AF16-4442-9068-53E7E9250A05}" type="datetimeFigureOut">
              <a:rPr lang="en-US">
                <a:solidFill>
                  <a:prstClr val="white"/>
                </a:solidFill>
                <a:latin typeface="Calibri"/>
              </a:rPr>
              <a:pPr>
                <a:defRPr kumimoji="0"/>
              </a:pPr>
              <a:t>10/21/2025</a:t>
            </a:fld>
            <a:endParaRPr>
              <a:solidFill>
                <a:prstClr val="white"/>
              </a:solidFill>
              <a:latin typeface="Calibri"/>
            </a:endParaRPr>
          </a:p>
        </p:txBody>
      </p:sp>
      <p:sp>
        <p:nvSpPr>
          <p:cNvPr id="6"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a:solidFill>
                <a:prstClr val="white"/>
              </a:solidFill>
              <a:latin typeface="Calibri"/>
            </a:endParaRPr>
          </a:p>
        </p:txBody>
      </p:sp>
      <p:sp>
        <p:nvSpPr>
          <p:cNvPr id="7"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62AD8E3C-2DF9-4E41-B312-4275E5A5E782}" type="slidenum">
              <a:rPr>
                <a:solidFill>
                  <a:prstClr val="white"/>
                </a:solidFill>
                <a:latin typeface="Calibri"/>
              </a:rPr>
              <a:pPr>
                <a:defRPr kumimoji="0"/>
              </a:pPr>
              <a:t>‹N›</a:t>
            </a:fld>
            <a:endParaRPr>
              <a:solidFill>
                <a:prstClr val="white"/>
              </a:solidFill>
              <a:latin typeface="Calibri"/>
            </a:endParaRPr>
          </a:p>
        </p:txBody>
      </p:sp>
    </p:spTree>
    <p:extLst>
      <p:ext uri="{BB962C8B-B14F-4D97-AF65-F5344CB8AC3E}">
        <p14:creationId xmlns:p14="http://schemas.microsoft.com/office/powerpoint/2010/main" val="10340331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ip multimediale con didascalia">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kumimoji="0"/>
            </a:pPr>
            <a:endParaRPr lang="it-IT"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it-IT" sz="1800" b="0" i="1">
                <a:solidFill>
                  <a:schemeClr val="bg1">
                    <a:lumMod val="85000"/>
                  </a:schemeClr>
                </a:solidFill>
                <a:latin typeface="Georgia" pitchFamily="18" charset="0"/>
              </a:defRPr>
            </a:lvl1pPr>
          </a:lstStyle>
          <a:p>
            <a:pPr eaLnBrk="1" latinLnBrk="0" hangingPunct="1"/>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it-IT"/>
            </a:lvl1pPr>
          </a:lstStyle>
          <a:p>
            <a:pPr lvl="0" eaLnBrk="1" latinLnBrk="0" hangingPunct="1"/>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it-IT" sz="2400">
                <a:solidFill>
                  <a:schemeClr val="bg1"/>
                </a:solidFill>
              </a:defRPr>
            </a:lvl1pPr>
          </a:lstStyle>
          <a:p>
            <a:pPr lvl="0" eaLnBrk="1" latinLnBrk="0" hangingPunct="1"/>
            <a:endParaRPr/>
          </a:p>
        </p:txBody>
      </p:sp>
      <p:sp>
        <p:nvSpPr>
          <p:cNvPr id="6"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F8C49630-9DFB-4390-BFAA-E34FB5E87F16}" type="datetimeFigureOut">
              <a:rPr lang="en-US">
                <a:solidFill>
                  <a:prstClr val="white"/>
                </a:solidFill>
                <a:latin typeface="Calibri"/>
              </a:rPr>
              <a:pPr>
                <a:defRPr kumimoji="0"/>
              </a:pPr>
              <a:t>10/21/2025</a:t>
            </a:fld>
            <a:endParaRPr>
              <a:solidFill>
                <a:prstClr val="white"/>
              </a:solidFill>
              <a:latin typeface="Calibri"/>
            </a:endParaRPr>
          </a:p>
        </p:txBody>
      </p:sp>
      <p:sp>
        <p:nvSpPr>
          <p:cNvPr id="8"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a:solidFill>
                <a:prstClr val="white"/>
              </a:solidFill>
              <a:latin typeface="Calibri"/>
            </a:endParaRPr>
          </a:p>
        </p:txBody>
      </p:sp>
      <p:sp>
        <p:nvSpPr>
          <p:cNvPr id="10"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2E6B9DF1-C7FF-4432-B616-8A6D6220A10D}" type="slidenum">
              <a:rPr>
                <a:solidFill>
                  <a:prstClr val="white"/>
                </a:solidFill>
                <a:latin typeface="Calibri"/>
              </a:rPr>
              <a:pPr>
                <a:defRPr kumimoji="0"/>
              </a:pPr>
              <a:t>‹N›</a:t>
            </a:fld>
            <a:endParaRPr>
              <a:solidFill>
                <a:prstClr val="white"/>
              </a:solidFill>
              <a:latin typeface="Calibri"/>
            </a:endParaRPr>
          </a:p>
        </p:txBody>
      </p:sp>
    </p:spTree>
    <p:extLst>
      <p:ext uri="{BB962C8B-B14F-4D97-AF65-F5344CB8AC3E}">
        <p14:creationId xmlns:p14="http://schemas.microsoft.com/office/powerpoint/2010/main" val="1566856094"/>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kumimoji="0"/>
            </a:pPr>
            <a:endParaRPr lang="it-IT"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it-IT" sz="1800" b="0" i="1">
                <a:solidFill>
                  <a:schemeClr val="bg1">
                    <a:lumMod val="85000"/>
                  </a:schemeClr>
                </a:solidFill>
                <a:latin typeface="Georgia" pitchFamily="18" charset="0"/>
              </a:defRPr>
            </a:lvl1pPr>
          </a:lstStyle>
          <a:p>
            <a:pPr eaLnBrk="1" latinLnBrk="0" hangingPunct="1"/>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lvl="0" eaLnBrk="1" latinLnBrk="0" hangingPunct="1"/>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endParaRPr/>
          </a:p>
        </p:txBody>
      </p:sp>
      <p:sp>
        <p:nvSpPr>
          <p:cNvPr id="6"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9C37E476-453E-4A34-9149-7054CBE52A30}" type="datetimeFigureOut">
              <a:rPr lang="en-US">
                <a:solidFill>
                  <a:prstClr val="white"/>
                </a:solidFill>
                <a:latin typeface="Calibri"/>
              </a:rPr>
              <a:pPr>
                <a:defRPr kumimoji="0"/>
              </a:pPr>
              <a:t>10/21/2025</a:t>
            </a:fld>
            <a:endParaRPr>
              <a:solidFill>
                <a:prstClr val="white"/>
              </a:solidFill>
              <a:latin typeface="Calibri"/>
            </a:endParaRPr>
          </a:p>
        </p:txBody>
      </p:sp>
      <p:sp>
        <p:nvSpPr>
          <p:cNvPr id="7"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a:solidFill>
                <a:prstClr val="white"/>
              </a:solidFill>
              <a:latin typeface="Calibri"/>
            </a:endParaRPr>
          </a:p>
        </p:txBody>
      </p:sp>
      <p:sp>
        <p:nvSpPr>
          <p:cNvPr id="8"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BDC978F8-3EE5-42AC-80FE-EDF444430A90}" type="slidenum">
              <a:rPr>
                <a:solidFill>
                  <a:prstClr val="white"/>
                </a:solidFill>
                <a:latin typeface="Calibri"/>
              </a:rPr>
              <a:pPr>
                <a:defRPr kumimoji="0"/>
              </a:pPr>
              <a:t>‹N›</a:t>
            </a:fld>
            <a:endParaRPr>
              <a:solidFill>
                <a:prstClr val="white"/>
              </a:solidFill>
              <a:latin typeface="Calibri"/>
            </a:endParaRPr>
          </a:p>
        </p:txBody>
      </p:sp>
    </p:spTree>
    <p:extLst>
      <p:ext uri="{BB962C8B-B14F-4D97-AF65-F5344CB8AC3E}">
        <p14:creationId xmlns:p14="http://schemas.microsoft.com/office/powerpoint/2010/main" val="210728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olo e testo verticale">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it-IT" sz="2800" b="1" kern="1200" baseline="0">
                <a:solidFill>
                  <a:schemeClr val="bg1"/>
                </a:solidFill>
                <a:latin typeface="+mn-lt"/>
                <a:ea typeface="+mn-ea"/>
                <a:cs typeface="+mn-cs"/>
              </a:defRPr>
            </a:lvl1pPr>
          </a:lstStyle>
          <a:p>
            <a:pPr eaLnBrk="1" latinLnBrk="0" hangingPunct="1"/>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A8BDADF9-A59D-4B58-A7DA-09BE00755FBC}" type="datetimeFigureOut">
              <a:rPr lang="en-US">
                <a:solidFill>
                  <a:prstClr val="black">
                    <a:tint val="75000"/>
                  </a:prstClr>
                </a:solidFill>
                <a:latin typeface="Calibri"/>
              </a:rPr>
              <a:pPr>
                <a:defRPr kumimoji="0"/>
              </a:pPr>
              <a:t>10/21/2025</a:t>
            </a:fld>
            <a:endParaRPr>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B8DA86A3-2F90-4763-B364-E21BAD7F07AB}" type="slidenum">
              <a:rPr>
                <a:solidFill>
                  <a:prstClr val="black">
                    <a:tint val="75000"/>
                  </a:prstClr>
                </a:solidFill>
                <a:latin typeface="Calibri"/>
              </a:rPr>
              <a:pPr>
                <a:defRPr kumimoji="0"/>
              </a:pPr>
              <a:t>‹N›</a:t>
            </a:fld>
            <a:endParaRPr>
              <a:solidFill>
                <a:prstClr val="black">
                  <a:tint val="75000"/>
                </a:prstClr>
              </a:solidFill>
              <a:latin typeface="Calibri"/>
            </a:endParaRPr>
          </a:p>
        </p:txBody>
      </p:sp>
    </p:spTree>
    <p:extLst>
      <p:ext uri="{BB962C8B-B14F-4D97-AF65-F5344CB8AC3E}">
        <p14:creationId xmlns:p14="http://schemas.microsoft.com/office/powerpoint/2010/main" val="15429850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4"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181345C9-E7B6-4A5C-A8E0-B88E2EFE654F}" type="datetimeFigureOut">
              <a:rPr lang="en-US">
                <a:solidFill>
                  <a:prstClr val="black">
                    <a:lumMod val="85000"/>
                    <a:lumOff val="15000"/>
                  </a:prstClr>
                </a:solidFill>
                <a:latin typeface="Calibri"/>
              </a:rPr>
              <a:pPr>
                <a:defRPr kumimoji="0"/>
              </a:pPr>
              <a:t>10/21/2025</a:t>
            </a:fld>
            <a:endParaRPr>
              <a:solidFill>
                <a:prstClr val="black">
                  <a:lumMod val="85000"/>
                  <a:lumOff val="15000"/>
                </a:prstClr>
              </a:solidFill>
              <a:latin typeface="Calibri"/>
            </a:endParaRPr>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5CA0313F-22A7-4B4C-90BE-7CA87F56D132}" type="slidenum">
              <a:rPr>
                <a:solidFill>
                  <a:prstClr val="black">
                    <a:lumMod val="85000"/>
                    <a:lumOff val="15000"/>
                  </a:prstClr>
                </a:solidFill>
                <a:latin typeface="Calibri"/>
              </a:rPr>
              <a:pPr>
                <a:defRPr kumimoji="0"/>
              </a:pPr>
              <a:t>‹N›</a:t>
            </a:fld>
            <a:endParaRPr>
              <a:solidFill>
                <a:prstClr val="black">
                  <a:lumMod val="85000"/>
                  <a:lumOff val="15000"/>
                </a:prstClr>
              </a:solidFill>
              <a:latin typeface="Calibri"/>
            </a:endParaRPr>
          </a:p>
        </p:txBody>
      </p:sp>
    </p:spTree>
    <p:extLst>
      <p:ext uri="{BB962C8B-B14F-4D97-AF65-F5344CB8AC3E}">
        <p14:creationId xmlns:p14="http://schemas.microsoft.com/office/powerpoint/2010/main" val="7492211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8"/>
          <p:cNvPicPr/>
          <p:nvPr userDrawn="1"/>
        </p:nvPicPr>
        <p:blipFill>
          <a:blip r:embed="rId2"/>
          <a:stretch>
            <a:fillRect/>
          </a:stretch>
        </p:blipFill>
        <p:spPr>
          <a:xfrm>
            <a:off x="0" y="5352"/>
            <a:ext cx="9143832" cy="3671640"/>
          </a:xfrm>
          <a:prstGeom prst="rect">
            <a:avLst/>
          </a:prstGeom>
          <a:ln>
            <a:noFill/>
          </a:ln>
        </p:spPr>
      </p:pic>
      <p:sp>
        <p:nvSpPr>
          <p:cNvPr id="2" name="Title 1"/>
          <p:cNvSpPr>
            <a:spLocks noGrp="1"/>
          </p:cNvSpPr>
          <p:nvPr>
            <p:ph type="ctrTitle"/>
          </p:nvPr>
        </p:nvSpPr>
        <p:spPr>
          <a:xfrm>
            <a:off x="685800" y="3600450"/>
            <a:ext cx="7772400" cy="1470025"/>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lnSpcReduction="20000"/>
          </a:bodyPr>
          <a:lstStyle>
            <a:lvl1pPr>
              <a:defRPr lang="en-US">
                <a:solidFill>
                  <a:srgbClr val="FFC000"/>
                </a:solidFill>
                <a:effectLst>
                  <a:outerShdw blurRad="38100" dist="38100" dir="2700000" algn="tl">
                    <a:srgbClr val="000000">
                      <a:alpha val="43137"/>
                    </a:srgbClr>
                  </a:outerShdw>
                </a:effectLst>
                <a:latin typeface="+mn-lt"/>
                <a:ea typeface="+mn-ea"/>
                <a:cs typeface="+mn-cs"/>
              </a:defRPr>
            </a:lvl1pPr>
          </a:lstStyle>
          <a:p>
            <a:pPr marL="0" lvl="0"/>
            <a:r>
              <a:rPr lang="it-IT" smtClean="0"/>
              <a:t>Fare clic per modificare stile</a:t>
            </a:r>
            <a:endParaRPr lang="en-GB" dirty="0"/>
          </a:p>
        </p:txBody>
      </p:sp>
      <p:sp>
        <p:nvSpPr>
          <p:cNvPr id="3" name="Subtitle 2"/>
          <p:cNvSpPr>
            <a:spLocks noGrp="1"/>
          </p:cNvSpPr>
          <p:nvPr>
            <p:ph type="subTitle" idx="1" hasCustomPrompt="1"/>
          </p:nvPr>
        </p:nvSpPr>
        <p:spPr>
          <a:xfrm>
            <a:off x="2302933" y="5051604"/>
            <a:ext cx="4780444" cy="750881"/>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GB" dirty="0" smtClean="0"/>
              <a:t>Click to edit </a:t>
            </a:r>
            <a:r>
              <a:rPr lang="en-GB" noProof="0" dirty="0" smtClean="0"/>
              <a:t>Master</a:t>
            </a:r>
            <a:r>
              <a:rPr lang="en-GB" dirty="0" smtClean="0"/>
              <a:t> subtitle style</a:t>
            </a:r>
            <a:endParaRPr lang="en-GB" sz="1000" baseline="30000" dirty="0" smtClean="0">
              <a:solidFill>
                <a:schemeClr val="bg1">
                  <a:lumMod val="50000"/>
                </a:schemeClr>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GB" smtClean="0">
                <a:solidFill>
                  <a:prstClr val="black"/>
                </a:solidFill>
                <a:latin typeface="Calibri"/>
              </a:rPr>
              <a:pPr/>
              <a:t>21/10/2025</a:t>
            </a:fld>
            <a:endParaRPr lang="en-GB">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GB" smtClean="0">
                <a:solidFill>
                  <a:prstClr val="black"/>
                </a:solidFill>
                <a:latin typeface="Calibri"/>
              </a:rPr>
              <a:pPr/>
              <a:t>‹N›</a:t>
            </a:fld>
            <a:endParaRPr lang="en-GB">
              <a:solidFill>
                <a:prstClr val="black"/>
              </a:solidFill>
              <a:latin typeface="Calibri"/>
            </a:endParaRPr>
          </a:p>
        </p:txBody>
      </p:sp>
      <p:sp>
        <p:nvSpPr>
          <p:cNvPr id="9" name="CustomShape 6"/>
          <p:cNvSpPr/>
          <p:nvPr userDrawn="1"/>
        </p:nvSpPr>
        <p:spPr>
          <a:xfrm>
            <a:off x="1774340" y="1183749"/>
            <a:ext cx="5596904" cy="337320"/>
          </a:xfrm>
          <a:prstGeom prst="rect">
            <a:avLst/>
          </a:prstGeom>
          <a:solidFill>
            <a:schemeClr val="bg1"/>
          </a:solidFill>
          <a:ln>
            <a:noFill/>
          </a:ln>
        </p:spPr>
        <p:txBody>
          <a:bodyPr lIns="0" tIns="0" rIns="0" bIns="0"/>
          <a:lstStyle/>
          <a:p>
            <a:pPr algn="ctr">
              <a:buSzPct val="25000"/>
            </a:pPr>
            <a:r>
              <a:rPr lang="en-GB" sz="2000" dirty="0" err="1" smtClean="0">
                <a:solidFill>
                  <a:srgbClr val="0070C0"/>
                </a:solidFill>
                <a:effectLst>
                  <a:outerShdw blurRad="38100" dist="38100" dir="2700000" algn="tl">
                    <a:srgbClr val="000000">
                      <a:alpha val="43137"/>
                    </a:srgbClr>
                  </a:outerShdw>
                </a:effectLst>
                <a:latin typeface="FreeSans"/>
              </a:rPr>
              <a:t>Istituto</a:t>
            </a:r>
            <a:r>
              <a:rPr lang="en-GB" sz="2000" dirty="0" smtClean="0">
                <a:solidFill>
                  <a:srgbClr val="0070C0"/>
                </a:solidFill>
                <a:effectLst>
                  <a:outerShdw blurRad="38100" dist="38100" dir="2700000" algn="tl">
                    <a:srgbClr val="000000">
                      <a:alpha val="43137"/>
                    </a:srgbClr>
                  </a:outerShdw>
                </a:effectLst>
                <a:latin typeface="FreeSans"/>
              </a:rPr>
              <a:t> di </a:t>
            </a:r>
            <a:r>
              <a:rPr lang="en-GB" sz="2000" dirty="0" err="1" smtClean="0">
                <a:solidFill>
                  <a:srgbClr val="0070C0"/>
                </a:solidFill>
                <a:effectLst>
                  <a:outerShdw blurRad="38100" dist="38100" dir="2700000" algn="tl">
                    <a:srgbClr val="000000">
                      <a:alpha val="43137"/>
                    </a:srgbClr>
                  </a:outerShdw>
                </a:effectLst>
                <a:latin typeface="FreeSans"/>
              </a:rPr>
              <a:t>Geoscienze</a:t>
            </a:r>
            <a:r>
              <a:rPr lang="en-GB" sz="2000" dirty="0" smtClean="0">
                <a:solidFill>
                  <a:srgbClr val="0070C0"/>
                </a:solidFill>
                <a:effectLst>
                  <a:outerShdw blurRad="38100" dist="38100" dir="2700000" algn="tl">
                    <a:srgbClr val="000000">
                      <a:alpha val="43137"/>
                    </a:srgbClr>
                  </a:outerShdw>
                </a:effectLst>
                <a:latin typeface="FreeSans"/>
              </a:rPr>
              <a:t> e </a:t>
            </a:r>
            <a:r>
              <a:rPr lang="en-GB" sz="2000" dirty="0" err="1" smtClean="0">
                <a:solidFill>
                  <a:srgbClr val="0070C0"/>
                </a:solidFill>
                <a:effectLst>
                  <a:outerShdw blurRad="38100" dist="38100" dir="2700000" algn="tl">
                    <a:srgbClr val="000000">
                      <a:alpha val="43137"/>
                    </a:srgbClr>
                  </a:outerShdw>
                </a:effectLst>
                <a:latin typeface="FreeSans"/>
              </a:rPr>
              <a:t>Georisorse</a:t>
            </a:r>
            <a:r>
              <a:rPr lang="en-GB" sz="2000" dirty="0" smtClean="0">
                <a:solidFill>
                  <a:srgbClr val="0070C0"/>
                </a:solidFill>
                <a:effectLst>
                  <a:outerShdw blurRad="38100" dist="38100" dir="2700000" algn="tl">
                    <a:srgbClr val="000000">
                      <a:alpha val="43137"/>
                    </a:srgbClr>
                  </a:outerShdw>
                </a:effectLst>
                <a:latin typeface="FreeSans"/>
              </a:rPr>
              <a:t>  </a:t>
            </a:r>
          </a:p>
        </p:txBody>
      </p:sp>
      <p:sp>
        <p:nvSpPr>
          <p:cNvPr id="11" name="CasellaDiTesto 10"/>
          <p:cNvSpPr txBox="1"/>
          <p:nvPr userDrawn="1"/>
        </p:nvSpPr>
        <p:spPr>
          <a:xfrm>
            <a:off x="948267" y="5802485"/>
            <a:ext cx="7230533" cy="646331"/>
          </a:xfrm>
          <a:prstGeom prst="rect">
            <a:avLst/>
          </a:prstGeom>
          <a:noFill/>
        </p:spPr>
        <p:txBody>
          <a:bodyPr wrap="square" rtlCol="0">
            <a:spAutoFit/>
          </a:bodyPr>
          <a:lstStyle/>
          <a:p>
            <a:pPr algn="ctr">
              <a:defRPr/>
            </a:pPr>
            <a:r>
              <a:rPr lang="en-GB" sz="1200" smtClean="0">
                <a:solidFill>
                  <a:prstClr val="white">
                    <a:lumMod val="50000"/>
                  </a:prstClr>
                </a:solidFill>
                <a:latin typeface="Calibri"/>
              </a:rPr>
              <a:t>Istituto di Geoscienze e Georisorse, Consiglio Nazionale delle Ricerche, Via Moruzzi 1 – 56124 PISA</a:t>
            </a:r>
          </a:p>
          <a:p>
            <a:pPr algn="ctr"/>
            <a:r>
              <a:rPr lang="en-GB" sz="1200" u="sng" smtClean="0">
                <a:solidFill>
                  <a:prstClr val="white">
                    <a:lumMod val="50000"/>
                  </a:prstClr>
                </a:solidFill>
                <a:latin typeface="Calibri"/>
              </a:rPr>
              <a:t>manzella@igg.cnr.i</a:t>
            </a:r>
            <a:r>
              <a:rPr lang="en-GB" sz="1200" smtClean="0">
                <a:solidFill>
                  <a:prstClr val="white">
                    <a:lumMod val="50000"/>
                  </a:prstClr>
                </a:solidFill>
                <a:latin typeface="Calibri"/>
              </a:rPr>
              <a:t>t</a:t>
            </a:r>
          </a:p>
          <a:p>
            <a:pPr algn="ctr"/>
            <a:endParaRPr lang="en-GB" sz="1200" dirty="0">
              <a:solidFill>
                <a:prstClr val="black"/>
              </a:solidFill>
              <a:latin typeface="Calibri"/>
            </a:endParaRPr>
          </a:p>
        </p:txBody>
      </p:sp>
      <p:pic>
        <p:nvPicPr>
          <p:cNvPr id="12"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8557" y="5730593"/>
            <a:ext cx="1179285" cy="952500"/>
          </a:xfrm>
          <a:prstGeom prst="rect">
            <a:avLst/>
          </a:prstGeom>
        </p:spPr>
      </p:pic>
      <p:sp>
        <p:nvSpPr>
          <p:cNvPr id="16" name="Rettangolo 15"/>
          <p:cNvSpPr/>
          <p:nvPr userDrawn="1"/>
        </p:nvSpPr>
        <p:spPr>
          <a:xfrm>
            <a:off x="1142485" y="0"/>
            <a:ext cx="6897626" cy="10498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pic>
        <p:nvPicPr>
          <p:cNvPr id="15" name="Immagine 14" descr="Logo CNR-2010-ITA-09-high.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618" y="0"/>
            <a:ext cx="6897626" cy="1049867"/>
          </a:xfrm>
          <a:prstGeom prst="rect">
            <a:avLst/>
          </a:prstGeom>
        </p:spPr>
      </p:pic>
    </p:spTree>
    <p:extLst>
      <p:ext uri="{BB962C8B-B14F-4D97-AF65-F5344CB8AC3E}">
        <p14:creationId xmlns:p14="http://schemas.microsoft.com/office/powerpoint/2010/main" val="3576071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162"/>
          </a:xfrm>
          <a:no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lang="en-US" sz="2800" b="1" cap="none" spc="0">
                <a:ln>
                  <a:noFill/>
                </a:ln>
                <a:solidFill>
                  <a:srgbClr val="FF0000"/>
                </a:solidFill>
                <a:effectLst/>
                <a:latin typeface="+mn-lt"/>
                <a:ea typeface="+mn-ea"/>
                <a:cs typeface="+mn-cs"/>
              </a:defRPr>
            </a:lvl1pPr>
          </a:lstStyle>
          <a:p>
            <a:pPr marL="0" lvl="0"/>
            <a:r>
              <a:rPr lang="it-IT" dirty="0"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7" name="Gruppo 5"/>
          <p:cNvGrpSpPr/>
          <p:nvPr userDrawn="1"/>
        </p:nvGrpSpPr>
        <p:grpSpPr>
          <a:xfrm>
            <a:off x="35496" y="6093296"/>
            <a:ext cx="9071992" cy="638968"/>
            <a:chOff x="0" y="3141032"/>
            <a:chExt cx="9144000" cy="638968"/>
          </a:xfrm>
        </p:grpSpPr>
        <p:pic>
          <p:nvPicPr>
            <p:cNvPr id="8"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9"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5"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2516865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7" name="Gruppo 5"/>
          <p:cNvGrpSpPr/>
          <p:nvPr userDrawn="1"/>
        </p:nvGrpSpPr>
        <p:grpSpPr>
          <a:xfrm>
            <a:off x="35496" y="6093296"/>
            <a:ext cx="9071992" cy="638968"/>
            <a:chOff x="0" y="3141032"/>
            <a:chExt cx="9144000" cy="638968"/>
          </a:xfrm>
        </p:grpSpPr>
        <p:pic>
          <p:nvPicPr>
            <p:cNvPr id="8"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9"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5"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3858846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uto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8" name="Gruppo 5"/>
          <p:cNvGrpSpPr/>
          <p:nvPr userDrawn="1"/>
        </p:nvGrpSpPr>
        <p:grpSpPr>
          <a:xfrm>
            <a:off x="35496" y="6093296"/>
            <a:ext cx="9071992" cy="638968"/>
            <a:chOff x="0" y="3141032"/>
            <a:chExt cx="9144000" cy="638968"/>
          </a:xfrm>
        </p:grpSpPr>
        <p:pic>
          <p:nvPicPr>
            <p:cNvPr id="9"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0"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5"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6"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
        <p:nvSpPr>
          <p:cNvPr id="17" name="Title 1"/>
          <p:cNvSpPr>
            <a:spLocks noGrp="1"/>
          </p:cNvSpPr>
          <p:nvPr>
            <p:ph type="title"/>
          </p:nvPr>
        </p:nvSpPr>
        <p:spPr>
          <a:xfrm>
            <a:off x="457200" y="274638"/>
            <a:ext cx="8229600" cy="1143000"/>
          </a:xfrm>
        </p:spPr>
        <p:style>
          <a:lnRef idx="1">
            <a:schemeClr val="accent1"/>
          </a:lnRef>
          <a:fillRef idx="3">
            <a:schemeClr val="accent1"/>
          </a:fillRef>
          <a:effectRef idx="2">
            <a:schemeClr val="accent1"/>
          </a:effectRef>
          <a:fontRef idx="minor">
            <a:schemeClr val="lt1"/>
          </a:fontRef>
        </p:style>
        <p:txBody>
          <a:bodyPr rtlCol="0" anchor="ctr"/>
          <a:lstStyle>
            <a:lvl1pPr>
              <a:defRPr lang="en-US">
                <a:solidFill>
                  <a:srgbClr val="FF3300"/>
                </a:solidFill>
                <a:effectLst>
                  <a:reflection blurRad="6350" stA="60000" endA="900" endPos="58000" dir="5400000" sy="-100000" algn="bl" rotWithShape="0"/>
                </a:effectLst>
                <a:latin typeface="+mn-lt"/>
                <a:ea typeface="+mn-ea"/>
                <a:cs typeface="+mn-cs"/>
              </a:defRPr>
            </a:lvl1pPr>
          </a:lstStyle>
          <a:p>
            <a:pPr marL="0" lvl="0"/>
            <a:r>
              <a:rPr lang="it-IT" smtClean="0"/>
              <a:t>Fare clic per modificare stile</a:t>
            </a:r>
            <a:endParaRPr lang="en-US" dirty="0"/>
          </a:p>
        </p:txBody>
      </p:sp>
    </p:spTree>
    <p:extLst>
      <p:ext uri="{BB962C8B-B14F-4D97-AF65-F5344CB8AC3E}">
        <p14:creationId xmlns:p14="http://schemas.microsoft.com/office/powerpoint/2010/main" val="339475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7" name="Gruppo 5"/>
          <p:cNvGrpSpPr/>
          <p:nvPr userDrawn="1"/>
        </p:nvGrpSpPr>
        <p:grpSpPr>
          <a:xfrm>
            <a:off x="35496" y="6093296"/>
            <a:ext cx="9071992" cy="638968"/>
            <a:chOff x="0" y="3141032"/>
            <a:chExt cx="9144000" cy="638968"/>
          </a:xfrm>
        </p:grpSpPr>
        <p:pic>
          <p:nvPicPr>
            <p:cNvPr id="8"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9"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5"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259329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10" name="Gruppo 5"/>
          <p:cNvGrpSpPr/>
          <p:nvPr userDrawn="1"/>
        </p:nvGrpSpPr>
        <p:grpSpPr>
          <a:xfrm>
            <a:off x="35496" y="6093296"/>
            <a:ext cx="9071992" cy="638968"/>
            <a:chOff x="0" y="3141032"/>
            <a:chExt cx="9144000" cy="638968"/>
          </a:xfrm>
        </p:grpSpPr>
        <p:pic>
          <p:nvPicPr>
            <p:cNvPr id="11"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2"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5"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6"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7"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8"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
        <p:nvSpPr>
          <p:cNvPr id="19" name="Title 1"/>
          <p:cNvSpPr>
            <a:spLocks noGrp="1"/>
          </p:cNvSpPr>
          <p:nvPr>
            <p:ph type="title"/>
          </p:nvPr>
        </p:nvSpPr>
        <p:spPr>
          <a:xfrm>
            <a:off x="457200" y="274638"/>
            <a:ext cx="8229600" cy="1143000"/>
          </a:xfrm>
        </p:spPr>
        <p:style>
          <a:lnRef idx="1">
            <a:schemeClr val="accent1"/>
          </a:lnRef>
          <a:fillRef idx="3">
            <a:schemeClr val="accent1"/>
          </a:fillRef>
          <a:effectRef idx="2">
            <a:schemeClr val="accent1"/>
          </a:effectRef>
          <a:fontRef idx="minor">
            <a:schemeClr val="lt1"/>
          </a:fontRef>
        </p:style>
        <p:txBody>
          <a:bodyPr rtlCol="0" anchor="ctr"/>
          <a:lstStyle>
            <a:lvl1pPr>
              <a:defRPr lang="en-US">
                <a:solidFill>
                  <a:srgbClr val="FF3300"/>
                </a:solidFill>
                <a:effectLst>
                  <a:reflection blurRad="6350" stA="60000" endA="900" endPos="58000" dir="5400000" sy="-100000" algn="bl" rotWithShape="0"/>
                </a:effectLst>
                <a:latin typeface="+mn-lt"/>
                <a:ea typeface="+mn-ea"/>
                <a:cs typeface="+mn-cs"/>
              </a:defRPr>
            </a:lvl1pPr>
          </a:lstStyle>
          <a:p>
            <a:pPr marL="0" lvl="0"/>
            <a:r>
              <a:rPr lang="it-IT" smtClean="0"/>
              <a:t>Fare clic per modificare stile</a:t>
            </a:r>
            <a:endParaRPr lang="en-US" dirty="0"/>
          </a:p>
        </p:txBody>
      </p:sp>
    </p:spTree>
    <p:extLst>
      <p:ext uri="{BB962C8B-B14F-4D97-AF65-F5344CB8AC3E}">
        <p14:creationId xmlns:p14="http://schemas.microsoft.com/office/powerpoint/2010/main" val="104506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6" name="Gruppo 5"/>
          <p:cNvGrpSpPr/>
          <p:nvPr userDrawn="1"/>
        </p:nvGrpSpPr>
        <p:grpSpPr>
          <a:xfrm>
            <a:off x="35496" y="6093296"/>
            <a:ext cx="9071992" cy="638968"/>
            <a:chOff x="0" y="3141032"/>
            <a:chExt cx="9144000" cy="638968"/>
          </a:xfrm>
        </p:grpSpPr>
        <p:pic>
          <p:nvPicPr>
            <p:cNvPr id="7"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8"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9"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4"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
        <p:nvSpPr>
          <p:cNvPr id="15" name="Title 1"/>
          <p:cNvSpPr>
            <a:spLocks noGrp="1"/>
          </p:cNvSpPr>
          <p:nvPr>
            <p:ph type="title"/>
          </p:nvPr>
        </p:nvSpPr>
        <p:spPr>
          <a:xfrm>
            <a:off x="457200" y="274637"/>
            <a:ext cx="8229600" cy="707495"/>
          </a:xfrm>
          <a:no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defRPr lang="en-US" sz="2800" b="1" cap="none" spc="0" dirty="0">
                <a:ln>
                  <a:noFill/>
                </a:ln>
                <a:solidFill>
                  <a:srgbClr val="FF0000"/>
                </a:solidFill>
                <a:effectLst/>
              </a:defRPr>
            </a:lvl1pPr>
          </a:lstStyle>
          <a:p>
            <a:pPr marL="0" lvl="0"/>
            <a:r>
              <a:rPr lang="it-IT" smtClean="0"/>
              <a:t>Fare clic per modificare stile</a:t>
            </a:r>
            <a:endParaRPr lang="en-US" dirty="0"/>
          </a:p>
        </p:txBody>
      </p:sp>
    </p:spTree>
    <p:extLst>
      <p:ext uri="{BB962C8B-B14F-4D97-AF65-F5344CB8AC3E}">
        <p14:creationId xmlns:p14="http://schemas.microsoft.com/office/powerpoint/2010/main" val="35682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5" name="Gruppo 5"/>
          <p:cNvGrpSpPr/>
          <p:nvPr userDrawn="1"/>
        </p:nvGrpSpPr>
        <p:grpSpPr>
          <a:xfrm>
            <a:off x="35496" y="6093296"/>
            <a:ext cx="9071992" cy="638968"/>
            <a:chOff x="0" y="3141032"/>
            <a:chExt cx="9144000" cy="638968"/>
          </a:xfrm>
        </p:grpSpPr>
        <p:pic>
          <p:nvPicPr>
            <p:cNvPr id="6"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7"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8"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9"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3"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2233588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8" name="Gruppo 5"/>
          <p:cNvGrpSpPr/>
          <p:nvPr userDrawn="1"/>
        </p:nvGrpSpPr>
        <p:grpSpPr>
          <a:xfrm>
            <a:off x="35496" y="6093296"/>
            <a:ext cx="9071992" cy="638968"/>
            <a:chOff x="0" y="3141032"/>
            <a:chExt cx="9144000" cy="638968"/>
          </a:xfrm>
        </p:grpSpPr>
        <p:pic>
          <p:nvPicPr>
            <p:cNvPr id="9"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0"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5"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6"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64984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grpSp>
        <p:nvGrpSpPr>
          <p:cNvPr id="8" name="Gruppo 5"/>
          <p:cNvGrpSpPr/>
          <p:nvPr userDrawn="1"/>
        </p:nvGrpSpPr>
        <p:grpSpPr>
          <a:xfrm>
            <a:off x="35496" y="6093296"/>
            <a:ext cx="9071992" cy="638968"/>
            <a:chOff x="0" y="3141032"/>
            <a:chExt cx="9144000" cy="638968"/>
          </a:xfrm>
        </p:grpSpPr>
        <p:pic>
          <p:nvPicPr>
            <p:cNvPr id="9"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0"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5"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6"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219524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spTree>
    <p:extLst>
      <p:ext uri="{BB962C8B-B14F-4D97-AF65-F5344CB8AC3E}">
        <p14:creationId xmlns:p14="http://schemas.microsoft.com/office/powerpoint/2010/main" val="1464361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solidFill>
                  <a:prstClr val="black"/>
                </a:solidFill>
                <a:latin typeface="Calibri"/>
              </a:rPr>
              <a:pPr/>
              <a:t>10/21/2025</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solidFill>
                  <a:prstClr val="black"/>
                </a:solidFill>
                <a:latin typeface="Calibri"/>
              </a:rPr>
              <a:pPr/>
              <a:t>‹N›</a:t>
            </a:fld>
            <a:endParaRPr lang="en-US">
              <a:solidFill>
                <a:prstClr val="black"/>
              </a:solidFill>
              <a:latin typeface="Calibri"/>
            </a:endParaRPr>
          </a:p>
        </p:txBody>
      </p:sp>
    </p:spTree>
    <p:extLst>
      <p:ext uri="{BB962C8B-B14F-4D97-AF65-F5344CB8AC3E}">
        <p14:creationId xmlns:p14="http://schemas.microsoft.com/office/powerpoint/2010/main" val="2805987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2286000" y="228600"/>
            <a:ext cx="5866920" cy="914400"/>
          </a:xfrm>
          <a:prstGeom prst="rect">
            <a:avLst/>
          </a:prstGeom>
        </p:spPr>
        <p:txBody>
          <a:bodyPr wrap="none" lIns="0" tIns="0" rIns="0" bIns="0" anchor="ctr"/>
          <a:lstStyle/>
          <a:p>
            <a:endParaRPr/>
          </a:p>
        </p:txBody>
      </p:sp>
    </p:spTree>
    <p:extLst>
      <p:ext uri="{BB962C8B-B14F-4D97-AF65-F5344CB8AC3E}">
        <p14:creationId xmlns:p14="http://schemas.microsoft.com/office/powerpoint/2010/main" val="4153787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763"/>
            <a:ext cx="9144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stomShape 6"/>
          <p:cNvSpPr/>
          <p:nvPr userDrawn="1"/>
        </p:nvSpPr>
        <p:spPr>
          <a:xfrm>
            <a:off x="1774825" y="1184275"/>
            <a:ext cx="5595938" cy="336550"/>
          </a:xfrm>
          <a:prstGeom prst="rect">
            <a:avLst/>
          </a:prstGeom>
          <a:solidFill>
            <a:schemeClr val="bg1"/>
          </a:solidFill>
          <a:ln>
            <a:noFill/>
          </a:ln>
        </p:spPr>
        <p:txBody>
          <a:bodyPr lIns="0" tIns="0" rIns="0" bIns="0"/>
          <a:lstStyle/>
          <a:p>
            <a:pPr algn="ctr">
              <a:buSzPct val="25000"/>
              <a:defRPr/>
            </a:pPr>
            <a:r>
              <a:rPr lang="en-GB" sz="2000" dirty="0" err="1">
                <a:solidFill>
                  <a:srgbClr val="0070C0"/>
                </a:solidFill>
                <a:effectLst>
                  <a:outerShdw blurRad="38100" dist="38100" dir="2700000" algn="tl">
                    <a:srgbClr val="000000">
                      <a:alpha val="43137"/>
                    </a:srgbClr>
                  </a:outerShdw>
                </a:effectLst>
                <a:latin typeface="FreeSans"/>
                <a:ea typeface="ＭＳ Ｐゴシック" charset="0"/>
                <a:cs typeface="ＭＳ Ｐゴシック" charset="0"/>
              </a:rPr>
              <a:t>Istituto</a:t>
            </a:r>
            <a:r>
              <a:rPr lang="en-GB" sz="2000" dirty="0">
                <a:solidFill>
                  <a:srgbClr val="0070C0"/>
                </a:solidFill>
                <a:effectLst>
                  <a:outerShdw blurRad="38100" dist="38100" dir="2700000" algn="tl">
                    <a:srgbClr val="000000">
                      <a:alpha val="43137"/>
                    </a:srgbClr>
                  </a:outerShdw>
                </a:effectLst>
                <a:latin typeface="FreeSans"/>
                <a:ea typeface="ＭＳ Ｐゴシック" charset="0"/>
                <a:cs typeface="ＭＳ Ｐゴシック" charset="0"/>
              </a:rPr>
              <a:t> di </a:t>
            </a:r>
            <a:r>
              <a:rPr lang="en-GB" sz="2000" dirty="0" err="1">
                <a:solidFill>
                  <a:srgbClr val="0070C0"/>
                </a:solidFill>
                <a:effectLst>
                  <a:outerShdw blurRad="38100" dist="38100" dir="2700000" algn="tl">
                    <a:srgbClr val="000000">
                      <a:alpha val="43137"/>
                    </a:srgbClr>
                  </a:outerShdw>
                </a:effectLst>
                <a:latin typeface="FreeSans"/>
                <a:ea typeface="ＭＳ Ｐゴシック" charset="0"/>
                <a:cs typeface="ＭＳ Ｐゴシック" charset="0"/>
              </a:rPr>
              <a:t>Geoscienze</a:t>
            </a:r>
            <a:r>
              <a:rPr lang="en-GB" sz="2000" dirty="0">
                <a:solidFill>
                  <a:srgbClr val="0070C0"/>
                </a:solidFill>
                <a:effectLst>
                  <a:outerShdw blurRad="38100" dist="38100" dir="2700000" algn="tl">
                    <a:srgbClr val="000000">
                      <a:alpha val="43137"/>
                    </a:srgbClr>
                  </a:outerShdw>
                </a:effectLst>
                <a:latin typeface="FreeSans"/>
                <a:ea typeface="ＭＳ Ｐゴシック" charset="0"/>
                <a:cs typeface="ＭＳ Ｐゴシック" charset="0"/>
              </a:rPr>
              <a:t> e </a:t>
            </a:r>
            <a:r>
              <a:rPr lang="en-GB" sz="2000" dirty="0" err="1">
                <a:solidFill>
                  <a:srgbClr val="0070C0"/>
                </a:solidFill>
                <a:effectLst>
                  <a:outerShdw blurRad="38100" dist="38100" dir="2700000" algn="tl">
                    <a:srgbClr val="000000">
                      <a:alpha val="43137"/>
                    </a:srgbClr>
                  </a:outerShdw>
                </a:effectLst>
                <a:latin typeface="FreeSans"/>
                <a:ea typeface="ＭＳ Ｐゴシック" charset="0"/>
                <a:cs typeface="ＭＳ Ｐゴシック" charset="0"/>
              </a:rPr>
              <a:t>Georisorse</a:t>
            </a:r>
            <a:r>
              <a:rPr lang="en-GB" sz="2000" dirty="0">
                <a:solidFill>
                  <a:srgbClr val="0070C0"/>
                </a:solidFill>
                <a:effectLst>
                  <a:outerShdw blurRad="38100" dist="38100" dir="2700000" algn="tl">
                    <a:srgbClr val="000000">
                      <a:alpha val="43137"/>
                    </a:srgbClr>
                  </a:outerShdw>
                </a:effectLst>
                <a:latin typeface="FreeSans"/>
                <a:ea typeface="ＭＳ Ｐゴシック" charset="0"/>
                <a:cs typeface="ＭＳ Ｐゴシック" charset="0"/>
              </a:rPr>
              <a:t>  </a:t>
            </a:r>
          </a:p>
        </p:txBody>
      </p:sp>
      <p:sp>
        <p:nvSpPr>
          <p:cNvPr id="6" name="CasellaDiTesto 16"/>
          <p:cNvSpPr txBox="1">
            <a:spLocks noChangeArrowheads="1"/>
          </p:cNvSpPr>
          <p:nvPr userDrawn="1"/>
        </p:nvSpPr>
        <p:spPr bwMode="auto">
          <a:xfrm>
            <a:off x="947738" y="5480050"/>
            <a:ext cx="723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en-GB" sz="1200" smtClean="0">
                <a:solidFill>
                  <a:srgbClr val="000000"/>
                </a:solidFill>
              </a:rPr>
              <a:t>Istituto di Geoscienze e Georisorse, Consiglio Nazionale delle Ricerche, Via Moruzzi 1 – 56124 PISA</a:t>
            </a:r>
          </a:p>
          <a:p>
            <a:pPr algn="ctr" fontAlgn="base">
              <a:spcBef>
                <a:spcPct val="0"/>
              </a:spcBef>
              <a:spcAft>
                <a:spcPct val="0"/>
              </a:spcAft>
            </a:pPr>
            <a:r>
              <a:rPr lang="en-GB" sz="1200" u="sng" smtClean="0">
                <a:solidFill>
                  <a:srgbClr val="000000"/>
                </a:solidFill>
              </a:rPr>
              <a:t>manzella@igg.cnr.i</a:t>
            </a:r>
            <a:r>
              <a:rPr lang="en-GB" sz="1200" smtClean="0">
                <a:solidFill>
                  <a:srgbClr val="000000"/>
                </a:solidFill>
              </a:rPr>
              <a:t>t</a:t>
            </a:r>
          </a:p>
          <a:p>
            <a:pPr algn="ctr" fontAlgn="base">
              <a:spcBef>
                <a:spcPct val="0"/>
              </a:spcBef>
              <a:spcAft>
                <a:spcPct val="0"/>
              </a:spcAft>
            </a:pPr>
            <a:endParaRPr lang="en-GB" sz="1200" smtClean="0">
              <a:solidFill>
                <a:srgbClr val="000000"/>
              </a:solidFill>
            </a:endParaRPr>
          </a:p>
        </p:txBody>
      </p:sp>
      <p:pic>
        <p:nvPicPr>
          <p:cNvPr id="7"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69238" y="5730875"/>
            <a:ext cx="1177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userDrawn="1"/>
        </p:nvSpPr>
        <p:spPr>
          <a:xfrm>
            <a:off x="1143000" y="0"/>
            <a:ext cx="6897688" cy="104933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latin typeface="Calibri"/>
            </a:endParaRPr>
          </a:p>
        </p:txBody>
      </p:sp>
      <p:pic>
        <p:nvPicPr>
          <p:cNvPr id="9" name="Immagine 19" descr="Logo CNR-2010-ITA-09-high.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08075" y="0"/>
            <a:ext cx="68976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600450"/>
            <a:ext cx="7772400" cy="1470025"/>
          </a:xfrm>
          <a:solidFill>
            <a:srgbClr val="CCCCFF"/>
          </a:solidFill>
        </p:spPr>
        <p:style>
          <a:lnRef idx="2">
            <a:schemeClr val="accent1">
              <a:shade val="50000"/>
            </a:schemeClr>
          </a:lnRef>
          <a:fillRef idx="1">
            <a:schemeClr val="accent1"/>
          </a:fillRef>
          <a:effectRef idx="0">
            <a:schemeClr val="accent1"/>
          </a:effectRef>
          <a:fontRef idx="none"/>
        </p:style>
        <p:txBody>
          <a:bodyPr rtlCol="0">
            <a:normAutofit fontScale="90000" lnSpcReduction="20000"/>
          </a:bodyPr>
          <a:lstStyle>
            <a:lvl1pPr>
              <a:defRPr lang="en-US">
                <a:solidFill>
                  <a:srgbClr val="FFFF00"/>
                </a:solidFill>
                <a:effectLst>
                  <a:outerShdw blurRad="38100" dist="38100" dir="2700000" algn="tl">
                    <a:srgbClr val="000000">
                      <a:alpha val="43137"/>
                    </a:srgbClr>
                  </a:outerShdw>
                </a:effectLst>
                <a:latin typeface="+mn-lt"/>
                <a:ea typeface="+mn-ea"/>
                <a:cs typeface="+mn-cs"/>
              </a:defRPr>
            </a:lvl1pPr>
          </a:lstStyle>
          <a:p>
            <a:pPr lvl="0"/>
            <a:r>
              <a:rPr lang="it-IT" dirty="0" smtClean="0"/>
              <a:t>Fare clic per modificare stile</a:t>
            </a:r>
            <a:endParaRPr lang="en-GB" dirty="0"/>
          </a:p>
        </p:txBody>
      </p:sp>
      <p:sp>
        <p:nvSpPr>
          <p:cNvPr id="3" name="Subtitle 2"/>
          <p:cNvSpPr>
            <a:spLocks noGrp="1"/>
          </p:cNvSpPr>
          <p:nvPr>
            <p:ph type="subTitle" idx="1"/>
          </p:nvPr>
        </p:nvSpPr>
        <p:spPr>
          <a:xfrm>
            <a:off x="2302933" y="5051604"/>
            <a:ext cx="4780444" cy="750881"/>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dirty="0" smtClean="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D3F2DE4-A8B5-A946-9092-7E1784AC4E78}" type="datetimeFigureOut">
              <a:rPr lang="en-GB">
                <a:solidFill>
                  <a:prstClr val="black"/>
                </a:solidFill>
                <a:latin typeface="Calibri"/>
              </a:rPr>
              <a:pPr>
                <a:defRPr/>
              </a:pPr>
              <a:t>21/10/2025</a:t>
            </a:fld>
            <a:endParaRPr lang="en-GB">
              <a:solidFill>
                <a:prstClr val="black"/>
              </a:solidFill>
              <a:latin typeface="Calibri"/>
            </a:endParaRPr>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solidFill>
                <a:prstClr val="black"/>
              </a:solidFill>
              <a:latin typeface="Calibri"/>
            </a:endParaRPr>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6552CBC-D775-A643-91CF-860820C01C6B}" type="slidenum">
              <a:rPr lang="en-GB">
                <a:solidFill>
                  <a:prstClr val="black"/>
                </a:solidFill>
                <a:latin typeface="Calibri"/>
              </a:rPr>
              <a:pPr>
                <a:defRPr/>
              </a:pPr>
              <a:t>‹N›</a:t>
            </a:fld>
            <a:endParaRPr lang="en-GB">
              <a:solidFill>
                <a:prstClr val="black"/>
              </a:solidFill>
              <a:latin typeface="Calibri"/>
            </a:endParaRPr>
          </a:p>
        </p:txBody>
      </p:sp>
    </p:spTree>
    <p:extLst>
      <p:ext uri="{BB962C8B-B14F-4D97-AF65-F5344CB8AC3E}">
        <p14:creationId xmlns:p14="http://schemas.microsoft.com/office/powerpoint/2010/main" val="274059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grpSp>
        <p:nvGrpSpPr>
          <p:cNvPr id="4" name="Gruppo 5"/>
          <p:cNvGrpSpPr>
            <a:grpSpLocks/>
          </p:cNvGrpSpPr>
          <p:nvPr userDrawn="1"/>
        </p:nvGrpSpPr>
        <p:grpSpPr bwMode="auto">
          <a:xfrm>
            <a:off x="34925" y="6092825"/>
            <a:ext cx="9072563" cy="639763"/>
            <a:chOff x="0" y="3141032"/>
            <a:chExt cx="9144000" cy="638968"/>
          </a:xfrm>
        </p:grpSpPr>
        <p:pic>
          <p:nvPicPr>
            <p:cNvPr id="5"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7"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2"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none"/>
        </p:style>
        <p:txBody>
          <a:bodyPr rtlCol="0">
            <a:normAutofit/>
          </a:bodyPr>
          <a:lstStyle>
            <a:lvl1pPr>
              <a:defRPr lang="en-US" sz="4000">
                <a:solidFill>
                  <a:srgbClr val="7F7F7F"/>
                </a:solidFill>
                <a:effectLst/>
                <a:latin typeface="+mn-lt"/>
                <a:ea typeface="+mn-ea"/>
                <a:cs typeface="+mn-cs"/>
              </a:defRPr>
            </a:lvl1pPr>
          </a:lstStyle>
          <a:p>
            <a:pPr lvl="0"/>
            <a:r>
              <a:rPr lang="it-IT" dirty="0"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49E7C16-C5DE-8649-BE82-1E96E7948F2C}" type="datetimeFigureOut">
              <a:rPr lang="en-US">
                <a:solidFill>
                  <a:prstClr val="black"/>
                </a:solidFill>
                <a:latin typeface="Calibri"/>
              </a:rPr>
              <a:pPr>
                <a:defRPr/>
              </a:pPr>
              <a:t>10/21/2025</a:t>
            </a:fld>
            <a:endParaRPr lang="en-US">
              <a:solidFill>
                <a:prstClr val="black"/>
              </a:solidFill>
              <a:latin typeface="Calibri"/>
            </a:endParaRPr>
          </a:p>
        </p:txBody>
      </p:sp>
      <p:sp>
        <p:nvSpPr>
          <p:cNvPr id="1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80D31C0-4D6A-E843-A2AF-59186FDCA468}"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295116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uto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8" name="Gruppo 5"/>
          <p:cNvGrpSpPr/>
          <p:nvPr userDrawn="1"/>
        </p:nvGrpSpPr>
        <p:grpSpPr>
          <a:xfrm>
            <a:off x="35496" y="6093296"/>
            <a:ext cx="9071992" cy="638968"/>
            <a:chOff x="0" y="3141032"/>
            <a:chExt cx="9144000" cy="638968"/>
          </a:xfrm>
        </p:grpSpPr>
        <p:pic>
          <p:nvPicPr>
            <p:cNvPr id="9"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0"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6"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
        <p:nvSpPr>
          <p:cNvPr id="17" name="Title 1"/>
          <p:cNvSpPr>
            <a:spLocks noGrp="1"/>
          </p:cNvSpPr>
          <p:nvPr>
            <p:ph type="title"/>
          </p:nvPr>
        </p:nvSpPr>
        <p:spPr>
          <a:xfrm>
            <a:off x="457200" y="274638"/>
            <a:ext cx="8229600" cy="1143000"/>
          </a:xfrm>
        </p:spPr>
        <p:style>
          <a:lnRef idx="1">
            <a:schemeClr val="accent1"/>
          </a:lnRef>
          <a:fillRef idx="3">
            <a:schemeClr val="accent1"/>
          </a:fillRef>
          <a:effectRef idx="2">
            <a:schemeClr val="accent1"/>
          </a:effectRef>
          <a:fontRef idx="minor">
            <a:schemeClr val="lt1"/>
          </a:fontRef>
        </p:style>
        <p:txBody>
          <a:bodyPr rtlCol="0" anchor="ctr"/>
          <a:lstStyle>
            <a:lvl1pPr>
              <a:defRPr lang="en-US">
                <a:solidFill>
                  <a:srgbClr val="FF3300"/>
                </a:solidFill>
                <a:effectLst>
                  <a:reflection blurRad="6350" stA="60000" endA="900" endPos="58000" dir="5400000" sy="-100000" algn="bl" rotWithShape="0"/>
                </a:effectLst>
                <a:latin typeface="+mn-lt"/>
                <a:ea typeface="+mn-ea"/>
                <a:cs typeface="+mn-cs"/>
              </a:defRPr>
            </a:lvl1pPr>
          </a:lstStyle>
          <a:p>
            <a:pPr marL="0" lvl="0"/>
            <a:r>
              <a:rPr lang="it-IT" smtClean="0"/>
              <a:t>Fare clic per modificare stile</a:t>
            </a:r>
            <a:endParaRPr lang="en-US" dirty="0"/>
          </a:p>
        </p:txBody>
      </p:sp>
    </p:spTree>
    <p:extLst>
      <p:ext uri="{BB962C8B-B14F-4D97-AF65-F5344CB8AC3E}">
        <p14:creationId xmlns:p14="http://schemas.microsoft.com/office/powerpoint/2010/main" val="2770008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4" name="Gruppo 5"/>
          <p:cNvGrpSpPr>
            <a:grpSpLocks/>
          </p:cNvGrpSpPr>
          <p:nvPr userDrawn="1"/>
        </p:nvGrpSpPr>
        <p:grpSpPr bwMode="auto">
          <a:xfrm>
            <a:off x="34925" y="6092825"/>
            <a:ext cx="9072563" cy="639763"/>
            <a:chOff x="0" y="3141032"/>
            <a:chExt cx="9144000" cy="638968"/>
          </a:xfrm>
        </p:grpSpPr>
        <p:pic>
          <p:nvPicPr>
            <p:cNvPr id="5"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7"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2"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1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473F87D-CFE7-A84D-AF00-630175E9108C}" type="datetimeFigureOut">
              <a:rPr lang="en-US">
                <a:solidFill>
                  <a:prstClr val="black"/>
                </a:solidFill>
                <a:latin typeface="Calibri"/>
              </a:rPr>
              <a:pPr>
                <a:defRPr/>
              </a:pPr>
              <a:t>10/21/2025</a:t>
            </a:fld>
            <a:endParaRPr lang="en-US">
              <a:solidFill>
                <a:prstClr val="black"/>
              </a:solidFill>
              <a:latin typeface="Calibri"/>
            </a:endParaRPr>
          </a:p>
        </p:txBody>
      </p:sp>
      <p:sp>
        <p:nvSpPr>
          <p:cNvPr id="1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48934A5-9168-F949-8305-E992D8340C55}"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129700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uto 2">
    <p:spTree>
      <p:nvGrpSpPr>
        <p:cNvPr id="1" name=""/>
        <p:cNvGrpSpPr/>
        <p:nvPr/>
      </p:nvGrpSpPr>
      <p:grpSpPr>
        <a:xfrm>
          <a:off x="0" y="0"/>
          <a:ext cx="0" cy="0"/>
          <a:chOff x="0" y="0"/>
          <a:chExt cx="0" cy="0"/>
        </a:xfrm>
      </p:grpSpPr>
      <p:grpSp>
        <p:nvGrpSpPr>
          <p:cNvPr id="5" name="Gruppo 5"/>
          <p:cNvGrpSpPr>
            <a:grpSpLocks/>
          </p:cNvGrpSpPr>
          <p:nvPr userDrawn="1"/>
        </p:nvGrpSpPr>
        <p:grpSpPr bwMode="auto">
          <a:xfrm>
            <a:off x="34925" y="6092825"/>
            <a:ext cx="9072563" cy="639763"/>
            <a:chOff x="0" y="3141032"/>
            <a:chExt cx="9144000" cy="638968"/>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2"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3"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8" name="Title 1"/>
          <p:cNvSpPr>
            <a:spLocks noGrp="1"/>
          </p:cNvSpPr>
          <p:nvPr>
            <p:ph type="title"/>
          </p:nvPr>
        </p:nvSpPr>
        <p:spPr>
          <a:xfrm>
            <a:off x="457200" y="274638"/>
            <a:ext cx="8229600" cy="910695"/>
          </a:xfrm>
          <a:ln>
            <a:noFill/>
          </a:ln>
        </p:spPr>
        <p:style>
          <a:lnRef idx="2">
            <a:schemeClr val="accent1"/>
          </a:lnRef>
          <a:fillRef idx="1">
            <a:schemeClr val="lt1"/>
          </a:fillRef>
          <a:effectRef idx="0">
            <a:schemeClr val="accent1"/>
          </a:effectRef>
          <a:fontRef idx="none"/>
        </p:style>
        <p:txBody>
          <a:bodyPr rtlCol="0">
            <a:normAutofit/>
          </a:bodyPr>
          <a:lstStyle>
            <a:lvl1pPr>
              <a:defRPr lang="en-US" sz="4000">
                <a:solidFill>
                  <a:srgbClr val="7F7F7F"/>
                </a:solidFill>
                <a:effectLst/>
                <a:latin typeface="+mn-lt"/>
                <a:ea typeface="+mn-ea"/>
                <a:cs typeface="+mn-cs"/>
              </a:defRPr>
            </a:lvl1pPr>
          </a:lstStyle>
          <a:p>
            <a:pPr lvl="0"/>
            <a:r>
              <a:rPr lang="it-IT" dirty="0" smtClean="0"/>
              <a:t>Fare clic per modificare stile</a:t>
            </a:r>
            <a:endParaRPr lang="en-US" dirty="0"/>
          </a:p>
        </p:txBody>
      </p:sp>
      <p:sp>
        <p:nvSpPr>
          <p:cNvPr id="1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7BA09F3-BC44-524A-A29A-E8077251A1B8}" type="datetimeFigureOut">
              <a:rPr lang="en-US">
                <a:solidFill>
                  <a:prstClr val="black"/>
                </a:solidFill>
                <a:latin typeface="Calibri"/>
              </a:rPr>
              <a:pPr>
                <a:defRPr/>
              </a:pPr>
              <a:t>10/21/2025</a:t>
            </a:fld>
            <a:endParaRPr lang="en-US">
              <a:solidFill>
                <a:prstClr val="black"/>
              </a:solidFill>
              <a:latin typeface="Calibri"/>
            </a:endParaRPr>
          </a:p>
        </p:txBody>
      </p:sp>
      <p:sp>
        <p:nvSpPr>
          <p:cNvPr id="15"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6"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54A5C93-A7EF-C54A-99B1-4A57CC322EAF}"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2686059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fronto">
    <p:spTree>
      <p:nvGrpSpPr>
        <p:cNvPr id="1" name=""/>
        <p:cNvGrpSpPr/>
        <p:nvPr/>
      </p:nvGrpSpPr>
      <p:grpSpPr>
        <a:xfrm>
          <a:off x="0" y="0"/>
          <a:ext cx="0" cy="0"/>
          <a:chOff x="0" y="0"/>
          <a:chExt cx="0" cy="0"/>
        </a:xfrm>
      </p:grpSpPr>
      <p:grpSp>
        <p:nvGrpSpPr>
          <p:cNvPr id="7" name="Gruppo 5"/>
          <p:cNvGrpSpPr>
            <a:grpSpLocks/>
          </p:cNvGrpSpPr>
          <p:nvPr userDrawn="1"/>
        </p:nvGrpSpPr>
        <p:grpSpPr bwMode="auto">
          <a:xfrm>
            <a:off x="34925" y="6092825"/>
            <a:ext cx="9072563" cy="639763"/>
            <a:chOff x="0" y="3141032"/>
            <a:chExt cx="9144000" cy="638968"/>
          </a:xfrm>
        </p:grpSpPr>
        <p:pic>
          <p:nvPicPr>
            <p:cNvPr id="8"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2"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3"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4"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5"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0" name="Title 1"/>
          <p:cNvSpPr>
            <a:spLocks noGrp="1"/>
          </p:cNvSpPr>
          <p:nvPr>
            <p:ph type="title"/>
          </p:nvPr>
        </p:nvSpPr>
        <p:spPr>
          <a:xfrm>
            <a:off x="457200" y="274638"/>
            <a:ext cx="8229600" cy="910695"/>
          </a:xfrm>
          <a:ln>
            <a:noFill/>
          </a:ln>
        </p:spPr>
        <p:style>
          <a:lnRef idx="2">
            <a:schemeClr val="accent1"/>
          </a:lnRef>
          <a:fillRef idx="1">
            <a:schemeClr val="lt1"/>
          </a:fillRef>
          <a:effectRef idx="0">
            <a:schemeClr val="accent1"/>
          </a:effectRef>
          <a:fontRef idx="none"/>
        </p:style>
        <p:txBody>
          <a:bodyPr rtlCol="0">
            <a:normAutofit/>
          </a:bodyPr>
          <a:lstStyle>
            <a:lvl1pPr>
              <a:defRPr lang="en-US" sz="4000">
                <a:solidFill>
                  <a:srgbClr val="7F7F7F"/>
                </a:solidFill>
                <a:effectLst/>
                <a:latin typeface="+mn-lt"/>
                <a:ea typeface="+mn-ea"/>
                <a:cs typeface="+mn-cs"/>
              </a:defRPr>
            </a:lvl1pPr>
          </a:lstStyle>
          <a:p>
            <a:pPr lvl="0"/>
            <a:r>
              <a:rPr lang="it-IT" dirty="0" smtClean="0"/>
              <a:t>Fare clic per modificare stile</a:t>
            </a:r>
            <a:endParaRPr lang="en-US" dirty="0"/>
          </a:p>
        </p:txBody>
      </p:sp>
      <p:sp>
        <p:nvSpPr>
          <p:cNvPr id="16"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39B347D-7648-D344-BCEE-90707B4B5C7E}" type="datetimeFigureOut">
              <a:rPr lang="en-US">
                <a:solidFill>
                  <a:prstClr val="black"/>
                </a:solidFill>
                <a:latin typeface="Calibri"/>
              </a:rPr>
              <a:pPr>
                <a:defRPr/>
              </a:pPr>
              <a:t>10/21/2025</a:t>
            </a:fld>
            <a:endParaRPr lang="en-US">
              <a:solidFill>
                <a:prstClr val="black"/>
              </a:solidFill>
              <a:latin typeface="Calibri"/>
            </a:endParaRPr>
          </a:p>
        </p:txBody>
      </p:sp>
      <p:sp>
        <p:nvSpPr>
          <p:cNvPr id="17"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8"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6EA2A20-CA5E-0543-AA62-010AAABC685B}"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666092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olo titolo">
    <p:spTree>
      <p:nvGrpSpPr>
        <p:cNvPr id="1" name=""/>
        <p:cNvGrpSpPr/>
        <p:nvPr/>
      </p:nvGrpSpPr>
      <p:grpSpPr>
        <a:xfrm>
          <a:off x="0" y="0"/>
          <a:ext cx="0" cy="0"/>
          <a:chOff x="0" y="0"/>
          <a:chExt cx="0" cy="0"/>
        </a:xfrm>
      </p:grpSpPr>
      <p:grpSp>
        <p:nvGrpSpPr>
          <p:cNvPr id="3" name="Gruppo 14"/>
          <p:cNvGrpSpPr>
            <a:grpSpLocks/>
          </p:cNvGrpSpPr>
          <p:nvPr userDrawn="1"/>
        </p:nvGrpSpPr>
        <p:grpSpPr bwMode="auto">
          <a:xfrm>
            <a:off x="34925" y="6092825"/>
            <a:ext cx="9072563" cy="639763"/>
            <a:chOff x="0" y="3141032"/>
            <a:chExt cx="9144000" cy="638968"/>
          </a:xfrm>
        </p:grpSpPr>
        <p:pic>
          <p:nvPicPr>
            <p:cNvPr id="4"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6"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7"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1"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itle 1"/>
          <p:cNvSpPr>
            <a:spLocks noGrp="1"/>
          </p:cNvSpPr>
          <p:nvPr>
            <p:ph type="title"/>
          </p:nvPr>
        </p:nvSpPr>
        <p:spPr>
          <a:xfrm>
            <a:off x="457200" y="274638"/>
            <a:ext cx="8229600" cy="910695"/>
          </a:xfrm>
          <a:ln>
            <a:noFill/>
          </a:ln>
        </p:spPr>
        <p:style>
          <a:lnRef idx="2">
            <a:schemeClr val="accent1"/>
          </a:lnRef>
          <a:fillRef idx="1">
            <a:schemeClr val="lt1"/>
          </a:fillRef>
          <a:effectRef idx="0">
            <a:schemeClr val="accent1"/>
          </a:effectRef>
          <a:fontRef idx="none"/>
        </p:style>
        <p:txBody>
          <a:bodyPr rtlCol="0">
            <a:normAutofit/>
          </a:bodyPr>
          <a:lstStyle>
            <a:lvl1pPr>
              <a:defRPr lang="en-US" sz="4000">
                <a:solidFill>
                  <a:srgbClr val="7F7F7F"/>
                </a:solidFill>
                <a:effectLst/>
                <a:latin typeface="+mn-lt"/>
                <a:ea typeface="+mn-ea"/>
                <a:cs typeface="+mn-cs"/>
              </a:defRPr>
            </a:lvl1pPr>
          </a:lstStyle>
          <a:p>
            <a:pPr lvl="0"/>
            <a:r>
              <a:rPr lang="it-IT" dirty="0" smtClean="0"/>
              <a:t>Fare clic per modificare stile</a:t>
            </a:r>
            <a:endParaRPr lang="en-US" dirty="0"/>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BDFA19D-2D96-EF44-8EE0-ACB828D13F25}" type="datetimeFigureOut">
              <a:rPr lang="en-US">
                <a:solidFill>
                  <a:prstClr val="black"/>
                </a:solidFill>
                <a:latin typeface="Calibri"/>
              </a:rPr>
              <a:pPr>
                <a:defRPr/>
              </a:pPr>
              <a:t>10/21/2025</a:t>
            </a:fld>
            <a:endParaRPr lang="en-US">
              <a:solidFill>
                <a:prstClr val="black"/>
              </a:solidFill>
              <a:latin typeface="Calibri"/>
            </a:endParaRPr>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FAF7821-48D7-B245-ADEE-FB8C05EB9512}"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1655952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grpSp>
        <p:nvGrpSpPr>
          <p:cNvPr id="4" name="Gruppo 14"/>
          <p:cNvGrpSpPr>
            <a:grpSpLocks/>
          </p:cNvGrpSpPr>
          <p:nvPr userDrawn="1"/>
        </p:nvGrpSpPr>
        <p:grpSpPr bwMode="auto">
          <a:xfrm>
            <a:off x="34925" y="6092825"/>
            <a:ext cx="9072563" cy="639763"/>
            <a:chOff x="0" y="3141032"/>
            <a:chExt cx="9144000" cy="638968"/>
          </a:xfrm>
        </p:grpSpPr>
        <p:pic>
          <p:nvPicPr>
            <p:cNvPr id="5"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7"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2"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1"/>
          <p:cNvSpPr/>
          <p:nvPr userDrawn="1"/>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solidFill>
                  <a:srgbClr val="FF6600"/>
                </a:solidFill>
                <a:latin typeface="Calibri"/>
              </a:rPr>
              <a:t>           </a:t>
            </a:r>
          </a:p>
        </p:txBody>
      </p:sp>
      <p:sp>
        <p:nvSpPr>
          <p:cNvPr id="16" name="Title 1"/>
          <p:cNvSpPr>
            <a:spLocks noGrp="1"/>
          </p:cNvSpPr>
          <p:nvPr>
            <p:ph type="title"/>
          </p:nvPr>
        </p:nvSpPr>
        <p:spPr>
          <a:xfrm>
            <a:off x="457200" y="274638"/>
            <a:ext cx="8229600" cy="910695"/>
          </a:xfrm>
          <a:ln>
            <a:noFill/>
          </a:ln>
        </p:spPr>
        <p:style>
          <a:lnRef idx="2">
            <a:schemeClr val="accent1"/>
          </a:lnRef>
          <a:fillRef idx="1">
            <a:schemeClr val="lt1"/>
          </a:fillRef>
          <a:effectRef idx="0">
            <a:schemeClr val="accent1"/>
          </a:effectRef>
          <a:fontRef idx="none"/>
        </p:style>
        <p:txBody>
          <a:bodyPr rtlCol="0">
            <a:normAutofit/>
          </a:bodyPr>
          <a:lstStyle>
            <a:lvl1pPr>
              <a:defRPr lang="en-US" sz="4000">
                <a:solidFill>
                  <a:srgbClr val="7F7F7F"/>
                </a:solidFill>
                <a:effectLst/>
                <a:latin typeface="+mn-lt"/>
                <a:ea typeface="+mn-ea"/>
                <a:cs typeface="+mn-cs"/>
              </a:defRPr>
            </a:lvl1pPr>
          </a:lstStyle>
          <a:p>
            <a:pPr lvl="0"/>
            <a:r>
              <a:rPr lang="it-IT" dirty="0" smtClean="0"/>
              <a:t>Fare clic per modificare stile</a:t>
            </a:r>
            <a:endParaRPr lang="en-US" dirty="0"/>
          </a:p>
        </p:txBody>
      </p:sp>
      <p:sp>
        <p:nvSpPr>
          <p:cNvPr id="18" name="Text Placeholder 2"/>
          <p:cNvSpPr>
            <a:spLocks noGrp="1"/>
          </p:cNvSpPr>
          <p:nvPr>
            <p:ph type="body" idx="1"/>
          </p:nvPr>
        </p:nvSpPr>
        <p:spPr>
          <a:xfrm>
            <a:off x="2353734" y="5146146"/>
            <a:ext cx="6333066" cy="381529"/>
          </a:xfrm>
        </p:spPr>
        <p:txBody>
          <a:bodyPr anchor="b">
            <a:noAutofit/>
          </a:bodyPr>
          <a:lstStyle>
            <a:lvl1pPr marL="0" indent="0" algn="r">
              <a:buNone/>
              <a:defRPr lang="it-IT" sz="2000" b="1" kern="1200" dirty="0" smtClean="0">
                <a:solidFill>
                  <a:prstClr val="black">
                    <a:lumMod val="75000"/>
                    <a:lumOff val="25000"/>
                  </a:prstClr>
                </a:solidFill>
                <a:latin typeface="Calibri"/>
                <a:ea typeface="+mn-ea"/>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3258AE0-4A2C-D247-888A-0CFEA904D2F0}" type="datetimeFigureOut">
              <a:rPr lang="en-US">
                <a:solidFill>
                  <a:prstClr val="black"/>
                </a:solidFill>
                <a:latin typeface="Calibri"/>
              </a:rPr>
              <a:pPr>
                <a:defRPr/>
              </a:pPr>
              <a:t>10/21/2025</a:t>
            </a:fld>
            <a:endParaRPr lang="en-US">
              <a:solidFill>
                <a:prstClr val="black"/>
              </a:solidFill>
              <a:latin typeface="Calibri"/>
            </a:endParaRPr>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952D452-D121-DD4B-937A-72A1A953C55A}"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3427452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34925" y="6092825"/>
            <a:ext cx="9072563" cy="639763"/>
            <a:chOff x="0" y="3141032"/>
            <a:chExt cx="9144000" cy="638968"/>
          </a:xfrm>
        </p:grpSpPr>
        <p:pic>
          <p:nvPicPr>
            <p:cNvPr id="3" name="Immagin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ccia 3"/>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5" name="Goccia 4"/>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6" name="Goccia 5"/>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7" name="Goccia 6"/>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7"/>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CasellaDiTesto 2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0" name="Immagine 2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87BC6CC-D005-EF44-905B-0467DE252CE7}" type="datetimeFigureOut">
              <a:rPr lang="en-US">
                <a:solidFill>
                  <a:prstClr val="black"/>
                </a:solidFill>
                <a:latin typeface="Calibri"/>
              </a:rPr>
              <a:pPr>
                <a:defRPr/>
              </a:pPr>
              <a:t>10/21/2025</a:t>
            </a:fld>
            <a:endParaRPr lang="en-US">
              <a:solidFill>
                <a:prstClr val="black"/>
              </a:solidFill>
              <a:latin typeface="Calibri"/>
            </a:endParaRPr>
          </a:p>
        </p:txBody>
      </p:sp>
      <p:sp>
        <p:nvSpPr>
          <p:cNvPr id="12"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3"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63F61CE-13C2-3044-9CA8-FCF6618CAEAC}"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3657748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5" name="Gruppo 5"/>
          <p:cNvGrpSpPr>
            <a:grpSpLocks/>
          </p:cNvGrpSpPr>
          <p:nvPr userDrawn="1"/>
        </p:nvGrpSpPr>
        <p:grpSpPr bwMode="auto">
          <a:xfrm>
            <a:off x="34925" y="6092825"/>
            <a:ext cx="9072563" cy="639763"/>
            <a:chOff x="0" y="3141032"/>
            <a:chExt cx="9144000" cy="638968"/>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2"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3"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3F5299A-2F4F-6440-87F4-76F3B296B8E1}" type="datetimeFigureOut">
              <a:rPr lang="en-US">
                <a:solidFill>
                  <a:prstClr val="black"/>
                </a:solidFill>
                <a:latin typeface="Calibri"/>
              </a:rPr>
              <a:pPr>
                <a:defRPr/>
              </a:pPr>
              <a:t>10/21/2025</a:t>
            </a:fld>
            <a:endParaRPr lang="en-US">
              <a:solidFill>
                <a:prstClr val="black"/>
              </a:solidFill>
              <a:latin typeface="Calibri"/>
            </a:endParaRPr>
          </a:p>
        </p:txBody>
      </p:sp>
      <p:sp>
        <p:nvSpPr>
          <p:cNvPr id="15"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6"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5F71D07-36CB-814B-A3C2-1C2BF5D922F2}"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2769228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5" name="Gruppo 5"/>
          <p:cNvGrpSpPr>
            <a:grpSpLocks/>
          </p:cNvGrpSpPr>
          <p:nvPr userDrawn="1"/>
        </p:nvGrpSpPr>
        <p:grpSpPr bwMode="auto">
          <a:xfrm>
            <a:off x="34925" y="6092825"/>
            <a:ext cx="9072563" cy="639763"/>
            <a:chOff x="0" y="3141032"/>
            <a:chExt cx="9144000" cy="638968"/>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ccia 6"/>
            <p:cNvSpPr>
              <a:spLocks noChangeAspect="1"/>
            </p:cNvSpPr>
            <p:nvPr/>
          </p:nvSpPr>
          <p:spPr>
            <a:xfrm>
              <a:off x="8460496" y="3204000"/>
              <a:ext cx="576000" cy="576000"/>
            </a:xfrm>
            <a:prstGeom prst="teardrop">
              <a:avLst/>
            </a:prstGeom>
            <a:blipFill dpi="0" rotWithShape="0">
              <a:blip r:embed="rId3"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8" name="Goccia 7"/>
            <p:cNvSpPr>
              <a:spLocks noChangeAspect="1"/>
            </p:cNvSpPr>
            <p:nvPr/>
          </p:nvSpPr>
          <p:spPr>
            <a:xfrm>
              <a:off x="5868144" y="3204000"/>
              <a:ext cx="576000" cy="576000"/>
            </a:xfrm>
            <a:prstGeom prst="teardrop">
              <a:avLst/>
            </a:prstGeom>
            <a:blipFill dpi="0" rotWithShape="1">
              <a:blip r:embed="rId4"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8"/>
            <p:cNvSpPr>
              <a:spLocks noChangeAspect="1"/>
            </p:cNvSpPr>
            <p:nvPr/>
          </p:nvSpPr>
          <p:spPr>
            <a:xfrm>
              <a:off x="7164288" y="3204000"/>
              <a:ext cx="576000" cy="576000"/>
            </a:xfrm>
            <a:prstGeom prst="teardrop">
              <a:avLst/>
            </a:prstGeom>
            <a:blipFill dpi="0" rotWithShape="0">
              <a:blip r:embed="rId5"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9"/>
            <p:cNvSpPr>
              <a:spLocks noChangeAspect="1"/>
            </p:cNvSpPr>
            <p:nvPr/>
          </p:nvSpPr>
          <p:spPr>
            <a:xfrm>
              <a:off x="7812360" y="3204000"/>
              <a:ext cx="576000" cy="576000"/>
            </a:xfrm>
            <a:prstGeom prst="teardrop">
              <a:avLst/>
            </a:prstGeom>
            <a:blipFill dpi="0" rotWithShape="1">
              <a:blip r:embed="rId6"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Goccia 10"/>
            <p:cNvSpPr>
              <a:spLocks noChangeAspect="1"/>
            </p:cNvSpPr>
            <p:nvPr/>
          </p:nvSpPr>
          <p:spPr>
            <a:xfrm>
              <a:off x="6516216"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2"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13" name="Immagine 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6C6C8FF-1B5C-884F-9F75-C0EE1D3F57F0}" type="datetimeFigureOut">
              <a:rPr lang="en-US">
                <a:solidFill>
                  <a:prstClr val="black"/>
                </a:solidFill>
                <a:latin typeface="Calibri"/>
              </a:rPr>
              <a:pPr>
                <a:defRPr/>
              </a:pPr>
              <a:t>10/21/2025</a:t>
            </a:fld>
            <a:endParaRPr lang="en-US">
              <a:solidFill>
                <a:prstClr val="black"/>
              </a:solidFill>
              <a:latin typeface="Calibri"/>
            </a:endParaRPr>
          </a:p>
        </p:txBody>
      </p:sp>
      <p:sp>
        <p:nvSpPr>
          <p:cNvPr id="15"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16"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B556D00-FC8D-D54A-B3E3-55EEC8A4045B}"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1503703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pic>
        <p:nvPicPr>
          <p:cNvPr id="5" name="Picture 22" descr="I:\Kynningarefni\Logo\mannvit_liggjandi_isl_RGB.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5775" y="142875"/>
            <a:ext cx="2044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310438" y="544513"/>
            <a:ext cx="1423987"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solidFill>
                <a:srgbClr val="FFFFFF"/>
              </a:solidFill>
              <a:latin typeface="Calibri"/>
            </a:endParaRPr>
          </a:p>
        </p:txBody>
      </p:sp>
      <p:sp>
        <p:nvSpPr>
          <p:cNvPr id="2" name="Title 1"/>
          <p:cNvSpPr>
            <a:spLocks noGrp="1"/>
          </p:cNvSpPr>
          <p:nvPr>
            <p:ph type="title"/>
          </p:nvPr>
        </p:nvSpPr>
        <p:spPr>
          <a:xfrm>
            <a:off x="226953" y="544473"/>
            <a:ext cx="8229600" cy="720000"/>
          </a:xfrm>
          <a:prstGeom prst="rect">
            <a:avLst/>
          </a:prstGeom>
        </p:spPr>
        <p:txBody>
          <a:bodyPr/>
          <a:lstStyle>
            <a:lvl1pPr algn="l">
              <a:defRPr sz="3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825CA18-47E0-2742-A164-DE614DF389F6}" type="datetimeFigureOut">
              <a:rPr lang="en-US">
                <a:solidFill>
                  <a:prstClr val="black"/>
                </a:solidFill>
                <a:latin typeface="Calibri"/>
              </a:rPr>
              <a:pPr>
                <a:defRPr/>
              </a:pPr>
              <a:t>10/21/2025</a:t>
            </a:fld>
            <a:endParaRPr lang="en-US">
              <a:solidFill>
                <a:prstClr val="black"/>
              </a:solidFill>
              <a:latin typeface="Calibri"/>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s-IS">
              <a:solidFill>
                <a:prstClr val="black"/>
              </a:solidFill>
              <a:latin typeface="Calibri"/>
            </a:endParaRPr>
          </a:p>
        </p:txBody>
      </p:sp>
      <p:sp>
        <p:nvSpPr>
          <p:cNvPr id="9"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0AF0A04-13F8-4047-9C50-0785AB827137}" type="slidenum">
              <a:rPr lang="en-US">
                <a:solidFill>
                  <a:prstClr val="black"/>
                </a:solidFill>
                <a:latin typeface="Calibri"/>
              </a:rPr>
              <a:pPr>
                <a:defRPr/>
              </a:pPr>
              <a:t>‹N›</a:t>
            </a:fld>
            <a:endParaRPr lang="en-US">
              <a:solidFill>
                <a:prstClr val="black"/>
              </a:solidFill>
              <a:latin typeface="Calibri"/>
            </a:endParaRPr>
          </a:p>
        </p:txBody>
      </p:sp>
    </p:spTree>
    <p:extLst>
      <p:ext uri="{BB962C8B-B14F-4D97-AF65-F5344CB8AC3E}">
        <p14:creationId xmlns:p14="http://schemas.microsoft.com/office/powerpoint/2010/main" val="277187278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A5228D2-0D4C-1747-AB18-E7016CDC2C63}" type="datetimeFigureOut">
              <a:rPr lang="de-DE"/>
              <a:pPr>
                <a:defRPr/>
              </a:pPr>
              <a:t>21.10.2025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D745398-4AF5-A54F-867A-ABA2AF04B065}" type="slidenum">
              <a:rPr lang="de-DE"/>
              <a:pPr>
                <a:defRPr/>
              </a:pPr>
              <a:t>‹N›</a:t>
            </a:fld>
            <a:endParaRPr lang="de-DE"/>
          </a:p>
        </p:txBody>
      </p:sp>
    </p:spTree>
    <p:extLst>
      <p:ext uri="{BB962C8B-B14F-4D97-AF65-F5344CB8AC3E}">
        <p14:creationId xmlns:p14="http://schemas.microsoft.com/office/powerpoint/2010/main" val="229108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10" name="Gruppo 5"/>
          <p:cNvGrpSpPr/>
          <p:nvPr userDrawn="1"/>
        </p:nvGrpSpPr>
        <p:grpSpPr>
          <a:xfrm>
            <a:off x="35496" y="6093296"/>
            <a:ext cx="9071992" cy="638968"/>
            <a:chOff x="0" y="3141032"/>
            <a:chExt cx="9144000" cy="638968"/>
          </a:xfrm>
        </p:grpSpPr>
        <p:pic>
          <p:nvPicPr>
            <p:cNvPr id="11"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2"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8"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
        <p:nvSpPr>
          <p:cNvPr id="19" name="Title 1"/>
          <p:cNvSpPr>
            <a:spLocks noGrp="1"/>
          </p:cNvSpPr>
          <p:nvPr>
            <p:ph type="title"/>
          </p:nvPr>
        </p:nvSpPr>
        <p:spPr>
          <a:xfrm>
            <a:off x="457200" y="274638"/>
            <a:ext cx="8229600" cy="1143000"/>
          </a:xfrm>
        </p:spPr>
        <p:style>
          <a:lnRef idx="1">
            <a:schemeClr val="accent1"/>
          </a:lnRef>
          <a:fillRef idx="3">
            <a:schemeClr val="accent1"/>
          </a:fillRef>
          <a:effectRef idx="2">
            <a:schemeClr val="accent1"/>
          </a:effectRef>
          <a:fontRef idx="minor">
            <a:schemeClr val="lt1"/>
          </a:fontRef>
        </p:style>
        <p:txBody>
          <a:bodyPr rtlCol="0" anchor="ctr"/>
          <a:lstStyle>
            <a:lvl1pPr>
              <a:defRPr lang="en-US">
                <a:solidFill>
                  <a:srgbClr val="FF3300"/>
                </a:solidFill>
                <a:effectLst>
                  <a:reflection blurRad="6350" stA="60000" endA="900" endPos="58000" dir="5400000" sy="-100000" algn="bl" rotWithShape="0"/>
                </a:effectLst>
                <a:latin typeface="+mn-lt"/>
                <a:ea typeface="+mn-ea"/>
                <a:cs typeface="+mn-cs"/>
              </a:defRPr>
            </a:lvl1pPr>
          </a:lstStyle>
          <a:p>
            <a:pPr marL="0" lvl="0"/>
            <a:r>
              <a:rPr lang="it-IT" smtClean="0"/>
              <a:t>Fare clic per modificare stile</a:t>
            </a:r>
            <a:endParaRPr lang="en-US" dirty="0"/>
          </a:p>
        </p:txBody>
      </p:sp>
    </p:spTree>
    <p:extLst>
      <p:ext uri="{BB962C8B-B14F-4D97-AF65-F5344CB8AC3E}">
        <p14:creationId xmlns:p14="http://schemas.microsoft.com/office/powerpoint/2010/main" val="2435909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5569E55-1E7E-FF4B-B519-8F232B059018}" type="datetimeFigureOut">
              <a:rPr lang="de-DE"/>
              <a:pPr>
                <a:defRPr/>
              </a:pPr>
              <a:t>21.10.2025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4F724BE-F4D3-D64B-AE76-57E33299BEDC}" type="slidenum">
              <a:rPr lang="de-DE"/>
              <a:pPr>
                <a:defRPr/>
              </a:pPr>
              <a:t>‹N›</a:t>
            </a:fld>
            <a:endParaRPr lang="de-DE"/>
          </a:p>
        </p:txBody>
      </p:sp>
    </p:spTree>
    <p:extLst>
      <p:ext uri="{BB962C8B-B14F-4D97-AF65-F5344CB8AC3E}">
        <p14:creationId xmlns:p14="http://schemas.microsoft.com/office/powerpoint/2010/main" val="84935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C645345-591C-D343-BBD5-010D0C0B021C}" type="datetimeFigureOut">
              <a:rPr lang="de-DE"/>
              <a:pPr>
                <a:defRPr/>
              </a:pPr>
              <a:t>21.10.2025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179541A-8400-084D-9930-B9CD3C3F7768}" type="slidenum">
              <a:rPr lang="de-DE"/>
              <a:pPr>
                <a:defRPr/>
              </a:pPr>
              <a:t>‹N›</a:t>
            </a:fld>
            <a:endParaRPr lang="de-DE"/>
          </a:p>
        </p:txBody>
      </p:sp>
    </p:spTree>
    <p:extLst>
      <p:ext uri="{BB962C8B-B14F-4D97-AF65-F5344CB8AC3E}">
        <p14:creationId xmlns:p14="http://schemas.microsoft.com/office/powerpoint/2010/main" val="711181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3B0D4BD-055C-3D41-8E3C-9FE676AA917D}" type="datetimeFigureOut">
              <a:rPr lang="de-DE"/>
              <a:pPr>
                <a:defRPr/>
              </a:pPr>
              <a:t>21.10.2025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01B042F-65B8-614C-BA43-C878B0DE338E}" type="slidenum">
              <a:rPr lang="de-DE"/>
              <a:pPr>
                <a:defRPr/>
              </a:pPr>
              <a:t>‹N›</a:t>
            </a:fld>
            <a:endParaRPr lang="de-DE"/>
          </a:p>
        </p:txBody>
      </p:sp>
    </p:spTree>
    <p:extLst>
      <p:ext uri="{BB962C8B-B14F-4D97-AF65-F5344CB8AC3E}">
        <p14:creationId xmlns:p14="http://schemas.microsoft.com/office/powerpoint/2010/main" val="286707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1370C17-AC3B-AC42-A1FC-9B53FE1EFD59}" type="datetimeFigureOut">
              <a:rPr lang="de-DE"/>
              <a:pPr>
                <a:defRPr/>
              </a:pPr>
              <a:t>21.10.2025</a:t>
            </a:fld>
            <a:endParaRPr lang="de-DE"/>
          </a:p>
        </p:txBody>
      </p:sp>
      <p:sp>
        <p:nvSpPr>
          <p:cNvPr id="8" name="Fußzeilenplatzhalt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9" name="Foliennummernplatzhalt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2497310-1514-8E48-8355-D8132A73DE92}" type="slidenum">
              <a:rPr lang="de-DE"/>
              <a:pPr>
                <a:defRPr/>
              </a:pPr>
              <a:t>‹N›</a:t>
            </a:fld>
            <a:endParaRPr lang="de-DE"/>
          </a:p>
        </p:txBody>
      </p:sp>
    </p:spTree>
    <p:extLst>
      <p:ext uri="{BB962C8B-B14F-4D97-AF65-F5344CB8AC3E}">
        <p14:creationId xmlns:p14="http://schemas.microsoft.com/office/powerpoint/2010/main" val="517219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7F3251D-89C2-FA44-8B58-9D53314D7976}" type="datetimeFigureOut">
              <a:rPr lang="de-DE"/>
              <a:pPr>
                <a:defRPr/>
              </a:pPr>
              <a:t>21.10.2025</a:t>
            </a:fld>
            <a:endParaRPr lang="de-DE"/>
          </a:p>
        </p:txBody>
      </p:sp>
      <p:sp>
        <p:nvSpPr>
          <p:cNvPr id="4" name="Fußzeilenplatzhalt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2163387-A703-A543-8B4B-BE54C7FA1C5C}" type="slidenum">
              <a:rPr lang="de-DE"/>
              <a:pPr>
                <a:defRPr/>
              </a:pPr>
              <a:t>‹N›</a:t>
            </a:fld>
            <a:endParaRPr lang="de-DE"/>
          </a:p>
        </p:txBody>
      </p:sp>
    </p:spTree>
    <p:extLst>
      <p:ext uri="{BB962C8B-B14F-4D97-AF65-F5344CB8AC3E}">
        <p14:creationId xmlns:p14="http://schemas.microsoft.com/office/powerpoint/2010/main" val="4067572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9CF29D0-6587-EE47-803A-89B4C1BACD73}" type="datetimeFigureOut">
              <a:rPr lang="de-DE"/>
              <a:pPr>
                <a:defRPr/>
              </a:pPr>
              <a:t>21.10.2025</a:t>
            </a:fld>
            <a:endParaRPr lang="de-DE"/>
          </a:p>
        </p:txBody>
      </p:sp>
      <p:sp>
        <p:nvSpPr>
          <p:cNvPr id="3" name="Fußzeilenplatzhalt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4" name="Foliennummernplatzhalt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690862E-050D-0841-BDE2-A9DD092E136E}" type="slidenum">
              <a:rPr lang="de-DE"/>
              <a:pPr>
                <a:defRPr/>
              </a:pPr>
              <a:t>‹N›</a:t>
            </a:fld>
            <a:endParaRPr lang="de-DE"/>
          </a:p>
        </p:txBody>
      </p:sp>
    </p:spTree>
    <p:extLst>
      <p:ext uri="{BB962C8B-B14F-4D97-AF65-F5344CB8AC3E}">
        <p14:creationId xmlns:p14="http://schemas.microsoft.com/office/powerpoint/2010/main" val="2505195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8B88DAED-49AD-3D4A-B5C4-CF617E2A5B49}" type="datetimeFigureOut">
              <a:rPr lang="de-DE"/>
              <a:pPr>
                <a:defRPr/>
              </a:pPr>
              <a:t>21.10.2025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E321B53-537F-A043-BA22-E9B56EF07F2E}" type="slidenum">
              <a:rPr lang="de-DE"/>
              <a:pPr>
                <a:defRPr/>
              </a:pPr>
              <a:t>‹N›</a:t>
            </a:fld>
            <a:endParaRPr lang="de-DE"/>
          </a:p>
        </p:txBody>
      </p:sp>
    </p:spTree>
    <p:extLst>
      <p:ext uri="{BB962C8B-B14F-4D97-AF65-F5344CB8AC3E}">
        <p14:creationId xmlns:p14="http://schemas.microsoft.com/office/powerpoint/2010/main" val="4000281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004FA4B-E3D9-9C41-BEEE-DA1F6E86B29B}" type="datetimeFigureOut">
              <a:rPr lang="de-DE"/>
              <a:pPr>
                <a:defRPr/>
              </a:pPr>
              <a:t>21.10.2025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65D99BEE-56C9-9547-BDD7-DBA6933E9EE6}" type="slidenum">
              <a:rPr lang="de-DE"/>
              <a:pPr>
                <a:defRPr/>
              </a:pPr>
              <a:t>‹N›</a:t>
            </a:fld>
            <a:endParaRPr lang="de-DE"/>
          </a:p>
        </p:txBody>
      </p:sp>
    </p:spTree>
    <p:extLst>
      <p:ext uri="{BB962C8B-B14F-4D97-AF65-F5344CB8AC3E}">
        <p14:creationId xmlns:p14="http://schemas.microsoft.com/office/powerpoint/2010/main" val="3958714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0622F32-EC10-8440-AFC6-63EAC1334C04}" type="datetimeFigureOut">
              <a:rPr lang="de-DE"/>
              <a:pPr>
                <a:defRPr/>
              </a:pPr>
              <a:t>21.10.2025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B5ADBF1-5AC6-D544-865B-7146ECD734DC}" type="slidenum">
              <a:rPr lang="de-DE"/>
              <a:pPr>
                <a:defRPr/>
              </a:pPr>
              <a:t>‹N›</a:t>
            </a:fld>
            <a:endParaRPr lang="de-DE"/>
          </a:p>
        </p:txBody>
      </p:sp>
    </p:spTree>
    <p:extLst>
      <p:ext uri="{BB962C8B-B14F-4D97-AF65-F5344CB8AC3E}">
        <p14:creationId xmlns:p14="http://schemas.microsoft.com/office/powerpoint/2010/main" val="265360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6EFE45EA-1763-244D-890A-10A8D4173AC2}" type="datetimeFigureOut">
              <a:rPr lang="de-DE"/>
              <a:pPr>
                <a:defRPr/>
              </a:pPr>
              <a:t>21.10.2025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6633AF-4046-104E-8949-16EFECDC3846}" type="slidenum">
              <a:rPr lang="de-DE"/>
              <a:pPr>
                <a:defRPr/>
              </a:pPr>
              <a:t>‹N›</a:t>
            </a:fld>
            <a:endParaRPr lang="de-DE"/>
          </a:p>
        </p:txBody>
      </p:sp>
    </p:spTree>
    <p:extLst>
      <p:ext uri="{BB962C8B-B14F-4D97-AF65-F5344CB8AC3E}">
        <p14:creationId xmlns:p14="http://schemas.microsoft.com/office/powerpoint/2010/main" val="22155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6" name="Gruppo 5"/>
          <p:cNvGrpSpPr/>
          <p:nvPr userDrawn="1"/>
        </p:nvGrpSpPr>
        <p:grpSpPr>
          <a:xfrm>
            <a:off x="35496" y="6093296"/>
            <a:ext cx="9071992" cy="638968"/>
            <a:chOff x="0" y="3141032"/>
            <a:chExt cx="9144000" cy="638968"/>
          </a:xfrm>
        </p:grpSpPr>
        <p:pic>
          <p:nvPicPr>
            <p:cNvPr id="7"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8"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4"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
        <p:nvSpPr>
          <p:cNvPr id="15" name="Title 1"/>
          <p:cNvSpPr>
            <a:spLocks noGrp="1"/>
          </p:cNvSpPr>
          <p:nvPr>
            <p:ph type="title"/>
          </p:nvPr>
        </p:nvSpPr>
        <p:spPr>
          <a:xfrm>
            <a:off x="457200" y="274637"/>
            <a:ext cx="8229600" cy="707495"/>
          </a:xfrm>
          <a:no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defRPr lang="en-US" sz="2800" b="1" cap="none" spc="0" dirty="0">
                <a:ln>
                  <a:noFill/>
                </a:ln>
                <a:solidFill>
                  <a:srgbClr val="FF0000"/>
                </a:solidFill>
                <a:effectLst/>
              </a:defRPr>
            </a:lvl1pPr>
          </a:lstStyle>
          <a:p>
            <a:pPr marL="0" lvl="0"/>
            <a:r>
              <a:rPr lang="it-IT" smtClean="0"/>
              <a:t>Fare clic per modificare stile</a:t>
            </a:r>
            <a:endParaRPr lang="en-US" dirty="0"/>
          </a:p>
        </p:txBody>
      </p:sp>
    </p:spTree>
    <p:extLst>
      <p:ext uri="{BB962C8B-B14F-4D97-AF65-F5344CB8AC3E}">
        <p14:creationId xmlns:p14="http://schemas.microsoft.com/office/powerpoint/2010/main" val="2557924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7123CFC-5270-4B49-BE3F-B9179F31FA1A}" type="slidenum">
              <a:rPr lang="it-IT"/>
              <a:pPr>
                <a:defRPr/>
              </a:pPr>
              <a:t>‹N›</a:t>
            </a:fld>
            <a:endParaRPr lang="it-IT"/>
          </a:p>
        </p:txBody>
      </p:sp>
    </p:spTree>
    <p:extLst>
      <p:ext uri="{BB962C8B-B14F-4D97-AF65-F5344CB8AC3E}">
        <p14:creationId xmlns:p14="http://schemas.microsoft.com/office/powerpoint/2010/main" val="662624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2901950"/>
            <a:ext cx="3505200" cy="3983038"/>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grpSp>
        <p:nvGrpSpPr>
          <p:cNvPr id="5" name="Group 21"/>
          <p:cNvGrpSpPr>
            <a:grpSpLocks/>
          </p:cNvGrpSpPr>
          <p:nvPr userDrawn="1"/>
        </p:nvGrpSpPr>
        <p:grpSpPr bwMode="auto">
          <a:xfrm>
            <a:off x="0" y="1811338"/>
            <a:ext cx="9144000" cy="1833562"/>
            <a:chOff x="0" y="1478"/>
            <a:chExt cx="5760" cy="1155"/>
          </a:xfrm>
        </p:grpSpPr>
        <p:sp>
          <p:nvSpPr>
            <p:cNvPr id="6" name="Rectangle 4"/>
            <p:cNvSpPr>
              <a:spLocks noChangeArrowheads="1"/>
            </p:cNvSpPr>
            <p:nvPr/>
          </p:nvSpPr>
          <p:spPr bwMode="hidden">
            <a:xfrm>
              <a:off x="1081" y="1706"/>
              <a:ext cx="4679" cy="92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7" name="Group 5"/>
            <p:cNvGrpSpPr>
              <a:grpSpLocks/>
            </p:cNvGrpSpPr>
            <p:nvPr/>
          </p:nvGrpSpPr>
          <p:grpSpPr bwMode="auto">
            <a:xfrm>
              <a:off x="0" y="1478"/>
              <a:ext cx="1806" cy="1155"/>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grpSp>
      <p:pic>
        <p:nvPicPr>
          <p:cNvPr id="18" name="Picture 22" descr="bann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988"/>
            <a:ext cx="9144000" cy="6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EERA 1 white"/>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1438" y="685800"/>
            <a:ext cx="19081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Rectangle 19"/>
          <p:cNvSpPr>
            <a:spLocks noGrp="1" noChangeArrowheads="1"/>
          </p:cNvSpPr>
          <p:nvPr>
            <p:ph type="ctrTitle"/>
          </p:nvPr>
        </p:nvSpPr>
        <p:spPr>
          <a:xfrm>
            <a:off x="2971800" y="2205038"/>
            <a:ext cx="6019800" cy="1439862"/>
          </a:xfrm>
        </p:spPr>
        <p:txBody>
          <a:bodyPr/>
          <a:lstStyle>
            <a:lvl1pPr>
              <a:defRPr sz="3600">
                <a:solidFill>
                  <a:srgbClr val="FFFFFF"/>
                </a:solidFill>
              </a:defRPr>
            </a:lvl1pPr>
          </a:lstStyle>
          <a:p>
            <a:pPr lvl="0"/>
            <a:r>
              <a:rPr lang="en-GB" noProof="0" smtClean="0"/>
              <a:t>Title</a:t>
            </a:r>
          </a:p>
        </p:txBody>
      </p:sp>
      <p:sp>
        <p:nvSpPr>
          <p:cNvPr id="12308" name="Rectangle 20"/>
          <p:cNvSpPr>
            <a:spLocks noGrp="1" noChangeArrowheads="1"/>
          </p:cNvSpPr>
          <p:nvPr>
            <p:ph type="subTitle" idx="1"/>
          </p:nvPr>
        </p:nvSpPr>
        <p:spPr>
          <a:xfrm>
            <a:off x="2987675" y="3789363"/>
            <a:ext cx="6019800" cy="1752600"/>
          </a:xfrm>
        </p:spPr>
        <p:txBody>
          <a:bodyPr/>
          <a:lstStyle>
            <a:lvl1pPr marL="0" indent="0">
              <a:buFontTx/>
              <a:buNone/>
              <a:defRPr sz="1800"/>
            </a:lvl1pPr>
          </a:lstStyle>
          <a:p>
            <a:pPr lvl="0"/>
            <a:r>
              <a:rPr lang="en-GB" noProof="0" smtClean="0"/>
              <a:t>Subtitle</a:t>
            </a:r>
          </a:p>
        </p:txBody>
      </p:sp>
      <p:sp>
        <p:nvSpPr>
          <p:cNvPr id="20" name="Rectangle 16"/>
          <p:cNvSpPr>
            <a:spLocks noGrp="1" noChangeArrowheads="1"/>
          </p:cNvSpPr>
          <p:nvPr>
            <p:ph type="dt" sz="half" idx="10"/>
          </p:nvPr>
        </p:nvSpPr>
        <p:spPr>
          <a:xfrm>
            <a:off x="457200" y="6248400"/>
            <a:ext cx="2133600" cy="457200"/>
          </a:xfrm>
        </p:spPr>
        <p:txBody>
          <a:bodyPr/>
          <a:lstStyle>
            <a:lvl1pPr eaLnBrk="0" hangingPunct="0">
              <a:defRPr/>
            </a:lvl1pPr>
          </a:lstStyle>
          <a:p>
            <a:pPr>
              <a:defRPr/>
            </a:pPr>
            <a:endParaRPr lang="en-GB"/>
          </a:p>
        </p:txBody>
      </p:sp>
      <p:sp>
        <p:nvSpPr>
          <p:cNvPr id="21" name="Rectangle 17"/>
          <p:cNvSpPr>
            <a:spLocks noGrp="1" noChangeArrowheads="1"/>
          </p:cNvSpPr>
          <p:nvPr>
            <p:ph type="ftr" sz="quarter" idx="11"/>
          </p:nvPr>
        </p:nvSpPr>
        <p:spPr>
          <a:xfrm>
            <a:off x="3124200" y="6248400"/>
            <a:ext cx="2895600" cy="457200"/>
          </a:xfrm>
        </p:spPr>
        <p:txBody>
          <a:bodyPr/>
          <a:lstStyle>
            <a:lvl1pPr eaLnBrk="0" hangingPunct="0">
              <a:defRPr sz="1600"/>
            </a:lvl1pPr>
          </a:lstStyle>
          <a:p>
            <a:pPr>
              <a:defRPr/>
            </a:pPr>
            <a:r>
              <a:rPr lang="en-GB"/>
              <a:t>www.eera-set.eu</a:t>
            </a:r>
          </a:p>
        </p:txBody>
      </p:sp>
      <p:sp>
        <p:nvSpPr>
          <p:cNvPr id="22" name="Rectangle 18"/>
          <p:cNvSpPr>
            <a:spLocks noGrp="1" noChangeArrowheads="1"/>
          </p:cNvSpPr>
          <p:nvPr>
            <p:ph type="sldNum" sz="quarter" idx="12"/>
          </p:nvPr>
        </p:nvSpPr>
        <p:spPr>
          <a:xfrm>
            <a:off x="6553200" y="6248400"/>
            <a:ext cx="2133600" cy="457200"/>
          </a:xfrm>
        </p:spPr>
        <p:txBody>
          <a:bodyPr/>
          <a:lstStyle>
            <a:lvl1pPr eaLnBrk="0" hangingPunct="0">
              <a:defRPr>
                <a:latin typeface="Arial Black" charset="0"/>
              </a:defRPr>
            </a:lvl1pPr>
          </a:lstStyle>
          <a:p>
            <a:pPr>
              <a:defRPr/>
            </a:pPr>
            <a:fld id="{C4CFB563-3ED5-1A46-8549-19975A8AC5FB}" type="slidenum">
              <a:rPr lang="en-GB"/>
              <a:pPr>
                <a:defRPr/>
              </a:pPr>
              <a:t>‹N›</a:t>
            </a:fld>
            <a:endParaRPr lang="en-GB"/>
          </a:p>
        </p:txBody>
      </p:sp>
    </p:spTree>
    <p:extLst>
      <p:ext uri="{BB962C8B-B14F-4D97-AF65-F5344CB8AC3E}">
        <p14:creationId xmlns:p14="http://schemas.microsoft.com/office/powerpoint/2010/main" val="3196005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eaLnBrk="0" hangingPunct="0">
              <a:defRPr/>
            </a:lvl1pPr>
          </a:lstStyle>
          <a:p>
            <a:pPr>
              <a:defRPr/>
            </a:pPr>
            <a:r>
              <a:rPr lang="en-GB"/>
              <a:t>www.eera-set.eu</a:t>
            </a:r>
          </a:p>
        </p:txBody>
      </p:sp>
      <p:sp>
        <p:nvSpPr>
          <p:cNvPr id="5" name="Segnaposto numero diapositiva 4"/>
          <p:cNvSpPr>
            <a:spLocks noGrp="1"/>
          </p:cNvSpPr>
          <p:nvPr>
            <p:ph type="sldNum" sz="quarter" idx="11"/>
          </p:nvPr>
        </p:nvSpPr>
        <p:spPr/>
        <p:txBody>
          <a:bodyPr/>
          <a:lstStyle>
            <a:lvl1pPr eaLnBrk="0" hangingPunct="0">
              <a:defRPr/>
            </a:lvl1pPr>
          </a:lstStyle>
          <a:p>
            <a:pPr>
              <a:defRPr/>
            </a:pPr>
            <a:r>
              <a:rPr lang="en-GB"/>
              <a:t>Page </a:t>
            </a:r>
            <a:fld id="{4DFCAC6D-EE6C-B84E-BD0B-E8328781EC46}" type="slidenum">
              <a:rPr lang="en-GB"/>
              <a:pPr>
                <a:defRPr/>
              </a:pPr>
              <a:t>‹N›</a:t>
            </a:fld>
            <a:endParaRPr lang="en-GB"/>
          </a:p>
        </p:txBody>
      </p:sp>
      <p:sp>
        <p:nvSpPr>
          <p:cNvPr id="6" name="Segnaposto data 5"/>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2081786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piè di pagina 3"/>
          <p:cNvSpPr>
            <a:spLocks noGrp="1"/>
          </p:cNvSpPr>
          <p:nvPr>
            <p:ph type="ftr" sz="quarter" idx="10"/>
          </p:nvPr>
        </p:nvSpPr>
        <p:spPr/>
        <p:txBody>
          <a:bodyPr/>
          <a:lstStyle>
            <a:lvl1pPr eaLnBrk="0" hangingPunct="0">
              <a:defRPr/>
            </a:lvl1pPr>
          </a:lstStyle>
          <a:p>
            <a:pPr>
              <a:defRPr/>
            </a:pPr>
            <a:r>
              <a:rPr lang="en-GB"/>
              <a:t>www.eera-set.eu</a:t>
            </a:r>
          </a:p>
        </p:txBody>
      </p:sp>
      <p:sp>
        <p:nvSpPr>
          <p:cNvPr id="5" name="Segnaposto numero diapositiva 4"/>
          <p:cNvSpPr>
            <a:spLocks noGrp="1"/>
          </p:cNvSpPr>
          <p:nvPr>
            <p:ph type="sldNum" sz="quarter" idx="11"/>
          </p:nvPr>
        </p:nvSpPr>
        <p:spPr/>
        <p:txBody>
          <a:bodyPr/>
          <a:lstStyle>
            <a:lvl1pPr eaLnBrk="0" hangingPunct="0">
              <a:defRPr/>
            </a:lvl1pPr>
          </a:lstStyle>
          <a:p>
            <a:pPr>
              <a:defRPr/>
            </a:pPr>
            <a:r>
              <a:rPr lang="en-GB"/>
              <a:t>Page </a:t>
            </a:r>
            <a:fld id="{31BFC550-81DE-CA4B-98F2-751D9A2D3186}" type="slidenum">
              <a:rPr lang="en-GB"/>
              <a:pPr>
                <a:defRPr/>
              </a:pPr>
              <a:t>‹N›</a:t>
            </a:fld>
            <a:endParaRPr lang="en-GB"/>
          </a:p>
        </p:txBody>
      </p:sp>
      <p:sp>
        <p:nvSpPr>
          <p:cNvPr id="6" name="Segnaposto data 5"/>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3502799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412875"/>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eaLnBrk="0" hangingPunct="0">
              <a:defRPr/>
            </a:lvl1pPr>
          </a:lstStyle>
          <a:p>
            <a:pPr>
              <a:defRPr/>
            </a:pPr>
            <a:r>
              <a:rPr lang="en-GB"/>
              <a:t>www.eera-set.eu</a:t>
            </a:r>
          </a:p>
        </p:txBody>
      </p:sp>
      <p:sp>
        <p:nvSpPr>
          <p:cNvPr id="6" name="Segnaposto numero diapositiva 5"/>
          <p:cNvSpPr>
            <a:spLocks noGrp="1"/>
          </p:cNvSpPr>
          <p:nvPr>
            <p:ph type="sldNum" sz="quarter" idx="11"/>
          </p:nvPr>
        </p:nvSpPr>
        <p:spPr/>
        <p:txBody>
          <a:bodyPr/>
          <a:lstStyle>
            <a:lvl1pPr eaLnBrk="0" hangingPunct="0">
              <a:defRPr/>
            </a:lvl1pPr>
          </a:lstStyle>
          <a:p>
            <a:pPr>
              <a:defRPr/>
            </a:pPr>
            <a:r>
              <a:rPr lang="en-GB"/>
              <a:t>Page </a:t>
            </a:r>
            <a:fld id="{5E255E56-3D26-DB43-ACD9-5684D6241AEB}" type="slidenum">
              <a:rPr lang="en-GB"/>
              <a:pPr>
                <a:defRPr/>
              </a:pPr>
              <a:t>‹N›</a:t>
            </a:fld>
            <a:endParaRPr lang="en-GB"/>
          </a:p>
        </p:txBody>
      </p:sp>
      <p:sp>
        <p:nvSpPr>
          <p:cNvPr id="7" name="Segnaposto data 6"/>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4113705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eaLnBrk="0" hangingPunct="0">
              <a:defRPr/>
            </a:lvl1pPr>
          </a:lstStyle>
          <a:p>
            <a:pPr>
              <a:defRPr/>
            </a:pPr>
            <a:r>
              <a:rPr lang="en-GB"/>
              <a:t>www.eera-set.eu</a:t>
            </a:r>
          </a:p>
        </p:txBody>
      </p:sp>
      <p:sp>
        <p:nvSpPr>
          <p:cNvPr id="8" name="Segnaposto numero diapositiva 7"/>
          <p:cNvSpPr>
            <a:spLocks noGrp="1"/>
          </p:cNvSpPr>
          <p:nvPr>
            <p:ph type="sldNum" sz="quarter" idx="11"/>
          </p:nvPr>
        </p:nvSpPr>
        <p:spPr/>
        <p:txBody>
          <a:bodyPr/>
          <a:lstStyle>
            <a:lvl1pPr eaLnBrk="0" hangingPunct="0">
              <a:defRPr/>
            </a:lvl1pPr>
          </a:lstStyle>
          <a:p>
            <a:pPr>
              <a:defRPr/>
            </a:pPr>
            <a:r>
              <a:rPr lang="en-GB"/>
              <a:t>Page </a:t>
            </a:r>
            <a:fld id="{440732F5-AF8D-7641-BD9A-55AC1861CB4C}" type="slidenum">
              <a:rPr lang="en-GB"/>
              <a:pPr>
                <a:defRPr/>
              </a:pPr>
              <a:t>‹N›</a:t>
            </a:fld>
            <a:endParaRPr lang="en-GB"/>
          </a:p>
        </p:txBody>
      </p:sp>
      <p:sp>
        <p:nvSpPr>
          <p:cNvPr id="9" name="Segnaposto data 8"/>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2236172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piè di pagina 2"/>
          <p:cNvSpPr>
            <a:spLocks noGrp="1"/>
          </p:cNvSpPr>
          <p:nvPr>
            <p:ph type="ftr" sz="quarter" idx="10"/>
          </p:nvPr>
        </p:nvSpPr>
        <p:spPr/>
        <p:txBody>
          <a:bodyPr/>
          <a:lstStyle>
            <a:lvl1pPr eaLnBrk="0" hangingPunct="0">
              <a:defRPr/>
            </a:lvl1pPr>
          </a:lstStyle>
          <a:p>
            <a:pPr>
              <a:defRPr/>
            </a:pPr>
            <a:r>
              <a:rPr lang="en-GB"/>
              <a:t>www.eera-set.eu</a:t>
            </a:r>
          </a:p>
        </p:txBody>
      </p:sp>
      <p:sp>
        <p:nvSpPr>
          <p:cNvPr id="4" name="Segnaposto numero diapositiva 3"/>
          <p:cNvSpPr>
            <a:spLocks noGrp="1"/>
          </p:cNvSpPr>
          <p:nvPr>
            <p:ph type="sldNum" sz="quarter" idx="11"/>
          </p:nvPr>
        </p:nvSpPr>
        <p:spPr/>
        <p:txBody>
          <a:bodyPr/>
          <a:lstStyle>
            <a:lvl1pPr eaLnBrk="0" hangingPunct="0">
              <a:defRPr/>
            </a:lvl1pPr>
          </a:lstStyle>
          <a:p>
            <a:pPr>
              <a:defRPr/>
            </a:pPr>
            <a:r>
              <a:rPr lang="en-GB"/>
              <a:t>Page </a:t>
            </a:r>
            <a:fld id="{C96CF8ED-6615-EF4F-8905-823DF7212550}" type="slidenum">
              <a:rPr lang="en-GB"/>
              <a:pPr>
                <a:defRPr/>
              </a:pPr>
              <a:t>‹N›</a:t>
            </a:fld>
            <a:endParaRPr lang="en-GB"/>
          </a:p>
        </p:txBody>
      </p:sp>
      <p:sp>
        <p:nvSpPr>
          <p:cNvPr id="5" name="Segnaposto data 4"/>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3320014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eaLnBrk="0" hangingPunct="0">
              <a:defRPr/>
            </a:lvl1pPr>
          </a:lstStyle>
          <a:p>
            <a:pPr>
              <a:defRPr/>
            </a:pPr>
            <a:r>
              <a:rPr lang="en-GB"/>
              <a:t>www.eera-set.eu</a:t>
            </a:r>
          </a:p>
        </p:txBody>
      </p:sp>
      <p:sp>
        <p:nvSpPr>
          <p:cNvPr id="3" name="Segnaposto numero diapositiva 2"/>
          <p:cNvSpPr>
            <a:spLocks noGrp="1"/>
          </p:cNvSpPr>
          <p:nvPr>
            <p:ph type="sldNum" sz="quarter" idx="11"/>
          </p:nvPr>
        </p:nvSpPr>
        <p:spPr/>
        <p:txBody>
          <a:bodyPr/>
          <a:lstStyle>
            <a:lvl1pPr eaLnBrk="0" hangingPunct="0">
              <a:defRPr/>
            </a:lvl1pPr>
          </a:lstStyle>
          <a:p>
            <a:pPr>
              <a:defRPr/>
            </a:pPr>
            <a:r>
              <a:rPr lang="en-GB"/>
              <a:t>Page </a:t>
            </a:r>
            <a:fld id="{92FF4C1E-6A11-C64E-A27C-F681A7ACCB0A}" type="slidenum">
              <a:rPr lang="en-GB"/>
              <a:pPr>
                <a:defRPr/>
              </a:pPr>
              <a:t>‹N›</a:t>
            </a:fld>
            <a:endParaRPr lang="en-GB"/>
          </a:p>
        </p:txBody>
      </p:sp>
      <p:sp>
        <p:nvSpPr>
          <p:cNvPr id="4" name="Segnaposto data 3"/>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2510877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piè di pagina 4"/>
          <p:cNvSpPr>
            <a:spLocks noGrp="1"/>
          </p:cNvSpPr>
          <p:nvPr>
            <p:ph type="ftr" sz="quarter" idx="10"/>
          </p:nvPr>
        </p:nvSpPr>
        <p:spPr/>
        <p:txBody>
          <a:bodyPr/>
          <a:lstStyle>
            <a:lvl1pPr eaLnBrk="0" hangingPunct="0">
              <a:defRPr/>
            </a:lvl1pPr>
          </a:lstStyle>
          <a:p>
            <a:pPr>
              <a:defRPr/>
            </a:pPr>
            <a:r>
              <a:rPr lang="en-GB"/>
              <a:t>www.eera-set.eu</a:t>
            </a:r>
          </a:p>
        </p:txBody>
      </p:sp>
      <p:sp>
        <p:nvSpPr>
          <p:cNvPr id="6" name="Segnaposto numero diapositiva 5"/>
          <p:cNvSpPr>
            <a:spLocks noGrp="1"/>
          </p:cNvSpPr>
          <p:nvPr>
            <p:ph type="sldNum" sz="quarter" idx="11"/>
          </p:nvPr>
        </p:nvSpPr>
        <p:spPr/>
        <p:txBody>
          <a:bodyPr/>
          <a:lstStyle>
            <a:lvl1pPr eaLnBrk="0" hangingPunct="0">
              <a:defRPr/>
            </a:lvl1pPr>
          </a:lstStyle>
          <a:p>
            <a:pPr>
              <a:defRPr/>
            </a:pPr>
            <a:r>
              <a:rPr lang="en-GB"/>
              <a:t>Page </a:t>
            </a:r>
            <a:fld id="{2851DAD7-672C-1547-B4A6-AA6CDBF91CB9}" type="slidenum">
              <a:rPr lang="en-GB"/>
              <a:pPr>
                <a:defRPr/>
              </a:pPr>
              <a:t>‹N›</a:t>
            </a:fld>
            <a:endParaRPr lang="en-GB"/>
          </a:p>
        </p:txBody>
      </p:sp>
      <p:sp>
        <p:nvSpPr>
          <p:cNvPr id="7" name="Segnaposto data 6"/>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20917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piè di pagina 4"/>
          <p:cNvSpPr>
            <a:spLocks noGrp="1"/>
          </p:cNvSpPr>
          <p:nvPr>
            <p:ph type="ftr" sz="quarter" idx="10"/>
          </p:nvPr>
        </p:nvSpPr>
        <p:spPr/>
        <p:txBody>
          <a:bodyPr/>
          <a:lstStyle>
            <a:lvl1pPr eaLnBrk="0" hangingPunct="0">
              <a:defRPr/>
            </a:lvl1pPr>
          </a:lstStyle>
          <a:p>
            <a:pPr>
              <a:defRPr/>
            </a:pPr>
            <a:r>
              <a:rPr lang="en-GB"/>
              <a:t>www.eera-set.eu</a:t>
            </a:r>
          </a:p>
        </p:txBody>
      </p:sp>
      <p:sp>
        <p:nvSpPr>
          <p:cNvPr id="6" name="Segnaposto numero diapositiva 5"/>
          <p:cNvSpPr>
            <a:spLocks noGrp="1"/>
          </p:cNvSpPr>
          <p:nvPr>
            <p:ph type="sldNum" sz="quarter" idx="11"/>
          </p:nvPr>
        </p:nvSpPr>
        <p:spPr/>
        <p:txBody>
          <a:bodyPr/>
          <a:lstStyle>
            <a:lvl1pPr eaLnBrk="0" hangingPunct="0">
              <a:defRPr/>
            </a:lvl1pPr>
          </a:lstStyle>
          <a:p>
            <a:pPr>
              <a:defRPr/>
            </a:pPr>
            <a:r>
              <a:rPr lang="en-GB"/>
              <a:t>Page </a:t>
            </a:r>
            <a:fld id="{5A1716B8-D356-B44B-8354-3E4B6BDB69D8}" type="slidenum">
              <a:rPr lang="en-GB"/>
              <a:pPr>
                <a:defRPr/>
              </a:pPr>
              <a:t>‹N›</a:t>
            </a:fld>
            <a:endParaRPr lang="en-GB"/>
          </a:p>
        </p:txBody>
      </p:sp>
      <p:sp>
        <p:nvSpPr>
          <p:cNvPr id="7" name="Segnaposto data 6"/>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178770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5" name="Gruppo 5"/>
          <p:cNvGrpSpPr/>
          <p:nvPr userDrawn="1"/>
        </p:nvGrpSpPr>
        <p:grpSpPr>
          <a:xfrm>
            <a:off x="35496" y="6093296"/>
            <a:ext cx="9071992" cy="638968"/>
            <a:chOff x="0" y="3141032"/>
            <a:chExt cx="9144000" cy="638968"/>
          </a:xfrm>
        </p:grpSpPr>
        <p:pic>
          <p:nvPicPr>
            <p:cNvPr id="6"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7"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3"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9219704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eaLnBrk="0" hangingPunct="0">
              <a:defRPr/>
            </a:lvl1pPr>
          </a:lstStyle>
          <a:p>
            <a:pPr>
              <a:defRPr/>
            </a:pPr>
            <a:r>
              <a:rPr lang="en-GB"/>
              <a:t>www.eera-set.eu</a:t>
            </a:r>
          </a:p>
        </p:txBody>
      </p:sp>
      <p:sp>
        <p:nvSpPr>
          <p:cNvPr id="5" name="Segnaposto numero diapositiva 4"/>
          <p:cNvSpPr>
            <a:spLocks noGrp="1"/>
          </p:cNvSpPr>
          <p:nvPr>
            <p:ph type="sldNum" sz="quarter" idx="11"/>
          </p:nvPr>
        </p:nvSpPr>
        <p:spPr/>
        <p:txBody>
          <a:bodyPr/>
          <a:lstStyle>
            <a:lvl1pPr eaLnBrk="0" hangingPunct="0">
              <a:defRPr/>
            </a:lvl1pPr>
          </a:lstStyle>
          <a:p>
            <a:pPr>
              <a:defRPr/>
            </a:pPr>
            <a:r>
              <a:rPr lang="en-GB"/>
              <a:t>Page </a:t>
            </a:r>
            <a:fld id="{41BF9BA9-9204-554C-937B-36EA242C1788}" type="slidenum">
              <a:rPr lang="en-GB"/>
              <a:pPr>
                <a:defRPr/>
              </a:pPr>
              <a:t>‹N›</a:t>
            </a:fld>
            <a:endParaRPr lang="en-GB"/>
          </a:p>
        </p:txBody>
      </p:sp>
      <p:sp>
        <p:nvSpPr>
          <p:cNvPr id="6" name="Segnaposto data 5"/>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2302870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5438" y="476250"/>
            <a:ext cx="2071687" cy="59055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476250"/>
            <a:ext cx="6065838" cy="59055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eaLnBrk="0" hangingPunct="0">
              <a:defRPr/>
            </a:lvl1pPr>
          </a:lstStyle>
          <a:p>
            <a:pPr>
              <a:defRPr/>
            </a:pPr>
            <a:r>
              <a:rPr lang="en-GB"/>
              <a:t>www.eera-set.eu</a:t>
            </a:r>
          </a:p>
        </p:txBody>
      </p:sp>
      <p:sp>
        <p:nvSpPr>
          <p:cNvPr id="5" name="Segnaposto numero diapositiva 4"/>
          <p:cNvSpPr>
            <a:spLocks noGrp="1"/>
          </p:cNvSpPr>
          <p:nvPr>
            <p:ph type="sldNum" sz="quarter" idx="11"/>
          </p:nvPr>
        </p:nvSpPr>
        <p:spPr/>
        <p:txBody>
          <a:bodyPr/>
          <a:lstStyle>
            <a:lvl1pPr eaLnBrk="0" hangingPunct="0">
              <a:defRPr/>
            </a:lvl1pPr>
          </a:lstStyle>
          <a:p>
            <a:pPr>
              <a:defRPr/>
            </a:pPr>
            <a:r>
              <a:rPr lang="en-GB"/>
              <a:t>Page </a:t>
            </a:r>
            <a:fld id="{7B46242C-8D93-5B4F-93F3-1CBE1CE2C39C}" type="slidenum">
              <a:rPr lang="en-GB"/>
              <a:pPr>
                <a:defRPr/>
              </a:pPr>
              <a:t>‹N›</a:t>
            </a:fld>
            <a:endParaRPr lang="en-GB"/>
          </a:p>
        </p:txBody>
      </p:sp>
      <p:sp>
        <p:nvSpPr>
          <p:cNvPr id="6" name="Segnaposto data 5"/>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2890668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2268538" y="476250"/>
            <a:ext cx="6478587" cy="595313"/>
          </a:xfrm>
        </p:spPr>
        <p:txBody>
          <a:bodyPr/>
          <a:lstStyle/>
          <a:p>
            <a:r>
              <a:rPr lang="it-IT" smtClean="0"/>
              <a:t>Fare clic per modificare stile</a:t>
            </a:r>
            <a:endParaRPr lang="it-IT"/>
          </a:p>
        </p:txBody>
      </p:sp>
      <p:sp>
        <p:nvSpPr>
          <p:cNvPr id="3" name="Segnaposto SmartArt 2"/>
          <p:cNvSpPr>
            <a:spLocks noGrp="1"/>
          </p:cNvSpPr>
          <p:nvPr>
            <p:ph type="dgm" idx="1"/>
          </p:nvPr>
        </p:nvSpPr>
        <p:spPr>
          <a:xfrm>
            <a:off x="457200" y="1412875"/>
            <a:ext cx="8229600" cy="4968875"/>
          </a:xfrm>
        </p:spPr>
        <p:txBody>
          <a:bodyPr/>
          <a:lstStyle/>
          <a:p>
            <a:pPr lvl="0"/>
            <a:endParaRPr lang="it-IT" noProof="0"/>
          </a:p>
        </p:txBody>
      </p:sp>
      <p:sp>
        <p:nvSpPr>
          <p:cNvPr id="4" name="Segnaposto piè di pagina 3"/>
          <p:cNvSpPr>
            <a:spLocks noGrp="1"/>
          </p:cNvSpPr>
          <p:nvPr>
            <p:ph type="ftr" sz="quarter" idx="10"/>
          </p:nvPr>
        </p:nvSpPr>
        <p:spPr/>
        <p:txBody>
          <a:bodyPr/>
          <a:lstStyle>
            <a:lvl1pPr eaLnBrk="0" hangingPunct="0">
              <a:defRPr/>
            </a:lvl1pPr>
          </a:lstStyle>
          <a:p>
            <a:pPr>
              <a:defRPr/>
            </a:pPr>
            <a:r>
              <a:rPr lang="en-GB"/>
              <a:t>www.eera-set.eu</a:t>
            </a:r>
          </a:p>
        </p:txBody>
      </p:sp>
      <p:sp>
        <p:nvSpPr>
          <p:cNvPr id="5" name="Segnaposto numero diapositiva 4"/>
          <p:cNvSpPr>
            <a:spLocks noGrp="1"/>
          </p:cNvSpPr>
          <p:nvPr>
            <p:ph type="sldNum" sz="quarter" idx="11"/>
          </p:nvPr>
        </p:nvSpPr>
        <p:spPr/>
        <p:txBody>
          <a:bodyPr/>
          <a:lstStyle>
            <a:lvl1pPr eaLnBrk="0" hangingPunct="0">
              <a:defRPr/>
            </a:lvl1pPr>
          </a:lstStyle>
          <a:p>
            <a:pPr>
              <a:defRPr/>
            </a:pPr>
            <a:r>
              <a:rPr lang="en-GB"/>
              <a:t>Page </a:t>
            </a:r>
            <a:fld id="{39B9E964-8074-BE4E-8B8D-52354EA7AD27}" type="slidenum">
              <a:rPr lang="en-GB"/>
              <a:pPr>
                <a:defRPr/>
              </a:pPr>
              <a:t>‹N›</a:t>
            </a:fld>
            <a:endParaRPr lang="en-GB"/>
          </a:p>
        </p:txBody>
      </p:sp>
      <p:sp>
        <p:nvSpPr>
          <p:cNvPr id="6" name="Segnaposto data 5"/>
          <p:cNvSpPr>
            <a:spLocks noGrp="1"/>
          </p:cNvSpPr>
          <p:nvPr>
            <p:ph type="dt" sz="half" idx="12"/>
          </p:nvPr>
        </p:nvSpPr>
        <p:spPr/>
        <p:txBody>
          <a:bodyPr/>
          <a:lstStyle>
            <a:lvl1pPr eaLnBrk="0" hangingPunct="0">
              <a:defRPr/>
            </a:lvl1pPr>
          </a:lstStyle>
          <a:p>
            <a:pPr>
              <a:defRPr/>
            </a:pPr>
            <a:endParaRPr lang="en-GB"/>
          </a:p>
        </p:txBody>
      </p:sp>
    </p:spTree>
    <p:extLst>
      <p:ext uri="{BB962C8B-B14F-4D97-AF65-F5344CB8AC3E}">
        <p14:creationId xmlns:p14="http://schemas.microsoft.com/office/powerpoint/2010/main" val="4200226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NO titeldia met eigen fotobeeld -">
    <p:spTree>
      <p:nvGrpSpPr>
        <p:cNvPr id="1" name=""/>
        <p:cNvGrpSpPr/>
        <p:nvPr/>
      </p:nvGrpSpPr>
      <p:grpSpPr>
        <a:xfrm>
          <a:off x="0" y="0"/>
          <a:ext cx="0" cy="0"/>
          <a:chOff x="0" y="0"/>
          <a:chExt cx="0" cy="0"/>
        </a:xfrm>
      </p:grpSpPr>
      <p:pic>
        <p:nvPicPr>
          <p:cNvPr id="5" name="Afbeelding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7"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8"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9" name="Afbeelding 10">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1" name="Afbeelding 1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
        <p:nvSpPr>
          <p:cNvPr id="13" name="Rechthoek 6"/>
          <p:cNvSpPr/>
          <p:nvPr/>
        </p:nvSpPr>
        <p:spPr bwMode="white">
          <a:xfrm>
            <a:off x="4678363" y="0"/>
            <a:ext cx="730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latin typeface="Arial"/>
            </a:endParaRPr>
          </a:p>
        </p:txBody>
      </p:sp>
      <p:sp>
        <p:nvSpPr>
          <p:cNvPr id="2"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smtClean="0"/>
              <a:t>Klik om de stijl te bewerken</a:t>
            </a:r>
            <a:endParaRPr lang="nl-NL" dirty="0"/>
          </a:p>
        </p:txBody>
      </p:sp>
      <p:sp>
        <p:nvSpPr>
          <p:cNvPr id="3" name="Ondertitel 2"/>
          <p:cNvSpPr>
            <a:spLocks noGrp="1"/>
          </p:cNvSpPr>
          <p:nvPr>
            <p:ph type="subTitle" idx="1"/>
          </p:nvPr>
        </p:nvSpPr>
        <p:spPr>
          <a:xfrm>
            <a:off x="1403350" y="235080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10" name="Tijdelijke aanduiding voor inhoud 2"/>
          <p:cNvSpPr>
            <a:spLocks noGrp="1"/>
          </p:cNvSpPr>
          <p:nvPr>
            <p:ph idx="13"/>
          </p:nvPr>
        </p:nvSpPr>
        <p:spPr>
          <a:xfrm>
            <a:off x="1403350" y="4293096"/>
            <a:ext cx="3024188" cy="2088654"/>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7"/>
              </a:buBlip>
              <a:defRPr/>
            </a:lvl2pPr>
            <a:lvl3pPr marL="542925" indent="-187325">
              <a:buFontTx/>
              <a:buBlip>
                <a:blip r:embed="rId7"/>
              </a:buBlip>
              <a:defRPr/>
            </a:lvl3pPr>
            <a:lvl4pPr marL="715963" indent="-173038">
              <a:buFontTx/>
              <a:buBlip>
                <a:blip r:embed="rId7"/>
              </a:buBlip>
              <a:defRPr/>
            </a:lvl4pPr>
            <a:lvl5pPr marL="901700" indent="-187325">
              <a:buFontTx/>
              <a:buBlip>
                <a:blip r:embed="rId7"/>
              </a:buBlip>
              <a:defRPr/>
            </a:lvl5pPr>
          </a:lstStyle>
          <a:p>
            <a:pPr lvl="0"/>
            <a:r>
              <a:rPr lang="en-US" smtClean="0"/>
              <a:t>Click to edit Master text styles</a:t>
            </a:r>
          </a:p>
        </p:txBody>
      </p:sp>
      <p:sp>
        <p:nvSpPr>
          <p:cNvPr id="14" name="Tijdelijke aanduiding voor datum 3"/>
          <p:cNvSpPr>
            <a:spLocks noGrp="1"/>
          </p:cNvSpPr>
          <p:nvPr>
            <p:ph type="dt" sz="half" idx="14"/>
          </p:nvPr>
        </p:nvSpPr>
        <p:spPr/>
        <p:txBody>
          <a:bodyPr wrap="square" numCol="1" compatLnSpc="1">
            <a:prstTxWarp prst="textNoShape">
              <a:avLst/>
            </a:prstTxWarp>
          </a:bodyPr>
          <a:lstStyle>
            <a:lvl1pPr eaLnBrk="0" fontAlgn="base" hangingPunct="0">
              <a:spcBef>
                <a:spcPct val="0"/>
              </a:spcBef>
              <a:spcAft>
                <a:spcPct val="0"/>
              </a:spcAft>
              <a:defRPr>
                <a:latin typeface="Arial" charset="0"/>
                <a:ea typeface="ＭＳ Ｐゴシック" charset="0"/>
                <a:cs typeface="Arial" charset="0"/>
              </a:defRPr>
            </a:lvl1pPr>
          </a:lstStyle>
          <a:p>
            <a:pPr>
              <a:defRPr/>
            </a:pPr>
            <a:fld id="{4280E2C8-8523-514D-9802-0D125D58DC61}" type="datetime8">
              <a:rPr lang="nl-NL"/>
              <a:pPr>
                <a:defRPr/>
              </a:pPr>
              <a:t>21-10-2025 11:59</a:t>
            </a:fld>
            <a:endParaRPr lang="nl-NL"/>
          </a:p>
        </p:txBody>
      </p:sp>
      <p:sp>
        <p:nvSpPr>
          <p:cNvPr id="15" name="Tijdelijke aanduiding voor voettekst 4"/>
          <p:cNvSpPr>
            <a:spLocks noGrp="1"/>
          </p:cNvSpPr>
          <p:nvPr>
            <p:ph type="ftr" sz="quarter" idx="15"/>
          </p:nvPr>
        </p:nvSpPr>
        <p:spPr/>
        <p:txBody>
          <a:bodyPr/>
          <a:lstStyle>
            <a:lvl1pPr eaLnBrk="0" hangingPunct="0">
              <a:defRPr/>
            </a:lvl1pPr>
          </a:lstStyle>
          <a:p>
            <a:pPr>
              <a:defRPr/>
            </a:pPr>
            <a:r>
              <a:rPr lang="nl-NL"/>
              <a:t>Titel van de presentatie</a:t>
            </a:r>
          </a:p>
        </p:txBody>
      </p:sp>
      <p:sp>
        <p:nvSpPr>
          <p:cNvPr id="16" name="Tijdelijke aanduiding voor dianummer 5"/>
          <p:cNvSpPr>
            <a:spLocks noGrp="1"/>
          </p:cNvSpPr>
          <p:nvPr>
            <p:ph type="sldNum" sz="quarter" idx="16"/>
          </p:nvPr>
        </p:nvSpPr>
        <p:spPr/>
        <p:txBody>
          <a:bodyPr/>
          <a:lstStyle>
            <a:lvl1pPr eaLnBrk="0" hangingPunct="0">
              <a:defRPr>
                <a:cs typeface="ＭＳ Ｐゴシック" charset="0"/>
              </a:defRPr>
            </a:lvl1pPr>
          </a:lstStyle>
          <a:p>
            <a:pPr>
              <a:defRPr/>
            </a:pPr>
            <a:fld id="{07E3EBD0-1FC8-7A4D-920D-2DC3555F111A}" type="slidenum">
              <a:rPr lang="nl-NL"/>
              <a:pPr>
                <a:defRPr/>
              </a:pPr>
              <a:t>‹N›</a:t>
            </a:fld>
            <a:endParaRPr lang="nl-NL"/>
          </a:p>
        </p:txBody>
      </p:sp>
    </p:spTree>
    <p:extLst>
      <p:ext uri="{BB962C8B-B14F-4D97-AF65-F5344CB8AC3E}">
        <p14:creationId xmlns:p14="http://schemas.microsoft.com/office/powerpoint/2010/main" val="3751997426"/>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NO titel en object/opsomming -">
    <p:spTree>
      <p:nvGrpSpPr>
        <p:cNvPr id="1" name=""/>
        <p:cNvGrpSpPr/>
        <p:nvPr/>
      </p:nvGrpSpPr>
      <p:grpSpPr>
        <a:xfrm>
          <a:off x="0" y="0"/>
          <a:ext cx="0" cy="0"/>
          <a:chOff x="0" y="0"/>
          <a:chExt cx="0" cy="0"/>
        </a:xfrm>
      </p:grpSpPr>
      <p:pic>
        <p:nvPicPr>
          <p:cNvPr id="4" name="Afbeelding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6"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7"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8" name="Afbeelding 10">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9" name="Afbeelding 1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10"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403350" y="2199600"/>
            <a:ext cx="7272338" cy="4182150"/>
          </a:xfrm>
        </p:spPr>
        <p:txBody>
          <a:bodyPr/>
          <a:lstStyle>
            <a:lvl1pPr marL="185738" indent="-185738">
              <a:buFontTx/>
              <a:buBlip>
                <a:blip r:embed="rId7"/>
              </a:buBlip>
              <a:defRPr/>
            </a:lvl1pPr>
            <a:lvl2pPr marL="357188" indent="-171450">
              <a:buFontTx/>
              <a:buBlip>
                <a:blip r:embed="rId7"/>
              </a:buBlip>
              <a:defRPr/>
            </a:lvl2pPr>
            <a:lvl3pPr marL="542925" indent="-187325">
              <a:buFontTx/>
              <a:buBlip>
                <a:blip r:embed="rId7"/>
              </a:buBlip>
              <a:defRPr/>
            </a:lvl3pPr>
            <a:lvl4pPr marL="715963" indent="-173038">
              <a:buFontTx/>
              <a:buBlip>
                <a:blip r:embed="rId7"/>
              </a:buBlip>
              <a:defRPr/>
            </a:lvl4pPr>
            <a:lvl5pPr marL="901700" indent="-187325">
              <a:buFontTx/>
              <a:buBlip>
                <a:blip r:embed="rId7"/>
              </a:buBlip>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datum 3"/>
          <p:cNvSpPr>
            <a:spLocks noGrp="1"/>
          </p:cNvSpPr>
          <p:nvPr>
            <p:ph type="dt" sz="half" idx="10"/>
          </p:nvPr>
        </p:nvSpPr>
        <p:spPr/>
        <p:txBody>
          <a:bodyPr wrap="square" numCol="1" compatLnSpc="1">
            <a:prstTxWarp prst="textNoShape">
              <a:avLst/>
            </a:prstTxWarp>
          </a:bodyPr>
          <a:lstStyle>
            <a:lvl1pPr eaLnBrk="0" fontAlgn="base" hangingPunct="0">
              <a:spcBef>
                <a:spcPct val="0"/>
              </a:spcBef>
              <a:spcAft>
                <a:spcPct val="0"/>
              </a:spcAft>
              <a:defRPr>
                <a:latin typeface="Arial" charset="0"/>
                <a:ea typeface="ＭＳ Ｐゴシック" charset="0"/>
                <a:cs typeface="Arial" charset="0"/>
              </a:defRPr>
            </a:lvl1pPr>
          </a:lstStyle>
          <a:p>
            <a:pPr>
              <a:defRPr/>
            </a:pPr>
            <a:fld id="{F2CB6E5D-42C9-9E4D-AA8F-933F789BBB81}" type="datetime8">
              <a:rPr lang="nl-NL"/>
              <a:pPr>
                <a:defRPr/>
              </a:pPr>
              <a:t>21-10-2025 11:59</a:t>
            </a:fld>
            <a:endParaRPr lang="nl-NL"/>
          </a:p>
        </p:txBody>
      </p:sp>
      <p:sp>
        <p:nvSpPr>
          <p:cNvPr id="12" name="Tijdelijke aanduiding voor voettekst 4"/>
          <p:cNvSpPr>
            <a:spLocks noGrp="1"/>
          </p:cNvSpPr>
          <p:nvPr>
            <p:ph type="ftr" sz="quarter" idx="11"/>
          </p:nvPr>
        </p:nvSpPr>
        <p:spPr/>
        <p:txBody>
          <a:bodyPr/>
          <a:lstStyle>
            <a:lvl1pPr eaLnBrk="0" hangingPunct="0">
              <a:defRPr/>
            </a:lvl1pPr>
          </a:lstStyle>
          <a:p>
            <a:pPr>
              <a:defRPr/>
            </a:pPr>
            <a:r>
              <a:rPr lang="nl-NL"/>
              <a:t>Titel van de presentatie</a:t>
            </a:r>
          </a:p>
        </p:txBody>
      </p:sp>
      <p:sp>
        <p:nvSpPr>
          <p:cNvPr id="13" name="Tijdelijke aanduiding voor dianummer 5"/>
          <p:cNvSpPr>
            <a:spLocks noGrp="1"/>
          </p:cNvSpPr>
          <p:nvPr>
            <p:ph type="sldNum" sz="quarter" idx="12"/>
          </p:nvPr>
        </p:nvSpPr>
        <p:spPr/>
        <p:txBody>
          <a:bodyPr/>
          <a:lstStyle>
            <a:lvl1pPr eaLnBrk="0" hangingPunct="0">
              <a:defRPr>
                <a:cs typeface="ＭＳ Ｐゴシック" charset="0"/>
              </a:defRPr>
            </a:lvl1pPr>
          </a:lstStyle>
          <a:p>
            <a:pPr>
              <a:defRPr/>
            </a:pPr>
            <a:fld id="{A26672E3-61AF-AB43-9B17-B3867722B6BF}" type="slidenum">
              <a:rPr lang="nl-NL"/>
              <a:pPr>
                <a:defRPr/>
              </a:pPr>
              <a:t>‹N›</a:t>
            </a:fld>
            <a:endParaRPr lang="nl-NL"/>
          </a:p>
        </p:txBody>
      </p:sp>
    </p:spTree>
    <p:extLst>
      <p:ext uri="{BB962C8B-B14F-4D97-AF65-F5344CB8AC3E}">
        <p14:creationId xmlns:p14="http://schemas.microsoft.com/office/powerpoint/2010/main" val="1968384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NO titel en smal object/opsomming -">
    <p:spTree>
      <p:nvGrpSpPr>
        <p:cNvPr id="1" name=""/>
        <p:cNvGrpSpPr/>
        <p:nvPr/>
      </p:nvGrpSpPr>
      <p:grpSpPr>
        <a:xfrm>
          <a:off x="0" y="0"/>
          <a:ext cx="0" cy="0"/>
          <a:chOff x="0" y="0"/>
          <a:chExt cx="0" cy="0"/>
        </a:xfrm>
      </p:grpSpPr>
      <p:pic>
        <p:nvPicPr>
          <p:cNvPr id="5" name="Afbeelding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8"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9"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10" name="Afbeelding 10">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1" name="Afbeelding 1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a:xfrm>
            <a:off x="4716462" y="1342800"/>
            <a:ext cx="3959225" cy="720000"/>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716462" y="2199600"/>
            <a:ext cx="3959225" cy="4182150"/>
          </a:xfrm>
        </p:spPr>
        <p:txBody>
          <a:bodyPr/>
          <a:lstStyle>
            <a:lvl1pPr marL="185738" indent="-185738">
              <a:buFontTx/>
              <a:buBlip>
                <a:blip r:embed="rId7"/>
              </a:buBlip>
              <a:defRPr/>
            </a:lvl1pPr>
            <a:lvl2pPr marL="357188" indent="-171450">
              <a:buFontTx/>
              <a:buBlip>
                <a:blip r:embed="rId7"/>
              </a:buBlip>
              <a:defRPr/>
            </a:lvl2pPr>
            <a:lvl3pPr marL="542925" indent="-187325">
              <a:buFontTx/>
              <a:buBlip>
                <a:blip r:embed="rId7"/>
              </a:buBlip>
              <a:defRPr/>
            </a:lvl3pPr>
            <a:lvl4pPr marL="715963" indent="-173038">
              <a:buFontTx/>
              <a:buBlip>
                <a:blip r:embed="rId7"/>
              </a:buBlip>
              <a:defRPr/>
            </a:lvl4pPr>
            <a:lvl5pPr marL="901700" indent="-187325">
              <a:buFontTx/>
              <a:buBlip>
                <a:blip r:embed="rId7"/>
              </a:buBlip>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inhoud 2"/>
          <p:cNvSpPr>
            <a:spLocks noGrp="1"/>
          </p:cNvSpPr>
          <p:nvPr>
            <p:ph idx="13"/>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7"/>
              </a:buBlip>
              <a:defRPr/>
            </a:lvl2pPr>
            <a:lvl3pPr marL="542925" indent="-187325">
              <a:buFontTx/>
              <a:buBlip>
                <a:blip r:embed="rId7"/>
              </a:buBlip>
              <a:defRPr/>
            </a:lvl3pPr>
            <a:lvl4pPr marL="715963" indent="-173038">
              <a:buFontTx/>
              <a:buBlip>
                <a:blip r:embed="rId7"/>
              </a:buBlip>
              <a:defRPr/>
            </a:lvl4pPr>
            <a:lvl5pPr marL="901700" indent="-187325">
              <a:buFontTx/>
              <a:buBlip>
                <a:blip r:embed="rId7"/>
              </a:buBlip>
              <a:defRPr/>
            </a:lvl5pPr>
          </a:lstStyle>
          <a:p>
            <a:pPr lvl="0"/>
            <a:r>
              <a:rPr lang="en-US" smtClean="0"/>
              <a:t>Click to edit Master text styles</a:t>
            </a:r>
          </a:p>
        </p:txBody>
      </p:sp>
      <p:sp>
        <p:nvSpPr>
          <p:cNvPr id="13" name="Tijdelijke aanduiding voor datum 3"/>
          <p:cNvSpPr>
            <a:spLocks noGrp="1"/>
          </p:cNvSpPr>
          <p:nvPr>
            <p:ph type="dt" sz="half" idx="14"/>
          </p:nvPr>
        </p:nvSpPr>
        <p:spPr/>
        <p:txBody>
          <a:bodyPr wrap="square" numCol="1" compatLnSpc="1">
            <a:prstTxWarp prst="textNoShape">
              <a:avLst/>
            </a:prstTxWarp>
          </a:bodyPr>
          <a:lstStyle>
            <a:lvl1pPr eaLnBrk="0" fontAlgn="base" hangingPunct="0">
              <a:spcBef>
                <a:spcPct val="0"/>
              </a:spcBef>
              <a:spcAft>
                <a:spcPct val="0"/>
              </a:spcAft>
              <a:defRPr>
                <a:latin typeface="Arial" charset="0"/>
                <a:ea typeface="ＭＳ Ｐゴシック" charset="0"/>
                <a:cs typeface="Arial" charset="0"/>
              </a:defRPr>
            </a:lvl1pPr>
          </a:lstStyle>
          <a:p>
            <a:pPr>
              <a:defRPr/>
            </a:pPr>
            <a:fld id="{BB6CA7E5-4922-1D40-88BD-B6195A042E9B}" type="datetime8">
              <a:rPr lang="nl-NL"/>
              <a:pPr>
                <a:defRPr/>
              </a:pPr>
              <a:t>21-10-2025 11:59</a:t>
            </a:fld>
            <a:endParaRPr lang="nl-NL"/>
          </a:p>
        </p:txBody>
      </p:sp>
      <p:sp>
        <p:nvSpPr>
          <p:cNvPr id="14" name="Tijdelijke aanduiding voor voettekst 4"/>
          <p:cNvSpPr>
            <a:spLocks noGrp="1"/>
          </p:cNvSpPr>
          <p:nvPr>
            <p:ph type="ftr" sz="quarter" idx="15"/>
          </p:nvPr>
        </p:nvSpPr>
        <p:spPr/>
        <p:txBody>
          <a:bodyPr/>
          <a:lstStyle>
            <a:lvl1pPr eaLnBrk="0" hangingPunct="0">
              <a:defRPr/>
            </a:lvl1pPr>
          </a:lstStyle>
          <a:p>
            <a:pPr>
              <a:defRPr/>
            </a:pPr>
            <a:r>
              <a:rPr lang="nl-NL"/>
              <a:t>Titel van de presentatie</a:t>
            </a:r>
          </a:p>
        </p:txBody>
      </p:sp>
      <p:sp>
        <p:nvSpPr>
          <p:cNvPr id="15" name="Tijdelijke aanduiding voor dianummer 5"/>
          <p:cNvSpPr>
            <a:spLocks noGrp="1"/>
          </p:cNvSpPr>
          <p:nvPr>
            <p:ph type="sldNum" sz="quarter" idx="16"/>
          </p:nvPr>
        </p:nvSpPr>
        <p:spPr/>
        <p:txBody>
          <a:bodyPr/>
          <a:lstStyle>
            <a:lvl1pPr eaLnBrk="0" hangingPunct="0">
              <a:defRPr>
                <a:cs typeface="ＭＳ Ｐゴシック" charset="0"/>
              </a:defRPr>
            </a:lvl1pPr>
          </a:lstStyle>
          <a:p>
            <a:pPr>
              <a:defRPr/>
            </a:pPr>
            <a:fld id="{9252076A-4155-024E-A23D-295504041085}" type="slidenum">
              <a:rPr lang="nl-NL"/>
              <a:pPr>
                <a:defRPr/>
              </a:pPr>
              <a:t>‹N›</a:t>
            </a:fld>
            <a:endParaRPr lang="nl-NL"/>
          </a:p>
        </p:txBody>
      </p:sp>
    </p:spTree>
    <p:extLst>
      <p:ext uri="{BB962C8B-B14F-4D97-AF65-F5344CB8AC3E}">
        <p14:creationId xmlns:p14="http://schemas.microsoft.com/office/powerpoint/2010/main" val="1223940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NO titel en smal object/tekst -">
    <p:spTree>
      <p:nvGrpSpPr>
        <p:cNvPr id="1" name=""/>
        <p:cNvGrpSpPr/>
        <p:nvPr/>
      </p:nvGrpSpPr>
      <p:grpSpPr>
        <a:xfrm>
          <a:off x="0" y="0"/>
          <a:ext cx="0" cy="0"/>
          <a:chOff x="0" y="0"/>
          <a:chExt cx="0" cy="0"/>
        </a:xfrm>
      </p:grpSpPr>
      <p:pic>
        <p:nvPicPr>
          <p:cNvPr id="5" name="Afbeelding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8"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9"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10" name="Afbeelding 10">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1" name="Afbeelding 1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a:xfrm>
            <a:off x="4716462" y="1342800"/>
            <a:ext cx="3959225" cy="720000"/>
          </a:xfrm>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a:xfrm>
            <a:off x="4716462" y="2199600"/>
            <a:ext cx="3959225"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smtClean="0"/>
              <a:t>Klik om de modelstijlen te bewerken</a:t>
            </a:r>
          </a:p>
        </p:txBody>
      </p:sp>
      <p:sp>
        <p:nvSpPr>
          <p:cNvPr id="7" name="Tijdelijke aanduiding voor inhoud 2"/>
          <p:cNvSpPr>
            <a:spLocks noGrp="1"/>
          </p:cNvSpPr>
          <p:nvPr>
            <p:ph idx="13"/>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7"/>
              </a:buBlip>
              <a:defRPr/>
            </a:lvl2pPr>
            <a:lvl3pPr marL="542925" indent="-187325">
              <a:buFontTx/>
              <a:buBlip>
                <a:blip r:embed="rId7"/>
              </a:buBlip>
              <a:defRPr/>
            </a:lvl3pPr>
            <a:lvl4pPr marL="715963" indent="-173038">
              <a:buFontTx/>
              <a:buBlip>
                <a:blip r:embed="rId7"/>
              </a:buBlip>
              <a:defRPr/>
            </a:lvl4pPr>
            <a:lvl5pPr marL="901700" indent="-187325">
              <a:buFontTx/>
              <a:buBlip>
                <a:blip r:embed="rId7"/>
              </a:buBlip>
              <a:defRPr/>
            </a:lvl5pPr>
          </a:lstStyle>
          <a:p>
            <a:pPr lvl="0"/>
            <a:r>
              <a:rPr lang="en-US" smtClean="0"/>
              <a:t>Click to edit Master text styles</a:t>
            </a:r>
          </a:p>
        </p:txBody>
      </p:sp>
      <p:sp>
        <p:nvSpPr>
          <p:cNvPr id="13" name="Tijdelijke aanduiding voor datum 3"/>
          <p:cNvSpPr>
            <a:spLocks noGrp="1"/>
          </p:cNvSpPr>
          <p:nvPr>
            <p:ph type="dt" sz="half" idx="14"/>
          </p:nvPr>
        </p:nvSpPr>
        <p:spPr/>
        <p:txBody>
          <a:bodyPr wrap="square" numCol="1" compatLnSpc="1">
            <a:prstTxWarp prst="textNoShape">
              <a:avLst/>
            </a:prstTxWarp>
          </a:bodyPr>
          <a:lstStyle>
            <a:lvl1pPr eaLnBrk="0" fontAlgn="base" hangingPunct="0">
              <a:spcBef>
                <a:spcPct val="0"/>
              </a:spcBef>
              <a:spcAft>
                <a:spcPct val="0"/>
              </a:spcAft>
              <a:defRPr>
                <a:latin typeface="Arial" charset="0"/>
                <a:ea typeface="ＭＳ Ｐゴシック" charset="0"/>
                <a:cs typeface="Arial" charset="0"/>
              </a:defRPr>
            </a:lvl1pPr>
          </a:lstStyle>
          <a:p>
            <a:pPr>
              <a:defRPr/>
            </a:pPr>
            <a:fld id="{AAC2DFB7-676A-1243-99DD-45B74DECA12E}" type="datetime8">
              <a:rPr lang="nl-NL"/>
              <a:pPr>
                <a:defRPr/>
              </a:pPr>
              <a:t>21-10-2025 11:59</a:t>
            </a:fld>
            <a:endParaRPr lang="nl-NL"/>
          </a:p>
        </p:txBody>
      </p:sp>
      <p:sp>
        <p:nvSpPr>
          <p:cNvPr id="14" name="Tijdelijke aanduiding voor voettekst 4"/>
          <p:cNvSpPr>
            <a:spLocks noGrp="1"/>
          </p:cNvSpPr>
          <p:nvPr>
            <p:ph type="ftr" sz="quarter" idx="15"/>
          </p:nvPr>
        </p:nvSpPr>
        <p:spPr/>
        <p:txBody>
          <a:bodyPr/>
          <a:lstStyle>
            <a:lvl1pPr eaLnBrk="0" hangingPunct="0">
              <a:defRPr/>
            </a:lvl1pPr>
          </a:lstStyle>
          <a:p>
            <a:pPr>
              <a:defRPr/>
            </a:pPr>
            <a:r>
              <a:rPr lang="nl-NL"/>
              <a:t>Titel van de presentatie</a:t>
            </a:r>
          </a:p>
        </p:txBody>
      </p:sp>
      <p:sp>
        <p:nvSpPr>
          <p:cNvPr id="15" name="Tijdelijke aanduiding voor dianummer 5"/>
          <p:cNvSpPr>
            <a:spLocks noGrp="1"/>
          </p:cNvSpPr>
          <p:nvPr>
            <p:ph type="sldNum" sz="quarter" idx="16"/>
          </p:nvPr>
        </p:nvSpPr>
        <p:spPr/>
        <p:txBody>
          <a:bodyPr/>
          <a:lstStyle>
            <a:lvl1pPr eaLnBrk="0" hangingPunct="0">
              <a:defRPr>
                <a:cs typeface="ＭＳ Ｐゴシック" charset="0"/>
              </a:defRPr>
            </a:lvl1pPr>
          </a:lstStyle>
          <a:p>
            <a:pPr>
              <a:defRPr/>
            </a:pPr>
            <a:fld id="{ED00DCB0-E599-E44A-86C1-19294F25D3E8}" type="slidenum">
              <a:rPr lang="nl-NL"/>
              <a:pPr>
                <a:defRPr/>
              </a:pPr>
              <a:t>‹N›</a:t>
            </a:fld>
            <a:endParaRPr lang="nl-NL"/>
          </a:p>
        </p:txBody>
      </p:sp>
    </p:spTree>
    <p:extLst>
      <p:ext uri="{BB962C8B-B14F-4D97-AF65-F5344CB8AC3E}">
        <p14:creationId xmlns:p14="http://schemas.microsoft.com/office/powerpoint/2010/main" val="1002662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NO object -">
    <p:spTree>
      <p:nvGrpSpPr>
        <p:cNvPr id="1" name=""/>
        <p:cNvGrpSpPr/>
        <p:nvPr/>
      </p:nvGrpSpPr>
      <p:grpSpPr>
        <a:xfrm>
          <a:off x="0" y="0"/>
          <a:ext cx="0" cy="0"/>
          <a:chOff x="0" y="0"/>
          <a:chExt cx="0" cy="0"/>
        </a:xfrm>
      </p:grpSpPr>
      <p:pic>
        <p:nvPicPr>
          <p:cNvPr id="3" name="Afbeelding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5"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7"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8" name="Afbeelding 10">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9" name="Afbeelding 1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10"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
        <p:nvSpPr>
          <p:cNvPr id="6" name="Tijdelijke aanduiding voor inhoud 2"/>
          <p:cNvSpPr>
            <a:spLocks noGrp="1"/>
          </p:cNvSpPr>
          <p:nvPr>
            <p:ph idx="13"/>
          </p:nvPr>
        </p:nvSpPr>
        <p:spPr>
          <a:xfrm>
            <a:off x="1403350" y="1412875"/>
            <a:ext cx="727233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7"/>
              </a:buBlip>
              <a:defRPr/>
            </a:lvl2pPr>
            <a:lvl3pPr marL="542925" indent="-187325">
              <a:buFontTx/>
              <a:buBlip>
                <a:blip r:embed="rId7"/>
              </a:buBlip>
              <a:defRPr/>
            </a:lvl3pPr>
            <a:lvl4pPr marL="715963" indent="-173038">
              <a:buFontTx/>
              <a:buBlip>
                <a:blip r:embed="rId7"/>
              </a:buBlip>
              <a:defRPr/>
            </a:lvl4pPr>
            <a:lvl5pPr marL="901700" indent="-187325">
              <a:buFontTx/>
              <a:buBlip>
                <a:blip r:embed="rId7"/>
              </a:buBlip>
              <a:defRPr/>
            </a:lvl5pPr>
          </a:lstStyle>
          <a:p>
            <a:pPr lvl="0"/>
            <a:r>
              <a:rPr lang="en-US" smtClean="0"/>
              <a:t>Click to edit Master text styles</a:t>
            </a:r>
          </a:p>
        </p:txBody>
      </p:sp>
      <p:sp>
        <p:nvSpPr>
          <p:cNvPr id="11" name="Tijdelijke aanduiding voor datum 1"/>
          <p:cNvSpPr>
            <a:spLocks noGrp="1"/>
          </p:cNvSpPr>
          <p:nvPr>
            <p:ph type="dt" sz="half" idx="14"/>
          </p:nvPr>
        </p:nvSpPr>
        <p:spPr/>
        <p:txBody>
          <a:bodyPr wrap="square" numCol="1" compatLnSpc="1">
            <a:prstTxWarp prst="textNoShape">
              <a:avLst/>
            </a:prstTxWarp>
          </a:bodyPr>
          <a:lstStyle>
            <a:lvl1pPr eaLnBrk="0" fontAlgn="base" hangingPunct="0">
              <a:spcBef>
                <a:spcPct val="0"/>
              </a:spcBef>
              <a:spcAft>
                <a:spcPct val="0"/>
              </a:spcAft>
              <a:defRPr>
                <a:latin typeface="Arial" charset="0"/>
                <a:ea typeface="ＭＳ Ｐゴシック" charset="0"/>
                <a:cs typeface="Arial" charset="0"/>
              </a:defRPr>
            </a:lvl1pPr>
          </a:lstStyle>
          <a:p>
            <a:pPr>
              <a:defRPr/>
            </a:pPr>
            <a:fld id="{E8A272C6-8A8A-A34A-AB85-AAF9ECC810F6}" type="datetime8">
              <a:rPr lang="nl-NL"/>
              <a:pPr>
                <a:defRPr/>
              </a:pPr>
              <a:t>21-10-2025 11:59</a:t>
            </a:fld>
            <a:endParaRPr lang="nl-NL"/>
          </a:p>
        </p:txBody>
      </p:sp>
      <p:sp>
        <p:nvSpPr>
          <p:cNvPr id="12" name="Tijdelijke aanduiding voor voettekst 2"/>
          <p:cNvSpPr>
            <a:spLocks noGrp="1"/>
          </p:cNvSpPr>
          <p:nvPr>
            <p:ph type="ftr" sz="quarter" idx="15"/>
          </p:nvPr>
        </p:nvSpPr>
        <p:spPr/>
        <p:txBody>
          <a:bodyPr/>
          <a:lstStyle>
            <a:lvl1pPr eaLnBrk="0" hangingPunct="0">
              <a:defRPr/>
            </a:lvl1pPr>
          </a:lstStyle>
          <a:p>
            <a:pPr>
              <a:defRPr/>
            </a:pPr>
            <a:r>
              <a:rPr lang="nl-NL"/>
              <a:t>Titel van de presentatie</a:t>
            </a:r>
          </a:p>
        </p:txBody>
      </p:sp>
      <p:sp>
        <p:nvSpPr>
          <p:cNvPr id="13" name="Tijdelijke aanduiding voor dianummer 3"/>
          <p:cNvSpPr>
            <a:spLocks noGrp="1"/>
          </p:cNvSpPr>
          <p:nvPr>
            <p:ph type="sldNum" sz="quarter" idx="16"/>
          </p:nvPr>
        </p:nvSpPr>
        <p:spPr/>
        <p:txBody>
          <a:bodyPr/>
          <a:lstStyle>
            <a:lvl1pPr eaLnBrk="0" hangingPunct="0">
              <a:defRPr>
                <a:cs typeface="ＭＳ Ｐゴシック" charset="0"/>
              </a:defRPr>
            </a:lvl1pPr>
          </a:lstStyle>
          <a:p>
            <a:pPr>
              <a:defRPr/>
            </a:pPr>
            <a:fld id="{4CBA7A60-14D9-C047-AB03-92C02BAD71BB}" type="slidenum">
              <a:rPr lang="nl-NL"/>
              <a:pPr>
                <a:defRPr/>
              </a:pPr>
              <a:t>‹N›</a:t>
            </a:fld>
            <a:endParaRPr lang="nl-NL"/>
          </a:p>
        </p:txBody>
      </p:sp>
    </p:spTree>
    <p:extLst>
      <p:ext uri="{BB962C8B-B14F-4D97-AF65-F5344CB8AC3E}">
        <p14:creationId xmlns:p14="http://schemas.microsoft.com/office/powerpoint/2010/main" val="4087647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NO titel met fotobeeld -">
    <p:spTree>
      <p:nvGrpSpPr>
        <p:cNvPr id="1" name=""/>
        <p:cNvGrpSpPr/>
        <p:nvPr/>
      </p:nvGrpSpPr>
      <p:grpSpPr>
        <a:xfrm>
          <a:off x="0" y="0"/>
          <a:ext cx="0" cy="0"/>
          <a:chOff x="0" y="0"/>
          <a:chExt cx="0" cy="0"/>
        </a:xfrm>
      </p:grpSpPr>
      <p:pic>
        <p:nvPicPr>
          <p:cNvPr id="3" name="Afbeelding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5"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6"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7" name="Afbeelding 10">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8" name="Afbeelding 1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9"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a:xfrm>
            <a:off x="1403350" y="1412875"/>
            <a:ext cx="7272338" cy="4968875"/>
          </a:xfrm>
        </p:spPr>
        <p:txBody>
          <a:bodyPr/>
          <a:lstStyle>
            <a:lvl1pPr>
              <a:lnSpc>
                <a:spcPts val="18800"/>
              </a:lnSpc>
              <a:defRPr sz="20000">
                <a:blipFill dpi="0" rotWithShape="1">
                  <a:blip r:embed="rId7">
                    <a:extLst>
                      <a:ext uri="{28A0092B-C50C-407E-A947-70E740481C1C}">
                        <a14:useLocalDpi xmlns:a14="http://schemas.microsoft.com/office/drawing/2010/main" val="0"/>
                      </a:ext>
                    </a:extLst>
                  </a:blip>
                  <a:srcRect/>
                  <a:tile tx="0" ty="0" sx="100000" sy="100000" flip="none" algn="tl"/>
                </a:blipFill>
                <a:effectLst>
                  <a:outerShdw blurRad="82550" dist="19050" dir="2700000" algn="ctr" rotWithShape="0">
                    <a:schemeClr val="tx1">
                      <a:alpha val="55000"/>
                    </a:schemeClr>
                  </a:outerShdw>
                </a:effectLst>
              </a:defRPr>
            </a:lvl1pPr>
          </a:lstStyle>
          <a:p>
            <a:r>
              <a:rPr lang="nl-NL" dirty="0" smtClean="0"/>
              <a:t>Klik</a:t>
            </a:r>
            <a:endParaRPr lang="nl-NL" dirty="0"/>
          </a:p>
        </p:txBody>
      </p:sp>
      <p:sp>
        <p:nvSpPr>
          <p:cNvPr id="10" name="Tijdelijke aanduiding voor datum 2"/>
          <p:cNvSpPr>
            <a:spLocks noGrp="1"/>
          </p:cNvSpPr>
          <p:nvPr>
            <p:ph type="dt" sz="half" idx="10"/>
          </p:nvPr>
        </p:nvSpPr>
        <p:spPr/>
        <p:txBody>
          <a:bodyPr wrap="square" numCol="1" compatLnSpc="1">
            <a:prstTxWarp prst="textNoShape">
              <a:avLst/>
            </a:prstTxWarp>
          </a:bodyPr>
          <a:lstStyle>
            <a:lvl1pPr eaLnBrk="0" fontAlgn="base" hangingPunct="0">
              <a:spcBef>
                <a:spcPct val="0"/>
              </a:spcBef>
              <a:spcAft>
                <a:spcPct val="0"/>
              </a:spcAft>
              <a:defRPr>
                <a:latin typeface="Arial" charset="0"/>
                <a:ea typeface="ＭＳ Ｐゴシック" charset="0"/>
                <a:cs typeface="Arial" charset="0"/>
              </a:defRPr>
            </a:lvl1pPr>
          </a:lstStyle>
          <a:p>
            <a:pPr>
              <a:defRPr/>
            </a:pPr>
            <a:fld id="{450A7765-B276-954F-B108-FAAA8F10ACED}" type="datetime8">
              <a:rPr lang="nl-NL"/>
              <a:pPr>
                <a:defRPr/>
              </a:pPr>
              <a:t>21-10-2025 11:59</a:t>
            </a:fld>
            <a:endParaRPr lang="nl-NL"/>
          </a:p>
        </p:txBody>
      </p:sp>
      <p:sp>
        <p:nvSpPr>
          <p:cNvPr id="11" name="Tijdelijke aanduiding voor voettekst 3"/>
          <p:cNvSpPr>
            <a:spLocks noGrp="1"/>
          </p:cNvSpPr>
          <p:nvPr>
            <p:ph type="ftr" sz="quarter" idx="11"/>
          </p:nvPr>
        </p:nvSpPr>
        <p:spPr/>
        <p:txBody>
          <a:bodyPr/>
          <a:lstStyle>
            <a:lvl1pPr eaLnBrk="0" hangingPunct="0">
              <a:defRPr/>
            </a:lvl1pPr>
          </a:lstStyle>
          <a:p>
            <a:pPr>
              <a:defRPr/>
            </a:pPr>
            <a:r>
              <a:rPr lang="nl-NL"/>
              <a:t>Titel van de presentatie</a:t>
            </a:r>
          </a:p>
        </p:txBody>
      </p:sp>
      <p:sp>
        <p:nvSpPr>
          <p:cNvPr id="12" name="Tijdelijke aanduiding voor dianummer 4"/>
          <p:cNvSpPr>
            <a:spLocks noGrp="1"/>
          </p:cNvSpPr>
          <p:nvPr>
            <p:ph type="sldNum" sz="quarter" idx="12"/>
          </p:nvPr>
        </p:nvSpPr>
        <p:spPr/>
        <p:txBody>
          <a:bodyPr/>
          <a:lstStyle>
            <a:lvl1pPr eaLnBrk="0" hangingPunct="0">
              <a:defRPr>
                <a:cs typeface="ＭＳ Ｐゴシック" charset="0"/>
              </a:defRPr>
            </a:lvl1pPr>
          </a:lstStyle>
          <a:p>
            <a:pPr>
              <a:defRPr/>
            </a:pPr>
            <a:fld id="{461E4463-70B8-D249-B344-2044F08F77C9}" type="slidenum">
              <a:rPr lang="nl-NL"/>
              <a:pPr>
                <a:defRPr/>
              </a:pPr>
              <a:t>‹N›</a:t>
            </a:fld>
            <a:endParaRPr lang="nl-NL"/>
          </a:p>
        </p:txBody>
      </p:sp>
    </p:spTree>
    <p:extLst>
      <p:ext uri="{BB962C8B-B14F-4D97-AF65-F5344CB8AC3E}">
        <p14:creationId xmlns:p14="http://schemas.microsoft.com/office/powerpoint/2010/main" val="25606357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343025"/>
            <a:ext cx="7272338" cy="719138"/>
          </a:xfrm>
        </p:spPr>
        <p:txBody>
          <a:bodyPr/>
          <a:lstStyle/>
          <a:p>
            <a:r>
              <a:rPr lang="en-US" smtClean="0"/>
              <a:t>Click to edit Master title style</a:t>
            </a:r>
            <a:endParaRPr lang="nl-NL"/>
          </a:p>
        </p:txBody>
      </p:sp>
      <p:sp>
        <p:nvSpPr>
          <p:cNvPr id="3" name="Content Placeholder 2"/>
          <p:cNvSpPr>
            <a:spLocks noGrp="1"/>
          </p:cNvSpPr>
          <p:nvPr>
            <p:ph idx="1"/>
          </p:nvPr>
        </p:nvSpPr>
        <p:spPr>
          <a:xfrm>
            <a:off x="1403350" y="2205038"/>
            <a:ext cx="7272338" cy="4319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eaLnBrk="0" hangingPunct="0">
              <a:defRPr/>
            </a:lvl1pPr>
          </a:lstStyle>
          <a:p>
            <a:pPr>
              <a:defRPr/>
            </a:pPr>
            <a:r>
              <a:rPr lang="nl-NL"/>
              <a:t>10 januari 2011</a:t>
            </a:r>
            <a:endParaRPr lang="nl-NL" dirty="0"/>
          </a:p>
        </p:txBody>
      </p:sp>
      <p:sp>
        <p:nvSpPr>
          <p:cNvPr id="5" name="Tijdelijke aanduiding voor voettekst 4"/>
          <p:cNvSpPr>
            <a:spLocks noGrp="1"/>
          </p:cNvSpPr>
          <p:nvPr>
            <p:ph type="ftr" sz="quarter" idx="11"/>
          </p:nvPr>
        </p:nvSpPr>
        <p:spPr/>
        <p:txBody>
          <a:bodyPr/>
          <a:lstStyle>
            <a:lvl1pPr eaLnBrk="0" hangingPunct="0">
              <a:defRPr/>
            </a:lvl1pPr>
          </a:lstStyle>
          <a:p>
            <a:pPr>
              <a:defRPr/>
            </a:pPr>
            <a:r>
              <a:rPr lang="nl-NL"/>
              <a:t>TNO Nieuwe huisstijl</a:t>
            </a:r>
            <a:endParaRPr lang="nl-NL" dirty="0"/>
          </a:p>
        </p:txBody>
      </p:sp>
      <p:sp>
        <p:nvSpPr>
          <p:cNvPr id="6" name="Tijdelijke aanduiding voor dianummer 5"/>
          <p:cNvSpPr>
            <a:spLocks noGrp="1"/>
          </p:cNvSpPr>
          <p:nvPr>
            <p:ph type="sldNum" sz="quarter" idx="12"/>
          </p:nvPr>
        </p:nvSpPr>
        <p:spPr/>
        <p:txBody>
          <a:bodyPr/>
          <a:lstStyle>
            <a:lvl1pPr eaLnBrk="0" hangingPunct="0">
              <a:defRPr>
                <a:cs typeface="ＭＳ Ｐゴシック" charset="0"/>
              </a:defRPr>
            </a:lvl1pPr>
          </a:lstStyle>
          <a:p>
            <a:pPr>
              <a:defRPr/>
            </a:pPr>
            <a:fld id="{C2D86A68-3DB5-8B43-81D3-48986422F5C2}" type="slidenum">
              <a:rPr lang="nl-NL"/>
              <a:pPr>
                <a:defRPr/>
              </a:pPr>
              <a:t>‹N›</a:t>
            </a:fld>
            <a:endParaRPr lang="nl-NL"/>
          </a:p>
        </p:txBody>
      </p:sp>
    </p:spTree>
    <p:extLst>
      <p:ext uri="{BB962C8B-B14F-4D97-AF65-F5344CB8AC3E}">
        <p14:creationId xmlns:p14="http://schemas.microsoft.com/office/powerpoint/2010/main" val="28501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8" name="Gruppo 5"/>
          <p:cNvGrpSpPr/>
          <p:nvPr userDrawn="1"/>
        </p:nvGrpSpPr>
        <p:grpSpPr>
          <a:xfrm>
            <a:off x="35496" y="6093296"/>
            <a:ext cx="9071992" cy="638968"/>
            <a:chOff x="0" y="3141032"/>
            <a:chExt cx="9144000" cy="638968"/>
          </a:xfrm>
        </p:grpSpPr>
        <p:pic>
          <p:nvPicPr>
            <p:cNvPr id="9"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0"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6"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2440070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03350" y="1343025"/>
            <a:ext cx="7272338" cy="719138"/>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1403350" y="2205038"/>
            <a:ext cx="7272338" cy="4319587"/>
          </a:xfrm>
        </p:spPr>
        <p:txBody>
          <a:bodyPr/>
          <a:lstStyle/>
          <a:p>
            <a:pPr lvl="0"/>
            <a:endParaRPr lang="nl-NL" noProof="0"/>
          </a:p>
        </p:txBody>
      </p:sp>
      <p:sp>
        <p:nvSpPr>
          <p:cNvPr id="4" name="Tijdelijke aanduiding voor datum 3"/>
          <p:cNvSpPr>
            <a:spLocks noGrp="1"/>
          </p:cNvSpPr>
          <p:nvPr>
            <p:ph type="dt" sz="half" idx="10"/>
          </p:nvPr>
        </p:nvSpPr>
        <p:spPr/>
        <p:txBody>
          <a:bodyPr/>
          <a:lstStyle>
            <a:lvl1pPr eaLnBrk="0" hangingPunct="0">
              <a:defRPr/>
            </a:lvl1pPr>
          </a:lstStyle>
          <a:p>
            <a:pPr>
              <a:defRPr/>
            </a:pPr>
            <a:r>
              <a:rPr lang="nl-NL"/>
              <a:t>10 januari 2011</a:t>
            </a:r>
            <a:endParaRPr lang="nl-NL" dirty="0"/>
          </a:p>
        </p:txBody>
      </p:sp>
      <p:sp>
        <p:nvSpPr>
          <p:cNvPr id="5" name="Tijdelijke aanduiding voor voettekst 4"/>
          <p:cNvSpPr>
            <a:spLocks noGrp="1"/>
          </p:cNvSpPr>
          <p:nvPr>
            <p:ph type="ftr" sz="quarter" idx="11"/>
          </p:nvPr>
        </p:nvSpPr>
        <p:spPr/>
        <p:txBody>
          <a:bodyPr/>
          <a:lstStyle>
            <a:lvl1pPr eaLnBrk="0" hangingPunct="0">
              <a:defRPr/>
            </a:lvl1pPr>
          </a:lstStyle>
          <a:p>
            <a:pPr>
              <a:defRPr/>
            </a:pPr>
            <a:r>
              <a:rPr lang="nl-NL"/>
              <a:t>TNO Nieuwe huisstijl</a:t>
            </a:r>
            <a:endParaRPr lang="nl-NL" dirty="0"/>
          </a:p>
        </p:txBody>
      </p:sp>
      <p:sp>
        <p:nvSpPr>
          <p:cNvPr id="6" name="Tijdelijke aanduiding voor dianummer 5"/>
          <p:cNvSpPr>
            <a:spLocks noGrp="1"/>
          </p:cNvSpPr>
          <p:nvPr>
            <p:ph type="sldNum" sz="quarter" idx="12"/>
          </p:nvPr>
        </p:nvSpPr>
        <p:spPr/>
        <p:txBody>
          <a:bodyPr/>
          <a:lstStyle>
            <a:lvl1pPr eaLnBrk="0" hangingPunct="0">
              <a:defRPr>
                <a:cs typeface="ＭＳ Ｐゴシック" charset="0"/>
              </a:defRPr>
            </a:lvl1pPr>
          </a:lstStyle>
          <a:p>
            <a:pPr>
              <a:defRPr/>
            </a:pPr>
            <a:fld id="{A28224DC-2608-2146-8BE9-B476CF2FC786}" type="slidenum">
              <a:rPr lang="nl-NL"/>
              <a:pPr>
                <a:defRPr/>
              </a:pPr>
              <a:t>‹N›</a:t>
            </a:fld>
            <a:endParaRPr lang="nl-NL"/>
          </a:p>
        </p:txBody>
      </p:sp>
    </p:spTree>
    <p:extLst>
      <p:ext uri="{BB962C8B-B14F-4D97-AF65-F5344CB8AC3E}">
        <p14:creationId xmlns:p14="http://schemas.microsoft.com/office/powerpoint/2010/main" val="3816336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3350" y="1343025"/>
            <a:ext cx="7272338" cy="719138"/>
          </a:xfrm>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p:txBody>
          <a:bodyPr/>
          <a:lstStyle>
            <a:lvl1pPr eaLnBrk="0" hangingPunct="0">
              <a:defRPr/>
            </a:lvl1pPr>
          </a:lstStyle>
          <a:p>
            <a:pPr>
              <a:defRPr/>
            </a:pPr>
            <a:r>
              <a:rPr lang="nl-NL"/>
              <a:t>10 januari 2011</a:t>
            </a:r>
            <a:endParaRPr lang="nl-NL" dirty="0"/>
          </a:p>
        </p:txBody>
      </p:sp>
      <p:sp>
        <p:nvSpPr>
          <p:cNvPr id="4" name="Tijdelijke aanduiding voor voettekst 4"/>
          <p:cNvSpPr>
            <a:spLocks noGrp="1"/>
          </p:cNvSpPr>
          <p:nvPr>
            <p:ph type="ftr" sz="quarter" idx="11"/>
          </p:nvPr>
        </p:nvSpPr>
        <p:spPr/>
        <p:txBody>
          <a:bodyPr/>
          <a:lstStyle>
            <a:lvl1pPr eaLnBrk="0" hangingPunct="0">
              <a:defRPr/>
            </a:lvl1pPr>
          </a:lstStyle>
          <a:p>
            <a:pPr>
              <a:defRPr/>
            </a:pPr>
            <a:r>
              <a:rPr lang="nl-NL"/>
              <a:t>TNO Nieuwe huisstijl</a:t>
            </a:r>
            <a:endParaRPr lang="nl-NL" dirty="0"/>
          </a:p>
        </p:txBody>
      </p:sp>
      <p:sp>
        <p:nvSpPr>
          <p:cNvPr id="5" name="Tijdelijke aanduiding voor dianummer 5"/>
          <p:cNvSpPr>
            <a:spLocks noGrp="1"/>
          </p:cNvSpPr>
          <p:nvPr>
            <p:ph type="sldNum" sz="quarter" idx="12"/>
          </p:nvPr>
        </p:nvSpPr>
        <p:spPr/>
        <p:txBody>
          <a:bodyPr/>
          <a:lstStyle>
            <a:lvl1pPr eaLnBrk="0" hangingPunct="0">
              <a:defRPr>
                <a:cs typeface="ＭＳ Ｐゴシック" charset="0"/>
              </a:defRPr>
            </a:lvl1pPr>
          </a:lstStyle>
          <a:p>
            <a:pPr>
              <a:defRPr/>
            </a:pPr>
            <a:fld id="{DE0CC917-3277-D141-A060-F095B1A1148E}" type="slidenum">
              <a:rPr lang="nl-NL"/>
              <a:pPr>
                <a:defRPr/>
              </a:pPr>
              <a:t>‹N›</a:t>
            </a:fld>
            <a:endParaRPr lang="nl-NL"/>
          </a:p>
        </p:txBody>
      </p:sp>
    </p:spTree>
    <p:extLst>
      <p:ext uri="{BB962C8B-B14F-4D97-AF65-F5344CB8AC3E}">
        <p14:creationId xmlns:p14="http://schemas.microsoft.com/office/powerpoint/2010/main" val="1721470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eaLnBrk="0" hangingPunct="0">
              <a:defRPr/>
            </a:lvl1pPr>
          </a:lstStyle>
          <a:p>
            <a:pPr>
              <a:defRPr/>
            </a:pPr>
            <a:r>
              <a:rPr lang="nl-NL"/>
              <a:t>10 januari 2011</a:t>
            </a:r>
            <a:endParaRPr lang="nl-NL" dirty="0"/>
          </a:p>
        </p:txBody>
      </p:sp>
      <p:sp>
        <p:nvSpPr>
          <p:cNvPr id="5" name="Tijdelijke aanduiding voor voettekst 4"/>
          <p:cNvSpPr>
            <a:spLocks noGrp="1"/>
          </p:cNvSpPr>
          <p:nvPr>
            <p:ph type="ftr" sz="quarter" idx="11"/>
          </p:nvPr>
        </p:nvSpPr>
        <p:spPr/>
        <p:txBody>
          <a:bodyPr/>
          <a:lstStyle>
            <a:lvl1pPr eaLnBrk="0" hangingPunct="0">
              <a:defRPr/>
            </a:lvl1pPr>
          </a:lstStyle>
          <a:p>
            <a:pPr>
              <a:defRPr/>
            </a:pPr>
            <a:r>
              <a:rPr lang="nl-NL"/>
              <a:t>TNO Nieuwe huisstijl</a:t>
            </a:r>
            <a:endParaRPr lang="nl-NL" dirty="0"/>
          </a:p>
        </p:txBody>
      </p:sp>
      <p:sp>
        <p:nvSpPr>
          <p:cNvPr id="6" name="Tijdelijke aanduiding voor dianummer 5"/>
          <p:cNvSpPr>
            <a:spLocks noGrp="1"/>
          </p:cNvSpPr>
          <p:nvPr>
            <p:ph type="sldNum" sz="quarter" idx="12"/>
          </p:nvPr>
        </p:nvSpPr>
        <p:spPr/>
        <p:txBody>
          <a:bodyPr/>
          <a:lstStyle>
            <a:lvl1pPr eaLnBrk="0" hangingPunct="0">
              <a:defRPr>
                <a:cs typeface="ＭＳ Ｐゴシック" charset="0"/>
              </a:defRPr>
            </a:lvl1pPr>
          </a:lstStyle>
          <a:p>
            <a:pPr>
              <a:defRPr/>
            </a:pPr>
            <a:fld id="{D1A25602-E913-A248-9FC2-08C2C74E4620}" type="slidenum">
              <a:rPr lang="nl-NL"/>
              <a:pPr>
                <a:defRPr/>
              </a:pPr>
              <a:t>‹N›</a:t>
            </a:fld>
            <a:endParaRPr lang="nl-NL"/>
          </a:p>
        </p:txBody>
      </p:sp>
    </p:spTree>
    <p:extLst>
      <p:ext uri="{BB962C8B-B14F-4D97-AF65-F5344CB8AC3E}">
        <p14:creationId xmlns:p14="http://schemas.microsoft.com/office/powerpoint/2010/main" val="4215417401"/>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eaLnBrk="0" hangingPunct="0">
              <a:defRPr/>
            </a:lvl1pPr>
          </a:lstStyle>
          <a:p>
            <a:pPr>
              <a:defRPr/>
            </a:pPr>
            <a:r>
              <a:rPr lang="nl-NL"/>
              <a:t>10 januari 2011</a:t>
            </a:r>
            <a:endParaRPr lang="nl-NL" dirty="0"/>
          </a:p>
        </p:txBody>
      </p:sp>
      <p:sp>
        <p:nvSpPr>
          <p:cNvPr id="3" name="Tijdelijke aanduiding voor voettekst 4"/>
          <p:cNvSpPr>
            <a:spLocks noGrp="1"/>
          </p:cNvSpPr>
          <p:nvPr>
            <p:ph type="ftr" sz="quarter" idx="11"/>
          </p:nvPr>
        </p:nvSpPr>
        <p:spPr/>
        <p:txBody>
          <a:bodyPr/>
          <a:lstStyle>
            <a:lvl1pPr eaLnBrk="0" hangingPunct="0">
              <a:defRPr/>
            </a:lvl1pPr>
          </a:lstStyle>
          <a:p>
            <a:pPr>
              <a:defRPr/>
            </a:pPr>
            <a:r>
              <a:rPr lang="nl-NL"/>
              <a:t>TNO Nieuwe huisstijl</a:t>
            </a:r>
            <a:endParaRPr lang="nl-NL" dirty="0"/>
          </a:p>
        </p:txBody>
      </p:sp>
      <p:sp>
        <p:nvSpPr>
          <p:cNvPr id="4" name="Tijdelijke aanduiding voor dianummer 5"/>
          <p:cNvSpPr>
            <a:spLocks noGrp="1"/>
          </p:cNvSpPr>
          <p:nvPr>
            <p:ph type="sldNum" sz="quarter" idx="12"/>
          </p:nvPr>
        </p:nvSpPr>
        <p:spPr/>
        <p:txBody>
          <a:bodyPr/>
          <a:lstStyle>
            <a:lvl1pPr eaLnBrk="0" hangingPunct="0">
              <a:defRPr>
                <a:cs typeface="ＭＳ Ｐゴシック" charset="0"/>
              </a:defRPr>
            </a:lvl1pPr>
          </a:lstStyle>
          <a:p>
            <a:pPr>
              <a:defRPr/>
            </a:pPr>
            <a:fld id="{9729D01E-6E18-8241-A503-4987D2608F9C}" type="slidenum">
              <a:rPr lang="nl-NL"/>
              <a:pPr>
                <a:defRPr/>
              </a:pPr>
              <a:t>‹N›</a:t>
            </a:fld>
            <a:endParaRPr lang="nl-NL"/>
          </a:p>
        </p:txBody>
      </p:sp>
    </p:spTree>
    <p:extLst>
      <p:ext uri="{BB962C8B-B14F-4D97-AF65-F5344CB8AC3E}">
        <p14:creationId xmlns:p14="http://schemas.microsoft.com/office/powerpoint/2010/main" val="249326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74FA65-3893-154C-8737-4E49916AD9EF}" type="datetimeFigureOut">
              <a:rPr lang="en-US" smtClean="0"/>
              <a:pPr/>
              <a:t>10/21/2025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3696AD-1A15-534F-BAE4-90829788C3C6}" type="slidenum">
              <a:rPr lang="en-US" smtClean="0"/>
              <a:pPr/>
              <a:t>‹N›</a:t>
            </a:fld>
            <a:endParaRPr lang="en-US"/>
          </a:p>
        </p:txBody>
      </p:sp>
      <p:grpSp>
        <p:nvGrpSpPr>
          <p:cNvPr id="8" name="Gruppo 5"/>
          <p:cNvGrpSpPr/>
          <p:nvPr userDrawn="1"/>
        </p:nvGrpSpPr>
        <p:grpSpPr>
          <a:xfrm>
            <a:off x="35496" y="6093296"/>
            <a:ext cx="9071992" cy="638968"/>
            <a:chOff x="0" y="3141032"/>
            <a:chExt cx="9144000" cy="638968"/>
          </a:xfrm>
        </p:grpSpPr>
        <p:pic>
          <p:nvPicPr>
            <p:cNvPr id="9" name="Immagine 5"/>
            <p:cNvPicPr>
              <a:picLocks noChangeAspect="1"/>
            </p:cNvPicPr>
            <p:nvPr/>
          </p:nvPicPr>
          <p:blipFill>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10" name="Goccia 6"/>
            <p:cNvSpPr>
              <a:spLocks noChangeAspect="1"/>
            </p:cNvSpPr>
            <p:nvPr/>
          </p:nvSpPr>
          <p:spPr>
            <a:xfrm>
              <a:off x="8460496" y="3204000"/>
              <a:ext cx="576000" cy="576000"/>
            </a:xfrm>
            <a:prstGeom prst="teardrop">
              <a:avLst/>
            </a:prstGeom>
            <a:blipFill dpi="0" rotWithShape="0">
              <a:blip r:embed="rId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7"/>
            <p:cNvSpPr>
              <a:spLocks noChangeAspect="1"/>
            </p:cNvSpPr>
            <p:nvPr/>
          </p:nvSpPr>
          <p:spPr>
            <a:xfrm>
              <a:off x="5868144" y="3204000"/>
              <a:ext cx="576000" cy="576000"/>
            </a:xfrm>
            <a:prstGeom prst="teardrop">
              <a:avLst/>
            </a:prstGeom>
            <a:blipFill dpi="0" rotWithShape="1">
              <a:blip r:embed="rId5"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8"/>
            <p:cNvSpPr>
              <a:spLocks noChangeAspect="1"/>
            </p:cNvSpPr>
            <p:nvPr/>
          </p:nvSpPr>
          <p:spPr>
            <a:xfrm>
              <a:off x="7164288" y="3204000"/>
              <a:ext cx="576000" cy="576000"/>
            </a:xfrm>
            <a:prstGeom prst="teardrop">
              <a:avLst/>
            </a:prstGeom>
            <a:blipFill dpi="0" rotWithShape="0">
              <a:blip r:embed="rId6"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Goccia 9"/>
            <p:cNvSpPr>
              <a:spLocks noChangeAspect="1"/>
            </p:cNvSpPr>
            <p:nvPr/>
          </p:nvSpPr>
          <p:spPr>
            <a:xfrm>
              <a:off x="7812360" y="3204000"/>
              <a:ext cx="576000" cy="576000"/>
            </a:xfrm>
            <a:prstGeom prst="teardrop">
              <a:avLst/>
            </a:prstGeom>
            <a:blipFill dpi="0" rotWithShape="1">
              <a:blip r:embed="rId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Goccia 10"/>
            <p:cNvSpPr>
              <a:spLocks noChangeAspect="1"/>
            </p:cNvSpPr>
            <p:nvPr/>
          </p:nvSpPr>
          <p:spPr>
            <a:xfrm>
              <a:off x="6516216" y="3204000"/>
              <a:ext cx="576000" cy="576000"/>
            </a:xfrm>
            <a:prstGeom prst="teardrop">
              <a:avLst/>
            </a:prstGeom>
            <a:blipFill dpi="0" rotWithShape="1">
              <a:blip r:embed="rId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6" name="Immagin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275056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image" Target="../media/image4.jpeg"/><Relationship Id="rId3" Type="http://schemas.openxmlformats.org/officeDocument/2006/relationships/slideLayout" Target="../slideLayouts/slideLayout28.xml"/><Relationship Id="rId21" Type="http://schemas.openxmlformats.org/officeDocument/2006/relationships/image" Target="../media/image7.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jpeg"/><Relationship Id="rId2" Type="http://schemas.openxmlformats.org/officeDocument/2006/relationships/slideLayout" Target="../slideLayouts/slideLayout27.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microsoft.com/office/2007/relationships/hdphoto" Target="../media/hdphoto10.wdp"/><Relationship Id="rId10" Type="http://schemas.openxmlformats.org/officeDocument/2006/relationships/slideLayout" Target="../slideLayouts/slideLayout35.xml"/><Relationship Id="rId19" Type="http://schemas.openxmlformats.org/officeDocument/2006/relationships/image" Target="../media/image5.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22.jpeg"/><Relationship Id="rId2" Type="http://schemas.openxmlformats.org/officeDocument/2006/relationships/slideLayout" Target="../slideLayouts/slideLayout39.xml"/><Relationship Id="rId16" Type="http://schemas.openxmlformats.org/officeDocument/2006/relationships/image" Target="../media/image2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0.jpeg"/><Relationship Id="rId10" Type="http://schemas.openxmlformats.org/officeDocument/2006/relationships/slideLayout" Target="../slideLayouts/slideLayout47.xml"/><Relationship Id="rId19" Type="http://schemas.openxmlformats.org/officeDocument/2006/relationships/image" Target="../media/image7.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7.png"/><Relationship Id="rId18" Type="http://schemas.openxmlformats.org/officeDocument/2006/relationships/image" Target="../media/image31.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30.jpeg"/><Relationship Id="rId2" Type="http://schemas.openxmlformats.org/officeDocument/2006/relationships/slideLayout" Target="../slideLayouts/slideLayout74.xml"/><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8.png"/><Relationship Id="rId10" Type="http://schemas.openxmlformats.org/officeDocument/2006/relationships/slideLayout" Target="../slideLayouts/slideLayout82.xml"/><Relationship Id="rId19" Type="http://schemas.openxmlformats.org/officeDocument/2006/relationships/image" Target="../media/image32.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grpSp>
        <p:nvGrpSpPr>
          <p:cNvPr id="5" name="Gruppo 5"/>
          <p:cNvGrpSpPr/>
          <p:nvPr/>
        </p:nvGrpSpPr>
        <p:grpSpPr>
          <a:xfrm>
            <a:off x="35496" y="6093296"/>
            <a:ext cx="9071992" cy="638968"/>
            <a:chOff x="0" y="3141032"/>
            <a:chExt cx="9144000" cy="638968"/>
          </a:xfrm>
        </p:grpSpPr>
        <p:pic>
          <p:nvPicPr>
            <p:cNvPr id="6" name="Immagine 5"/>
            <p:cNvPicPr>
              <a:picLocks noChangeAspect="1"/>
            </p:cNvPicPr>
            <p:nvPr/>
          </p:nvPicPr>
          <p:blipFill>
            <a:blip r:embed="rId14" cstate="screen">
              <a:extLst>
                <a:ext uri="{BEBA8EAE-BF5A-486C-A8C5-ECC9F3942E4B}">
                  <a14:imgProps xmlns:a14="http://schemas.microsoft.com/office/drawing/2010/main">
                    <a14:imgLayer r:embed="rId15">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8" name="Goccia 6"/>
            <p:cNvSpPr>
              <a:spLocks noChangeAspect="1"/>
            </p:cNvSpPr>
            <p:nvPr/>
          </p:nvSpPr>
          <p:spPr>
            <a:xfrm>
              <a:off x="8460496" y="3204000"/>
              <a:ext cx="576000" cy="576000"/>
            </a:xfrm>
            <a:prstGeom prst="teardrop">
              <a:avLst/>
            </a:prstGeom>
            <a:blipFill dpi="0" rotWithShape="0">
              <a:blip r:embed="rId16"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Goccia 7"/>
            <p:cNvSpPr>
              <a:spLocks noChangeAspect="1"/>
            </p:cNvSpPr>
            <p:nvPr/>
          </p:nvSpPr>
          <p:spPr>
            <a:xfrm>
              <a:off x="5868144" y="3204000"/>
              <a:ext cx="576000" cy="576000"/>
            </a:xfrm>
            <a:prstGeom prst="teardrop">
              <a:avLst/>
            </a:prstGeom>
            <a:blipFill dpi="0" rotWithShape="1">
              <a:blip r:embed="rId17"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Goccia 8"/>
            <p:cNvSpPr>
              <a:spLocks noChangeAspect="1"/>
            </p:cNvSpPr>
            <p:nvPr/>
          </p:nvSpPr>
          <p:spPr>
            <a:xfrm>
              <a:off x="7164288" y="3204000"/>
              <a:ext cx="576000" cy="576000"/>
            </a:xfrm>
            <a:prstGeom prst="teardrop">
              <a:avLst/>
            </a:prstGeom>
            <a:blipFill dpi="0" rotWithShape="0">
              <a:blip r:embed="rId18"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Goccia 9"/>
            <p:cNvSpPr>
              <a:spLocks noChangeAspect="1"/>
            </p:cNvSpPr>
            <p:nvPr/>
          </p:nvSpPr>
          <p:spPr>
            <a:xfrm>
              <a:off x="7812360" y="3204000"/>
              <a:ext cx="576000" cy="576000"/>
            </a:xfrm>
            <a:prstGeom prst="teardrop">
              <a:avLst/>
            </a:prstGeom>
            <a:blipFill dpi="0" rotWithShape="1">
              <a:blip r:embed="rId19"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Goccia 10"/>
            <p:cNvSpPr>
              <a:spLocks noChangeAspect="1"/>
            </p:cNvSpPr>
            <p:nvPr/>
          </p:nvSpPr>
          <p:spPr>
            <a:xfrm>
              <a:off x="6516216" y="3204000"/>
              <a:ext cx="576000" cy="576000"/>
            </a:xfrm>
            <a:prstGeom prst="teardrop">
              <a:avLst/>
            </a:prstGeom>
            <a:blipFill dpi="0" rotWithShape="1">
              <a:blip r:embed="rId20"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ea typeface="Arial Unicode MS" panose="020B0604020202020204" pitchFamily="34" charset="-128"/>
                  <a:cs typeface="Arial Unicode MS" panose="020B0604020202020204" pitchFamily="34" charset="-128"/>
                </a:rPr>
                <a:t>IGG – </a:t>
              </a:r>
              <a:r>
                <a:rPr lang="en-GB" sz="1200" b="1" dirty="0" err="1" smtClean="0">
                  <a:solidFill>
                    <a:prstClr val="white"/>
                  </a:solidFill>
                  <a:ea typeface="Arial Unicode MS" panose="020B0604020202020204" pitchFamily="34" charset="-128"/>
                  <a:cs typeface="Arial Unicode MS" panose="020B0604020202020204" pitchFamily="34" charset="-128"/>
                </a:rPr>
                <a:t>Istituto</a:t>
              </a:r>
              <a:r>
                <a:rPr lang="en-GB" sz="1200" b="1" dirty="0" smtClean="0">
                  <a:solidFill>
                    <a:prstClr val="white"/>
                  </a:solidFill>
                  <a:ea typeface="Arial Unicode MS" panose="020B0604020202020204" pitchFamily="34" charset="-128"/>
                  <a:cs typeface="Arial Unicode MS" panose="020B0604020202020204" pitchFamily="34" charset="-128"/>
                </a:rPr>
                <a:t> di</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Geoscienze</a:t>
              </a:r>
              <a:r>
                <a:rPr lang="en-GB" sz="1200" b="1" baseline="0" dirty="0" smtClean="0">
                  <a:solidFill>
                    <a:prstClr val="white"/>
                  </a:solidFill>
                  <a:ea typeface="Arial Unicode MS" panose="020B0604020202020204" pitchFamily="34" charset="-128"/>
                  <a:cs typeface="Arial Unicode MS" panose="020B0604020202020204" pitchFamily="34" charset="-128"/>
                </a:rPr>
                <a:t> e </a:t>
              </a:r>
              <a:r>
                <a:rPr lang="en-GB" sz="1200" b="1" baseline="0" dirty="0" err="1" smtClean="0">
                  <a:solidFill>
                    <a:prstClr val="white"/>
                  </a:solidFill>
                  <a:ea typeface="Arial Unicode MS" panose="020B0604020202020204" pitchFamily="34" charset="-128"/>
                  <a:cs typeface="Arial Unicode MS" panose="020B0604020202020204" pitchFamily="34" charset="-128"/>
                </a:rPr>
                <a:t>Georisorse</a:t>
              </a:r>
              <a:r>
                <a:rPr lang="en-GB" sz="1200" b="1" baseline="0" dirty="0" smtClean="0">
                  <a:solidFill>
                    <a:prstClr val="white"/>
                  </a:solidFill>
                  <a:ea typeface="Arial Unicode MS" panose="020B0604020202020204" pitchFamily="34" charset="-128"/>
                  <a:cs typeface="Arial Unicode MS" panose="020B0604020202020204" pitchFamily="34" charset="-128"/>
                </a:rPr>
                <a:t> </a:t>
              </a:r>
              <a:r>
                <a:rPr lang="en-GB" sz="1200" b="1" dirty="0" smtClean="0">
                  <a:solidFill>
                    <a:prstClr val="white"/>
                  </a:solidFill>
                  <a:ea typeface="Arial Unicode MS" panose="020B0604020202020204" pitchFamily="34" charset="-128"/>
                  <a:cs typeface="Arial Unicode MS" panose="020B0604020202020204" pitchFamily="34" charset="-128"/>
                </a:rPr>
                <a:t> </a:t>
              </a:r>
            </a:p>
            <a:p>
              <a:r>
                <a:rPr lang="en-GB" sz="1200" b="1" dirty="0" err="1" smtClean="0">
                  <a:solidFill>
                    <a:prstClr val="white"/>
                  </a:solidFill>
                  <a:ea typeface="Arial Unicode MS" panose="020B0604020202020204" pitchFamily="34" charset="-128"/>
                  <a:cs typeface="Arial Unicode MS" panose="020B0604020202020204" pitchFamily="34" charset="-128"/>
                </a:rPr>
                <a:t>Consiglio</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Nazionale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delle</a:t>
              </a:r>
              <a:r>
                <a:rPr lang="en-GB" sz="1200" b="1" dirty="0" smtClean="0">
                  <a:solidFill>
                    <a:prstClr val="white"/>
                  </a:solidFill>
                  <a:ea typeface="Arial Unicode MS" panose="020B0604020202020204" pitchFamily="34" charset="-128"/>
                  <a:cs typeface="Arial Unicode MS" panose="020B0604020202020204" pitchFamily="34" charset="-128"/>
                </a:rPr>
                <a:t> </a:t>
              </a:r>
              <a:r>
                <a:rPr lang="en-GB" sz="1200" b="1" dirty="0" err="1" smtClean="0">
                  <a:solidFill>
                    <a:prstClr val="white"/>
                  </a:solidFill>
                  <a:ea typeface="Arial Unicode MS" panose="020B0604020202020204" pitchFamily="34" charset="-128"/>
                  <a:cs typeface="Arial Unicode MS" panose="020B0604020202020204" pitchFamily="34" charset="-128"/>
                </a:rPr>
                <a:t>Ricerche</a:t>
              </a:r>
              <a:endParaRPr lang="en-GB" sz="1200" b="1" dirty="0">
                <a:solidFill>
                  <a:prstClr val="white"/>
                </a:solidFill>
                <a:ea typeface="Arial Unicode MS" panose="020B0604020202020204" pitchFamily="34" charset="-128"/>
                <a:cs typeface="Arial Unicode MS" panose="020B0604020202020204" pitchFamily="34" charset="-128"/>
              </a:endParaRPr>
            </a:p>
          </p:txBody>
        </p:sp>
        <p:pic>
          <p:nvPicPr>
            <p:cNvPr id="14" name="Immagine 12"/>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378436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latinLnBrk="0" hangingPunct="1"/>
            <a:r>
              <a:rPr kumimoji="0"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it-IT" sz="1200">
                <a:solidFill>
                  <a:schemeClr val="tx1">
                    <a:tint val="75000"/>
                  </a:schemeClr>
                </a:solidFill>
                <a:latin typeface="+mn-lt"/>
                <a:cs typeface="+mn-cs"/>
              </a:defRPr>
            </a:lvl1pPr>
          </a:lstStyle>
          <a:p>
            <a:pPr defTabSz="914400">
              <a:defRPr kumimoji="0"/>
            </a:pPr>
            <a:fld id="{B3A90178-0D72-41F0-9A65-BE7215290746}" type="datetimeFigureOut">
              <a:rPr lang="en-US">
                <a:solidFill>
                  <a:prstClr val="black">
                    <a:tint val="75000"/>
                  </a:prstClr>
                </a:solidFill>
                <a:latin typeface="Calibri"/>
              </a:rPr>
              <a:pPr defTabSz="914400">
                <a:defRPr kumimoji="0"/>
              </a:pPr>
              <a:t>10/21/2025</a:t>
            </a:fld>
            <a:endParaRP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defTabSz="914400">
              <a:defRPr kumimoji="0"/>
            </a:pPr>
            <a:endParaRP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defTabSz="914400">
              <a:defRPr kumimoji="0"/>
            </a:pPr>
            <a:fld id="{D58F9628-A8EE-4F18-ADF8-EE7C2D515BB6}" type="slidenum">
              <a:rPr>
                <a:solidFill>
                  <a:prstClr val="black">
                    <a:tint val="75000"/>
                  </a:prstClr>
                </a:solidFill>
                <a:latin typeface="Calibri"/>
              </a:rPr>
              <a:pPr defTabSz="914400">
                <a:defRPr kumimoji="0"/>
              </a:pPr>
              <a:t>‹N›</a:t>
            </a:fld>
            <a:endParaRPr>
              <a:solidFill>
                <a:prstClr val="black">
                  <a:tint val="75000"/>
                </a:prstClr>
              </a:solidFill>
              <a:latin typeface="Calibri"/>
            </a:endParaRP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6798011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ctr"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p:titleStyle>
    <p:bodyStyle>
      <a:lvl1pPr marL="342900" indent="-342900" algn="l" rtl="0" eaLnBrk="1" fontAlgn="base" latinLnBrk="0" hangingPunct="1">
        <a:spcBef>
          <a:spcPct val="20000"/>
        </a:spcBef>
        <a:spcAft>
          <a:spcPct val="0"/>
        </a:spcAft>
        <a:buFont typeface="Arial" charset="0"/>
        <a:buChar char="•"/>
        <a:defRPr kumimoji="0" lang="it-IT" sz="3200" kern="1200">
          <a:solidFill>
            <a:schemeClr val="tx1"/>
          </a:solidFill>
          <a:latin typeface="+mn-lt"/>
          <a:ea typeface="+mn-ea"/>
          <a:cs typeface="+mn-cs"/>
        </a:defRPr>
      </a:lvl1pPr>
      <a:lvl2pPr marL="742950" indent="-285750" algn="l" rtl="0" eaLnBrk="1" fontAlgn="base" latinLnBrk="0" hangingPunct="1">
        <a:spcBef>
          <a:spcPct val="20000"/>
        </a:spcBef>
        <a:spcAft>
          <a:spcPct val="0"/>
        </a:spcAft>
        <a:buFont typeface="Arial" charset="0"/>
        <a:buChar char="–"/>
        <a:defRPr kumimoji="0" lang="it-IT" sz="2800" kern="1200">
          <a:solidFill>
            <a:schemeClr val="tx1"/>
          </a:solidFill>
          <a:latin typeface="+mn-lt"/>
          <a:ea typeface="+mn-ea"/>
          <a:cs typeface="+mn-cs"/>
        </a:defRPr>
      </a:lvl2pPr>
      <a:lvl3pPr marL="1143000" indent="-228600" algn="l" rtl="0" eaLnBrk="1" fontAlgn="base" latinLnBrk="0" hangingPunct="1">
        <a:spcBef>
          <a:spcPct val="20000"/>
        </a:spcBef>
        <a:spcAft>
          <a:spcPct val="0"/>
        </a:spcAft>
        <a:buFont typeface="Arial" charset="0"/>
        <a:buChar char="•"/>
        <a:defRPr kumimoji="0" lang="it-IT" sz="2400" kern="1200">
          <a:solidFill>
            <a:schemeClr val="tx1"/>
          </a:solidFill>
          <a:latin typeface="+mn-lt"/>
          <a:ea typeface="+mn-ea"/>
          <a:cs typeface="+mn-cs"/>
        </a:defRPr>
      </a:lvl3pPr>
      <a:lvl4pPr marL="1600200" indent="-228600" algn="l" rtl="0" eaLnBrk="1" fontAlgn="base" latinLnBrk="0" hangingPunct="1">
        <a:spcBef>
          <a:spcPct val="20000"/>
        </a:spcBef>
        <a:spcAft>
          <a:spcPct val="0"/>
        </a:spcAft>
        <a:buFont typeface="Arial" charset="0"/>
        <a:buChar char="–"/>
        <a:defRPr kumimoji="0" lang="it-IT" sz="2000" kern="1200">
          <a:solidFill>
            <a:schemeClr val="tx1"/>
          </a:solidFill>
          <a:latin typeface="+mn-lt"/>
          <a:ea typeface="+mn-ea"/>
          <a:cs typeface="+mn-cs"/>
        </a:defRPr>
      </a:lvl4pPr>
      <a:lvl5pPr marL="2057400" indent="-228600" algn="l" rtl="0" eaLnBrk="1" fontAlgn="base" latinLnBrk="0" hangingPunct="1">
        <a:spcBef>
          <a:spcPct val="20000"/>
        </a:spcBef>
        <a:spcAft>
          <a:spcPct val="0"/>
        </a:spcAft>
        <a:buFont typeface="Arial" charset="0"/>
        <a:buChar char="»"/>
        <a:defRPr kumimoji="0" lang="it-IT"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grpSp>
        <p:nvGrpSpPr>
          <p:cNvPr id="5" name="Gruppo 5"/>
          <p:cNvGrpSpPr/>
          <p:nvPr/>
        </p:nvGrpSpPr>
        <p:grpSpPr>
          <a:xfrm>
            <a:off x="35496" y="6093296"/>
            <a:ext cx="9071992" cy="638968"/>
            <a:chOff x="0" y="3141032"/>
            <a:chExt cx="9144000" cy="638968"/>
          </a:xfrm>
        </p:grpSpPr>
        <p:pic>
          <p:nvPicPr>
            <p:cNvPr id="6" name="Immagine 5"/>
            <p:cNvPicPr>
              <a:picLocks noChangeAspect="1"/>
            </p:cNvPicPr>
            <p:nvPr/>
          </p:nvPicPr>
          <p:blipFill>
            <a:blip r:embed="rId14" cstate="screen">
              <a:extLst>
                <a:ext uri="{BEBA8EAE-BF5A-486C-A8C5-ECC9F3942E4B}">
                  <a14:imgProps xmlns:a14="http://schemas.microsoft.com/office/drawing/2010/main">
                    <a14:imgLayer r:embed="rId15">
                      <a14:imgEffect>
                        <a14:artisticPastelsSmooth/>
                      </a14:imgEffect>
                    </a14:imgLayer>
                  </a14:imgProps>
                </a:ext>
                <a:ext uri="{28A0092B-C50C-407E-A947-70E740481C1C}">
                  <a14:useLocalDpi xmlns:a14="http://schemas.microsoft.com/office/drawing/2010/main"/>
                </a:ext>
              </a:extLst>
            </a:blip>
            <a:stretch>
              <a:fillRect/>
            </a:stretch>
          </p:blipFill>
          <p:spPr>
            <a:xfrm>
              <a:off x="0" y="3143439"/>
              <a:ext cx="9144000" cy="571121"/>
            </a:xfrm>
            <a:prstGeom prst="rect">
              <a:avLst/>
            </a:prstGeom>
          </p:spPr>
        </p:pic>
        <p:sp>
          <p:nvSpPr>
            <p:cNvPr id="8" name="Goccia 6"/>
            <p:cNvSpPr>
              <a:spLocks noChangeAspect="1"/>
            </p:cNvSpPr>
            <p:nvPr/>
          </p:nvSpPr>
          <p:spPr>
            <a:xfrm>
              <a:off x="8460496" y="3204000"/>
              <a:ext cx="576000" cy="576000"/>
            </a:xfrm>
            <a:prstGeom prst="teardrop">
              <a:avLst/>
            </a:prstGeom>
            <a:blipFill dpi="0" rotWithShape="0">
              <a:blip r:embed="rId16"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9" name="Goccia 7"/>
            <p:cNvSpPr>
              <a:spLocks noChangeAspect="1"/>
            </p:cNvSpPr>
            <p:nvPr/>
          </p:nvSpPr>
          <p:spPr>
            <a:xfrm>
              <a:off x="5868144" y="3204000"/>
              <a:ext cx="576000" cy="576000"/>
            </a:xfrm>
            <a:prstGeom prst="teardrop">
              <a:avLst/>
            </a:prstGeom>
            <a:blipFill dpi="0" rotWithShape="1">
              <a:blip r:embed="rId17" cstate="screen">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 name="Goccia 8"/>
            <p:cNvSpPr>
              <a:spLocks noChangeAspect="1"/>
            </p:cNvSpPr>
            <p:nvPr/>
          </p:nvSpPr>
          <p:spPr>
            <a:xfrm>
              <a:off x="7164288" y="3204000"/>
              <a:ext cx="576000" cy="576000"/>
            </a:xfrm>
            <a:prstGeom prst="teardrop">
              <a:avLst/>
            </a:prstGeom>
            <a:blipFill dpi="0" rotWithShape="0">
              <a:blip r:embed="rId18" cstate="screen">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Goccia 9"/>
            <p:cNvSpPr>
              <a:spLocks noChangeAspect="1"/>
            </p:cNvSpPr>
            <p:nvPr/>
          </p:nvSpPr>
          <p:spPr>
            <a:xfrm>
              <a:off x="7812360" y="3204000"/>
              <a:ext cx="576000" cy="576000"/>
            </a:xfrm>
            <a:prstGeom prst="teardrop">
              <a:avLst/>
            </a:prstGeom>
            <a:blipFill dpi="0" rotWithShape="1">
              <a:blip r:embed="rId19"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Goccia 10"/>
            <p:cNvSpPr>
              <a:spLocks noChangeAspect="1"/>
            </p:cNvSpPr>
            <p:nvPr/>
          </p:nvSpPr>
          <p:spPr>
            <a:xfrm>
              <a:off x="6516216" y="3204000"/>
              <a:ext cx="576000" cy="576000"/>
            </a:xfrm>
            <a:prstGeom prst="teardrop">
              <a:avLst/>
            </a:prstGeom>
            <a:blipFill dpi="0" rotWithShape="1">
              <a:blip r:embed="rId20"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CasellaDiTesto 11"/>
            <p:cNvSpPr txBox="1"/>
            <p:nvPr/>
          </p:nvSpPr>
          <p:spPr>
            <a:xfrm>
              <a:off x="695568" y="3207350"/>
              <a:ext cx="3528392" cy="461665"/>
            </a:xfrm>
            <a:prstGeom prst="rect">
              <a:avLst/>
            </a:prstGeom>
            <a:noFill/>
          </p:spPr>
          <p:txBody>
            <a:bodyPr wrap="square" rtlCol="0">
              <a:spAutoFit/>
            </a:bodyPr>
            <a:lstStyle/>
            <a:p>
              <a:r>
                <a:rPr lang="en-GB" sz="1200" b="1" dirty="0" smtClean="0">
                  <a:solidFill>
                    <a:prstClr val="white"/>
                  </a:solidFill>
                  <a:latin typeface="Calibri"/>
                  <a:ea typeface="Arial Unicode MS" panose="020B0604020202020204" pitchFamily="34" charset="-128"/>
                  <a:cs typeface="Arial Unicode MS" panose="020B0604020202020204" pitchFamily="34" charset="-128"/>
                </a:rPr>
                <a:t>IGG –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Istituto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di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Geoscienze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e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Georisorse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p>
            <a:p>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Consiglio</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Nazionale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delle</a:t>
              </a:r>
              <a:r>
                <a:rPr lang="en-GB" sz="1200" b="1" dirty="0" smtClean="0">
                  <a:solidFill>
                    <a:prstClr val="white"/>
                  </a:solidFill>
                  <a:latin typeface="Calibri"/>
                  <a:ea typeface="Arial Unicode MS" panose="020B0604020202020204" pitchFamily="34" charset="-128"/>
                  <a:cs typeface="Arial Unicode MS" panose="020B0604020202020204" pitchFamily="34" charset="-128"/>
                </a:rPr>
                <a:t> </a:t>
              </a:r>
              <a:r>
                <a:rPr lang="en-GB" sz="1200" b="1" dirty="0" err="1" smtClean="0">
                  <a:solidFill>
                    <a:prstClr val="white"/>
                  </a:solidFill>
                  <a:latin typeface="Calibri"/>
                  <a:ea typeface="Arial Unicode MS" panose="020B0604020202020204" pitchFamily="34" charset="-128"/>
                  <a:cs typeface="Arial Unicode MS" panose="020B0604020202020204" pitchFamily="34" charset="-128"/>
                </a:rPr>
                <a:t>Ricerche</a:t>
              </a:r>
              <a:endParaRPr lang="en-GB" sz="1200" b="1" dirty="0">
                <a:solidFill>
                  <a:prstClr val="white"/>
                </a:solidFill>
                <a:latin typeface="Calibri"/>
                <a:ea typeface="Arial Unicode MS" panose="020B0604020202020204" pitchFamily="34" charset="-128"/>
                <a:cs typeface="Arial Unicode MS" panose="020B0604020202020204" pitchFamily="34" charset="-128"/>
              </a:endParaRPr>
            </a:p>
          </p:txBody>
        </p:sp>
        <p:pic>
          <p:nvPicPr>
            <p:cNvPr id="14" name="Immagine 12"/>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968" y="3141032"/>
              <a:ext cx="676600" cy="576000"/>
            </a:xfrm>
            <a:prstGeom prst="rect">
              <a:avLst/>
            </a:prstGeom>
          </p:spPr>
        </p:pic>
      </p:grpSp>
    </p:spTree>
    <p:extLst>
      <p:ext uri="{BB962C8B-B14F-4D97-AF65-F5344CB8AC3E}">
        <p14:creationId xmlns:p14="http://schemas.microsoft.com/office/powerpoint/2010/main" val="32419341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stile</a:t>
            </a:r>
            <a:endParaRPr 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grpSp>
        <p:nvGrpSpPr>
          <p:cNvPr id="2052" name="Gruppo 5"/>
          <p:cNvGrpSpPr>
            <a:grpSpLocks/>
          </p:cNvGrpSpPr>
          <p:nvPr/>
        </p:nvGrpSpPr>
        <p:grpSpPr bwMode="auto">
          <a:xfrm>
            <a:off x="34925" y="6092825"/>
            <a:ext cx="9072563" cy="639763"/>
            <a:chOff x="0" y="3141032"/>
            <a:chExt cx="9144000" cy="638968"/>
          </a:xfrm>
        </p:grpSpPr>
        <p:pic>
          <p:nvPicPr>
            <p:cNvPr id="2053" name="Immagine 5"/>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3143439"/>
              <a:ext cx="9144000" cy="5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ccia 6"/>
            <p:cNvSpPr>
              <a:spLocks noChangeAspect="1"/>
            </p:cNvSpPr>
            <p:nvPr/>
          </p:nvSpPr>
          <p:spPr>
            <a:xfrm>
              <a:off x="8460496" y="3204000"/>
              <a:ext cx="576000" cy="576000"/>
            </a:xfrm>
            <a:prstGeom prst="teardrop">
              <a:avLst/>
            </a:prstGeom>
            <a:blipFill dpi="0" rotWithShape="0">
              <a:blip r:embed="rId14" cstate="screen">
                <a:extLst>
                  <a:ext uri="{28A0092B-C50C-407E-A947-70E740481C1C}">
                    <a14:useLocalDpi xmlns:a14="http://schemas.microsoft.com/office/drawing/2010/main"/>
                  </a:ext>
                </a:extLst>
              </a:blip>
              <a:srcRect/>
              <a:tile tx="-12700" ty="12700" sx="20000" sy="20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9" name="Goccia 7"/>
            <p:cNvSpPr>
              <a:spLocks noChangeAspect="1"/>
            </p:cNvSpPr>
            <p:nvPr/>
          </p:nvSpPr>
          <p:spPr>
            <a:xfrm>
              <a:off x="5868144" y="3204000"/>
              <a:ext cx="576000" cy="576000"/>
            </a:xfrm>
            <a:prstGeom prst="teardrop">
              <a:avLst/>
            </a:prstGeom>
            <a:blipFill dpi="0" rotWithShape="1">
              <a:blip r:embed="rId15" cstate="print">
                <a:extLst>
                  <a:ext uri="{28A0092B-C50C-407E-A947-70E740481C1C}">
                    <a14:useLocalDpi xmlns:a14="http://schemas.microsoft.com/office/drawing/2010/main"/>
                  </a:ext>
                </a:extLst>
              </a:blip>
              <a:srcRect/>
              <a:tile tx="-63500" ty="0" sx="9000" sy="9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0" name="Goccia 8"/>
            <p:cNvSpPr>
              <a:spLocks noChangeAspect="1"/>
            </p:cNvSpPr>
            <p:nvPr/>
          </p:nvSpPr>
          <p:spPr>
            <a:xfrm>
              <a:off x="7164288" y="3204000"/>
              <a:ext cx="576000" cy="576000"/>
            </a:xfrm>
            <a:prstGeom prst="teardrop">
              <a:avLst/>
            </a:prstGeom>
            <a:blipFill dpi="0" rotWithShape="0">
              <a:blip r:embed="rId16" cstate="print">
                <a:extLst>
                  <a:ext uri="{28A0092B-C50C-407E-A947-70E740481C1C}">
                    <a14:useLocalDpi xmlns:a14="http://schemas.microsoft.com/office/drawing/2010/main"/>
                  </a:ext>
                </a:extLst>
              </a:blip>
              <a:srcRect/>
              <a:tile tx="-82550" ty="-63500" sx="6000" sy="6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1" name="Goccia 9"/>
            <p:cNvSpPr>
              <a:spLocks noChangeAspect="1"/>
            </p:cNvSpPr>
            <p:nvPr/>
          </p:nvSpPr>
          <p:spPr>
            <a:xfrm>
              <a:off x="7812360" y="3204000"/>
              <a:ext cx="576000" cy="576000"/>
            </a:xfrm>
            <a:prstGeom prst="teardrop">
              <a:avLst/>
            </a:prstGeom>
            <a:blipFill dpi="0" rotWithShape="1">
              <a:blip r:embed="rId17" cstate="screen">
                <a:extLst>
                  <a:ext uri="{28A0092B-C50C-407E-A947-70E740481C1C}">
                    <a14:useLocalDpi xmlns:a14="http://schemas.microsoft.com/office/drawing/2010/main"/>
                  </a:ext>
                </a:extLst>
              </a:blip>
              <a:srcRect/>
              <a:tile tx="19050" ty="-57150" sx="19000" sy="37000" flip="none" algn="ctr"/>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2" name="Goccia 10"/>
            <p:cNvSpPr>
              <a:spLocks noChangeAspect="1"/>
            </p:cNvSpPr>
            <p:nvPr/>
          </p:nvSpPr>
          <p:spPr>
            <a:xfrm>
              <a:off x="6516216" y="3204000"/>
              <a:ext cx="576000" cy="576000"/>
            </a:xfrm>
            <a:prstGeom prst="teardrop">
              <a:avLst/>
            </a:prstGeom>
            <a:blipFill dpi="0" rotWithShape="1">
              <a:blip r:embed="rId18" cstate="screen">
                <a:extLst>
                  <a:ext uri="{28A0092B-C50C-407E-A947-70E740481C1C}">
                    <a14:useLocalDpi xmlns:a14="http://schemas.microsoft.com/office/drawing/2010/main"/>
                  </a:ext>
                </a:extLst>
              </a:blip>
              <a:srcRect/>
              <a:tile tx="0" ty="-6350" sx="50000" sy="5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2069" name="CasellaDiTesto 11"/>
            <p:cNvSpPr txBox="1">
              <a:spLocks noChangeArrowheads="1"/>
            </p:cNvSpPr>
            <p:nvPr/>
          </p:nvSpPr>
          <p:spPr bwMode="auto">
            <a:xfrm>
              <a:off x="695568" y="3207350"/>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200" b="1" smtClean="0">
                  <a:solidFill>
                    <a:srgbClr val="FFFFFF"/>
                  </a:solidFill>
                  <a:cs typeface="Arial Unicode MS" charset="0"/>
                </a:rPr>
                <a:t>IGG – Istituto di Geoscienze e Georisorse  </a:t>
              </a:r>
            </a:p>
            <a:p>
              <a:pPr fontAlgn="base">
                <a:spcBef>
                  <a:spcPct val="0"/>
                </a:spcBef>
                <a:spcAft>
                  <a:spcPct val="0"/>
                </a:spcAft>
              </a:pPr>
              <a:r>
                <a:rPr lang="en-GB" sz="1200" b="1" smtClean="0">
                  <a:solidFill>
                    <a:srgbClr val="FFFFFF"/>
                  </a:solidFill>
                  <a:cs typeface="Arial Unicode MS" charset="0"/>
                </a:rPr>
                <a:t>Consiglio Nazionale delle Ricerche</a:t>
              </a:r>
            </a:p>
          </p:txBody>
        </p:sp>
        <p:pic>
          <p:nvPicPr>
            <p:cNvPr id="2070" name="Immagine 12"/>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968" y="3141032"/>
              <a:ext cx="676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23552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ctr" defTabSz="457200" rtl="0" fontAlgn="base">
        <a:spcBef>
          <a:spcPct val="0"/>
        </a:spcBef>
        <a:spcAft>
          <a:spcPct val="0"/>
        </a:spcAft>
        <a:defRPr lang="en-US" sz="4000" kern="1200" dirty="0">
          <a:solidFill>
            <a:srgbClr val="7F7F7F"/>
          </a:solidFill>
          <a:latin typeface="Calibri"/>
          <a:ea typeface="ＭＳ Ｐゴシック" charset="0"/>
          <a:cs typeface="Arial" charset="0"/>
        </a:defRPr>
      </a:lvl1pPr>
      <a:lvl2pPr algn="ctr" defTabSz="457200" rtl="0" fontAlgn="base">
        <a:spcBef>
          <a:spcPct val="0"/>
        </a:spcBef>
        <a:spcAft>
          <a:spcPct val="0"/>
        </a:spcAft>
        <a:defRPr sz="4000">
          <a:solidFill>
            <a:srgbClr val="7F7F7F"/>
          </a:solidFill>
          <a:latin typeface="Calibri" charset="0"/>
          <a:ea typeface="ＭＳ Ｐゴシック" charset="0"/>
        </a:defRPr>
      </a:lvl2pPr>
      <a:lvl3pPr algn="ctr" defTabSz="457200" rtl="0" fontAlgn="base">
        <a:spcBef>
          <a:spcPct val="0"/>
        </a:spcBef>
        <a:spcAft>
          <a:spcPct val="0"/>
        </a:spcAft>
        <a:defRPr sz="4000">
          <a:solidFill>
            <a:srgbClr val="7F7F7F"/>
          </a:solidFill>
          <a:latin typeface="Calibri" charset="0"/>
          <a:ea typeface="ＭＳ Ｐゴシック" charset="0"/>
        </a:defRPr>
      </a:lvl3pPr>
      <a:lvl4pPr algn="ctr" defTabSz="457200" rtl="0" fontAlgn="base">
        <a:spcBef>
          <a:spcPct val="0"/>
        </a:spcBef>
        <a:spcAft>
          <a:spcPct val="0"/>
        </a:spcAft>
        <a:defRPr sz="4000">
          <a:solidFill>
            <a:srgbClr val="7F7F7F"/>
          </a:solidFill>
          <a:latin typeface="Calibri" charset="0"/>
          <a:ea typeface="ＭＳ Ｐゴシック" charset="0"/>
        </a:defRPr>
      </a:lvl4pPr>
      <a:lvl5pPr algn="ctr" defTabSz="457200" rtl="0" fontAlgn="base">
        <a:spcBef>
          <a:spcPct val="0"/>
        </a:spcBef>
        <a:spcAft>
          <a:spcPct val="0"/>
        </a:spcAft>
        <a:defRPr sz="4000">
          <a:solidFill>
            <a:srgbClr val="7F7F7F"/>
          </a:solidFill>
          <a:latin typeface="Calibri" charset="0"/>
          <a:ea typeface="ＭＳ Ｐゴシック" charset="0"/>
        </a:defRPr>
      </a:lvl5pPr>
      <a:lvl6pPr marL="457200" algn="ctr" defTabSz="457200" rtl="0" fontAlgn="base">
        <a:spcBef>
          <a:spcPct val="0"/>
        </a:spcBef>
        <a:spcAft>
          <a:spcPct val="0"/>
        </a:spcAft>
        <a:defRPr sz="4000">
          <a:solidFill>
            <a:srgbClr val="7F7F7F"/>
          </a:solidFill>
          <a:latin typeface="Calibri" charset="0"/>
          <a:ea typeface="ＭＳ Ｐゴシック" charset="0"/>
        </a:defRPr>
      </a:lvl6pPr>
      <a:lvl7pPr marL="914400" algn="ctr" defTabSz="457200" rtl="0" fontAlgn="base">
        <a:spcBef>
          <a:spcPct val="0"/>
        </a:spcBef>
        <a:spcAft>
          <a:spcPct val="0"/>
        </a:spcAft>
        <a:defRPr sz="4000">
          <a:solidFill>
            <a:srgbClr val="7F7F7F"/>
          </a:solidFill>
          <a:latin typeface="Calibri" charset="0"/>
          <a:ea typeface="ＭＳ Ｐゴシック" charset="0"/>
        </a:defRPr>
      </a:lvl7pPr>
      <a:lvl8pPr marL="1371600" algn="ctr" defTabSz="457200" rtl="0" fontAlgn="base">
        <a:spcBef>
          <a:spcPct val="0"/>
        </a:spcBef>
        <a:spcAft>
          <a:spcPct val="0"/>
        </a:spcAft>
        <a:defRPr sz="4000">
          <a:solidFill>
            <a:srgbClr val="7F7F7F"/>
          </a:solidFill>
          <a:latin typeface="Calibri" charset="0"/>
          <a:ea typeface="ＭＳ Ｐゴシック" charset="0"/>
        </a:defRPr>
      </a:lvl8pPr>
      <a:lvl9pPr marL="1828800" algn="ctr" defTabSz="457200" rtl="0" fontAlgn="base">
        <a:spcBef>
          <a:spcPct val="0"/>
        </a:spcBef>
        <a:spcAft>
          <a:spcPct val="0"/>
        </a:spcAft>
        <a:defRPr sz="4000">
          <a:solidFill>
            <a:srgbClr val="7F7F7F"/>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66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defTabSz="914400">
              <a:defRPr/>
            </a:pPr>
            <a:fld id="{5B143ACC-D828-7647-9F9B-25832FF49445}" type="datetimeFigureOut">
              <a:rPr lang="de-DE"/>
              <a:pPr defTabSz="914400">
                <a:defRPr/>
              </a:pPr>
              <a:t>21.10.2025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defTabSz="914400">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defTabSz="914400">
              <a:defRPr/>
            </a:pPr>
            <a:fld id="{A0AD307A-0109-4A42-955D-9B279367D76B}" type="slidenum">
              <a:rPr lang="de-DE"/>
              <a:pPr defTabSz="914400">
                <a:defRPr/>
              </a:pPr>
              <a:t>‹N›</a:t>
            </a:fld>
            <a:endParaRPr lang="de-DE"/>
          </a:p>
        </p:txBody>
      </p:sp>
    </p:spTree>
    <p:extLst>
      <p:ext uri="{BB962C8B-B14F-4D97-AF65-F5344CB8AC3E}">
        <p14:creationId xmlns:p14="http://schemas.microsoft.com/office/powerpoint/2010/main" val="35832096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17" descr="EERA 1 white"/>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188913"/>
            <a:ext cx="176371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Line 20"/>
          <p:cNvSpPr>
            <a:spLocks noChangeShapeType="1"/>
          </p:cNvSpPr>
          <p:nvPr userDrawn="1"/>
        </p:nvSpPr>
        <p:spPr bwMode="auto">
          <a:xfrm flipH="1">
            <a:off x="107950" y="6534150"/>
            <a:ext cx="8856663" cy="0"/>
          </a:xfrm>
          <a:prstGeom prst="line">
            <a:avLst/>
          </a:prstGeom>
          <a:noFill/>
          <a:ln w="12700">
            <a:solidFill>
              <a:srgbClr val="0000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it-IT">
              <a:solidFill>
                <a:srgbClr val="000000"/>
              </a:solidFill>
              <a:latin typeface="Arial" charset="0"/>
              <a:ea typeface="ＭＳ Ｐゴシック" charset="0"/>
              <a:cs typeface="ＭＳ Ｐゴシック" charset="0"/>
            </a:endParaRPr>
          </a:p>
        </p:txBody>
      </p:sp>
      <p:sp>
        <p:nvSpPr>
          <p:cNvPr id="11283" name="Rectangle 19"/>
          <p:cNvSpPr>
            <a:spLocks noChangeArrowheads="1"/>
          </p:cNvSpPr>
          <p:nvPr userDrawn="1"/>
        </p:nvSpPr>
        <p:spPr bwMode="auto">
          <a:xfrm>
            <a:off x="3779838" y="6237288"/>
            <a:ext cx="1584325"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it-IT">
              <a:solidFill>
                <a:srgbClr val="000000"/>
              </a:solidFill>
              <a:latin typeface="Arial" charset="0"/>
              <a:ea typeface="ＭＳ Ｐゴシック" charset="0"/>
              <a:cs typeface="ＭＳ Ｐゴシック" charset="0"/>
            </a:endParaRPr>
          </a:p>
        </p:txBody>
      </p:sp>
      <p:sp>
        <p:nvSpPr>
          <p:cNvPr id="11266" name="Rectangle 2"/>
          <p:cNvSpPr>
            <a:spLocks noGrp="1" noChangeArrowheads="1"/>
          </p:cNvSpPr>
          <p:nvPr>
            <p:ph type="ftr" sz="quarter" idx="3"/>
          </p:nvPr>
        </p:nvSpPr>
        <p:spPr bwMode="auto">
          <a:xfrm>
            <a:off x="3116263" y="62118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b="1">
                <a:solidFill>
                  <a:srgbClr val="00007D"/>
                </a:solidFill>
              </a:defRPr>
            </a:lvl1pPr>
          </a:lstStyle>
          <a:p>
            <a:pPr defTabSz="914400" fontAlgn="base">
              <a:spcBef>
                <a:spcPct val="0"/>
              </a:spcBef>
              <a:spcAft>
                <a:spcPct val="0"/>
              </a:spcAft>
              <a:defRPr/>
            </a:pPr>
            <a:r>
              <a:rPr lang="en-GB">
                <a:latin typeface="Arial" charset="0"/>
                <a:ea typeface="ＭＳ Ｐゴシック" charset="0"/>
                <a:cs typeface="ＭＳ Ｐゴシック" charset="0"/>
              </a:rPr>
              <a:t>www.eera-set.eu</a:t>
            </a:r>
          </a:p>
        </p:txBody>
      </p:sp>
      <p:sp>
        <p:nvSpPr>
          <p:cNvPr id="11282" name="Line 18"/>
          <p:cNvSpPr>
            <a:spLocks noChangeShapeType="1"/>
          </p:cNvSpPr>
          <p:nvPr userDrawn="1"/>
        </p:nvSpPr>
        <p:spPr bwMode="auto">
          <a:xfrm flipH="1" flipV="1">
            <a:off x="2339975" y="1052513"/>
            <a:ext cx="6624638" cy="0"/>
          </a:xfrm>
          <a:prstGeom prst="line">
            <a:avLst/>
          </a:prstGeom>
          <a:noFill/>
          <a:ln w="12700">
            <a:solidFill>
              <a:srgbClr val="0000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defRPr/>
            </a:pPr>
            <a:endParaRPr lang="it-IT">
              <a:solidFill>
                <a:srgbClr val="000000"/>
              </a:solidFill>
              <a:latin typeface="Arial" charset="0"/>
              <a:ea typeface="ＭＳ Ｐゴシック" charset="0"/>
              <a:cs typeface="ＭＳ Ｐゴシック" charset="0"/>
            </a:endParaRPr>
          </a:p>
        </p:txBody>
      </p:sp>
      <p:sp>
        <p:nvSpPr>
          <p:cNvPr id="11267" name="Rectangle 3"/>
          <p:cNvSpPr>
            <a:spLocks noGrp="1" noChangeArrowheads="1"/>
          </p:cNvSpPr>
          <p:nvPr>
            <p:ph type="sldNum" sz="quarter" idx="4"/>
          </p:nvPr>
        </p:nvSpPr>
        <p:spPr bwMode="auto">
          <a:xfrm>
            <a:off x="6553200" y="63817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defRPr>
            </a:lvl1pPr>
          </a:lstStyle>
          <a:p>
            <a:pPr defTabSz="914400" fontAlgn="base">
              <a:spcBef>
                <a:spcPct val="0"/>
              </a:spcBef>
              <a:spcAft>
                <a:spcPct val="0"/>
              </a:spcAft>
              <a:defRPr/>
            </a:pPr>
            <a:r>
              <a:rPr lang="en-GB">
                <a:latin typeface="Arial" charset="0"/>
                <a:ea typeface="ＭＳ Ｐゴシック" charset="0"/>
                <a:cs typeface="ＭＳ Ｐゴシック" charset="0"/>
              </a:rPr>
              <a:t>Page </a:t>
            </a:r>
            <a:fld id="{3938CCEC-C009-5347-89DE-A15F19875D4C}" type="slidenum">
              <a:rPr lang="en-GB">
                <a:latin typeface="Arial" charset="0"/>
                <a:ea typeface="ＭＳ Ｐゴシック" charset="0"/>
                <a:cs typeface="ＭＳ Ｐゴシック" charset="0"/>
              </a:rPr>
              <a:pPr defTabSz="914400" fontAlgn="base">
                <a:spcBef>
                  <a:spcPct val="0"/>
                </a:spcBef>
                <a:spcAft>
                  <a:spcPct val="0"/>
                </a:spcAft>
                <a:defRPr/>
              </a:pPr>
              <a:t>‹N›</a:t>
            </a:fld>
            <a:endParaRPr lang="en-GB">
              <a:latin typeface="Arial" charset="0"/>
              <a:ea typeface="ＭＳ Ｐゴシック" charset="0"/>
              <a:cs typeface="ＭＳ Ｐゴシック" charset="0"/>
            </a:endParaRPr>
          </a:p>
        </p:txBody>
      </p:sp>
      <p:sp>
        <p:nvSpPr>
          <p:cNvPr id="39944" name="Rectangle 6"/>
          <p:cNvSpPr>
            <a:spLocks noChangeArrowheads="1"/>
          </p:cNvSpPr>
          <p:nvPr userDrawn="1"/>
        </p:nvSpPr>
        <p:spPr bwMode="auto">
          <a:xfrm>
            <a:off x="107950" y="44450"/>
            <a:ext cx="9036050" cy="14446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1278" name="Rectangle 14"/>
          <p:cNvSpPr>
            <a:spLocks noGrp="1" noChangeArrowheads="1"/>
          </p:cNvSpPr>
          <p:nvPr>
            <p:ph type="title"/>
          </p:nvPr>
        </p:nvSpPr>
        <p:spPr bwMode="auto">
          <a:xfrm>
            <a:off x="2268538" y="476250"/>
            <a:ext cx="6478587"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79" name="Rectangle 15"/>
          <p:cNvSpPr>
            <a:spLocks noGrp="1" noChangeArrowheads="1"/>
          </p:cNvSpPr>
          <p:nvPr>
            <p:ph type="body" idx="1"/>
          </p:nvPr>
        </p:nvSpPr>
        <p:spPr bwMode="auto">
          <a:xfrm>
            <a:off x="457200" y="1412875"/>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80" name="Rectangle 16"/>
          <p:cNvSpPr>
            <a:spLocks noGrp="1" noChangeArrowheads="1"/>
          </p:cNvSpPr>
          <p:nvPr>
            <p:ph type="dt" sz="half" idx="2"/>
          </p:nvPr>
        </p:nvSpPr>
        <p:spPr bwMode="auto">
          <a:xfrm>
            <a:off x="457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defRPr>
            </a:lvl1pPr>
          </a:lstStyle>
          <a:p>
            <a:pPr defTabSz="914400" fontAlgn="base">
              <a:spcBef>
                <a:spcPct val="0"/>
              </a:spcBef>
              <a:spcAft>
                <a:spcPct val="0"/>
              </a:spcAft>
              <a:defRPr/>
            </a:pPr>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36350306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dt="0"/>
  <p:txStyles>
    <p:titleStyle>
      <a:lvl1pPr algn="l" rtl="0" eaLnBrk="0" fontAlgn="base" hangingPunct="0">
        <a:spcBef>
          <a:spcPct val="0"/>
        </a:spcBef>
        <a:spcAft>
          <a:spcPct val="0"/>
        </a:spcAft>
        <a:defRPr sz="3000">
          <a:solidFill>
            <a:schemeClr val="tx1"/>
          </a:solidFill>
          <a:latin typeface="+mj-lt"/>
          <a:ea typeface="+mj-ea"/>
          <a:cs typeface="ＭＳ Ｐゴシック" charset="0"/>
        </a:defRPr>
      </a:lvl1pPr>
      <a:lvl2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000">
          <a:solidFill>
            <a:schemeClr val="tx1"/>
          </a:solidFill>
          <a:latin typeface="Arial" charset="0"/>
          <a:ea typeface="ＭＳ Ｐゴシック" charset="0"/>
        </a:defRPr>
      </a:lvl6pPr>
      <a:lvl7pPr marL="914400" algn="l" rtl="0" fontAlgn="base">
        <a:spcBef>
          <a:spcPct val="0"/>
        </a:spcBef>
        <a:spcAft>
          <a:spcPct val="0"/>
        </a:spcAft>
        <a:defRPr sz="3000">
          <a:solidFill>
            <a:schemeClr val="tx1"/>
          </a:solidFill>
          <a:latin typeface="Arial" charset="0"/>
          <a:ea typeface="ＭＳ Ｐゴシック" charset="0"/>
        </a:defRPr>
      </a:lvl7pPr>
      <a:lvl8pPr marL="1371600" algn="l" rtl="0" fontAlgn="base">
        <a:spcBef>
          <a:spcPct val="0"/>
        </a:spcBef>
        <a:spcAft>
          <a:spcPct val="0"/>
        </a:spcAft>
        <a:defRPr sz="3000">
          <a:solidFill>
            <a:schemeClr val="tx1"/>
          </a:solidFill>
          <a:latin typeface="Arial" charset="0"/>
          <a:ea typeface="ＭＳ Ｐゴシック" charset="0"/>
        </a:defRPr>
      </a:lvl8pPr>
      <a:lvl9pPr marL="1828800" algn="l" rtl="0" fontAlgn="base">
        <a:spcBef>
          <a:spcPct val="0"/>
        </a:spcBef>
        <a:spcAft>
          <a:spcPct val="0"/>
        </a:spcAft>
        <a:defRPr sz="3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Font typeface="Arial"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65000"/>
        <a:buFont typeface="Wingdings" charset="0"/>
        <a:buChar char="Ø"/>
        <a:defRPr>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70000"/>
        <a:buFont typeface="Wingdings" charset="0"/>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charset="0"/>
        <a:buChar char="§"/>
        <a:defRPr sz="1400">
          <a:solidFill>
            <a:schemeClr val="tx1"/>
          </a:solidFill>
          <a:latin typeface="+mn-lt"/>
          <a:ea typeface="+mn-ea"/>
        </a:defRPr>
      </a:lvl5pPr>
      <a:lvl6pPr marL="2514600" indent="-228600" algn="l" rtl="0" fontAlgn="base">
        <a:spcBef>
          <a:spcPct val="20000"/>
        </a:spcBef>
        <a:spcAft>
          <a:spcPct val="0"/>
        </a:spcAft>
        <a:buClr>
          <a:schemeClr val="tx1"/>
        </a:buClr>
        <a:buFont typeface="Wingdings" charset="0"/>
        <a:buChar char="§"/>
        <a:defRPr sz="1400">
          <a:solidFill>
            <a:schemeClr val="tx1"/>
          </a:solidFill>
          <a:latin typeface="+mn-lt"/>
          <a:ea typeface="+mn-ea"/>
        </a:defRPr>
      </a:lvl6pPr>
      <a:lvl7pPr marL="2971800" indent="-228600" algn="l" rtl="0" fontAlgn="base">
        <a:spcBef>
          <a:spcPct val="20000"/>
        </a:spcBef>
        <a:spcAft>
          <a:spcPct val="0"/>
        </a:spcAft>
        <a:buClr>
          <a:schemeClr val="tx1"/>
        </a:buClr>
        <a:buFont typeface="Wingdings" charset="0"/>
        <a:buChar char="§"/>
        <a:defRPr sz="1400">
          <a:solidFill>
            <a:schemeClr val="tx1"/>
          </a:solidFill>
          <a:latin typeface="+mn-lt"/>
          <a:ea typeface="+mn-ea"/>
        </a:defRPr>
      </a:lvl7pPr>
      <a:lvl8pPr marL="3429000" indent="-228600" algn="l" rtl="0" fontAlgn="base">
        <a:spcBef>
          <a:spcPct val="20000"/>
        </a:spcBef>
        <a:spcAft>
          <a:spcPct val="0"/>
        </a:spcAft>
        <a:buClr>
          <a:schemeClr val="tx1"/>
        </a:buClr>
        <a:buFont typeface="Wingdings" charset="0"/>
        <a:buChar char="§"/>
        <a:defRPr sz="1400">
          <a:solidFill>
            <a:schemeClr val="tx1"/>
          </a:solidFill>
          <a:latin typeface="+mn-lt"/>
          <a:ea typeface="+mn-ea"/>
        </a:defRPr>
      </a:lvl8pPr>
      <a:lvl9pPr marL="3886200" indent="-228600" algn="l" rtl="0" fontAlgn="base">
        <a:spcBef>
          <a:spcPct val="20000"/>
        </a:spcBef>
        <a:spcAft>
          <a:spcPct val="0"/>
        </a:spcAft>
        <a:buClr>
          <a:schemeClr val="tx1"/>
        </a:buClr>
        <a:buFont typeface="Wingdings" charset="0"/>
        <a:buChar char="§"/>
        <a:defRPr sz="14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3250" name="Afbeelding 6"/>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jdelijke aanduiding voor titel 1"/>
          <p:cNvSpPr>
            <a:spLocks noGrp="1"/>
          </p:cNvSpPr>
          <p:nvPr>
            <p:ph type="title"/>
          </p:nvPr>
        </p:nvSpPr>
        <p:spPr bwMode="auto">
          <a:xfrm>
            <a:off x="1403350" y="1343025"/>
            <a:ext cx="7272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Klik om de stijl te bewerken</a:t>
            </a:r>
          </a:p>
        </p:txBody>
      </p:sp>
      <p:sp>
        <p:nvSpPr>
          <p:cNvPr id="53252" name="Tijdelijke aanduiding voor tekst 2"/>
          <p:cNvSpPr>
            <a:spLocks noGrp="1"/>
          </p:cNvSpPr>
          <p:nvPr>
            <p:ph type="body" idx="1"/>
          </p:nvPr>
        </p:nvSpPr>
        <p:spPr bwMode="auto">
          <a:xfrm>
            <a:off x="1403350" y="2205038"/>
            <a:ext cx="72723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816475" y="263525"/>
            <a:ext cx="1800225" cy="106363"/>
          </a:xfrm>
          <a:prstGeom prst="rect">
            <a:avLst/>
          </a:prstGeom>
        </p:spPr>
        <p:txBody>
          <a:bodyPr vert="horz" lIns="0" tIns="0" rIns="0" bIns="0" rtlCol="0" anchor="t" anchorCtr="0"/>
          <a:lstStyle>
            <a:lvl1pPr algn="l" eaLnBrk="1" fontAlgn="auto" hangingPunct="1">
              <a:spcBef>
                <a:spcPts val="0"/>
              </a:spcBef>
              <a:spcAft>
                <a:spcPts val="0"/>
              </a:spcAft>
              <a:defRPr sz="700">
                <a:solidFill>
                  <a:prstClr val="black"/>
                </a:solidFill>
                <a:latin typeface="Arial" pitchFamily="34" charset="0"/>
                <a:ea typeface="+mn-ea"/>
                <a:cs typeface="Arial" pitchFamily="34" charset="0"/>
              </a:defRPr>
            </a:lvl1pPr>
          </a:lstStyle>
          <a:p>
            <a:pPr defTabSz="914400">
              <a:defRPr/>
            </a:pPr>
            <a:r>
              <a:rPr lang="nl-NL"/>
              <a:t>10 januari 2011</a:t>
            </a:r>
            <a:endParaRPr lang="nl-NL" dirty="0"/>
          </a:p>
        </p:txBody>
      </p:sp>
      <p:sp>
        <p:nvSpPr>
          <p:cNvPr id="5" name="Tijdelijke aanduiding voor voettekst 4"/>
          <p:cNvSpPr>
            <a:spLocks noGrp="1"/>
          </p:cNvSpPr>
          <p:nvPr>
            <p:ph type="ftr" sz="quarter" idx="3"/>
          </p:nvPr>
        </p:nvSpPr>
        <p:spPr>
          <a:xfrm>
            <a:off x="4816475" y="371475"/>
            <a:ext cx="1800225" cy="106363"/>
          </a:xfrm>
          <a:prstGeom prst="rect">
            <a:avLst/>
          </a:prstGeom>
        </p:spPr>
        <p:txBody>
          <a:bodyPr vert="horz" lIns="0" tIns="0" rIns="0" bIns="0" rtlCol="0" anchor="t" anchorCtr="0"/>
          <a:lstStyle>
            <a:lvl1pPr algn="l" eaLnBrk="1" fontAlgn="auto" hangingPunct="1">
              <a:spcBef>
                <a:spcPts val="0"/>
              </a:spcBef>
              <a:spcAft>
                <a:spcPts val="0"/>
              </a:spcAft>
              <a:defRPr sz="700">
                <a:solidFill>
                  <a:prstClr val="black"/>
                </a:solidFill>
                <a:latin typeface="Arial" pitchFamily="34" charset="0"/>
                <a:ea typeface="+mn-ea"/>
                <a:cs typeface="Arial" pitchFamily="34" charset="0"/>
              </a:defRPr>
            </a:lvl1pPr>
          </a:lstStyle>
          <a:p>
            <a:pPr defTabSz="914400">
              <a:defRPr/>
            </a:pPr>
            <a:r>
              <a:rPr lang="nl-NL"/>
              <a:t>TNO Nieuwe huisstijl</a:t>
            </a:r>
            <a:endParaRPr lang="nl-NL" dirty="0"/>
          </a:p>
        </p:txBody>
      </p:sp>
      <p:sp>
        <p:nvSpPr>
          <p:cNvPr id="6" name="Tijdelijke aanduiding voor dianummer 5"/>
          <p:cNvSpPr>
            <a:spLocks noGrp="1"/>
          </p:cNvSpPr>
          <p:nvPr>
            <p:ph type="sldNum" sz="quarter" idx="4"/>
          </p:nvPr>
        </p:nvSpPr>
        <p:spPr>
          <a:xfrm>
            <a:off x="4816475" y="153988"/>
            <a:ext cx="1800225" cy="106362"/>
          </a:xfrm>
          <a:prstGeom prst="rect">
            <a:avLst/>
          </a:prstGeom>
        </p:spPr>
        <p:txBody>
          <a:bodyPr vert="horz" wrap="square" lIns="0" tIns="0" rIns="0" bIns="0" numCol="1" anchor="t" anchorCtr="0" compatLnSpc="1">
            <a:prstTxWarp prst="textNoShape">
              <a:avLst/>
            </a:prstTxWarp>
          </a:bodyPr>
          <a:lstStyle>
            <a:lvl1pPr eaLnBrk="1" hangingPunct="1">
              <a:defRPr sz="700">
                <a:solidFill>
                  <a:prstClr val="black"/>
                </a:solidFill>
                <a:cs typeface="Arial" charset="0"/>
              </a:defRPr>
            </a:lvl1pPr>
          </a:lstStyle>
          <a:p>
            <a:pPr defTabSz="914400" fontAlgn="base">
              <a:spcBef>
                <a:spcPct val="0"/>
              </a:spcBef>
              <a:spcAft>
                <a:spcPct val="0"/>
              </a:spcAft>
              <a:defRPr/>
            </a:pPr>
            <a:fld id="{20A1A553-1359-6243-8F34-7CC9C1F1D7BA}" type="slidenum">
              <a:rPr lang="nl-NL">
                <a:latin typeface="Arial" charset="0"/>
                <a:ea typeface="ＭＳ Ｐゴシック" charset="0"/>
              </a:rPr>
              <a:pPr defTabSz="914400" fontAlgn="base">
                <a:spcBef>
                  <a:spcPct val="0"/>
                </a:spcBef>
                <a:spcAft>
                  <a:spcPct val="0"/>
                </a:spcAft>
                <a:defRPr/>
              </a:pPr>
              <a:t>‹N›</a:t>
            </a:fld>
            <a:endParaRPr lang="nl-NL">
              <a:latin typeface="Arial" charset="0"/>
              <a:ea typeface="ＭＳ Ｐゴシック" charset="0"/>
            </a:endParaRPr>
          </a:p>
        </p:txBody>
      </p:sp>
      <p:cxnSp>
        <p:nvCxnSpPr>
          <p:cNvPr id="8"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11" name="Afbeelding 10">
            <a:hlinkClick r:id="rId14" action="ppaction://hlinksldjump"/>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57188" y="161925"/>
            <a:ext cx="619125" cy="493713"/>
          </a:xfrm>
          <a:prstGeom prst="rect">
            <a:avLst/>
          </a:prstGeom>
          <a:blipFill dpi="0" rotWithShape="1">
            <a:blip r:embed="rId16"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2" name="Afbeelding 11">
            <a:hlinkClick r:id="rId14" action="ppaction://hlinksldjump"/>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444750" y="161925"/>
            <a:ext cx="619125" cy="493713"/>
          </a:xfrm>
          <a:prstGeom prst="rect">
            <a:avLst/>
          </a:prstGeom>
          <a:blipFill dpi="0" rotWithShape="1">
            <a:blip r:embed="rId17" cstate="screen">
              <a:extLst>
                <a:ext uri="{28A0092B-C50C-407E-A947-70E740481C1C}">
                  <a14:useLocalDpi xmlns:a14="http://schemas.microsoft.com/office/drawing/2010/main"/>
                </a:ext>
              </a:extLst>
            </a:blip>
            <a:srcRect/>
            <a:stretch>
              <a:fillRect/>
            </a:stretch>
          </a:blipFill>
          <a:ln>
            <a:noFill/>
          </a:ln>
          <a:effectLst>
            <a:outerShdw blurRad="101600" dist="1270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15"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53261" name="Picture 14" descr="iee_logo_supportedby_300"/>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419475" y="0"/>
            <a:ext cx="33845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5" descr="geoelec"/>
          <p:cNvPicPr>
            <a:picLocks noChangeAspect="1" noChangeArrowheads="1"/>
          </p:cNvPicPr>
          <p:nvPr userDrawn="1"/>
        </p:nvPicPr>
        <p:blipFill>
          <a:blip r:embed="rId19">
            <a:extLst>
              <a:ext uri="{28A0092B-C50C-407E-A947-70E740481C1C}">
                <a14:useLocalDpi xmlns:a14="http://schemas.microsoft.com/office/drawing/2010/main"/>
              </a:ext>
            </a:extLst>
          </a:blip>
          <a:srcRect/>
          <a:stretch>
            <a:fillRect/>
          </a:stretch>
        </p:blipFill>
        <p:spPr bwMode="auto">
          <a:xfrm>
            <a:off x="71438" y="44450"/>
            <a:ext cx="33480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08620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iming>
    <p:tnLst>
      <p:par>
        <p:cTn id="1" dur="indefinite" restart="never" nodeType="tmRoot"/>
      </p:par>
    </p:tnLst>
  </p:timing>
  <p:hf hdr="0"/>
  <p:txStyles>
    <p:titleStyle>
      <a:lvl1pPr algn="l" rtl="0" eaLnBrk="0" fontAlgn="base" hangingPunct="0">
        <a:lnSpc>
          <a:spcPts val="2800"/>
        </a:lnSpc>
        <a:spcBef>
          <a:spcPct val="0"/>
        </a:spcBef>
        <a:spcAft>
          <a:spcPct val="0"/>
        </a:spcAft>
        <a:defRPr sz="2400" b="1" kern="1200">
          <a:solidFill>
            <a:schemeClr val="tx1"/>
          </a:solidFill>
          <a:latin typeface="Arial" pitchFamily="34" charset="0"/>
          <a:ea typeface="ＭＳ Ｐゴシック" charset="0"/>
          <a:cs typeface="Arial" pitchFamily="34" charset="0"/>
        </a:defRPr>
      </a:lvl1pPr>
      <a:lvl2pPr algn="l" rtl="0" eaLnBrk="0" fontAlgn="base" hangingPunct="0">
        <a:lnSpc>
          <a:spcPts val="2800"/>
        </a:lnSpc>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lnSpc>
          <a:spcPts val="2800"/>
        </a:lnSpc>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lnSpc>
          <a:spcPts val="2800"/>
        </a:lnSpc>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lnSpc>
          <a:spcPts val="2800"/>
        </a:lnSpc>
        <a:spcBef>
          <a:spcPct val="0"/>
        </a:spcBef>
        <a:spcAft>
          <a:spcPct val="0"/>
        </a:spcAft>
        <a:defRPr sz="2400" b="1">
          <a:solidFill>
            <a:schemeClr val="tx1"/>
          </a:solidFill>
          <a:latin typeface="Arial" charset="0"/>
          <a:ea typeface="ＭＳ Ｐゴシック" charset="0"/>
          <a:cs typeface="Arial" charset="0"/>
        </a:defRPr>
      </a:lvl5pPr>
      <a:lvl6pPr marL="457200" algn="l" rtl="0" fontAlgn="base">
        <a:lnSpc>
          <a:spcPts val="2800"/>
        </a:lnSpc>
        <a:spcBef>
          <a:spcPct val="0"/>
        </a:spcBef>
        <a:spcAft>
          <a:spcPct val="0"/>
        </a:spcAft>
        <a:defRPr sz="2400" b="1">
          <a:solidFill>
            <a:schemeClr val="tx1"/>
          </a:solidFill>
          <a:latin typeface="Arial" charset="0"/>
          <a:cs typeface="Arial" charset="0"/>
        </a:defRPr>
      </a:lvl6pPr>
      <a:lvl7pPr marL="914400" algn="l" rtl="0" fontAlgn="base">
        <a:lnSpc>
          <a:spcPts val="2800"/>
        </a:lnSpc>
        <a:spcBef>
          <a:spcPct val="0"/>
        </a:spcBef>
        <a:spcAft>
          <a:spcPct val="0"/>
        </a:spcAft>
        <a:defRPr sz="2400" b="1">
          <a:solidFill>
            <a:schemeClr val="tx1"/>
          </a:solidFill>
          <a:latin typeface="Arial" charset="0"/>
          <a:cs typeface="Arial" charset="0"/>
        </a:defRPr>
      </a:lvl7pPr>
      <a:lvl8pPr marL="1371600" algn="l" rtl="0" fontAlgn="base">
        <a:lnSpc>
          <a:spcPts val="2800"/>
        </a:lnSpc>
        <a:spcBef>
          <a:spcPct val="0"/>
        </a:spcBef>
        <a:spcAft>
          <a:spcPct val="0"/>
        </a:spcAft>
        <a:defRPr sz="2400" b="1">
          <a:solidFill>
            <a:schemeClr val="tx1"/>
          </a:solidFill>
          <a:latin typeface="Arial" charset="0"/>
          <a:cs typeface="Arial" charset="0"/>
        </a:defRPr>
      </a:lvl8pPr>
      <a:lvl9pPr marL="1828800" algn="l" rtl="0" fontAlgn="base">
        <a:lnSpc>
          <a:spcPts val="2800"/>
        </a:lnSpc>
        <a:spcBef>
          <a:spcPct val="0"/>
        </a:spcBef>
        <a:spcAft>
          <a:spcPct val="0"/>
        </a:spcAft>
        <a:defRPr sz="2400" b="1">
          <a:solidFill>
            <a:schemeClr val="tx1"/>
          </a:solidFill>
          <a:latin typeface="Arial" charset="0"/>
          <a:cs typeface="Arial" charset="0"/>
        </a:defRPr>
      </a:lvl9pPr>
    </p:titleStyle>
    <p:bodyStyle>
      <a:lvl1pPr marL="185738" indent="-185738" algn="l" rtl="0" eaLnBrk="0" fontAlgn="base" hangingPunct="0">
        <a:lnSpc>
          <a:spcPts val="2813"/>
        </a:lnSpc>
        <a:spcBef>
          <a:spcPct val="0"/>
        </a:spcBef>
        <a:spcAft>
          <a:spcPct val="0"/>
        </a:spcAft>
        <a:buBlip>
          <a:blip r:embed="rId20"/>
        </a:buBlip>
        <a:defRPr kern="1200">
          <a:solidFill>
            <a:schemeClr val="tx1"/>
          </a:solidFill>
          <a:latin typeface="Arial" pitchFamily="34" charset="0"/>
          <a:ea typeface="ＭＳ Ｐゴシック" charset="0"/>
          <a:cs typeface="Arial" pitchFamily="34" charset="0"/>
        </a:defRPr>
      </a:lvl1pPr>
      <a:lvl2pPr marL="357188" indent="-171450" algn="l" rtl="0" eaLnBrk="0" fontAlgn="base" hangingPunct="0">
        <a:lnSpc>
          <a:spcPts val="2813"/>
        </a:lnSpc>
        <a:spcBef>
          <a:spcPct val="0"/>
        </a:spcBef>
        <a:spcAft>
          <a:spcPct val="0"/>
        </a:spcAft>
        <a:buBlip>
          <a:blip r:embed="rId20"/>
        </a:buBlip>
        <a:defRPr kern="1200">
          <a:solidFill>
            <a:schemeClr val="tx1"/>
          </a:solidFill>
          <a:latin typeface="Arial" pitchFamily="34" charset="0"/>
          <a:ea typeface="Arial" charset="0"/>
          <a:cs typeface="Arial" pitchFamily="34" charset="0"/>
        </a:defRPr>
      </a:lvl2pPr>
      <a:lvl3pPr marL="542925" indent="-185738" algn="l" rtl="0" eaLnBrk="0" fontAlgn="base" hangingPunct="0">
        <a:lnSpc>
          <a:spcPts val="2813"/>
        </a:lnSpc>
        <a:spcBef>
          <a:spcPct val="0"/>
        </a:spcBef>
        <a:spcAft>
          <a:spcPct val="0"/>
        </a:spcAft>
        <a:buBlip>
          <a:blip r:embed="rId20"/>
        </a:buBlip>
        <a:defRPr kern="1200">
          <a:solidFill>
            <a:schemeClr val="tx1"/>
          </a:solidFill>
          <a:latin typeface="Arial" pitchFamily="34" charset="0"/>
          <a:ea typeface="Arial" charset="0"/>
          <a:cs typeface="Arial" pitchFamily="34" charset="0"/>
        </a:defRPr>
      </a:lvl3pPr>
      <a:lvl4pPr marL="715963" indent="-173038" algn="l" rtl="0" eaLnBrk="0" fontAlgn="base" hangingPunct="0">
        <a:lnSpc>
          <a:spcPts val="2813"/>
        </a:lnSpc>
        <a:spcBef>
          <a:spcPct val="0"/>
        </a:spcBef>
        <a:spcAft>
          <a:spcPct val="0"/>
        </a:spcAft>
        <a:buBlip>
          <a:blip r:embed="rId20"/>
        </a:buBlip>
        <a:defRPr kern="1200">
          <a:solidFill>
            <a:schemeClr val="tx1"/>
          </a:solidFill>
          <a:latin typeface="Arial" pitchFamily="34" charset="0"/>
          <a:ea typeface="Arial" charset="0"/>
          <a:cs typeface="Arial" pitchFamily="34" charset="0"/>
        </a:defRPr>
      </a:lvl4pPr>
      <a:lvl5pPr marL="901700" indent="-185738" algn="l" rtl="0" eaLnBrk="0" fontAlgn="base" hangingPunct="0">
        <a:lnSpc>
          <a:spcPts val="2813"/>
        </a:lnSpc>
        <a:spcBef>
          <a:spcPct val="0"/>
        </a:spcBef>
        <a:spcAft>
          <a:spcPct val="0"/>
        </a:spcAft>
        <a:buBlip>
          <a:blip r:embed="rId20"/>
        </a:buBlip>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0.xml"/><Relationship Id="rId7" Type="http://schemas.openxmlformats.org/officeDocument/2006/relationships/image" Target="../media/image53.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45.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5.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3.jpeg"/><Relationship Id="rId7"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45.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45.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geothermal.marin.org/GEOpresentation/sld038.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hyperlink" Target="http://geothermal.marin.org/GEOpresentation/sld038.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hyperlink" Target="http://geothermal.marin.org/GEOpresentation/sld038.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hyperlink" Target="http://geothermal.marin.org/GEOpresentation/sld038.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AutoShape 5"/>
          <p:cNvSpPr>
            <a:spLocks noChangeArrowheads="1"/>
          </p:cNvSpPr>
          <p:nvPr/>
        </p:nvSpPr>
        <p:spPr bwMode="auto">
          <a:xfrm>
            <a:off x="1835150" y="1898650"/>
            <a:ext cx="266700" cy="2987675"/>
          </a:xfrm>
          <a:prstGeom prst="downArrow">
            <a:avLst>
              <a:gd name="adj1" fmla="val 61111"/>
              <a:gd name="adj2" fmla="val 144697"/>
            </a:avLst>
          </a:prstGeom>
          <a:gradFill rotWithShape="1">
            <a:gsLst>
              <a:gs pos="0">
                <a:srgbClr val="FFCC00">
                  <a:alpha val="48000"/>
                </a:srgbClr>
              </a:gs>
              <a:gs pos="100000">
                <a:srgbClr val="FF3300">
                  <a:alpha val="86000"/>
                </a:srgbClr>
              </a:gs>
            </a:gsLst>
            <a:lin ang="5400000" scaled="1"/>
          </a:gra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it-IT" sz="1800" kern="0">
              <a:solidFill>
                <a:sysClr val="windowText" lastClr="000000"/>
              </a:solidFill>
              <a:latin typeface="Calibri"/>
              <a:ea typeface="+mn-ea"/>
              <a:cs typeface="+mn-cs"/>
            </a:endParaRPr>
          </a:p>
        </p:txBody>
      </p:sp>
      <p:sp>
        <p:nvSpPr>
          <p:cNvPr id="21" name="Text Box 6"/>
          <p:cNvSpPr txBox="1">
            <a:spLocks noChangeArrowheads="1"/>
          </p:cNvSpPr>
          <p:nvPr/>
        </p:nvSpPr>
        <p:spPr bwMode="auto">
          <a:xfrm>
            <a:off x="501650" y="2230438"/>
            <a:ext cx="13335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spAutoFit/>
          </a:bodyPr>
          <a:lstStyle>
            <a:lvl1pPr algn="l" defTabSz="1036638">
              <a:spcBef>
                <a:spcPct val="0"/>
              </a:spcBef>
              <a:defRPr sz="1200">
                <a:solidFill>
                  <a:schemeClr val="tx1"/>
                </a:solidFill>
                <a:latin typeface="Verdana" charset="0"/>
                <a:ea typeface="ＭＳ Ｐゴシック" charset="0"/>
              </a:defRPr>
            </a:lvl1pPr>
            <a:lvl2pPr marL="519113" algn="l" defTabSz="1036638">
              <a:spcBef>
                <a:spcPct val="0"/>
              </a:spcBef>
              <a:defRPr sz="1200">
                <a:solidFill>
                  <a:schemeClr val="tx1"/>
                </a:solidFill>
                <a:latin typeface="Verdana" charset="0"/>
                <a:ea typeface="ＭＳ Ｐゴシック" charset="0"/>
              </a:defRPr>
            </a:lvl2pPr>
            <a:lvl3pPr marL="1036638" algn="l" defTabSz="1036638">
              <a:spcBef>
                <a:spcPct val="0"/>
              </a:spcBef>
              <a:defRPr sz="1200">
                <a:solidFill>
                  <a:schemeClr val="tx1"/>
                </a:solidFill>
                <a:latin typeface="Verdana" charset="0"/>
                <a:ea typeface="ＭＳ Ｐゴシック" charset="0"/>
              </a:defRPr>
            </a:lvl3pPr>
            <a:lvl4pPr marL="1555750" algn="l" defTabSz="1036638">
              <a:spcBef>
                <a:spcPct val="0"/>
              </a:spcBef>
              <a:defRPr sz="1200">
                <a:solidFill>
                  <a:schemeClr val="tx1"/>
                </a:solidFill>
                <a:latin typeface="Verdana" charset="0"/>
                <a:ea typeface="ＭＳ Ｐゴシック" charset="0"/>
              </a:defRPr>
            </a:lvl4pPr>
            <a:lvl5pPr marL="2073275" algn="l" defTabSz="1036638">
              <a:spcBef>
                <a:spcPct val="0"/>
              </a:spcBef>
              <a:defRPr sz="1200">
                <a:solidFill>
                  <a:schemeClr val="tx1"/>
                </a:solidFill>
                <a:latin typeface="Verdana" charset="0"/>
                <a:ea typeface="ＭＳ Ｐゴシック" charset="0"/>
              </a:defRPr>
            </a:lvl5pPr>
            <a:lvl6pPr marL="2530475" defTabSz="1036638" fontAlgn="base">
              <a:spcBef>
                <a:spcPct val="0"/>
              </a:spcBef>
              <a:spcAft>
                <a:spcPct val="0"/>
              </a:spcAft>
              <a:defRPr sz="1200">
                <a:solidFill>
                  <a:schemeClr val="tx1"/>
                </a:solidFill>
                <a:latin typeface="Verdana" charset="0"/>
                <a:ea typeface="ＭＳ Ｐゴシック" charset="0"/>
              </a:defRPr>
            </a:lvl6pPr>
            <a:lvl7pPr marL="2987675" defTabSz="1036638" fontAlgn="base">
              <a:spcBef>
                <a:spcPct val="0"/>
              </a:spcBef>
              <a:spcAft>
                <a:spcPct val="0"/>
              </a:spcAft>
              <a:defRPr sz="1200">
                <a:solidFill>
                  <a:schemeClr val="tx1"/>
                </a:solidFill>
                <a:latin typeface="Verdana" charset="0"/>
                <a:ea typeface="ＭＳ Ｐゴシック" charset="0"/>
              </a:defRPr>
            </a:lvl7pPr>
            <a:lvl8pPr marL="3444875" defTabSz="1036638" fontAlgn="base">
              <a:spcBef>
                <a:spcPct val="0"/>
              </a:spcBef>
              <a:spcAft>
                <a:spcPct val="0"/>
              </a:spcAft>
              <a:defRPr sz="1200">
                <a:solidFill>
                  <a:schemeClr val="tx1"/>
                </a:solidFill>
                <a:latin typeface="Verdana" charset="0"/>
                <a:ea typeface="ＭＳ Ｐゴシック" charset="0"/>
              </a:defRPr>
            </a:lvl8pPr>
            <a:lvl9pPr marL="3902075" defTabSz="1036638" fontAlgn="base">
              <a:spcBef>
                <a:spcPct val="0"/>
              </a:spcBef>
              <a:spcAft>
                <a:spcPct val="0"/>
              </a:spcAft>
              <a:defRPr sz="1200">
                <a:solidFill>
                  <a:schemeClr val="tx1"/>
                </a:solidFill>
                <a:latin typeface="Verdana" charset="0"/>
                <a:ea typeface="ＭＳ Ｐゴシック" charset="0"/>
              </a:defRPr>
            </a:lvl9pPr>
          </a:lstStyle>
          <a:p>
            <a:pPr algn="r" eaLnBrk="1" fontAlgn="auto" hangingPunct="1">
              <a:spcBef>
                <a:spcPct val="50000"/>
              </a:spcBef>
              <a:spcAft>
                <a:spcPts val="0"/>
              </a:spcAft>
              <a:defRPr/>
            </a:pPr>
            <a:r>
              <a:rPr lang="it-IT" kern="0" dirty="0" smtClean="0">
                <a:solidFill>
                  <a:srgbClr val="133B9C"/>
                </a:solidFill>
                <a:cs typeface="+mn-cs"/>
              </a:rPr>
              <a:t>0 - 500 m</a:t>
            </a:r>
          </a:p>
        </p:txBody>
      </p:sp>
      <p:sp>
        <p:nvSpPr>
          <p:cNvPr id="22" name="Text Box 7"/>
          <p:cNvSpPr txBox="1">
            <a:spLocks noChangeArrowheads="1"/>
          </p:cNvSpPr>
          <p:nvPr/>
        </p:nvSpPr>
        <p:spPr bwMode="auto">
          <a:xfrm>
            <a:off x="395288" y="3143250"/>
            <a:ext cx="143986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spAutoFit/>
          </a:bodyPr>
          <a:lstStyle>
            <a:lvl1pPr algn="l" defTabSz="1036638">
              <a:spcBef>
                <a:spcPct val="0"/>
              </a:spcBef>
              <a:defRPr sz="1200">
                <a:solidFill>
                  <a:schemeClr val="tx1"/>
                </a:solidFill>
                <a:latin typeface="Verdana" charset="0"/>
                <a:ea typeface="ＭＳ Ｐゴシック" charset="0"/>
              </a:defRPr>
            </a:lvl1pPr>
            <a:lvl2pPr marL="519113" algn="l" defTabSz="1036638">
              <a:spcBef>
                <a:spcPct val="0"/>
              </a:spcBef>
              <a:defRPr sz="1200">
                <a:solidFill>
                  <a:schemeClr val="tx1"/>
                </a:solidFill>
                <a:latin typeface="Verdana" charset="0"/>
                <a:ea typeface="ＭＳ Ｐゴシック" charset="0"/>
              </a:defRPr>
            </a:lvl2pPr>
            <a:lvl3pPr marL="1036638" algn="l" defTabSz="1036638">
              <a:spcBef>
                <a:spcPct val="0"/>
              </a:spcBef>
              <a:defRPr sz="1200">
                <a:solidFill>
                  <a:schemeClr val="tx1"/>
                </a:solidFill>
                <a:latin typeface="Verdana" charset="0"/>
                <a:ea typeface="ＭＳ Ｐゴシック" charset="0"/>
              </a:defRPr>
            </a:lvl3pPr>
            <a:lvl4pPr marL="1555750" algn="l" defTabSz="1036638">
              <a:spcBef>
                <a:spcPct val="0"/>
              </a:spcBef>
              <a:defRPr sz="1200">
                <a:solidFill>
                  <a:schemeClr val="tx1"/>
                </a:solidFill>
                <a:latin typeface="Verdana" charset="0"/>
                <a:ea typeface="ＭＳ Ｐゴシック" charset="0"/>
              </a:defRPr>
            </a:lvl4pPr>
            <a:lvl5pPr marL="2073275" algn="l" defTabSz="1036638">
              <a:spcBef>
                <a:spcPct val="0"/>
              </a:spcBef>
              <a:defRPr sz="1200">
                <a:solidFill>
                  <a:schemeClr val="tx1"/>
                </a:solidFill>
                <a:latin typeface="Verdana" charset="0"/>
                <a:ea typeface="ＭＳ Ｐゴシック" charset="0"/>
              </a:defRPr>
            </a:lvl5pPr>
            <a:lvl6pPr marL="2530475" defTabSz="1036638" fontAlgn="base">
              <a:spcBef>
                <a:spcPct val="0"/>
              </a:spcBef>
              <a:spcAft>
                <a:spcPct val="0"/>
              </a:spcAft>
              <a:defRPr sz="1200">
                <a:solidFill>
                  <a:schemeClr val="tx1"/>
                </a:solidFill>
                <a:latin typeface="Verdana" charset="0"/>
                <a:ea typeface="ＭＳ Ｐゴシック" charset="0"/>
              </a:defRPr>
            </a:lvl6pPr>
            <a:lvl7pPr marL="2987675" defTabSz="1036638" fontAlgn="base">
              <a:spcBef>
                <a:spcPct val="0"/>
              </a:spcBef>
              <a:spcAft>
                <a:spcPct val="0"/>
              </a:spcAft>
              <a:defRPr sz="1200">
                <a:solidFill>
                  <a:schemeClr val="tx1"/>
                </a:solidFill>
                <a:latin typeface="Verdana" charset="0"/>
                <a:ea typeface="ＭＳ Ｐゴシック" charset="0"/>
              </a:defRPr>
            </a:lvl7pPr>
            <a:lvl8pPr marL="3444875" defTabSz="1036638" fontAlgn="base">
              <a:spcBef>
                <a:spcPct val="0"/>
              </a:spcBef>
              <a:spcAft>
                <a:spcPct val="0"/>
              </a:spcAft>
              <a:defRPr sz="1200">
                <a:solidFill>
                  <a:schemeClr val="tx1"/>
                </a:solidFill>
                <a:latin typeface="Verdana" charset="0"/>
                <a:ea typeface="ＭＳ Ｐゴシック" charset="0"/>
              </a:defRPr>
            </a:lvl8pPr>
            <a:lvl9pPr marL="3902075" defTabSz="1036638" fontAlgn="base">
              <a:spcBef>
                <a:spcPct val="0"/>
              </a:spcBef>
              <a:spcAft>
                <a:spcPct val="0"/>
              </a:spcAft>
              <a:defRPr sz="1200">
                <a:solidFill>
                  <a:schemeClr val="tx1"/>
                </a:solidFill>
                <a:latin typeface="Verdana" charset="0"/>
                <a:ea typeface="ＭＳ Ｐゴシック" charset="0"/>
              </a:defRPr>
            </a:lvl9pPr>
          </a:lstStyle>
          <a:p>
            <a:pPr algn="r" eaLnBrk="1" fontAlgn="auto" hangingPunct="1">
              <a:spcBef>
                <a:spcPct val="50000"/>
              </a:spcBef>
              <a:spcAft>
                <a:spcPts val="0"/>
              </a:spcAft>
              <a:defRPr/>
            </a:pPr>
            <a:r>
              <a:rPr lang="it-IT" kern="0" dirty="0" smtClean="0">
                <a:solidFill>
                  <a:srgbClr val="133B9C"/>
                </a:solidFill>
                <a:cs typeface="+mn-cs"/>
              </a:rPr>
              <a:t>500 – 5000  m</a:t>
            </a:r>
          </a:p>
        </p:txBody>
      </p:sp>
      <p:sp>
        <p:nvSpPr>
          <p:cNvPr id="23" name="Text Box 8"/>
          <p:cNvSpPr txBox="1">
            <a:spLocks noChangeArrowheads="1"/>
          </p:cNvSpPr>
          <p:nvPr/>
        </p:nvSpPr>
        <p:spPr bwMode="auto">
          <a:xfrm>
            <a:off x="323850" y="4140200"/>
            <a:ext cx="15113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spAutoFit/>
          </a:bodyPr>
          <a:lstStyle>
            <a:lvl1pPr algn="l" defTabSz="1036638">
              <a:spcBef>
                <a:spcPct val="0"/>
              </a:spcBef>
              <a:defRPr sz="1200">
                <a:solidFill>
                  <a:schemeClr val="tx1"/>
                </a:solidFill>
                <a:latin typeface="Verdana" charset="0"/>
                <a:ea typeface="ＭＳ Ｐゴシック" charset="0"/>
              </a:defRPr>
            </a:lvl1pPr>
            <a:lvl2pPr marL="519113" algn="l" defTabSz="1036638">
              <a:spcBef>
                <a:spcPct val="0"/>
              </a:spcBef>
              <a:defRPr sz="1200">
                <a:solidFill>
                  <a:schemeClr val="tx1"/>
                </a:solidFill>
                <a:latin typeface="Verdana" charset="0"/>
                <a:ea typeface="ＭＳ Ｐゴシック" charset="0"/>
              </a:defRPr>
            </a:lvl2pPr>
            <a:lvl3pPr marL="1036638" algn="l" defTabSz="1036638">
              <a:spcBef>
                <a:spcPct val="0"/>
              </a:spcBef>
              <a:defRPr sz="1200">
                <a:solidFill>
                  <a:schemeClr val="tx1"/>
                </a:solidFill>
                <a:latin typeface="Verdana" charset="0"/>
                <a:ea typeface="ＭＳ Ｐゴシック" charset="0"/>
              </a:defRPr>
            </a:lvl3pPr>
            <a:lvl4pPr marL="1555750" algn="l" defTabSz="1036638">
              <a:spcBef>
                <a:spcPct val="0"/>
              </a:spcBef>
              <a:defRPr sz="1200">
                <a:solidFill>
                  <a:schemeClr val="tx1"/>
                </a:solidFill>
                <a:latin typeface="Verdana" charset="0"/>
                <a:ea typeface="ＭＳ Ｐゴシック" charset="0"/>
              </a:defRPr>
            </a:lvl4pPr>
            <a:lvl5pPr marL="2073275" algn="l" defTabSz="1036638">
              <a:spcBef>
                <a:spcPct val="0"/>
              </a:spcBef>
              <a:defRPr sz="1200">
                <a:solidFill>
                  <a:schemeClr val="tx1"/>
                </a:solidFill>
                <a:latin typeface="Verdana" charset="0"/>
                <a:ea typeface="ＭＳ Ｐゴシック" charset="0"/>
              </a:defRPr>
            </a:lvl5pPr>
            <a:lvl6pPr marL="2530475" defTabSz="1036638" fontAlgn="base">
              <a:spcBef>
                <a:spcPct val="0"/>
              </a:spcBef>
              <a:spcAft>
                <a:spcPct val="0"/>
              </a:spcAft>
              <a:defRPr sz="1200">
                <a:solidFill>
                  <a:schemeClr val="tx1"/>
                </a:solidFill>
                <a:latin typeface="Verdana" charset="0"/>
                <a:ea typeface="ＭＳ Ｐゴシック" charset="0"/>
              </a:defRPr>
            </a:lvl6pPr>
            <a:lvl7pPr marL="2987675" defTabSz="1036638" fontAlgn="base">
              <a:spcBef>
                <a:spcPct val="0"/>
              </a:spcBef>
              <a:spcAft>
                <a:spcPct val="0"/>
              </a:spcAft>
              <a:defRPr sz="1200">
                <a:solidFill>
                  <a:schemeClr val="tx1"/>
                </a:solidFill>
                <a:latin typeface="Verdana" charset="0"/>
                <a:ea typeface="ＭＳ Ｐゴシック" charset="0"/>
              </a:defRPr>
            </a:lvl7pPr>
            <a:lvl8pPr marL="3444875" defTabSz="1036638" fontAlgn="base">
              <a:spcBef>
                <a:spcPct val="0"/>
              </a:spcBef>
              <a:spcAft>
                <a:spcPct val="0"/>
              </a:spcAft>
              <a:defRPr sz="1200">
                <a:solidFill>
                  <a:schemeClr val="tx1"/>
                </a:solidFill>
                <a:latin typeface="Verdana" charset="0"/>
                <a:ea typeface="ＭＳ Ｐゴシック" charset="0"/>
              </a:defRPr>
            </a:lvl8pPr>
            <a:lvl9pPr marL="3902075" defTabSz="1036638" fontAlgn="base">
              <a:spcBef>
                <a:spcPct val="0"/>
              </a:spcBef>
              <a:spcAft>
                <a:spcPct val="0"/>
              </a:spcAft>
              <a:defRPr sz="1200">
                <a:solidFill>
                  <a:schemeClr val="tx1"/>
                </a:solidFill>
                <a:latin typeface="Verdana" charset="0"/>
                <a:ea typeface="ＭＳ Ｐゴシック" charset="0"/>
              </a:defRPr>
            </a:lvl9pPr>
          </a:lstStyle>
          <a:p>
            <a:pPr algn="r" eaLnBrk="1" fontAlgn="auto" hangingPunct="1">
              <a:spcAft>
                <a:spcPts val="0"/>
              </a:spcAft>
              <a:defRPr/>
            </a:pPr>
            <a:r>
              <a:rPr lang="it-IT" kern="0" dirty="0" smtClean="0">
                <a:solidFill>
                  <a:srgbClr val="133B9C"/>
                </a:solidFill>
                <a:cs typeface="+mn-cs"/>
              </a:rPr>
              <a:t>More </a:t>
            </a:r>
            <a:r>
              <a:rPr lang="it-IT" kern="0" dirty="0" err="1" smtClean="0">
                <a:solidFill>
                  <a:srgbClr val="133B9C"/>
                </a:solidFill>
                <a:cs typeface="+mn-cs"/>
              </a:rPr>
              <a:t>than</a:t>
            </a:r>
            <a:endParaRPr lang="it-IT" kern="0" dirty="0" smtClean="0">
              <a:solidFill>
                <a:srgbClr val="133B9C"/>
              </a:solidFill>
              <a:cs typeface="+mn-cs"/>
            </a:endParaRPr>
          </a:p>
          <a:p>
            <a:pPr algn="r" eaLnBrk="1" fontAlgn="auto" hangingPunct="1">
              <a:spcAft>
                <a:spcPts val="0"/>
              </a:spcAft>
              <a:defRPr/>
            </a:pPr>
            <a:r>
              <a:rPr lang="it-IT" kern="0" dirty="0" smtClean="0">
                <a:solidFill>
                  <a:srgbClr val="133B9C"/>
                </a:solidFill>
                <a:cs typeface="+mn-cs"/>
              </a:rPr>
              <a:t> 5000  m</a:t>
            </a:r>
          </a:p>
        </p:txBody>
      </p:sp>
      <p:sp>
        <p:nvSpPr>
          <p:cNvPr id="24" name="Rectangle 9"/>
          <p:cNvSpPr>
            <a:spLocks noChangeArrowheads="1"/>
          </p:cNvSpPr>
          <p:nvPr/>
        </p:nvSpPr>
        <p:spPr bwMode="auto">
          <a:xfrm>
            <a:off x="5651500" y="1981200"/>
            <a:ext cx="3241675" cy="747713"/>
          </a:xfrm>
          <a:prstGeom prst="rect">
            <a:avLst/>
          </a:prstGeom>
          <a:solidFill>
            <a:srgbClr val="93B4E9"/>
          </a:soli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nchor="ctr"/>
          <a:lstStyle/>
          <a:p>
            <a:pPr defTabSz="1036638" eaLnBrk="1" fontAlgn="auto" hangingPunct="1">
              <a:spcAft>
                <a:spcPts val="0"/>
              </a:spcAft>
              <a:defRPr/>
            </a:pPr>
            <a:r>
              <a:rPr lang="en-US" sz="1800" b="1" kern="0" dirty="0">
                <a:solidFill>
                  <a:srgbClr val="133B9C"/>
                </a:solidFill>
                <a:latin typeface="Calibri"/>
                <a:cs typeface="+mn-cs"/>
              </a:rPr>
              <a:t>Mostly for Direct uses of heat </a:t>
            </a:r>
          </a:p>
          <a:p>
            <a:pPr defTabSz="1036638" eaLnBrk="1" fontAlgn="auto" hangingPunct="1">
              <a:spcAft>
                <a:spcPts val="0"/>
              </a:spcAft>
              <a:defRPr/>
            </a:pPr>
            <a:r>
              <a:rPr lang="en-US" sz="1800" b="1" u="sng" kern="0" dirty="0">
                <a:solidFill>
                  <a:srgbClr val="133B9C"/>
                </a:solidFill>
                <a:latin typeface="Calibri"/>
                <a:cs typeface="+mn-cs"/>
              </a:rPr>
              <a:t>Borehole Heat Exchanger</a:t>
            </a:r>
          </a:p>
        </p:txBody>
      </p:sp>
      <p:sp>
        <p:nvSpPr>
          <p:cNvPr id="25" name="Rectangle 10"/>
          <p:cNvSpPr>
            <a:spLocks noChangeArrowheads="1"/>
          </p:cNvSpPr>
          <p:nvPr/>
        </p:nvSpPr>
        <p:spPr bwMode="auto">
          <a:xfrm>
            <a:off x="5651500" y="2978150"/>
            <a:ext cx="3241675" cy="1027113"/>
          </a:xfrm>
          <a:prstGeom prst="rect">
            <a:avLst/>
          </a:prstGeom>
          <a:solidFill>
            <a:srgbClr val="93B4E9"/>
          </a:soli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nchor="ctr"/>
          <a:lstStyle/>
          <a:p>
            <a:pPr defTabSz="1036638" eaLnBrk="1" fontAlgn="auto" hangingPunct="1">
              <a:spcAft>
                <a:spcPts val="0"/>
              </a:spcAft>
              <a:defRPr/>
            </a:pPr>
            <a:r>
              <a:rPr lang="en-US" sz="1800" b="1" kern="0" dirty="0">
                <a:solidFill>
                  <a:srgbClr val="133B9C"/>
                </a:solidFill>
                <a:latin typeface="Calibri"/>
                <a:cs typeface="+mn-cs"/>
              </a:rPr>
              <a:t>Power generation – </a:t>
            </a:r>
            <a:r>
              <a:rPr lang="en-US" sz="1800" b="1" kern="0" dirty="0" err="1">
                <a:solidFill>
                  <a:srgbClr val="133B9C"/>
                </a:solidFill>
                <a:latin typeface="Calibri"/>
                <a:cs typeface="+mn-cs"/>
              </a:rPr>
              <a:t>Heat&amp;Power</a:t>
            </a:r>
            <a:r>
              <a:rPr lang="en-US" sz="1800" b="1" kern="0" dirty="0">
                <a:solidFill>
                  <a:srgbClr val="133B9C"/>
                </a:solidFill>
                <a:latin typeface="Calibri"/>
                <a:cs typeface="+mn-cs"/>
              </a:rPr>
              <a:t> generation </a:t>
            </a:r>
          </a:p>
          <a:p>
            <a:pPr defTabSz="1036638" eaLnBrk="1" fontAlgn="auto" hangingPunct="1">
              <a:spcAft>
                <a:spcPts val="0"/>
              </a:spcAft>
              <a:defRPr/>
            </a:pPr>
            <a:r>
              <a:rPr lang="en-US" sz="1800" b="1" kern="0" dirty="0">
                <a:solidFill>
                  <a:srgbClr val="133B9C"/>
                </a:solidFill>
                <a:latin typeface="Calibri"/>
                <a:cs typeface="+mn-cs"/>
              </a:rPr>
              <a:t>Conventional technologies – </a:t>
            </a:r>
          </a:p>
          <a:p>
            <a:pPr defTabSz="1036638" eaLnBrk="1" fontAlgn="auto" hangingPunct="1">
              <a:spcAft>
                <a:spcPts val="0"/>
              </a:spcAft>
              <a:defRPr/>
            </a:pPr>
            <a:r>
              <a:rPr lang="en-US" sz="1800" b="1" kern="0" dirty="0">
                <a:solidFill>
                  <a:srgbClr val="133B9C"/>
                </a:solidFill>
                <a:latin typeface="Calibri"/>
                <a:cs typeface="+mn-cs"/>
              </a:rPr>
              <a:t>EGS (</a:t>
            </a:r>
            <a:r>
              <a:rPr lang="en-US" sz="1400" b="1" kern="0" dirty="0">
                <a:solidFill>
                  <a:srgbClr val="133B9C"/>
                </a:solidFill>
                <a:latin typeface="Calibri"/>
                <a:cs typeface="+mn-cs"/>
              </a:rPr>
              <a:t>Engineered Geothermal Systems</a:t>
            </a:r>
            <a:r>
              <a:rPr lang="en-US" sz="1800" b="1" kern="0" dirty="0">
                <a:solidFill>
                  <a:srgbClr val="133B9C"/>
                </a:solidFill>
                <a:latin typeface="Calibri"/>
                <a:cs typeface="+mn-cs"/>
              </a:rPr>
              <a:t>)</a:t>
            </a:r>
          </a:p>
        </p:txBody>
      </p:sp>
      <p:sp>
        <p:nvSpPr>
          <p:cNvPr id="26" name="Rectangle 11"/>
          <p:cNvSpPr>
            <a:spLocks noChangeArrowheads="1"/>
          </p:cNvSpPr>
          <p:nvPr/>
        </p:nvSpPr>
        <p:spPr bwMode="auto">
          <a:xfrm>
            <a:off x="5651500" y="4149725"/>
            <a:ext cx="3241675" cy="746125"/>
          </a:xfrm>
          <a:prstGeom prst="rect">
            <a:avLst/>
          </a:prstGeom>
          <a:solidFill>
            <a:srgbClr val="93B4E9"/>
          </a:soli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nchor="ctr"/>
          <a:lstStyle/>
          <a:p>
            <a:pPr defTabSz="1036638" eaLnBrk="1" fontAlgn="auto" hangingPunct="1">
              <a:spcAft>
                <a:spcPts val="0"/>
              </a:spcAft>
              <a:defRPr/>
            </a:pPr>
            <a:r>
              <a:rPr lang="en-US" sz="1800" b="1" kern="0" dirty="0">
                <a:solidFill>
                  <a:srgbClr val="133B9C"/>
                </a:solidFill>
                <a:latin typeface="Calibri"/>
                <a:cs typeface="+mn-cs"/>
              </a:rPr>
              <a:t>EGS – Supercritical fluids</a:t>
            </a:r>
          </a:p>
          <a:p>
            <a:pPr defTabSz="1036638" eaLnBrk="1" fontAlgn="auto" hangingPunct="1">
              <a:spcAft>
                <a:spcPts val="0"/>
              </a:spcAft>
              <a:defRPr/>
            </a:pPr>
            <a:r>
              <a:rPr lang="en-US" sz="1800" b="1" kern="0" dirty="0">
                <a:solidFill>
                  <a:srgbClr val="133B9C"/>
                </a:solidFill>
                <a:latin typeface="Calibri"/>
                <a:cs typeface="+mn-cs"/>
              </a:rPr>
              <a:t>Future perspectives</a:t>
            </a:r>
          </a:p>
        </p:txBody>
      </p:sp>
      <p:sp>
        <p:nvSpPr>
          <p:cNvPr id="27" name="AutoShape 12"/>
          <p:cNvSpPr>
            <a:spLocks noChangeArrowheads="1"/>
          </p:cNvSpPr>
          <p:nvPr/>
        </p:nvSpPr>
        <p:spPr bwMode="auto">
          <a:xfrm>
            <a:off x="2368550" y="1951038"/>
            <a:ext cx="3024188" cy="777875"/>
          </a:xfrm>
          <a:prstGeom prst="homePlate">
            <a:avLst>
              <a:gd name="adj" fmla="val 97194"/>
            </a:avLst>
          </a:prstGeom>
          <a:solidFill>
            <a:srgbClr val="93B4E9"/>
          </a:soli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629" tIns="51813" rIns="103629" bIns="51813" anchor="ctr" anchorCtr="1"/>
          <a:lstStyle/>
          <a:p>
            <a:pPr defTabSz="1036638" eaLnBrk="1" fontAlgn="auto" hangingPunct="1">
              <a:spcAft>
                <a:spcPts val="0"/>
              </a:spcAft>
              <a:defRPr/>
            </a:pPr>
            <a:r>
              <a:rPr lang="en-US" sz="1800" b="1" u="sng" kern="0" dirty="0">
                <a:solidFill>
                  <a:srgbClr val="133B9C"/>
                </a:solidFill>
                <a:latin typeface="Calibri"/>
                <a:cs typeface="+mn-cs"/>
              </a:rPr>
              <a:t>Dry</a:t>
            </a:r>
            <a:r>
              <a:rPr lang="en-US" sz="1800" b="1" kern="0" dirty="0">
                <a:solidFill>
                  <a:srgbClr val="133B9C"/>
                </a:solidFill>
                <a:latin typeface="Calibri"/>
                <a:cs typeface="+mn-cs"/>
              </a:rPr>
              <a:t>/hydrothermal </a:t>
            </a:r>
          </a:p>
          <a:p>
            <a:pPr defTabSz="1036638" eaLnBrk="1" fontAlgn="auto" hangingPunct="1">
              <a:spcAft>
                <a:spcPts val="0"/>
              </a:spcAft>
              <a:defRPr/>
            </a:pPr>
            <a:r>
              <a:rPr lang="en-US" sz="1800" b="1" kern="0" dirty="0">
                <a:solidFill>
                  <a:srgbClr val="133B9C"/>
                </a:solidFill>
                <a:latin typeface="Calibri"/>
                <a:cs typeface="+mn-cs"/>
              </a:rPr>
              <a:t>Shallow Reservoir</a:t>
            </a:r>
            <a:endParaRPr lang="it-IT" sz="1800" b="1" kern="0" dirty="0">
              <a:solidFill>
                <a:srgbClr val="133B9C"/>
              </a:solidFill>
              <a:latin typeface="Calibri"/>
              <a:cs typeface="+mn-cs"/>
            </a:endParaRPr>
          </a:p>
        </p:txBody>
      </p:sp>
      <p:sp>
        <p:nvSpPr>
          <p:cNvPr id="28" name="AutoShape 13"/>
          <p:cNvSpPr>
            <a:spLocks noChangeArrowheads="1"/>
          </p:cNvSpPr>
          <p:nvPr/>
        </p:nvSpPr>
        <p:spPr bwMode="auto">
          <a:xfrm>
            <a:off x="2368550" y="2978150"/>
            <a:ext cx="3024188" cy="955675"/>
          </a:xfrm>
          <a:prstGeom prst="homePlate">
            <a:avLst>
              <a:gd name="adj" fmla="val 97194"/>
            </a:avLst>
          </a:prstGeom>
          <a:solidFill>
            <a:srgbClr val="93B4E9"/>
          </a:soli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nchor="ctr" anchorCtr="1"/>
          <a:lstStyle/>
          <a:p>
            <a:pPr defTabSz="1036638" eaLnBrk="1" fontAlgn="auto" hangingPunct="1">
              <a:spcAft>
                <a:spcPts val="0"/>
              </a:spcAft>
              <a:defRPr/>
            </a:pPr>
            <a:r>
              <a:rPr lang="en-US" sz="1800" b="1" kern="0" dirty="0">
                <a:solidFill>
                  <a:srgbClr val="133B9C"/>
                </a:solidFill>
                <a:latin typeface="Calibri"/>
                <a:cs typeface="+mn-cs"/>
              </a:rPr>
              <a:t>Hydrothermal Systems: shallow and deep reservoir</a:t>
            </a:r>
            <a:endParaRPr lang="it-IT" sz="1800" b="1" kern="0" dirty="0">
              <a:solidFill>
                <a:srgbClr val="133B9C"/>
              </a:solidFill>
              <a:latin typeface="Calibri"/>
              <a:cs typeface="+mn-cs"/>
            </a:endParaRPr>
          </a:p>
        </p:txBody>
      </p:sp>
      <p:sp>
        <p:nvSpPr>
          <p:cNvPr id="29" name="AutoShape 14"/>
          <p:cNvSpPr>
            <a:spLocks noChangeArrowheads="1"/>
          </p:cNvSpPr>
          <p:nvPr/>
        </p:nvSpPr>
        <p:spPr bwMode="auto">
          <a:xfrm>
            <a:off x="2339975" y="4076700"/>
            <a:ext cx="3024188" cy="779463"/>
          </a:xfrm>
          <a:prstGeom prst="homePlate">
            <a:avLst>
              <a:gd name="adj" fmla="val 96996"/>
            </a:avLst>
          </a:prstGeom>
          <a:solidFill>
            <a:srgbClr val="93B4E9"/>
          </a:solidFill>
          <a:ln w="9525">
            <a:solidFill>
              <a:srgbClr val="133B9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629" tIns="51813" rIns="103629" bIns="51813" anchor="ctr" anchorCtr="1"/>
          <a:lstStyle/>
          <a:p>
            <a:pPr defTabSz="1036638" eaLnBrk="1" fontAlgn="auto" hangingPunct="1">
              <a:spcAft>
                <a:spcPts val="0"/>
              </a:spcAft>
              <a:defRPr/>
            </a:pPr>
            <a:r>
              <a:rPr lang="en-US" sz="1800" b="1" kern="0" dirty="0">
                <a:solidFill>
                  <a:srgbClr val="133B9C"/>
                </a:solidFill>
                <a:latin typeface="Calibri"/>
                <a:cs typeface="+mn-cs"/>
              </a:rPr>
              <a:t>Hot deep dry/wet rock </a:t>
            </a:r>
          </a:p>
          <a:p>
            <a:pPr defTabSz="1036638" eaLnBrk="1" fontAlgn="auto" hangingPunct="1">
              <a:spcAft>
                <a:spcPts val="0"/>
              </a:spcAft>
              <a:defRPr/>
            </a:pPr>
            <a:r>
              <a:rPr lang="en-US" sz="1800" b="1" kern="0" dirty="0">
                <a:solidFill>
                  <a:srgbClr val="133B9C"/>
                </a:solidFill>
                <a:latin typeface="Calibri"/>
                <a:cs typeface="+mn-cs"/>
              </a:rPr>
              <a:t>reservoir</a:t>
            </a:r>
            <a:endParaRPr lang="it-IT" sz="1800" b="1" kern="0" dirty="0">
              <a:solidFill>
                <a:srgbClr val="133B9C"/>
              </a:solidFill>
              <a:latin typeface="Calibri"/>
              <a:cs typeface="+mn-cs"/>
            </a:endParaRPr>
          </a:p>
        </p:txBody>
      </p:sp>
      <p:sp>
        <p:nvSpPr>
          <p:cNvPr id="30" name="Text Box 15"/>
          <p:cNvSpPr txBox="1">
            <a:spLocks noChangeArrowheads="1"/>
          </p:cNvSpPr>
          <p:nvPr/>
        </p:nvSpPr>
        <p:spPr bwMode="auto">
          <a:xfrm>
            <a:off x="1390650" y="1484313"/>
            <a:ext cx="10683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629" tIns="51813" rIns="103629" bIns="51813">
            <a:spAutoFit/>
          </a:bodyPr>
          <a:lstStyle>
            <a:lvl1pPr algn="l" defTabSz="1036638">
              <a:spcBef>
                <a:spcPct val="0"/>
              </a:spcBef>
              <a:defRPr sz="1200">
                <a:solidFill>
                  <a:schemeClr val="tx1"/>
                </a:solidFill>
                <a:latin typeface="Verdana" charset="0"/>
                <a:ea typeface="ＭＳ Ｐゴシック" charset="0"/>
              </a:defRPr>
            </a:lvl1pPr>
            <a:lvl2pPr marL="519113" algn="l" defTabSz="1036638">
              <a:spcBef>
                <a:spcPct val="0"/>
              </a:spcBef>
              <a:defRPr sz="1200">
                <a:solidFill>
                  <a:schemeClr val="tx1"/>
                </a:solidFill>
                <a:latin typeface="Verdana" charset="0"/>
                <a:ea typeface="ＭＳ Ｐゴシック" charset="0"/>
              </a:defRPr>
            </a:lvl2pPr>
            <a:lvl3pPr marL="1036638" algn="l" defTabSz="1036638">
              <a:spcBef>
                <a:spcPct val="0"/>
              </a:spcBef>
              <a:defRPr sz="1200">
                <a:solidFill>
                  <a:schemeClr val="tx1"/>
                </a:solidFill>
                <a:latin typeface="Verdana" charset="0"/>
                <a:ea typeface="ＭＳ Ｐゴシック" charset="0"/>
              </a:defRPr>
            </a:lvl3pPr>
            <a:lvl4pPr marL="1555750" algn="l" defTabSz="1036638">
              <a:spcBef>
                <a:spcPct val="0"/>
              </a:spcBef>
              <a:defRPr sz="1200">
                <a:solidFill>
                  <a:schemeClr val="tx1"/>
                </a:solidFill>
                <a:latin typeface="Verdana" charset="0"/>
                <a:ea typeface="ＭＳ Ｐゴシック" charset="0"/>
              </a:defRPr>
            </a:lvl4pPr>
            <a:lvl5pPr marL="2073275" algn="l" defTabSz="1036638">
              <a:spcBef>
                <a:spcPct val="0"/>
              </a:spcBef>
              <a:defRPr sz="1200">
                <a:solidFill>
                  <a:schemeClr val="tx1"/>
                </a:solidFill>
                <a:latin typeface="Verdana" charset="0"/>
                <a:ea typeface="ＭＳ Ｐゴシック" charset="0"/>
              </a:defRPr>
            </a:lvl5pPr>
            <a:lvl6pPr marL="2530475" defTabSz="1036638" fontAlgn="base">
              <a:spcBef>
                <a:spcPct val="0"/>
              </a:spcBef>
              <a:spcAft>
                <a:spcPct val="0"/>
              </a:spcAft>
              <a:defRPr sz="1200">
                <a:solidFill>
                  <a:schemeClr val="tx1"/>
                </a:solidFill>
                <a:latin typeface="Verdana" charset="0"/>
                <a:ea typeface="ＭＳ Ｐゴシック" charset="0"/>
              </a:defRPr>
            </a:lvl6pPr>
            <a:lvl7pPr marL="2987675" defTabSz="1036638" fontAlgn="base">
              <a:spcBef>
                <a:spcPct val="0"/>
              </a:spcBef>
              <a:spcAft>
                <a:spcPct val="0"/>
              </a:spcAft>
              <a:defRPr sz="1200">
                <a:solidFill>
                  <a:schemeClr val="tx1"/>
                </a:solidFill>
                <a:latin typeface="Verdana" charset="0"/>
                <a:ea typeface="ＭＳ Ｐゴシック" charset="0"/>
              </a:defRPr>
            </a:lvl7pPr>
            <a:lvl8pPr marL="3444875" defTabSz="1036638" fontAlgn="base">
              <a:spcBef>
                <a:spcPct val="0"/>
              </a:spcBef>
              <a:spcAft>
                <a:spcPct val="0"/>
              </a:spcAft>
              <a:defRPr sz="1200">
                <a:solidFill>
                  <a:schemeClr val="tx1"/>
                </a:solidFill>
                <a:latin typeface="Verdana" charset="0"/>
                <a:ea typeface="ＭＳ Ｐゴシック" charset="0"/>
              </a:defRPr>
            </a:lvl8pPr>
            <a:lvl9pPr marL="3902075" defTabSz="1036638" fontAlgn="base">
              <a:spcBef>
                <a:spcPct val="0"/>
              </a:spcBef>
              <a:spcAft>
                <a:spcPct val="0"/>
              </a:spcAft>
              <a:defRPr sz="1200">
                <a:solidFill>
                  <a:schemeClr val="tx1"/>
                </a:solidFill>
                <a:latin typeface="Verdana" charset="0"/>
                <a:ea typeface="ＭＳ Ｐゴシック" charset="0"/>
              </a:defRPr>
            </a:lvl9pPr>
          </a:lstStyle>
          <a:p>
            <a:pPr algn="ctr" eaLnBrk="1" fontAlgn="auto" hangingPunct="1">
              <a:spcBef>
                <a:spcPct val="50000"/>
              </a:spcBef>
              <a:spcAft>
                <a:spcPts val="0"/>
              </a:spcAft>
              <a:defRPr/>
            </a:pPr>
            <a:r>
              <a:rPr lang="en-US" kern="0" dirty="0" smtClean="0">
                <a:solidFill>
                  <a:srgbClr val="133B9C"/>
                </a:solidFill>
                <a:cs typeface="+mn-cs"/>
              </a:rPr>
              <a:t>Depth</a:t>
            </a:r>
          </a:p>
        </p:txBody>
      </p:sp>
      <p:sp>
        <p:nvSpPr>
          <p:cNvPr id="31" name="AutoShape 16"/>
          <p:cNvSpPr>
            <a:spLocks noChangeArrowheads="1"/>
          </p:cNvSpPr>
          <p:nvPr/>
        </p:nvSpPr>
        <p:spPr bwMode="auto">
          <a:xfrm>
            <a:off x="395288" y="5516563"/>
            <a:ext cx="8496300" cy="806450"/>
          </a:xfrm>
          <a:prstGeom prst="roundRect">
            <a:avLst>
              <a:gd name="adj" fmla="val 16667"/>
            </a:avLst>
          </a:prstGeom>
          <a:solidFill>
            <a:srgbClr val="FFFFFF"/>
          </a:solidFill>
          <a:ln w="28575">
            <a:solidFill>
              <a:srgbClr val="133B9C"/>
            </a:solidFill>
            <a:round/>
            <a:headEnd/>
            <a:tailEnd/>
          </a:ln>
          <a:effectLst>
            <a:outerShdw blurRad="63500" dist="38099" dir="2700000" algn="ctr" rotWithShape="0">
              <a:srgbClr val="000000">
                <a:alpha val="50000"/>
              </a:srgbClr>
            </a:outerShdw>
          </a:effectLst>
        </p:spPr>
        <p:txBody>
          <a:bodyPr lIns="20385" tIns="12233" rIns="20385" bIns="52996" anchor="ctr"/>
          <a:lstStyle/>
          <a:p>
            <a:pPr marL="96838" defTabSz="1173163" eaLnBrk="1" fontAlgn="auto" hangingPunct="1">
              <a:spcAft>
                <a:spcPts val="0"/>
              </a:spcAft>
              <a:defRPr/>
            </a:pPr>
            <a:r>
              <a:rPr lang="en-US" sz="1800" b="1" kern="0" dirty="0">
                <a:solidFill>
                  <a:srgbClr val="133B9C"/>
                </a:solidFill>
                <a:latin typeface="Calibri"/>
                <a:cs typeface="+mn-cs"/>
              </a:rPr>
              <a:t>Depending on the depth and the physical properties of the resource, the </a:t>
            </a:r>
            <a:r>
              <a:rPr lang="en-US" sz="1800" b="1" kern="0" dirty="0" err="1">
                <a:solidFill>
                  <a:srgbClr val="133B9C"/>
                </a:solidFill>
                <a:latin typeface="Calibri"/>
                <a:cs typeface="+mn-cs"/>
              </a:rPr>
              <a:t>heat&amp;power</a:t>
            </a:r>
            <a:r>
              <a:rPr lang="en-US" sz="1800" b="1" kern="0" dirty="0">
                <a:solidFill>
                  <a:srgbClr val="133B9C"/>
                </a:solidFill>
                <a:latin typeface="Calibri"/>
                <a:cs typeface="+mn-cs"/>
              </a:rPr>
              <a:t> production, the upfront cost and the appropriate utilization technology may vary.</a:t>
            </a:r>
          </a:p>
        </p:txBody>
      </p:sp>
      <p:sp>
        <p:nvSpPr>
          <p:cNvPr id="85005" name="Text Box 8"/>
          <p:cNvSpPr txBox="1">
            <a:spLocks noChangeArrowheads="1"/>
          </p:cNvSpPr>
          <p:nvPr/>
        </p:nvSpPr>
        <p:spPr bwMode="auto">
          <a:xfrm>
            <a:off x="1042988" y="333375"/>
            <a:ext cx="7058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3200" b="1">
                <a:solidFill>
                  <a:srgbClr val="CD0000"/>
                </a:solidFill>
                <a:latin typeface="Calibri" charset="0"/>
              </a:rPr>
              <a:t>Geothermal Energy: actual technology and future perspective</a:t>
            </a:r>
          </a:p>
        </p:txBody>
      </p:sp>
    </p:spTree>
    <p:extLst>
      <p:ext uri="{BB962C8B-B14F-4D97-AF65-F5344CB8AC3E}">
        <p14:creationId xmlns:p14="http://schemas.microsoft.com/office/powerpoint/2010/main" val="1473770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68313" y="2133600"/>
            <a:ext cx="8229600" cy="1943100"/>
          </a:xfrm>
          <a:solidFill>
            <a:srgbClr val="FFFFFF"/>
          </a:solidFill>
        </p:spPr>
        <p:txBody>
          <a:bodyPr/>
          <a:lstStyle/>
          <a:p>
            <a:pPr marL="0" indent="0" eaLnBrk="1" hangingPunct="1">
              <a:spcBef>
                <a:spcPct val="50000"/>
              </a:spcBef>
              <a:buFontTx/>
              <a:buNone/>
              <a:defRPr/>
            </a:pPr>
            <a:r>
              <a:rPr lang="en-US" sz="2000" dirty="0" smtClean="0">
                <a:ea typeface="+mn-ea"/>
                <a:cs typeface="+mn-cs"/>
              </a:rPr>
              <a:t>The production of electricity from conventional geothermal plants consists of the conversion of heat from medium and high temperature aquifers (from 90°C to 350°C) through the use of </a:t>
            </a:r>
            <a:r>
              <a:rPr lang="en-US" sz="2000" dirty="0" err="1" smtClean="0">
                <a:ea typeface="+mn-ea"/>
                <a:cs typeface="+mn-cs"/>
              </a:rPr>
              <a:t>turbogenerators</a:t>
            </a:r>
            <a:r>
              <a:rPr lang="en-US" sz="2000" dirty="0" smtClean="0">
                <a:ea typeface="+mn-ea"/>
                <a:cs typeface="+mn-cs"/>
              </a:rPr>
              <a:t>.</a:t>
            </a:r>
          </a:p>
          <a:p>
            <a:pPr marL="0" indent="0" eaLnBrk="1" hangingPunct="1">
              <a:spcBef>
                <a:spcPct val="50000"/>
              </a:spcBef>
              <a:buFontTx/>
              <a:buNone/>
              <a:defRPr/>
            </a:pPr>
            <a:r>
              <a:rPr lang="en-US" sz="2000" dirty="0" smtClean="0"/>
              <a:t>10 </a:t>
            </a:r>
            <a:r>
              <a:rPr lang="en-US" sz="2000" dirty="0" err="1"/>
              <a:t>MW</a:t>
            </a:r>
            <a:r>
              <a:rPr lang="en-US" sz="2000" baseline="-25000" dirty="0" err="1"/>
              <a:t>t</a:t>
            </a:r>
            <a:r>
              <a:rPr lang="en-US" sz="2000" dirty="0"/>
              <a:t> </a:t>
            </a:r>
            <a:r>
              <a:rPr lang="en-US" sz="2000" dirty="0" smtClean="0"/>
              <a:t>(heat) </a:t>
            </a:r>
            <a:r>
              <a:rPr lang="it-IT" sz="2000" dirty="0" smtClean="0"/>
              <a:t>   </a:t>
            </a:r>
            <a:r>
              <a:rPr lang="en-US" sz="2000" dirty="0" smtClean="0"/>
              <a:t>        </a:t>
            </a:r>
            <a:r>
              <a:rPr lang="en-US" sz="2000" dirty="0"/>
              <a:t>1MW</a:t>
            </a:r>
            <a:r>
              <a:rPr lang="en-US" sz="2000" baseline="-25000" dirty="0"/>
              <a:t>e</a:t>
            </a:r>
            <a:r>
              <a:rPr lang="en-US" sz="2000" dirty="0"/>
              <a:t> </a:t>
            </a:r>
            <a:r>
              <a:rPr lang="en-US" sz="2000" dirty="0" smtClean="0"/>
              <a:t>(power)</a:t>
            </a:r>
            <a:r>
              <a:rPr lang="it-IT" sz="2000" dirty="0" smtClean="0"/>
              <a:t> </a:t>
            </a:r>
            <a:endParaRPr lang="it-IT" sz="2000" dirty="0"/>
          </a:p>
          <a:p>
            <a:pPr marL="0" indent="0" eaLnBrk="1" hangingPunct="1">
              <a:spcBef>
                <a:spcPct val="50000"/>
              </a:spcBef>
              <a:buFontTx/>
              <a:buNone/>
              <a:defRPr/>
            </a:pPr>
            <a:endParaRPr lang="it-IT" sz="2000" dirty="0">
              <a:ea typeface="+mn-ea"/>
              <a:cs typeface="+mn-cs"/>
            </a:endParaRPr>
          </a:p>
        </p:txBody>
      </p:sp>
      <p:sp>
        <p:nvSpPr>
          <p:cNvPr id="4" name="AutoShape 6"/>
          <p:cNvSpPr>
            <a:spLocks noChangeArrowheads="1"/>
          </p:cNvSpPr>
          <p:nvPr/>
        </p:nvSpPr>
        <p:spPr bwMode="auto">
          <a:xfrm>
            <a:off x="2124100" y="3323290"/>
            <a:ext cx="431800" cy="142875"/>
          </a:xfrm>
          <a:prstGeom prst="rightArrow">
            <a:avLst>
              <a:gd name="adj1" fmla="val 50000"/>
              <a:gd name="adj2" fmla="val 75556"/>
            </a:avLst>
          </a:prstGeom>
          <a:solidFill>
            <a:schemeClr val="accent1"/>
          </a:solidFill>
          <a:ln w="9525">
            <a:solidFill>
              <a:schemeClr val="tx1"/>
            </a:solidFill>
            <a:miter lim="800000"/>
            <a:headEnd/>
            <a:tailEnd/>
          </a:ln>
        </p:spPr>
        <p:txBody>
          <a:bodyPr wrap="none" anchor="ctr"/>
          <a:lstStyle/>
          <a:p>
            <a:endParaRPr lang="it-IT"/>
          </a:p>
        </p:txBody>
      </p:sp>
      <p:sp>
        <p:nvSpPr>
          <p:cNvPr id="5" name="Text Box 4"/>
          <p:cNvSpPr txBox="1">
            <a:spLocks noChangeArrowheads="1"/>
          </p:cNvSpPr>
          <p:nvPr/>
        </p:nvSpPr>
        <p:spPr bwMode="auto">
          <a:xfrm>
            <a:off x="683568" y="4077072"/>
            <a:ext cx="79379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0363" indent="-3603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1 </a:t>
            </a:r>
            <a:r>
              <a:rPr lang="en-US" sz="1600" dirty="0" err="1"/>
              <a:t>MW</a:t>
            </a:r>
            <a:r>
              <a:rPr lang="en-US" sz="1600" baseline="-25000" dirty="0" err="1"/>
              <a:t>e</a:t>
            </a:r>
            <a:r>
              <a:rPr lang="en-US" sz="1600" dirty="0"/>
              <a:t> </a:t>
            </a:r>
            <a:r>
              <a:rPr lang="en-US" sz="1600" dirty="0" smtClean="0"/>
              <a:t>needs:</a:t>
            </a:r>
            <a:endParaRPr lang="en-US" sz="1600" dirty="0"/>
          </a:p>
          <a:p>
            <a:pPr eaLnBrk="1" hangingPunct="1"/>
            <a:endParaRPr lang="en-US" sz="1600" dirty="0"/>
          </a:p>
          <a:p>
            <a:pPr eaLnBrk="1" hangingPunct="1">
              <a:buFont typeface="Wingdings" charset="0"/>
              <a:buChar char="Ø"/>
            </a:pPr>
            <a:r>
              <a:rPr lang="en-US" sz="1600" dirty="0"/>
              <a:t>7 - 10 t/h </a:t>
            </a:r>
            <a:r>
              <a:rPr lang="en-US" sz="1600" dirty="0" smtClean="0"/>
              <a:t>dry </a:t>
            </a:r>
            <a:r>
              <a:rPr lang="en-US" sz="1600" dirty="0" err="1" smtClean="0"/>
              <a:t>vapour</a:t>
            </a:r>
            <a:endParaRPr lang="en-US" sz="1600" dirty="0"/>
          </a:p>
          <a:p>
            <a:pPr eaLnBrk="1" hangingPunct="1">
              <a:buFont typeface="Wingdings" charset="0"/>
              <a:buChar char="Ø"/>
            </a:pPr>
            <a:r>
              <a:rPr lang="en-US" sz="1600" dirty="0"/>
              <a:t>30-40 t/h </a:t>
            </a:r>
            <a:r>
              <a:rPr lang="en-US" sz="1600" dirty="0" smtClean="0"/>
              <a:t>of two-phase fluid at 200-250°C (flash technology)</a:t>
            </a:r>
            <a:endParaRPr lang="en-US" sz="1600" dirty="0"/>
          </a:p>
          <a:p>
            <a:pPr eaLnBrk="1" hangingPunct="1">
              <a:buFont typeface="Wingdings" charset="0"/>
              <a:buChar char="Ø"/>
            </a:pPr>
            <a:r>
              <a:rPr lang="en-US" sz="1600" dirty="0"/>
              <a:t>400 - 600 t/h </a:t>
            </a:r>
            <a:r>
              <a:rPr lang="en-US" sz="1600" dirty="0" smtClean="0"/>
              <a:t>of water if using low-enthalpy ORC binary cycles (120-160°C</a:t>
            </a:r>
            <a:r>
              <a:rPr lang="en-US" sz="1600" dirty="0"/>
              <a:t>)</a:t>
            </a:r>
            <a:r>
              <a:rPr lang="it-IT" sz="1600" dirty="0"/>
              <a:t> </a:t>
            </a:r>
          </a:p>
        </p:txBody>
      </p:sp>
      <p:sp>
        <p:nvSpPr>
          <p:cNvPr id="6" name="Text Box 7"/>
          <p:cNvSpPr txBox="1">
            <a:spLocks noChangeArrowheads="1"/>
          </p:cNvSpPr>
          <p:nvPr/>
        </p:nvSpPr>
        <p:spPr bwMode="auto">
          <a:xfrm>
            <a:off x="1187624" y="333375"/>
            <a:ext cx="67687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dirty="0" smtClean="0">
                <a:solidFill>
                  <a:srgbClr val="CD0000"/>
                </a:solidFill>
              </a:rPr>
              <a:t>Power production</a:t>
            </a:r>
            <a:endParaRPr lang="it-IT" sz="3200" b="1" dirty="0">
              <a:solidFill>
                <a:srgbClr val="CD0000"/>
              </a:solidFill>
            </a:endParaRPr>
          </a:p>
        </p:txBody>
      </p:sp>
    </p:spTree>
    <p:extLst>
      <p:ext uri="{BB962C8B-B14F-4D97-AF65-F5344CB8AC3E}">
        <p14:creationId xmlns:p14="http://schemas.microsoft.com/office/powerpoint/2010/main" val="4024124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764861"/>
            <a:ext cx="9108504" cy="604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1295809" y="44624"/>
            <a:ext cx="6552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it-IT" sz="2800" b="1" dirty="0" smtClean="0">
                <a:solidFill>
                  <a:srgbClr val="CD0000"/>
                </a:solidFill>
                <a:latin typeface="Calibri" pitchFamily="34" charset="0"/>
                <a:cs typeface="Calibri" pitchFamily="34" charset="0"/>
              </a:rPr>
              <a:t>Mondo</a:t>
            </a:r>
            <a:endParaRPr lang="it-IT" sz="2800" b="1" dirty="0">
              <a:solidFill>
                <a:srgbClr val="CD0000"/>
              </a:solidFill>
              <a:latin typeface="Calibri" pitchFamily="34" charset="0"/>
              <a:cs typeface="Calibri" pitchFamily="34" charset="0"/>
            </a:endParaRPr>
          </a:p>
        </p:txBody>
      </p:sp>
      <p:sp>
        <p:nvSpPr>
          <p:cNvPr id="10" name="CasellaDiTesto 9"/>
          <p:cNvSpPr txBox="1"/>
          <p:nvPr/>
        </p:nvSpPr>
        <p:spPr>
          <a:xfrm>
            <a:off x="7092280" y="6525187"/>
            <a:ext cx="2088232" cy="369332"/>
          </a:xfrm>
          <a:prstGeom prst="rect">
            <a:avLst/>
          </a:prstGeom>
          <a:solidFill>
            <a:srgbClr val="92D050"/>
          </a:solidFill>
        </p:spPr>
        <p:txBody>
          <a:bodyPr wrap="square" rtlCol="0">
            <a:spAutoFit/>
          </a:bodyPr>
          <a:lstStyle/>
          <a:p>
            <a:r>
              <a:rPr lang="it-IT" dirty="0" smtClean="0"/>
              <a:t>da Bertani, 2013</a:t>
            </a:r>
            <a:endParaRPr lang="it-IT" dirty="0"/>
          </a:p>
        </p:txBody>
      </p:sp>
    </p:spTree>
    <p:extLst>
      <p:ext uri="{BB962C8B-B14F-4D97-AF65-F5344CB8AC3E}">
        <p14:creationId xmlns:p14="http://schemas.microsoft.com/office/powerpoint/2010/main" val="46138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egnaposto contenuto 5"/>
          <p:cNvSpPr>
            <a:spLocks noGrp="1"/>
          </p:cNvSpPr>
          <p:nvPr>
            <p:ph idx="1"/>
          </p:nvPr>
        </p:nvSpPr>
        <p:spPr/>
        <p:txBody>
          <a:bodyPr/>
          <a:lstStyle/>
          <a:p>
            <a:pPr marL="0" indent="0" algn="ctr">
              <a:buNone/>
            </a:pPr>
            <a:r>
              <a:rPr lang="en-US" dirty="0" smtClean="0"/>
              <a:t>There are not only hydrothermal systems and </a:t>
            </a:r>
            <a:r>
              <a:rPr lang="en-US" dirty="0" err="1" smtClean="0"/>
              <a:t>geoexchange</a:t>
            </a:r>
            <a:r>
              <a:rPr lang="en-US" dirty="0" smtClean="0"/>
              <a:t> probes </a:t>
            </a:r>
          </a:p>
          <a:p>
            <a:pPr marL="0" indent="0" algn="ctr">
              <a:buNone/>
            </a:pPr>
            <a:endParaRPr lang="en-US" dirty="0"/>
          </a:p>
          <a:p>
            <a:pPr marL="0" indent="0" algn="ctr">
              <a:buNone/>
            </a:pPr>
            <a:r>
              <a:rPr lang="en-US" dirty="0" smtClean="0"/>
              <a:t>New technologies for the use of unconventional geothermal resources </a:t>
            </a:r>
          </a:p>
          <a:p>
            <a:pPr marL="0" indent="0" algn="ctr">
              <a:buNone/>
            </a:pPr>
            <a:endParaRPr lang="en-US" dirty="0"/>
          </a:p>
          <a:p>
            <a:pPr marL="0" indent="0" algn="ctr">
              <a:buNone/>
            </a:pPr>
            <a:r>
              <a:rPr lang="en-US" dirty="0" smtClean="0"/>
              <a:t>(UGR=Unconventional Geothermal Systems)</a:t>
            </a:r>
            <a:endParaRPr lang="it-IT" dirty="0"/>
          </a:p>
        </p:txBody>
      </p:sp>
      <p:sp>
        <p:nvSpPr>
          <p:cNvPr id="2" name="Titolo 1"/>
          <p:cNvSpPr>
            <a:spLocks noGrp="1"/>
          </p:cNvSpPr>
          <p:nvPr>
            <p:ph type="title"/>
          </p:nvPr>
        </p:nvSpPr>
        <p:spPr/>
        <p:txBody>
          <a:bodyPr/>
          <a:lstStyle/>
          <a:p>
            <a:r>
              <a:rPr lang="it-IT" dirty="0" smtClean="0"/>
              <a:t>UNCONVENTIONAL GEOTHERMAL SYSTEMS</a:t>
            </a:r>
            <a:endParaRPr lang="it-IT" dirty="0"/>
          </a:p>
        </p:txBody>
      </p:sp>
    </p:spTree>
    <p:extLst>
      <p:ext uri="{BB962C8B-B14F-4D97-AF65-F5344CB8AC3E}">
        <p14:creationId xmlns:p14="http://schemas.microsoft.com/office/powerpoint/2010/main" val="193934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847687" y="883103"/>
            <a:ext cx="7580387" cy="2474913"/>
          </a:xfrm>
          <a:prstGeom prst="rect">
            <a:avLst/>
          </a:prstGeom>
          <a:noFill/>
          <a:ln w="9525">
            <a:noFill/>
            <a:miter lim="800000"/>
            <a:headEnd/>
            <a:tailEnd/>
          </a:ln>
        </p:spPr>
        <p:txBody>
          <a:bodyPr/>
          <a:lstStyle>
            <a:defPPr>
              <a:defRPr lang="it-IT"/>
            </a:defPPr>
            <a:lvl1pPr>
              <a:lnSpc>
                <a:spcPct val="114000"/>
              </a:lnSpc>
              <a:defRPr sz="2000">
                <a:solidFill>
                  <a:srgbClr val="262626"/>
                </a:solidFill>
                <a:latin typeface="Calibri" pitchFamily="34" charset="0"/>
              </a:defRPr>
            </a:lvl1pPr>
          </a:lstStyle>
          <a:p>
            <a:pPr defTabSz="914400" fontAlgn="base">
              <a:spcBef>
                <a:spcPct val="0"/>
              </a:spcBef>
              <a:spcAft>
                <a:spcPct val="0"/>
              </a:spcAft>
            </a:pPr>
            <a:r>
              <a:rPr lang="en-US" dirty="0" smtClean="0">
                <a:cs typeface="Arial" charset="0"/>
              </a:rPr>
              <a:t>They are particular types of hydrothermal system, in which, due to the peculiar genetic characteristics of the water originally present in the system, </a:t>
            </a:r>
          </a:p>
          <a:p>
            <a:pPr defTabSz="914400" fontAlgn="base">
              <a:spcBef>
                <a:spcPct val="0"/>
              </a:spcBef>
              <a:spcAft>
                <a:spcPct val="0"/>
              </a:spcAft>
            </a:pPr>
            <a:r>
              <a:rPr lang="en-US" dirty="0" smtClean="0">
                <a:cs typeface="Arial" charset="0"/>
              </a:rPr>
              <a:t>- lateral sealing of the reservoir due to different hydrogeological conditions and/or due to hydrothermal encrustations,</a:t>
            </a:r>
          </a:p>
          <a:p>
            <a:pPr marL="342900" indent="-342900" defTabSz="914400" fontAlgn="base">
              <a:spcBef>
                <a:spcPct val="0"/>
              </a:spcBef>
              <a:spcAft>
                <a:spcPct val="0"/>
              </a:spcAft>
              <a:buFontTx/>
              <a:buChar char="-"/>
            </a:pPr>
            <a:r>
              <a:rPr lang="en-US" dirty="0" smtClean="0">
                <a:cs typeface="Arial" charset="0"/>
              </a:rPr>
              <a:t>poor recharge with "fresh" rainwater, and above all due to a prolonged convective circulation driven by strong values of the geothermal gradient in a closed environment at high temperature, </a:t>
            </a:r>
          </a:p>
          <a:p>
            <a:pPr marL="342900" indent="-342900" defTabSz="914400" fontAlgn="base">
              <a:spcBef>
                <a:spcPct val="0"/>
              </a:spcBef>
              <a:spcAft>
                <a:spcPct val="0"/>
              </a:spcAft>
              <a:buFontTx/>
              <a:buChar char="-"/>
            </a:pPr>
            <a:r>
              <a:rPr lang="en-US" dirty="0" smtClean="0">
                <a:cs typeface="Arial" charset="0"/>
              </a:rPr>
              <a:t>the original waters have undergone a long process of salt concentration, reaching the levels of a real brine (total TDS &gt;&gt; 100 mg/l). </a:t>
            </a:r>
          </a:p>
          <a:p>
            <a:pPr marL="342900" indent="-342900" defTabSz="914400" fontAlgn="base">
              <a:spcBef>
                <a:spcPct val="0"/>
              </a:spcBef>
              <a:spcAft>
                <a:spcPct val="0"/>
              </a:spcAft>
              <a:buFontTx/>
              <a:buChar char="-"/>
            </a:pPr>
            <a:r>
              <a:rPr lang="en-US" dirty="0" smtClean="0">
                <a:cs typeface="Arial" charset="0"/>
              </a:rPr>
              <a:t>These are systems whose fluids, if on the one hand to be used for geothermal purposes require elaborate and expensive chemical treatments and special generation plants, on the other hand have the advantage of being able to produce </a:t>
            </a:r>
            <a:r>
              <a:rPr lang="en-US" b="1" dirty="0" smtClean="0">
                <a:cs typeface="Arial" charset="0"/>
              </a:rPr>
              <a:t>valuable mineral compounds CRITICAL ROW MATERIALS.</a:t>
            </a:r>
            <a:endParaRPr lang="it-IT" b="1" dirty="0">
              <a:cs typeface="Arial" charset="0"/>
            </a:endParaRPr>
          </a:p>
        </p:txBody>
      </p:sp>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lang="it-IT" sz="2800" dirty="0" smtClean="0">
                <a:solidFill>
                  <a:prstClr val="black">
                    <a:lumMod val="50000"/>
                    <a:lumOff val="50000"/>
                  </a:prstClr>
                </a:solidFill>
                <a:latin typeface="+mn-lt"/>
                <a:ea typeface="+mn-ea"/>
                <a:cs typeface="+mn-cs"/>
              </a:rPr>
              <a:t>Hot brine </a:t>
            </a:r>
            <a:r>
              <a:rPr lang="it-IT" sz="2800" dirty="0" err="1" smtClean="0">
                <a:solidFill>
                  <a:prstClr val="black">
                    <a:lumMod val="50000"/>
                    <a:lumOff val="50000"/>
                  </a:prstClr>
                </a:solidFill>
                <a:latin typeface="+mn-lt"/>
                <a:ea typeface="+mn-ea"/>
                <a:cs typeface="+mn-cs"/>
              </a:rPr>
              <a:t>systems</a:t>
            </a:r>
            <a:endParaRPr dirty="0">
              <a:latin typeface="+mn-lt"/>
            </a:endParaRPr>
          </a:p>
        </p:txBody>
      </p:sp>
    </p:spTree>
    <p:extLst>
      <p:ext uri="{BB962C8B-B14F-4D97-AF65-F5344CB8AC3E}">
        <p14:creationId xmlns:p14="http://schemas.microsoft.com/office/powerpoint/2010/main" val="3428168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755576" y="1219200"/>
            <a:ext cx="7580387" cy="2474913"/>
          </a:xfrm>
          <a:prstGeom prst="rect">
            <a:avLst/>
          </a:prstGeom>
          <a:noFill/>
          <a:ln w="9525">
            <a:noFill/>
            <a:miter lim="800000"/>
            <a:headEnd/>
            <a:tailEnd/>
          </a:ln>
        </p:spPr>
        <p:txBody>
          <a:bodyPr/>
          <a:lstStyle>
            <a:defPPr>
              <a:defRPr lang="it-IT"/>
            </a:defPPr>
            <a:lvl1pPr>
              <a:lnSpc>
                <a:spcPct val="114000"/>
              </a:lnSpc>
              <a:defRPr sz="2000">
                <a:solidFill>
                  <a:srgbClr val="262626"/>
                </a:solidFill>
                <a:latin typeface="Calibri" pitchFamily="34" charset="0"/>
              </a:defRPr>
            </a:lvl1pPr>
          </a:lstStyle>
          <a:p>
            <a:pPr defTabSz="914400" fontAlgn="base">
              <a:spcBef>
                <a:spcPct val="0"/>
              </a:spcBef>
              <a:spcAft>
                <a:spcPct val="0"/>
              </a:spcAft>
            </a:pPr>
            <a:r>
              <a:rPr lang="en-US" dirty="0">
                <a:cs typeface="Arial" charset="0"/>
              </a:rPr>
              <a:t>Clastic complexes with sand grain size, rather young (&lt;10 Ma) and therefore </a:t>
            </a:r>
            <a:r>
              <a:rPr lang="en-US" b="1" dirty="0">
                <a:cs typeface="Arial" charset="0"/>
              </a:rPr>
              <a:t>not yet </a:t>
            </a:r>
            <a:r>
              <a:rPr lang="en-US" b="1" dirty="0" err="1">
                <a:cs typeface="Arial" charset="0"/>
              </a:rPr>
              <a:t>diagenized</a:t>
            </a:r>
            <a:r>
              <a:rPr lang="en-US" dirty="0">
                <a:cs typeface="Arial" charset="0"/>
              </a:rPr>
              <a:t>, </a:t>
            </a:r>
            <a:r>
              <a:rPr lang="en-US" b="1" dirty="0">
                <a:cs typeface="Arial" charset="0"/>
              </a:rPr>
              <a:t>very permeable </a:t>
            </a:r>
            <a:r>
              <a:rPr lang="en-US" dirty="0">
                <a:cs typeface="Arial" charset="0"/>
              </a:rPr>
              <a:t>due to primary porosity, forming aquifers confined to depths &gt; 2km, </a:t>
            </a:r>
            <a:endParaRPr lang="en-US" dirty="0" smtClean="0">
              <a:cs typeface="Arial" charset="0"/>
            </a:endParaRPr>
          </a:p>
          <a:p>
            <a:pPr defTabSz="914400" fontAlgn="base">
              <a:spcBef>
                <a:spcPct val="0"/>
              </a:spcBef>
              <a:spcAft>
                <a:spcPct val="0"/>
              </a:spcAft>
            </a:pPr>
            <a:r>
              <a:rPr lang="en-US" dirty="0" smtClean="0">
                <a:cs typeface="Arial" charset="0"/>
              </a:rPr>
              <a:t>in </a:t>
            </a:r>
            <a:r>
              <a:rPr lang="en-US" dirty="0">
                <a:cs typeface="Arial" charset="0"/>
              </a:rPr>
              <a:t>which the water pressure is regulated </a:t>
            </a:r>
            <a:r>
              <a:rPr lang="en-US" b="1" dirty="0">
                <a:cs typeface="Arial" charset="0"/>
              </a:rPr>
              <a:t>not by the hydrostatic load but by the lithostatic</a:t>
            </a:r>
            <a:r>
              <a:rPr lang="en-US" dirty="0">
                <a:cs typeface="Arial" charset="0"/>
              </a:rPr>
              <a:t> of the overlying formations (and also lateral ones in compression regime). </a:t>
            </a:r>
            <a:endParaRPr lang="en-US" dirty="0" smtClean="0">
              <a:cs typeface="Arial" charset="0"/>
            </a:endParaRPr>
          </a:p>
          <a:p>
            <a:pPr defTabSz="914400" fontAlgn="base">
              <a:spcBef>
                <a:spcPct val="0"/>
              </a:spcBef>
              <a:spcAft>
                <a:spcPct val="0"/>
              </a:spcAft>
            </a:pPr>
            <a:r>
              <a:rPr lang="en-US" dirty="0" smtClean="0">
                <a:cs typeface="Arial" charset="0"/>
              </a:rPr>
              <a:t>The </a:t>
            </a:r>
            <a:r>
              <a:rPr lang="en-US" dirty="0">
                <a:cs typeface="Arial" charset="0"/>
              </a:rPr>
              <a:t>pressure of the fluids in the aquifer can reach several hundred atmospheres.</a:t>
            </a:r>
          </a:p>
          <a:p>
            <a:pPr defTabSz="914400" fontAlgn="base">
              <a:spcBef>
                <a:spcPct val="0"/>
              </a:spcBef>
              <a:spcAft>
                <a:spcPct val="0"/>
              </a:spcAft>
            </a:pPr>
            <a:r>
              <a:rPr lang="en-US" dirty="0">
                <a:cs typeface="Arial" charset="0"/>
              </a:rPr>
              <a:t>The systems form in areas of </a:t>
            </a:r>
            <a:r>
              <a:rPr lang="en-US" b="1" dirty="0">
                <a:cs typeface="Arial" charset="0"/>
              </a:rPr>
              <a:t>weak thermal anomaly</a:t>
            </a:r>
            <a:r>
              <a:rPr lang="en-US" dirty="0">
                <a:cs typeface="Arial" charset="0"/>
              </a:rPr>
              <a:t>, the temperature of the water in the reservoir varies with depth as a function of normal or slightly anomalous values ​​of the geothermal gradient.</a:t>
            </a:r>
          </a:p>
          <a:p>
            <a:pPr defTabSz="914400" fontAlgn="base">
              <a:spcBef>
                <a:spcPct val="0"/>
              </a:spcBef>
              <a:spcAft>
                <a:spcPct val="0"/>
              </a:spcAft>
            </a:pPr>
            <a:r>
              <a:rPr lang="en-US" b="1" dirty="0">
                <a:cs typeface="Arial" charset="0"/>
              </a:rPr>
              <a:t>Dissolved in water there are almost always significant quantities of organic gases</a:t>
            </a:r>
            <a:r>
              <a:rPr lang="en-US" dirty="0">
                <a:cs typeface="Arial" charset="0"/>
              </a:rPr>
              <a:t>, which may have commercial interest and which enhance the economic value of extractable geothermal heat (tri-generation).</a:t>
            </a:r>
            <a:endParaRPr lang="it-IT" dirty="0">
              <a:cs typeface="Arial" charset="0"/>
            </a:endParaRPr>
          </a:p>
        </p:txBody>
      </p:sp>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lang="it-IT" sz="2800" dirty="0" err="1">
                <a:solidFill>
                  <a:prstClr val="black">
                    <a:lumMod val="50000"/>
                    <a:lumOff val="50000"/>
                  </a:prstClr>
                </a:solidFill>
                <a:latin typeface="+mn-lt"/>
                <a:ea typeface="+mn-ea"/>
                <a:cs typeface="+mn-cs"/>
              </a:rPr>
              <a:t>Geopressurized</a:t>
            </a:r>
            <a:r>
              <a:rPr lang="it-IT" sz="2800" dirty="0">
                <a:solidFill>
                  <a:prstClr val="black">
                    <a:lumMod val="50000"/>
                    <a:lumOff val="50000"/>
                  </a:prstClr>
                </a:solidFill>
                <a:latin typeface="+mn-lt"/>
                <a:ea typeface="+mn-ea"/>
                <a:cs typeface="+mn-cs"/>
              </a:rPr>
              <a:t> Systems</a:t>
            </a:r>
            <a:endParaRPr dirty="0">
              <a:latin typeface="+mn-lt"/>
            </a:endParaRPr>
          </a:p>
        </p:txBody>
      </p:sp>
    </p:spTree>
    <p:extLst>
      <p:ext uri="{BB962C8B-B14F-4D97-AF65-F5344CB8AC3E}">
        <p14:creationId xmlns:p14="http://schemas.microsoft.com/office/powerpoint/2010/main" val="2244624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755576" y="1219200"/>
            <a:ext cx="7580387" cy="2474913"/>
          </a:xfrm>
          <a:prstGeom prst="rect">
            <a:avLst/>
          </a:prstGeom>
          <a:noFill/>
          <a:ln w="9525">
            <a:noFill/>
            <a:miter lim="800000"/>
            <a:headEnd/>
            <a:tailEnd/>
          </a:ln>
        </p:spPr>
        <p:txBody>
          <a:bodyPr/>
          <a:lstStyle>
            <a:defPPr>
              <a:defRPr lang="it-IT"/>
            </a:defPPr>
            <a:lvl1pPr>
              <a:lnSpc>
                <a:spcPct val="114000"/>
              </a:lnSpc>
              <a:defRPr sz="2000">
                <a:solidFill>
                  <a:srgbClr val="262626"/>
                </a:solidFill>
                <a:latin typeface="Calibri" pitchFamily="34" charset="0"/>
              </a:defRPr>
            </a:lvl1pPr>
          </a:lstStyle>
          <a:p>
            <a:pPr defTabSz="914400" fontAlgn="base">
              <a:spcBef>
                <a:spcPct val="0"/>
              </a:spcBef>
              <a:spcAft>
                <a:spcPct val="0"/>
              </a:spcAft>
            </a:pPr>
            <a:r>
              <a:rPr lang="en-US" dirty="0" smtClean="0">
                <a:cs typeface="Arial" charset="0"/>
              </a:rPr>
              <a:t>Systems connected to active volcanic apparatuses with a magma chamber at a shallow depth (&lt; 5-6 km), in which the temperature of the fluid used for heat extraction depends on that at the roof of the igneous body. </a:t>
            </a:r>
          </a:p>
          <a:p>
            <a:pPr defTabSz="914400" fontAlgn="base">
              <a:spcBef>
                <a:spcPct val="0"/>
              </a:spcBef>
              <a:spcAft>
                <a:spcPct val="0"/>
              </a:spcAft>
            </a:pPr>
            <a:r>
              <a:rPr lang="en-US" dirty="0" smtClean="0">
                <a:cs typeface="Arial" charset="0"/>
              </a:rPr>
              <a:t>Different methods of heat capture have been devised for this purpose, but have not yet been tested.  </a:t>
            </a:r>
          </a:p>
          <a:p>
            <a:pPr defTabSz="914400" fontAlgn="base">
              <a:spcBef>
                <a:spcPct val="0"/>
              </a:spcBef>
              <a:spcAft>
                <a:spcPct val="0"/>
              </a:spcAft>
            </a:pPr>
            <a:endParaRPr lang="en-US" dirty="0">
              <a:cs typeface="Arial" charset="0"/>
            </a:endParaRPr>
          </a:p>
          <a:p>
            <a:pPr defTabSz="914400" fontAlgn="base">
              <a:spcBef>
                <a:spcPct val="0"/>
              </a:spcBef>
              <a:spcAft>
                <a:spcPct val="0"/>
              </a:spcAft>
            </a:pPr>
            <a:r>
              <a:rPr lang="en-US" dirty="0" smtClean="0">
                <a:cs typeface="Arial" charset="0"/>
              </a:rPr>
              <a:t>The main of these methods are: </a:t>
            </a:r>
          </a:p>
          <a:p>
            <a:pPr marL="514350" indent="-514350" defTabSz="914400" fontAlgn="base">
              <a:spcBef>
                <a:spcPct val="0"/>
              </a:spcBef>
              <a:spcAft>
                <a:spcPct val="0"/>
              </a:spcAft>
              <a:buAutoNum type="romanLcParenR"/>
            </a:pPr>
            <a:r>
              <a:rPr lang="en-US" dirty="0" smtClean="0">
                <a:cs typeface="Arial" charset="0"/>
              </a:rPr>
              <a:t>to circulate water with reverse circulation in wells of large diameter with bottom scarp a few tens of meters from the roof of the magma chamber, equipped with ascent tubing inside an injection casing; </a:t>
            </a:r>
          </a:p>
          <a:p>
            <a:pPr marL="514350" indent="-514350" defTabSz="914400" fontAlgn="base">
              <a:spcBef>
                <a:spcPct val="0"/>
              </a:spcBef>
              <a:spcAft>
                <a:spcPct val="0"/>
              </a:spcAft>
              <a:buAutoNum type="romanLcParenR"/>
            </a:pPr>
            <a:r>
              <a:rPr lang="en-US" dirty="0" smtClean="0">
                <a:cs typeface="Arial" charset="0"/>
              </a:rPr>
              <a:t>fracture the vitrified Cap Rock to the roof of the magma chamber by drilling pairs of injection and production wells, to circulate surface water in a closed loop in the artificial reservoir created in the Cap Rock itself.</a:t>
            </a:r>
            <a:endParaRPr lang="it-IT" dirty="0">
              <a:cs typeface="Arial" charset="0"/>
            </a:endParaRPr>
          </a:p>
        </p:txBody>
      </p:sp>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lang="it-IT" sz="2800" dirty="0" err="1">
                <a:solidFill>
                  <a:prstClr val="black">
                    <a:lumMod val="50000"/>
                    <a:lumOff val="50000"/>
                  </a:prstClr>
                </a:solidFill>
                <a:latin typeface="+mn-lt"/>
                <a:ea typeface="+mn-ea"/>
                <a:cs typeface="+mn-cs"/>
              </a:rPr>
              <a:t>Magmatic</a:t>
            </a:r>
            <a:r>
              <a:rPr lang="it-IT" sz="2800" dirty="0">
                <a:solidFill>
                  <a:prstClr val="black">
                    <a:lumMod val="50000"/>
                    <a:lumOff val="50000"/>
                  </a:prstClr>
                </a:solidFill>
                <a:latin typeface="+mn-lt"/>
                <a:ea typeface="+mn-ea"/>
                <a:cs typeface="+mn-cs"/>
              </a:rPr>
              <a:t> </a:t>
            </a:r>
            <a:r>
              <a:rPr lang="it-IT" sz="2800" dirty="0" err="1">
                <a:solidFill>
                  <a:prstClr val="black">
                    <a:lumMod val="50000"/>
                    <a:lumOff val="50000"/>
                  </a:prstClr>
                </a:solidFill>
                <a:latin typeface="+mn-lt"/>
                <a:ea typeface="+mn-ea"/>
                <a:cs typeface="+mn-cs"/>
              </a:rPr>
              <a:t>resources</a:t>
            </a:r>
            <a:endParaRPr dirty="0">
              <a:latin typeface="+mn-lt"/>
            </a:endParaRPr>
          </a:p>
        </p:txBody>
      </p:sp>
    </p:spTree>
    <p:extLst>
      <p:ext uri="{BB962C8B-B14F-4D97-AF65-F5344CB8AC3E}">
        <p14:creationId xmlns:p14="http://schemas.microsoft.com/office/powerpoint/2010/main" val="12455087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755576" y="1219200"/>
            <a:ext cx="7580387" cy="2474913"/>
          </a:xfrm>
          <a:prstGeom prst="rect">
            <a:avLst/>
          </a:prstGeom>
          <a:noFill/>
          <a:ln w="9525">
            <a:noFill/>
            <a:miter lim="800000"/>
            <a:headEnd/>
            <a:tailEnd/>
          </a:ln>
        </p:spPr>
        <p:txBody>
          <a:bodyPr/>
          <a:lstStyle>
            <a:defPPr>
              <a:defRPr lang="it-IT"/>
            </a:defPPr>
            <a:lvl1pPr>
              <a:lnSpc>
                <a:spcPct val="114000"/>
              </a:lnSpc>
              <a:defRPr sz="2000">
                <a:solidFill>
                  <a:srgbClr val="262626"/>
                </a:solidFill>
                <a:latin typeface="Calibri" pitchFamily="34" charset="0"/>
              </a:defRPr>
            </a:lvl1pPr>
          </a:lstStyle>
          <a:p>
            <a:pPr defTabSz="914400" fontAlgn="base">
              <a:spcBef>
                <a:spcPct val="0"/>
              </a:spcBef>
              <a:spcAft>
                <a:spcPct val="0"/>
              </a:spcAft>
            </a:pPr>
            <a:r>
              <a:rPr lang="en-US" dirty="0" smtClean="0">
                <a:cs typeface="Arial" charset="0"/>
              </a:rPr>
              <a:t>The fluids contained in the tank (located at considerable depths and sealed to the roof by an efficient covering blanket) are formed under very high temperature and pressure conditions. </a:t>
            </a:r>
          </a:p>
          <a:p>
            <a:pPr defTabSz="914400" fontAlgn="base">
              <a:spcBef>
                <a:spcPct val="0"/>
              </a:spcBef>
              <a:spcAft>
                <a:spcPct val="0"/>
              </a:spcAft>
            </a:pPr>
            <a:endParaRPr lang="en-US" dirty="0">
              <a:cs typeface="Arial" charset="0"/>
            </a:endParaRPr>
          </a:p>
          <a:p>
            <a:pPr defTabSz="914400" fontAlgn="base">
              <a:spcBef>
                <a:spcPct val="0"/>
              </a:spcBef>
              <a:spcAft>
                <a:spcPct val="0"/>
              </a:spcAft>
            </a:pPr>
            <a:r>
              <a:rPr lang="en-US" dirty="0" smtClean="0">
                <a:cs typeface="Arial" charset="0"/>
              </a:rPr>
              <a:t>Therefore, they possess an energy density much higher than that of fluids extractable from high-temperature hydrothermal systems, even those with dominant steam.  </a:t>
            </a:r>
          </a:p>
          <a:p>
            <a:pPr defTabSz="914400" fontAlgn="base">
              <a:spcBef>
                <a:spcPct val="0"/>
              </a:spcBef>
              <a:spcAft>
                <a:spcPct val="0"/>
              </a:spcAft>
            </a:pPr>
            <a:endParaRPr lang="en-US" dirty="0">
              <a:cs typeface="Arial" charset="0"/>
            </a:endParaRPr>
          </a:p>
          <a:p>
            <a:pPr defTabSz="914400" fontAlgn="base">
              <a:spcBef>
                <a:spcPct val="0"/>
              </a:spcBef>
              <a:spcAft>
                <a:spcPct val="0"/>
              </a:spcAft>
            </a:pPr>
            <a:r>
              <a:rPr lang="en-US" dirty="0" smtClean="0">
                <a:cs typeface="Arial" charset="0"/>
              </a:rPr>
              <a:t>High-temperature hydrothermal systems, both water and steam-dominant, are likely to evaporate at depth into reservoirs containing supercritical fluids. </a:t>
            </a:r>
          </a:p>
          <a:p>
            <a:pPr defTabSz="914400" fontAlgn="base">
              <a:spcBef>
                <a:spcPct val="0"/>
              </a:spcBef>
              <a:spcAft>
                <a:spcPct val="0"/>
              </a:spcAft>
            </a:pPr>
            <a:endParaRPr lang="en-US" dirty="0">
              <a:cs typeface="Arial" charset="0"/>
            </a:endParaRPr>
          </a:p>
          <a:p>
            <a:pPr defTabSz="914400" fontAlgn="base">
              <a:spcBef>
                <a:spcPct val="0"/>
              </a:spcBef>
              <a:spcAft>
                <a:spcPct val="0"/>
              </a:spcAft>
            </a:pPr>
            <a:r>
              <a:rPr lang="en-US" dirty="0" smtClean="0">
                <a:cs typeface="Arial" charset="0"/>
              </a:rPr>
              <a:t> It is probable that in the most thermally anomalous areas the fluids contain aggressive compounds due to F and Cl acids.</a:t>
            </a:r>
            <a:endParaRPr lang="it-IT" dirty="0">
              <a:cs typeface="Arial" charset="0"/>
            </a:endParaRPr>
          </a:p>
        </p:txBody>
      </p:sp>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lang="it-IT" sz="2800" dirty="0" err="1">
                <a:solidFill>
                  <a:prstClr val="black">
                    <a:lumMod val="50000"/>
                    <a:lumOff val="50000"/>
                  </a:prstClr>
                </a:solidFill>
                <a:latin typeface="+mn-lt"/>
                <a:ea typeface="+mn-ea"/>
                <a:cs typeface="+mn-cs"/>
              </a:rPr>
              <a:t>Supercritical</a:t>
            </a:r>
            <a:r>
              <a:rPr lang="it-IT" sz="2800" dirty="0">
                <a:solidFill>
                  <a:prstClr val="black">
                    <a:lumMod val="50000"/>
                    <a:lumOff val="50000"/>
                  </a:prstClr>
                </a:solidFill>
                <a:latin typeface="+mn-lt"/>
                <a:ea typeface="+mn-ea"/>
                <a:cs typeface="+mn-cs"/>
              </a:rPr>
              <a:t> </a:t>
            </a:r>
            <a:r>
              <a:rPr lang="it-IT" sz="2800" dirty="0" err="1">
                <a:solidFill>
                  <a:prstClr val="black">
                    <a:lumMod val="50000"/>
                    <a:lumOff val="50000"/>
                  </a:prstClr>
                </a:solidFill>
                <a:latin typeface="+mn-lt"/>
                <a:ea typeface="+mn-ea"/>
                <a:cs typeface="+mn-cs"/>
              </a:rPr>
              <a:t>fluid</a:t>
            </a:r>
            <a:r>
              <a:rPr lang="it-IT" sz="2800" dirty="0">
                <a:solidFill>
                  <a:prstClr val="black">
                    <a:lumMod val="50000"/>
                    <a:lumOff val="50000"/>
                  </a:prstClr>
                </a:solidFill>
                <a:latin typeface="+mn-lt"/>
                <a:ea typeface="+mn-ea"/>
                <a:cs typeface="+mn-cs"/>
              </a:rPr>
              <a:t> </a:t>
            </a:r>
            <a:r>
              <a:rPr lang="it-IT" sz="2800" dirty="0" err="1">
                <a:solidFill>
                  <a:prstClr val="black">
                    <a:lumMod val="50000"/>
                    <a:lumOff val="50000"/>
                  </a:prstClr>
                </a:solidFill>
                <a:latin typeface="+mn-lt"/>
                <a:ea typeface="+mn-ea"/>
                <a:cs typeface="+mn-cs"/>
              </a:rPr>
              <a:t>systems</a:t>
            </a:r>
            <a:endParaRPr dirty="0">
              <a:latin typeface="+mn-lt"/>
            </a:endParaRPr>
          </a:p>
        </p:txBody>
      </p:sp>
    </p:spTree>
    <p:extLst>
      <p:ext uri="{BB962C8B-B14F-4D97-AF65-F5344CB8AC3E}">
        <p14:creationId xmlns:p14="http://schemas.microsoft.com/office/powerpoint/2010/main" val="1645966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2500" dirty="0" smtClean="0">
                <a:solidFill>
                  <a:prstClr val="black">
                    <a:lumMod val="50000"/>
                    <a:lumOff val="50000"/>
                  </a:prstClr>
                </a:solidFill>
              </a:rPr>
              <a:t>Engineered </a:t>
            </a:r>
            <a:r>
              <a:rPr lang="en-GB" sz="2500" dirty="0">
                <a:solidFill>
                  <a:prstClr val="black">
                    <a:lumMod val="50000"/>
                    <a:lumOff val="50000"/>
                  </a:prstClr>
                </a:solidFill>
              </a:rPr>
              <a:t>Geothermal Systems</a:t>
            </a:r>
            <a:r>
              <a:rPr lang="en-GB" sz="2500" dirty="0" smtClean="0">
                <a:solidFill>
                  <a:prstClr val="black">
                    <a:lumMod val="50000"/>
                    <a:lumOff val="50000"/>
                  </a:prstClr>
                </a:solidFill>
              </a:rPr>
              <a:t>)</a:t>
            </a:r>
            <a:endParaRPr lang="it-IT" sz="2500" dirty="0"/>
          </a:p>
        </p:txBody>
      </p:sp>
      <p:sp>
        <p:nvSpPr>
          <p:cNvPr id="4" name="CasellaDiTesto 3"/>
          <p:cNvSpPr txBox="1"/>
          <p:nvPr/>
        </p:nvSpPr>
        <p:spPr>
          <a:xfrm>
            <a:off x="457199" y="1810693"/>
            <a:ext cx="7926309" cy="2031325"/>
          </a:xfrm>
          <a:prstGeom prst="rect">
            <a:avLst/>
          </a:prstGeom>
          <a:noFill/>
        </p:spPr>
        <p:txBody>
          <a:bodyPr wrap="square" rtlCol="0">
            <a:spAutoFit/>
          </a:bodyPr>
          <a:lstStyle/>
          <a:p>
            <a:r>
              <a:rPr lang="it-IT" dirty="0" smtClean="0">
                <a:solidFill>
                  <a:prstClr val="black"/>
                </a:solidFill>
                <a:latin typeface="Calibri"/>
              </a:rPr>
              <a:t>EGS</a:t>
            </a:r>
            <a:r>
              <a:rPr lang="it-IT" dirty="0">
                <a:solidFill>
                  <a:prstClr val="black"/>
                </a:solidFill>
                <a:latin typeface="Calibri"/>
              </a:rPr>
              <a:t>= </a:t>
            </a:r>
            <a:r>
              <a:rPr lang="it-IT" b="1" dirty="0" err="1" smtClean="0">
                <a:solidFill>
                  <a:srgbClr val="F88600"/>
                </a:solidFill>
                <a:latin typeface="Calibri"/>
              </a:rPr>
              <a:t>Enhanced</a:t>
            </a:r>
            <a:r>
              <a:rPr lang="it-IT" b="1" dirty="0" smtClean="0">
                <a:solidFill>
                  <a:srgbClr val="F88600"/>
                </a:solidFill>
                <a:latin typeface="Calibri"/>
              </a:rPr>
              <a:t>/</a:t>
            </a:r>
            <a:r>
              <a:rPr lang="it-IT" b="1" dirty="0" err="1" smtClean="0">
                <a:solidFill>
                  <a:srgbClr val="F88600"/>
                </a:solidFill>
                <a:latin typeface="Calibri"/>
              </a:rPr>
              <a:t>Engineered</a:t>
            </a:r>
            <a:r>
              <a:rPr lang="it-IT" b="1" dirty="0" smtClean="0">
                <a:solidFill>
                  <a:srgbClr val="F88600"/>
                </a:solidFill>
                <a:latin typeface="Calibri"/>
              </a:rPr>
              <a:t> </a:t>
            </a:r>
            <a:r>
              <a:rPr lang="it-IT" b="1" dirty="0" err="1">
                <a:solidFill>
                  <a:srgbClr val="F88600"/>
                </a:solidFill>
                <a:latin typeface="Calibri"/>
              </a:rPr>
              <a:t>Geothermal</a:t>
            </a:r>
            <a:r>
              <a:rPr lang="it-IT" b="1" dirty="0">
                <a:solidFill>
                  <a:srgbClr val="F88600"/>
                </a:solidFill>
                <a:latin typeface="Calibri"/>
              </a:rPr>
              <a:t> </a:t>
            </a:r>
            <a:r>
              <a:rPr lang="it-IT" b="1" dirty="0" smtClean="0">
                <a:solidFill>
                  <a:srgbClr val="F88600"/>
                </a:solidFill>
                <a:latin typeface="Calibri"/>
              </a:rPr>
              <a:t>Systems</a:t>
            </a:r>
            <a:endParaRPr lang="it-IT" dirty="0">
              <a:solidFill>
                <a:prstClr val="black"/>
              </a:solidFill>
              <a:latin typeface="Calibri"/>
            </a:endParaRPr>
          </a:p>
          <a:p>
            <a:r>
              <a:rPr lang="en-US" dirty="0" smtClean="0">
                <a:solidFill>
                  <a:prstClr val="black"/>
                </a:solidFill>
                <a:latin typeface="Calibri"/>
              </a:rPr>
              <a:t>In these systems, the reservoir is created in whole or in part artificially by </a:t>
            </a:r>
            <a:r>
              <a:rPr lang="en-US" dirty="0" err="1" smtClean="0">
                <a:solidFill>
                  <a:prstClr val="black"/>
                </a:solidFill>
                <a:latin typeface="Calibri"/>
              </a:rPr>
              <a:t>hydrofracturing</a:t>
            </a:r>
            <a:r>
              <a:rPr lang="en-US" dirty="0" smtClean="0">
                <a:solidFill>
                  <a:prstClr val="black"/>
                </a:solidFill>
                <a:latin typeface="Calibri"/>
              </a:rPr>
              <a:t> operations and/or by chemical means. The heat contained in the rocks and fluids that permeate the pores and fractures (natural or newly formed) of the reservoir rocks is partially removed and transferred to the surface by means of closed-circuit water circulation, introduced from the outside with injection wells and extracted with production wells.</a:t>
            </a:r>
            <a:endParaRPr lang="it-IT" dirty="0">
              <a:solidFill>
                <a:prstClr val="black"/>
              </a:solidFill>
              <a:latin typeface="Calibri"/>
            </a:endParaRPr>
          </a:p>
        </p:txBody>
      </p:sp>
      <p:pic>
        <p:nvPicPr>
          <p:cNvPr id="5" name="Immagine 4" descr="fig1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5661" y="4222271"/>
            <a:ext cx="5756400" cy="1828800"/>
          </a:xfrm>
          <a:prstGeom prst="rect">
            <a:avLst/>
          </a:prstGeom>
        </p:spPr>
      </p:pic>
    </p:spTree>
    <p:extLst>
      <p:ext uri="{BB962C8B-B14F-4D97-AF65-F5344CB8AC3E}">
        <p14:creationId xmlns:p14="http://schemas.microsoft.com/office/powerpoint/2010/main" val="245334468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solidFill>
                  <a:prstClr val="black">
                    <a:lumMod val="85000"/>
                    <a:lumOff val="15000"/>
                  </a:prstClr>
                </a:solidFill>
              </a:rPr>
              <a:t>EGS </a:t>
            </a:r>
            <a:r>
              <a:rPr lang="it-IT" sz="2800" dirty="0" smtClean="0">
                <a:solidFill>
                  <a:prstClr val="black">
                    <a:lumMod val="50000"/>
                    <a:lumOff val="50000"/>
                  </a:prstClr>
                </a:solidFill>
              </a:rPr>
              <a:t>(</a:t>
            </a:r>
            <a:r>
              <a:rPr lang="en-GB" sz="2800" dirty="0" smtClean="0">
                <a:solidFill>
                  <a:prstClr val="black">
                    <a:lumMod val="50000"/>
                    <a:lumOff val="50000"/>
                  </a:prstClr>
                </a:solidFill>
              </a:rPr>
              <a:t>Engineered Geothermal Systems)</a:t>
            </a:r>
            <a:endParaRPr lang="en-GB" sz="2800" dirty="0">
              <a:solidFill>
                <a:prstClr val="black">
                  <a:lumMod val="50000"/>
                  <a:lumOff val="50000"/>
                </a:prstClr>
              </a:solidFill>
            </a:endParaRPr>
          </a:p>
        </p:txBody>
      </p:sp>
      <p:grpSp>
        <p:nvGrpSpPr>
          <p:cNvPr id="21" name="Group 20"/>
          <p:cNvGrpSpPr>
            <a:grpSpLocks/>
          </p:cNvGrpSpPr>
          <p:nvPr/>
        </p:nvGrpSpPr>
        <p:grpSpPr bwMode="auto">
          <a:xfrm>
            <a:off x="762000" y="1147763"/>
            <a:ext cx="3962400" cy="3200400"/>
            <a:chOff x="480" y="1008"/>
            <a:chExt cx="2496" cy="2016"/>
          </a:xfrm>
        </p:grpSpPr>
        <p:sp>
          <p:nvSpPr>
            <p:cNvPr id="22" name="Oval 6"/>
            <p:cNvSpPr>
              <a:spLocks noChangeArrowheads="1"/>
            </p:cNvSpPr>
            <p:nvPr/>
          </p:nvSpPr>
          <p:spPr bwMode="auto">
            <a:xfrm>
              <a:off x="480" y="1008"/>
              <a:ext cx="2496" cy="2016"/>
            </a:xfrm>
            <a:prstGeom prst="ellipse">
              <a:avLst/>
            </a:prstGeom>
            <a:gradFill rotWithShape="1">
              <a:gsLst>
                <a:gs pos="0">
                  <a:srgbClr val="333399">
                    <a:alpha val="59000"/>
                  </a:srgbClr>
                </a:gs>
                <a:gs pos="100000">
                  <a:srgbClr val="66CCFF">
                    <a:alpha val="25998"/>
                  </a:srgbClr>
                </a:gs>
              </a:gsLst>
              <a:lin ang="2700000" scaled="1"/>
            </a:gradFill>
            <a:ln w="9525">
              <a:solidFill>
                <a:schemeClr val="tx1"/>
              </a:solidFill>
              <a:round/>
              <a:headEnd/>
              <a:tailEnd/>
            </a:ln>
          </p:spPr>
          <p:txBody>
            <a:bodyPr wrap="none" anchor="ctr"/>
            <a:lstStyle/>
            <a:p>
              <a:pPr defTabSz="914400" fontAlgn="base">
                <a:spcBef>
                  <a:spcPct val="0"/>
                </a:spcBef>
                <a:spcAft>
                  <a:spcPct val="0"/>
                </a:spcAft>
              </a:pPr>
              <a:endParaRPr lang="it-IT">
                <a:solidFill>
                  <a:prstClr val="black"/>
                </a:solidFill>
                <a:latin typeface="Arial" charset="0"/>
                <a:cs typeface="Arial" charset="0"/>
              </a:endParaRPr>
            </a:p>
          </p:txBody>
        </p:sp>
        <p:sp>
          <p:nvSpPr>
            <p:cNvPr id="23" name="Text Box 7"/>
            <p:cNvSpPr txBox="1">
              <a:spLocks noChangeArrowheads="1"/>
            </p:cNvSpPr>
            <p:nvPr/>
          </p:nvSpPr>
          <p:spPr bwMode="auto">
            <a:xfrm>
              <a:off x="1202" y="1842"/>
              <a:ext cx="5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dirty="0" smtClean="0">
                  <a:solidFill>
                    <a:prstClr val="black"/>
                  </a:solidFill>
                </a:rPr>
                <a:t>Fluid</a:t>
              </a:r>
              <a:endParaRPr lang="en-US" dirty="0">
                <a:solidFill>
                  <a:prstClr val="black"/>
                </a:solidFill>
              </a:endParaRPr>
            </a:p>
          </p:txBody>
        </p:sp>
      </p:grpSp>
      <p:sp>
        <p:nvSpPr>
          <p:cNvPr id="24" name="Text Box 8"/>
          <p:cNvSpPr txBox="1">
            <a:spLocks noChangeArrowheads="1"/>
          </p:cNvSpPr>
          <p:nvPr/>
        </p:nvSpPr>
        <p:spPr bwMode="auto">
          <a:xfrm>
            <a:off x="0" y="4652963"/>
            <a:ext cx="2301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solidFill>
                  <a:prstClr val="black"/>
                </a:solidFill>
              </a:rPr>
              <a:t>Serbatoi idrotermali</a:t>
            </a:r>
          </a:p>
        </p:txBody>
      </p:sp>
      <p:sp>
        <p:nvSpPr>
          <p:cNvPr id="25" name="Text Box 9"/>
          <p:cNvSpPr txBox="1">
            <a:spLocks noChangeArrowheads="1"/>
          </p:cNvSpPr>
          <p:nvPr/>
        </p:nvSpPr>
        <p:spPr bwMode="auto">
          <a:xfrm>
            <a:off x="6629400" y="4652963"/>
            <a:ext cx="2301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solidFill>
                  <a:prstClr val="black"/>
                </a:solidFill>
              </a:rPr>
              <a:t>Enhanced Geothermal System (EGS)</a:t>
            </a:r>
          </a:p>
        </p:txBody>
      </p:sp>
      <p:grpSp>
        <p:nvGrpSpPr>
          <p:cNvPr id="26" name="Group 10"/>
          <p:cNvGrpSpPr>
            <a:grpSpLocks/>
          </p:cNvGrpSpPr>
          <p:nvPr/>
        </p:nvGrpSpPr>
        <p:grpSpPr bwMode="auto">
          <a:xfrm>
            <a:off x="2514600" y="3052763"/>
            <a:ext cx="3962400" cy="3200400"/>
            <a:chOff x="1584" y="2208"/>
            <a:chExt cx="2496" cy="2016"/>
          </a:xfrm>
        </p:grpSpPr>
        <p:sp>
          <p:nvSpPr>
            <p:cNvPr id="27" name="Oval 11"/>
            <p:cNvSpPr>
              <a:spLocks noChangeArrowheads="1"/>
            </p:cNvSpPr>
            <p:nvPr/>
          </p:nvSpPr>
          <p:spPr bwMode="auto">
            <a:xfrm>
              <a:off x="1584" y="2208"/>
              <a:ext cx="2496" cy="2016"/>
            </a:xfrm>
            <a:prstGeom prst="ellipse">
              <a:avLst/>
            </a:prstGeom>
            <a:gradFill rotWithShape="1">
              <a:gsLst>
                <a:gs pos="0">
                  <a:srgbClr val="FF5050">
                    <a:alpha val="25998"/>
                  </a:srgbClr>
                </a:gs>
                <a:gs pos="100000">
                  <a:srgbClr val="800000">
                    <a:alpha val="50000"/>
                  </a:srgbClr>
                </a:gs>
              </a:gsLst>
              <a:lin ang="5400000" scaled="1"/>
            </a:gradFill>
            <a:ln w="9525">
              <a:solidFill>
                <a:schemeClr val="tx1"/>
              </a:solidFill>
              <a:round/>
              <a:headEnd/>
              <a:tailEnd/>
            </a:ln>
          </p:spPr>
          <p:txBody>
            <a:bodyPr wrap="none" anchor="ctr"/>
            <a:lstStyle/>
            <a:p>
              <a:pPr defTabSz="914400" fontAlgn="base">
                <a:spcBef>
                  <a:spcPct val="0"/>
                </a:spcBef>
                <a:spcAft>
                  <a:spcPct val="0"/>
                </a:spcAft>
              </a:pPr>
              <a:endParaRPr lang="it-IT">
                <a:solidFill>
                  <a:prstClr val="black"/>
                </a:solidFill>
                <a:latin typeface="Arial" charset="0"/>
                <a:cs typeface="Arial" charset="0"/>
              </a:endParaRPr>
            </a:p>
          </p:txBody>
        </p:sp>
        <p:sp>
          <p:nvSpPr>
            <p:cNvPr id="28" name="Text Box 12"/>
            <p:cNvSpPr txBox="1">
              <a:spLocks noChangeArrowheads="1"/>
            </p:cNvSpPr>
            <p:nvPr/>
          </p:nvSpPr>
          <p:spPr bwMode="auto">
            <a:xfrm>
              <a:off x="2196" y="3264"/>
              <a:ext cx="12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dirty="0" smtClean="0">
                  <a:solidFill>
                    <a:prstClr val="black"/>
                  </a:solidFill>
                </a:rPr>
                <a:t>Temperature</a:t>
              </a:r>
              <a:endParaRPr lang="en-US" dirty="0">
                <a:solidFill>
                  <a:prstClr val="black"/>
                </a:solidFill>
              </a:endParaRPr>
            </a:p>
          </p:txBody>
        </p:sp>
      </p:grpSp>
      <p:grpSp>
        <p:nvGrpSpPr>
          <p:cNvPr id="29" name="Group 13"/>
          <p:cNvGrpSpPr>
            <a:grpSpLocks/>
          </p:cNvGrpSpPr>
          <p:nvPr/>
        </p:nvGrpSpPr>
        <p:grpSpPr bwMode="auto">
          <a:xfrm>
            <a:off x="3962400" y="1147763"/>
            <a:ext cx="3962400" cy="3200400"/>
            <a:chOff x="2496" y="1008"/>
            <a:chExt cx="2496" cy="2016"/>
          </a:xfrm>
        </p:grpSpPr>
        <p:sp>
          <p:nvSpPr>
            <p:cNvPr id="30" name="Oval 14"/>
            <p:cNvSpPr>
              <a:spLocks noChangeArrowheads="1"/>
            </p:cNvSpPr>
            <p:nvPr/>
          </p:nvSpPr>
          <p:spPr bwMode="auto">
            <a:xfrm>
              <a:off x="2496" y="1008"/>
              <a:ext cx="2496" cy="2016"/>
            </a:xfrm>
            <a:prstGeom prst="ellipse">
              <a:avLst/>
            </a:prstGeom>
            <a:gradFill rotWithShape="1">
              <a:gsLst>
                <a:gs pos="0">
                  <a:srgbClr val="FFFF00">
                    <a:alpha val="59000"/>
                  </a:srgbClr>
                </a:gs>
                <a:gs pos="100000">
                  <a:srgbClr val="FFFFCC">
                    <a:alpha val="25998"/>
                  </a:srgbClr>
                </a:gs>
              </a:gsLst>
              <a:lin ang="2700000" scaled="1"/>
            </a:gradFill>
            <a:ln w="9525">
              <a:solidFill>
                <a:schemeClr val="tx1"/>
              </a:solidFill>
              <a:round/>
              <a:headEnd/>
              <a:tailEnd/>
            </a:ln>
          </p:spPr>
          <p:txBody>
            <a:bodyPr wrap="none" anchor="ctr"/>
            <a:lstStyle/>
            <a:p>
              <a:pPr defTabSz="914400" fontAlgn="base">
                <a:spcBef>
                  <a:spcPct val="0"/>
                </a:spcBef>
                <a:spcAft>
                  <a:spcPct val="0"/>
                </a:spcAft>
              </a:pPr>
              <a:endParaRPr lang="it-IT">
                <a:solidFill>
                  <a:prstClr val="black"/>
                </a:solidFill>
                <a:latin typeface="Arial" charset="0"/>
                <a:cs typeface="Arial" charset="0"/>
              </a:endParaRPr>
            </a:p>
          </p:txBody>
        </p:sp>
        <p:sp>
          <p:nvSpPr>
            <p:cNvPr id="31" name="Text Box 15"/>
            <p:cNvSpPr txBox="1">
              <a:spLocks noChangeArrowheads="1"/>
            </p:cNvSpPr>
            <p:nvPr/>
          </p:nvSpPr>
          <p:spPr bwMode="auto">
            <a:xfrm>
              <a:off x="3504" y="1824"/>
              <a:ext cx="11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dirty="0" smtClean="0">
                  <a:solidFill>
                    <a:prstClr val="black"/>
                  </a:solidFill>
                </a:rPr>
                <a:t>Permeability</a:t>
              </a:r>
              <a:endParaRPr lang="en-US" dirty="0">
                <a:solidFill>
                  <a:prstClr val="black"/>
                </a:solidFill>
              </a:endParaRPr>
            </a:p>
          </p:txBody>
        </p:sp>
      </p:grpSp>
      <p:sp>
        <p:nvSpPr>
          <p:cNvPr id="32" name="Line 16"/>
          <p:cNvSpPr>
            <a:spLocks noChangeShapeType="1"/>
          </p:cNvSpPr>
          <p:nvPr/>
        </p:nvSpPr>
        <p:spPr bwMode="auto">
          <a:xfrm flipV="1">
            <a:off x="2133600" y="3433763"/>
            <a:ext cx="2057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it-IT">
              <a:solidFill>
                <a:prstClr val="black"/>
              </a:solidFill>
              <a:latin typeface="Arial" charset="0"/>
              <a:cs typeface="Arial" charset="0"/>
            </a:endParaRPr>
          </a:p>
        </p:txBody>
      </p:sp>
      <p:sp>
        <p:nvSpPr>
          <p:cNvPr id="33" name="Line 17"/>
          <p:cNvSpPr>
            <a:spLocks noChangeShapeType="1"/>
          </p:cNvSpPr>
          <p:nvPr/>
        </p:nvSpPr>
        <p:spPr bwMode="auto">
          <a:xfrm flipH="1" flipV="1">
            <a:off x="4876800" y="3586163"/>
            <a:ext cx="1981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it-IT">
              <a:solidFill>
                <a:prstClr val="black"/>
              </a:solidFill>
              <a:latin typeface="Arial" charset="0"/>
              <a:cs typeface="Arial" charset="0"/>
            </a:endParaRPr>
          </a:p>
        </p:txBody>
      </p:sp>
      <p:sp>
        <p:nvSpPr>
          <p:cNvPr id="34" name="Freeform 18"/>
          <p:cNvSpPr>
            <a:spLocks/>
          </p:cNvSpPr>
          <p:nvPr/>
        </p:nvSpPr>
        <p:spPr bwMode="auto">
          <a:xfrm>
            <a:off x="3667125" y="3052763"/>
            <a:ext cx="1443038" cy="1257300"/>
          </a:xfrm>
          <a:custGeom>
            <a:avLst/>
            <a:gdLst>
              <a:gd name="T0" fmla="*/ 0 w 909"/>
              <a:gd name="T1" fmla="*/ 292338125 h 792"/>
              <a:gd name="T2" fmla="*/ 105846599 w 909"/>
              <a:gd name="T3" fmla="*/ 186491563 h 792"/>
              <a:gd name="T4" fmla="*/ 380544519 w 909"/>
              <a:gd name="T5" fmla="*/ 118448138 h 792"/>
              <a:gd name="T6" fmla="*/ 1134070705 w 909"/>
              <a:gd name="T7" fmla="*/ 12601575 h 792"/>
              <a:gd name="T8" fmla="*/ 1885077528 w 909"/>
              <a:gd name="T9" fmla="*/ 40322500 h 792"/>
              <a:gd name="T10" fmla="*/ 2139614191 w 909"/>
              <a:gd name="T11" fmla="*/ 90725625 h 792"/>
              <a:gd name="T12" fmla="*/ 2147483647 w 909"/>
              <a:gd name="T13" fmla="*/ 181451250 h 792"/>
              <a:gd name="T14" fmla="*/ 2147483647 w 909"/>
              <a:gd name="T15" fmla="*/ 514111875 h 792"/>
              <a:gd name="T16" fmla="*/ 2147173869 w 909"/>
              <a:gd name="T17" fmla="*/ 839212825 h 792"/>
              <a:gd name="T18" fmla="*/ 1935480671 w 909"/>
              <a:gd name="T19" fmla="*/ 1239916875 h 792"/>
              <a:gd name="T20" fmla="*/ 1663303701 w 909"/>
              <a:gd name="T21" fmla="*/ 1602819375 h 792"/>
              <a:gd name="T22" fmla="*/ 1383567054 w 909"/>
              <a:gd name="T23" fmla="*/ 1867436575 h 792"/>
              <a:gd name="T24" fmla="*/ 1194554476 w 909"/>
              <a:gd name="T25" fmla="*/ 1995963750 h 792"/>
              <a:gd name="T26" fmla="*/ 982861278 w 909"/>
              <a:gd name="T27" fmla="*/ 1867436575 h 792"/>
              <a:gd name="T28" fmla="*/ 710684309 w 909"/>
              <a:gd name="T29" fmla="*/ 1625501575 h 792"/>
              <a:gd name="T30" fmla="*/ 380544519 w 909"/>
              <a:gd name="T31" fmla="*/ 1232357200 h 792"/>
              <a:gd name="T32" fmla="*/ 113407864 w 909"/>
              <a:gd name="T33" fmla="*/ 733366263 h 792"/>
              <a:gd name="T34" fmla="*/ 0 w 909"/>
              <a:gd name="T35" fmla="*/ 292338125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9"/>
              <a:gd name="T55" fmla="*/ 0 h 792"/>
              <a:gd name="T56" fmla="*/ 909 w 909"/>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9" h="792">
                <a:moveTo>
                  <a:pt x="0" y="116"/>
                </a:moveTo>
                <a:cubicBezTo>
                  <a:pt x="1" y="80"/>
                  <a:pt x="17" y="85"/>
                  <a:pt x="42" y="74"/>
                </a:cubicBezTo>
                <a:cubicBezTo>
                  <a:pt x="67" y="63"/>
                  <a:pt x="83" y="59"/>
                  <a:pt x="151" y="47"/>
                </a:cubicBezTo>
                <a:cubicBezTo>
                  <a:pt x="219" y="35"/>
                  <a:pt x="351" y="10"/>
                  <a:pt x="450" y="5"/>
                </a:cubicBezTo>
                <a:cubicBezTo>
                  <a:pt x="549" y="0"/>
                  <a:pt x="682" y="11"/>
                  <a:pt x="748" y="16"/>
                </a:cubicBezTo>
                <a:cubicBezTo>
                  <a:pt x="814" y="21"/>
                  <a:pt x="823" y="27"/>
                  <a:pt x="849" y="36"/>
                </a:cubicBezTo>
                <a:cubicBezTo>
                  <a:pt x="875" y="45"/>
                  <a:pt x="897" y="44"/>
                  <a:pt x="903" y="72"/>
                </a:cubicBezTo>
                <a:cubicBezTo>
                  <a:pt x="909" y="100"/>
                  <a:pt x="896" y="161"/>
                  <a:pt x="888" y="204"/>
                </a:cubicBezTo>
                <a:cubicBezTo>
                  <a:pt x="880" y="247"/>
                  <a:pt x="872" y="285"/>
                  <a:pt x="852" y="333"/>
                </a:cubicBezTo>
                <a:cubicBezTo>
                  <a:pt x="832" y="381"/>
                  <a:pt x="800" y="442"/>
                  <a:pt x="768" y="492"/>
                </a:cubicBezTo>
                <a:cubicBezTo>
                  <a:pt x="736" y="542"/>
                  <a:pt x="696" y="595"/>
                  <a:pt x="660" y="636"/>
                </a:cubicBezTo>
                <a:cubicBezTo>
                  <a:pt x="624" y="677"/>
                  <a:pt x="580" y="715"/>
                  <a:pt x="549" y="741"/>
                </a:cubicBezTo>
                <a:cubicBezTo>
                  <a:pt x="518" y="767"/>
                  <a:pt x="500" y="792"/>
                  <a:pt x="474" y="792"/>
                </a:cubicBezTo>
                <a:cubicBezTo>
                  <a:pt x="448" y="792"/>
                  <a:pt x="422" y="765"/>
                  <a:pt x="390" y="741"/>
                </a:cubicBezTo>
                <a:cubicBezTo>
                  <a:pt x="358" y="717"/>
                  <a:pt x="322" y="687"/>
                  <a:pt x="282" y="645"/>
                </a:cubicBezTo>
                <a:cubicBezTo>
                  <a:pt x="242" y="603"/>
                  <a:pt x="190" y="548"/>
                  <a:pt x="151" y="489"/>
                </a:cubicBezTo>
                <a:cubicBezTo>
                  <a:pt x="112" y="430"/>
                  <a:pt x="70" y="353"/>
                  <a:pt x="45" y="291"/>
                </a:cubicBezTo>
                <a:cubicBezTo>
                  <a:pt x="20" y="229"/>
                  <a:pt x="9" y="152"/>
                  <a:pt x="0" y="116"/>
                </a:cubicBezTo>
                <a:close/>
              </a:path>
            </a:pathLst>
          </a:custGeom>
          <a:solidFill>
            <a:schemeClr val="tx2">
              <a:alpha val="18039"/>
            </a:schemeClr>
          </a:solidFill>
          <a:ln w="9525">
            <a:solidFill>
              <a:schemeClr val="tx1"/>
            </a:solidFill>
            <a:round/>
            <a:headEnd/>
            <a:tailEnd/>
          </a:ln>
        </p:spPr>
        <p:txBody>
          <a:bodyPr/>
          <a:lstStyle/>
          <a:p>
            <a:pPr defTabSz="914400" fontAlgn="base">
              <a:spcBef>
                <a:spcPct val="0"/>
              </a:spcBef>
              <a:spcAft>
                <a:spcPct val="0"/>
              </a:spcAft>
            </a:pPr>
            <a:endParaRPr lang="it-IT">
              <a:solidFill>
                <a:prstClr val="black"/>
              </a:solidFill>
              <a:latin typeface="Arial" charset="0"/>
              <a:cs typeface="Arial" charset="0"/>
            </a:endParaRPr>
          </a:p>
        </p:txBody>
      </p:sp>
    </p:spTree>
    <p:extLst>
      <p:ext uri="{BB962C8B-B14F-4D97-AF65-F5344CB8AC3E}">
        <p14:creationId xmlns:p14="http://schemas.microsoft.com/office/powerpoint/2010/main" val="41850750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3000"/>
                                        <p:tgtEl>
                                          <p:spTgt spid="24"/>
                                        </p:tgtEl>
                                      </p:cBhvr>
                                    </p:animEffect>
                                    <p:anim calcmode="lin" valueType="num">
                                      <p:cBhvr>
                                        <p:cTn id="22" dur="3000" fill="hold"/>
                                        <p:tgtEl>
                                          <p:spTgt spid="24"/>
                                        </p:tgtEl>
                                        <p:attrNameLst>
                                          <p:attrName>ppt_x</p:attrName>
                                        </p:attrNameLst>
                                      </p:cBhvr>
                                      <p:tavLst>
                                        <p:tav tm="0">
                                          <p:val>
                                            <p:strVal val="#ppt_x"/>
                                          </p:val>
                                        </p:tav>
                                        <p:tav tm="100000">
                                          <p:val>
                                            <p:strVal val="#ppt_x"/>
                                          </p:val>
                                        </p:tav>
                                      </p:tavLst>
                                    </p:anim>
                                    <p:anim calcmode="lin" valueType="num">
                                      <p:cBhvr>
                                        <p:cTn id="23" dur="3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469 -0.00856 L 0.04253 0.05433 " pathEditMode="relative" rAng="0" ptsTypes="AA">
                                      <p:cBhvr>
                                        <p:cTn id="32" dur="2000" fill="hold"/>
                                        <p:tgtEl>
                                          <p:spTgt spid="21"/>
                                        </p:tgtEl>
                                        <p:attrNameLst>
                                          <p:attrName>ppt_x</p:attrName>
                                          <p:attrName>ppt_y</p:attrName>
                                        </p:attrNameLst>
                                      </p:cBhvr>
                                      <p:rCtr x="2361" y="3145"/>
                                    </p:animMotion>
                                  </p:childTnLst>
                                </p:cTn>
                              </p:par>
                              <p:par>
                                <p:cTn id="33" presetID="0" presetClass="path" presetSubtype="0" accel="50000" decel="50000" fill="hold" nodeType="withEffect">
                                  <p:stCondLst>
                                    <p:cond delay="0"/>
                                  </p:stCondLst>
                                  <p:childTnLst>
                                    <p:animMotion origin="layout" path="M -3.33333E-6 -5.55556E-6 L -0.03333 0.04444 " pathEditMode="relative" ptsTypes="AA">
                                      <p:cBhvr>
                                        <p:cTn id="34" dur="2000" fill="hold"/>
                                        <p:tgtEl>
                                          <p:spTgt spid="29"/>
                                        </p:tgtEl>
                                        <p:attrNameLst>
                                          <p:attrName>ppt_x</p:attrName>
                                          <p:attrName>ppt_y</p:attrName>
                                        </p:attrNameLst>
                                      </p:cBhvr>
                                    </p:animMotion>
                                  </p:childTnLst>
                                </p:cTn>
                              </p:par>
                              <p:par>
                                <p:cTn id="35" presetID="4" presetClass="exit" presetSubtype="16" fill="hold" grpId="1" nodeType="withEffect">
                                  <p:stCondLst>
                                    <p:cond delay="0"/>
                                  </p:stCondLst>
                                  <p:childTnLst>
                                    <p:animEffect transition="out" filter="box(in)">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2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animBg="1"/>
      <p:bldP spid="32" grpId="1"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Box 3"/>
          <p:cNvSpPr txBox="1">
            <a:spLocks noChangeArrowheads="1"/>
          </p:cNvSpPr>
          <p:nvPr/>
        </p:nvSpPr>
        <p:spPr bwMode="auto">
          <a:xfrm>
            <a:off x="1228725" y="2217738"/>
            <a:ext cx="7229475" cy="461962"/>
          </a:xfrm>
          <a:prstGeom prst="rect">
            <a:avLst/>
          </a:prstGeom>
          <a:noFill/>
          <a:ln w="9525">
            <a:noFill/>
            <a:miter lim="800000"/>
            <a:headEnd/>
            <a:tailEnd/>
          </a:ln>
        </p:spPr>
        <p:txBody>
          <a:bodyPr anchor="b"/>
          <a:lstStyle/>
          <a:p>
            <a:pPr algn="ctr" defTabSz="914400" fontAlgn="base">
              <a:spcBef>
                <a:spcPct val="0"/>
              </a:spcBef>
              <a:spcAft>
                <a:spcPct val="0"/>
              </a:spcAft>
            </a:pPr>
            <a:r>
              <a:rPr lang="it-IT" sz="2400" dirty="0" smtClean="0">
                <a:solidFill>
                  <a:srgbClr val="7F7F7F"/>
                </a:solidFill>
                <a:latin typeface="Calibri" pitchFamily="34" charset="0"/>
                <a:cs typeface="Arial" charset="0"/>
              </a:rPr>
              <a:t>Come funziona</a:t>
            </a:r>
            <a:endParaRPr lang="it-IT" sz="2400" dirty="0">
              <a:solidFill>
                <a:srgbClr val="7F7F7F"/>
              </a:solidFill>
              <a:latin typeface="Calibri" pitchFamily="34" charset="0"/>
              <a:cs typeface="Arial" charset="0"/>
            </a:endParaRPr>
          </a:p>
        </p:txBody>
      </p:sp>
      <p:sp>
        <p:nvSpPr>
          <p:cNvPr id="7" name="Title 6"/>
          <p:cNvSpPr>
            <a:spLocks noGrp="1"/>
          </p:cNvSpPr>
          <p:nvPr>
            <p:ph type="title"/>
          </p:nvPr>
        </p:nvSpPr>
        <p:spPr>
          <a:xfrm>
            <a:off x="1219200" y="2670175"/>
            <a:ext cx="7543800" cy="1200150"/>
          </a:xfrm>
        </p:spPr>
        <p:txBody>
          <a:bodyPr tIns="0" bIns="0" rtlCol="0" anchor="t">
            <a:normAutofit/>
          </a:bodyPr>
          <a:lstStyle/>
          <a:p>
            <a:pPr fontAlgn="auto">
              <a:spcAft>
                <a:spcPts val="0"/>
              </a:spcAft>
              <a:defRPr/>
            </a:pPr>
            <a:r>
              <a:rPr lang="en-US" sz="3200" b="1" dirty="0" smtClean="0">
                <a:solidFill>
                  <a:prstClr val="black">
                    <a:lumMod val="85000"/>
                    <a:lumOff val="15000"/>
                  </a:prstClr>
                </a:solidFill>
                <a:latin typeface="+mn-lt"/>
              </a:rPr>
              <a:t>Injection well in rock with low permeability and sufficient T°</a:t>
            </a:r>
            <a:endParaRPr sz="3200" dirty="0">
              <a:latin typeface="+mn-lt"/>
            </a:endParaRPr>
          </a:p>
        </p:txBody>
      </p:sp>
      <p:pic>
        <p:nvPicPr>
          <p:cNvPr id="2" name="Immagine 1"/>
          <p:cNvPicPr>
            <a:picLocks noChangeAspect="1"/>
          </p:cNvPicPr>
          <p:nvPr/>
        </p:nvPicPr>
        <p:blipFill>
          <a:blip r:embed="rId4"/>
          <a:stretch>
            <a:fillRect/>
          </a:stretch>
        </p:blipFill>
        <p:spPr>
          <a:xfrm>
            <a:off x="179512" y="188640"/>
            <a:ext cx="4267696" cy="1659660"/>
          </a:xfrm>
          <a:prstGeom prst="rect">
            <a:avLst/>
          </a:prstGeom>
        </p:spPr>
      </p:pic>
      <p:pic>
        <p:nvPicPr>
          <p:cNvPr id="3" name="Immagine 2"/>
          <p:cNvPicPr>
            <a:picLocks noChangeAspect="1"/>
          </p:cNvPicPr>
          <p:nvPr/>
        </p:nvPicPr>
        <p:blipFill>
          <a:blip r:embed="rId5"/>
          <a:stretch>
            <a:fillRect/>
          </a:stretch>
        </p:blipFill>
        <p:spPr>
          <a:xfrm>
            <a:off x="4644008" y="188640"/>
            <a:ext cx="4298776" cy="1691648"/>
          </a:xfrm>
          <a:prstGeom prst="rect">
            <a:avLst/>
          </a:prstGeom>
        </p:spPr>
      </p:pic>
      <p:sp>
        <p:nvSpPr>
          <p:cNvPr id="9" name="Title 6"/>
          <p:cNvSpPr txBox="1">
            <a:spLocks/>
          </p:cNvSpPr>
          <p:nvPr/>
        </p:nvSpPr>
        <p:spPr bwMode="auto">
          <a:xfrm>
            <a:off x="1239487" y="3459423"/>
            <a:ext cx="7543800" cy="1200150"/>
          </a:xfrm>
          <a:prstGeom prst="rect">
            <a:avLst/>
          </a:prstGeom>
          <a:noFill/>
          <a:ln w="9525">
            <a:noFill/>
            <a:miter lim="800000"/>
            <a:headEnd/>
            <a:tailEnd/>
          </a:ln>
        </p:spPr>
        <p:txBody>
          <a:bodyPr vert="horz" wrap="square" lIns="91440" tIns="0" rIns="91440" bIns="0" numCol="1" rtlCol="0" anchor="t" anchorCtr="0" compatLnSpc="1">
            <a:prstTxWarp prst="textNoShape">
              <a:avLst/>
            </a:prstTxWarp>
            <a:normAutofit/>
          </a:bodyPr>
          <a:lstStyle>
            <a:lvl1pPr algn="l"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a:lstStyle>
          <a:p>
            <a:pPr defTabSz="914400" fontAlgn="auto">
              <a:spcAft>
                <a:spcPts val="0"/>
              </a:spcAft>
              <a:defRPr/>
            </a:pPr>
            <a:r>
              <a:rPr lang="en-US" sz="3200" b="1" dirty="0" smtClean="0">
                <a:solidFill>
                  <a:prstClr val="black">
                    <a:lumMod val="85000"/>
                    <a:lumOff val="15000"/>
                  </a:prstClr>
                </a:solidFill>
                <a:latin typeface="Calibri"/>
              </a:rPr>
              <a:t>Enough P-water is injected to fracture or widen existing fractures</a:t>
            </a:r>
            <a:endParaRPr sz="3200" dirty="0">
              <a:solidFill>
                <a:prstClr val="black"/>
              </a:solidFill>
              <a:latin typeface="Calibri"/>
            </a:endParaRPr>
          </a:p>
        </p:txBody>
      </p:sp>
      <p:pic>
        <p:nvPicPr>
          <p:cNvPr id="4" name="Immagine 3"/>
          <p:cNvPicPr>
            <a:picLocks noChangeAspect="1"/>
          </p:cNvPicPr>
          <p:nvPr/>
        </p:nvPicPr>
        <p:blipFill>
          <a:blip r:embed="rId6"/>
          <a:stretch>
            <a:fillRect/>
          </a:stretch>
        </p:blipFill>
        <p:spPr>
          <a:xfrm>
            <a:off x="179512" y="3717032"/>
            <a:ext cx="4268617" cy="1656184"/>
          </a:xfrm>
          <a:prstGeom prst="rect">
            <a:avLst/>
          </a:prstGeom>
        </p:spPr>
      </p:pic>
      <p:sp>
        <p:nvSpPr>
          <p:cNvPr id="11" name="Title 6"/>
          <p:cNvSpPr txBox="1">
            <a:spLocks/>
          </p:cNvSpPr>
          <p:nvPr/>
        </p:nvSpPr>
        <p:spPr bwMode="auto">
          <a:xfrm>
            <a:off x="1078293" y="1617663"/>
            <a:ext cx="7543800" cy="1200150"/>
          </a:xfrm>
          <a:prstGeom prst="rect">
            <a:avLst/>
          </a:prstGeom>
          <a:noFill/>
          <a:ln w="9525">
            <a:noFill/>
            <a:miter lim="800000"/>
            <a:headEnd/>
            <a:tailEnd/>
          </a:ln>
        </p:spPr>
        <p:txBody>
          <a:bodyPr vert="horz" wrap="square" lIns="91440" tIns="0" rIns="91440" bIns="0" numCol="1" rtlCol="0" anchor="t" anchorCtr="0" compatLnSpc="1">
            <a:prstTxWarp prst="textNoShape">
              <a:avLst/>
            </a:prstTxWarp>
            <a:normAutofit/>
          </a:bodyPr>
          <a:lstStyle>
            <a:lvl1pPr algn="l"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a:lstStyle>
          <a:p>
            <a:pPr defTabSz="914400" fontAlgn="auto">
              <a:spcAft>
                <a:spcPts val="0"/>
              </a:spcAft>
              <a:defRPr/>
            </a:pPr>
            <a:r>
              <a:rPr lang="en-US" sz="3200" dirty="0" err="1" smtClean="0">
                <a:solidFill>
                  <a:prstClr val="black">
                    <a:lumMod val="85000"/>
                    <a:lumOff val="15000"/>
                  </a:prstClr>
                </a:solidFill>
                <a:latin typeface="Calibri"/>
              </a:rPr>
              <a:t>Hydrofracturing</a:t>
            </a:r>
            <a:r>
              <a:rPr lang="en-US" sz="3200" dirty="0" smtClean="0">
                <a:solidFill>
                  <a:prstClr val="black">
                    <a:lumMod val="85000"/>
                    <a:lumOff val="15000"/>
                  </a:prstClr>
                </a:solidFill>
                <a:latin typeface="Calibri"/>
              </a:rPr>
              <a:t> continues to extend the fractures</a:t>
            </a:r>
            <a:endParaRPr sz="3200" dirty="0">
              <a:solidFill>
                <a:prstClr val="black"/>
              </a:solidFill>
              <a:latin typeface="Calibri"/>
            </a:endParaRPr>
          </a:p>
        </p:txBody>
      </p:sp>
      <p:pic>
        <p:nvPicPr>
          <p:cNvPr id="10" name="Immagine 9"/>
          <p:cNvPicPr>
            <a:picLocks noChangeAspect="1"/>
          </p:cNvPicPr>
          <p:nvPr/>
        </p:nvPicPr>
        <p:blipFill>
          <a:blip r:embed="rId7"/>
          <a:stretch>
            <a:fillRect/>
          </a:stretch>
        </p:blipFill>
        <p:spPr>
          <a:xfrm>
            <a:off x="4644008" y="3717032"/>
            <a:ext cx="4320480" cy="1694109"/>
          </a:xfrm>
          <a:prstGeom prst="rect">
            <a:avLst/>
          </a:prstGeom>
        </p:spPr>
      </p:pic>
      <p:sp>
        <p:nvSpPr>
          <p:cNvPr id="13" name="Title 6"/>
          <p:cNvSpPr txBox="1">
            <a:spLocks/>
          </p:cNvSpPr>
          <p:nvPr/>
        </p:nvSpPr>
        <p:spPr bwMode="auto">
          <a:xfrm>
            <a:off x="1219200" y="3537308"/>
            <a:ext cx="7543800" cy="1200150"/>
          </a:xfrm>
          <a:prstGeom prst="rect">
            <a:avLst/>
          </a:prstGeom>
          <a:noFill/>
          <a:ln w="9525">
            <a:noFill/>
            <a:miter lim="800000"/>
            <a:headEnd/>
            <a:tailEnd/>
          </a:ln>
        </p:spPr>
        <p:txBody>
          <a:bodyPr vert="horz" wrap="square" lIns="91440" tIns="0" rIns="91440" bIns="0" numCol="1" rtlCol="0" anchor="t" anchorCtr="0" compatLnSpc="1">
            <a:prstTxWarp prst="textNoShape">
              <a:avLst/>
            </a:prstTxWarp>
            <a:normAutofit fontScale="92500"/>
          </a:bodyPr>
          <a:lstStyle>
            <a:lvl1pPr algn="l"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a:lstStyle>
          <a:p>
            <a:pPr defTabSz="914400" fontAlgn="auto">
              <a:spcAft>
                <a:spcPts val="0"/>
              </a:spcAft>
              <a:defRPr/>
            </a:pPr>
            <a:r>
              <a:rPr lang="en-US" sz="3200" dirty="0" smtClean="0">
                <a:solidFill>
                  <a:prstClr val="black">
                    <a:lumMod val="85000"/>
                    <a:lumOff val="15000"/>
                  </a:prstClr>
                </a:solidFill>
                <a:latin typeface="Calibri"/>
              </a:rPr>
              <a:t>Through the production well that intercepts the fractures, the water is circulated and heated</a:t>
            </a:r>
            <a:endParaRPr sz="3200" dirty="0">
              <a:solidFill>
                <a:prstClr val="black"/>
              </a:solidFill>
              <a:latin typeface="Calibri"/>
            </a:endParaRPr>
          </a:p>
        </p:txBody>
      </p:sp>
      <p:pic>
        <p:nvPicPr>
          <p:cNvPr id="12" name="Immagine 11"/>
          <p:cNvPicPr>
            <a:picLocks noChangeAspect="1"/>
          </p:cNvPicPr>
          <p:nvPr/>
        </p:nvPicPr>
        <p:blipFill>
          <a:blip r:embed="rId8"/>
          <a:stretch>
            <a:fillRect/>
          </a:stretch>
        </p:blipFill>
        <p:spPr>
          <a:xfrm>
            <a:off x="2267744" y="1772816"/>
            <a:ext cx="4536504" cy="1760122"/>
          </a:xfrm>
          <a:prstGeom prst="rect">
            <a:avLst/>
          </a:prstGeom>
        </p:spPr>
      </p:pic>
      <p:sp>
        <p:nvSpPr>
          <p:cNvPr id="15" name="Title 6"/>
          <p:cNvSpPr txBox="1">
            <a:spLocks/>
          </p:cNvSpPr>
          <p:nvPr/>
        </p:nvSpPr>
        <p:spPr bwMode="auto">
          <a:xfrm>
            <a:off x="1043608" y="4365104"/>
            <a:ext cx="7543800" cy="1200150"/>
          </a:xfrm>
          <a:prstGeom prst="rect">
            <a:avLst/>
          </a:prstGeom>
          <a:noFill/>
          <a:ln w="9525">
            <a:noFill/>
            <a:miter lim="800000"/>
            <a:headEnd/>
            <a:tailEnd/>
          </a:ln>
        </p:spPr>
        <p:txBody>
          <a:bodyPr vert="horz" wrap="square" lIns="91440" tIns="0" rIns="91440" bIns="0" numCol="1" rtlCol="0" anchor="t" anchorCtr="0" compatLnSpc="1">
            <a:prstTxWarp prst="textNoShape">
              <a:avLst/>
            </a:prstTxWarp>
            <a:normAutofit/>
          </a:bodyPr>
          <a:lstStyle>
            <a:lvl1pPr algn="l"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a:lstStyle>
          <a:p>
            <a:pPr defTabSz="914400" fontAlgn="auto">
              <a:spcAft>
                <a:spcPts val="0"/>
              </a:spcAft>
              <a:defRPr/>
            </a:pPr>
            <a:r>
              <a:rPr lang="en-US" sz="3200" b="1" dirty="0" smtClean="0">
                <a:solidFill>
                  <a:prstClr val="black">
                    <a:lumMod val="85000"/>
                    <a:lumOff val="15000"/>
                  </a:prstClr>
                </a:solidFill>
                <a:latin typeface="Calibri"/>
              </a:rPr>
              <a:t>Production through new wells and extensive fracturing/circulation</a:t>
            </a:r>
            <a:endParaRPr sz="3200" dirty="0">
              <a:solidFill>
                <a:prstClr val="black"/>
              </a:solidFill>
              <a:latin typeface="Calibri"/>
            </a:endParaRPr>
          </a:p>
        </p:txBody>
      </p:sp>
      <p:pic>
        <p:nvPicPr>
          <p:cNvPr id="14" name="Immagine 13"/>
          <p:cNvPicPr>
            <a:picLocks noChangeAspect="1"/>
          </p:cNvPicPr>
          <p:nvPr/>
        </p:nvPicPr>
        <p:blipFill>
          <a:blip r:embed="rId9"/>
          <a:stretch>
            <a:fillRect/>
          </a:stretch>
        </p:blipFill>
        <p:spPr>
          <a:xfrm>
            <a:off x="7116151" y="5943600"/>
            <a:ext cx="2019300" cy="914400"/>
          </a:xfrm>
          <a:prstGeom prst="rect">
            <a:avLst/>
          </a:prstGeom>
        </p:spPr>
      </p:pic>
    </p:spTree>
    <p:custDataLst>
      <p:tags r:id="rId1"/>
    </p:custDataLst>
    <p:extLst>
      <p:ext uri="{BB962C8B-B14F-4D97-AF65-F5344CB8AC3E}">
        <p14:creationId xmlns:p14="http://schemas.microsoft.com/office/powerpoint/2010/main" val="401262774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0" presetClass="entr" presetSubtype="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0" presetClass="entr" presetSubtype="0"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par>
                                <p:cTn id="40" presetID="1" presetClass="exit" presetSubtype="0" fill="hold" grpId="1"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0" presetClass="entr" presetSubtype="0" fill="hold" grpId="0" nodeType="withEffect">
                                  <p:stCondLst>
                                    <p:cond delay="5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1" presetClass="exit" presetSubtype="0" fill="hold" nodeType="withEffect">
                                  <p:stCondLst>
                                    <p:cond delay="0"/>
                                  </p:stCondLst>
                                  <p:childTnLst>
                                    <p:set>
                                      <p:cBhvr>
                                        <p:cTn id="53" dur="1" fill="hold">
                                          <p:stCondLst>
                                            <p:cond delay="0"/>
                                          </p:stCondLst>
                                        </p:cTn>
                                        <p:tgtEl>
                                          <p:spTgt spid="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29699"/>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4"/>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7" grpId="0" autoUpdateAnimBg="0"/>
      <p:bldP spid="7" grpId="1"/>
      <p:bldP spid="9" grpId="0" autoUpdateAnimBg="0"/>
      <p:bldP spid="9" grpId="1"/>
      <p:bldP spid="11" grpId="0" autoUpdateAnimBg="0"/>
      <p:bldP spid="11" grpId="1"/>
      <p:bldP spid="13" grpId="0" autoUpdateAnimBg="0"/>
      <p:bldP spid="13" grpId="1"/>
      <p:bldP spid="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kern="1200" dirty="0" err="1" smtClean="0">
                <a:solidFill>
                  <a:srgbClr val="CD0000"/>
                </a:solidFill>
                <a:latin typeface="Arial" charset="0"/>
                <a:ea typeface="ＭＳ Ｐゴシック" charset="0"/>
                <a:cs typeface="ＭＳ Ｐゴシック" charset="0"/>
              </a:rPr>
              <a:t>Electricity</a:t>
            </a:r>
            <a:r>
              <a:rPr lang="it-IT" sz="3200" b="1" kern="1200" dirty="0" smtClean="0">
                <a:solidFill>
                  <a:srgbClr val="CD0000"/>
                </a:solidFill>
                <a:latin typeface="Arial" charset="0"/>
                <a:ea typeface="ＭＳ Ｐゴシック" charset="0"/>
                <a:cs typeface="ＭＳ Ｐゴシック" charset="0"/>
              </a:rPr>
              <a:t> production</a:t>
            </a:r>
            <a:endParaRPr lang="it-IT" sz="3200" b="1" kern="1200" dirty="0">
              <a:solidFill>
                <a:srgbClr val="CD0000"/>
              </a:solidFill>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323528" y="1700808"/>
            <a:ext cx="8496944" cy="1892826"/>
          </a:xfrm>
          <a:prstGeom prst="rect">
            <a:avLst/>
          </a:prstGeom>
          <a:solidFill>
            <a:schemeClr val="bg1">
              <a:alpha val="92000"/>
            </a:schemeClr>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n-US" sz="1800" dirty="0" smtClean="0">
                <a:solidFill>
                  <a:prstClr val="black"/>
                </a:solidFill>
                <a:latin typeface="Calibri" pitchFamily="34" charset="0"/>
                <a:cs typeface="Calibri" pitchFamily="34" charset="0"/>
              </a:rPr>
              <a:t>Groundwater heat is not used directly for energy production, but through a mass of water that exchanges and extracts the heat stored in the rocks (hydrothermal systems)</a:t>
            </a:r>
          </a:p>
          <a:p>
            <a:pPr algn="just" eaLnBrk="1" hangingPunct="1">
              <a:spcBef>
                <a:spcPct val="50000"/>
              </a:spcBef>
            </a:pPr>
            <a:r>
              <a:rPr lang="en-US" sz="1800" dirty="0" smtClean="0">
                <a:solidFill>
                  <a:prstClr val="black"/>
                </a:solidFill>
                <a:latin typeface="Calibri" pitchFamily="34" charset="0"/>
                <a:cs typeface="Calibri" pitchFamily="34" charset="0"/>
              </a:rPr>
              <a:t> Electrical power is produced by the conversion of thermal energy stored in the mass of water (T from 90°C to 350°C) into mechanical energy through a turbine, either directly (conventional flash technology) or indirectly (binary technology),  and finally in electricity thanks to the generator</a:t>
            </a:r>
            <a:endParaRPr lang="en-US" sz="1800" dirty="0">
              <a:solidFill>
                <a:prstClr val="black"/>
              </a:solidFill>
              <a:latin typeface="Calibri" pitchFamily="34" charset="0"/>
              <a:cs typeface="Calibri" pitchFamily="34" charset="0"/>
            </a:endParaRPr>
          </a:p>
        </p:txBody>
      </p:sp>
      <p:pic>
        <p:nvPicPr>
          <p:cNvPr id="8" name="Immagine 7" descr="Ritaglio schermata"/>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0310" y="4017720"/>
            <a:ext cx="2756186" cy="1847408"/>
          </a:xfrm>
          <a:prstGeom prst="rect">
            <a:avLst/>
          </a:prstGeom>
        </p:spPr>
      </p:pic>
      <p:pic>
        <p:nvPicPr>
          <p:cNvPr id="3" name="Immagine 2" descr="Ritaglio schermata"/>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8312" y="4033842"/>
            <a:ext cx="3359183" cy="1815164"/>
          </a:xfrm>
          <a:prstGeom prst="rect">
            <a:avLst/>
          </a:prstGeom>
        </p:spPr>
      </p:pic>
      <p:pic>
        <p:nvPicPr>
          <p:cNvPr id="7" name="Immagine 6" descr="Ritaglio schermata"/>
          <p:cNvPicPr>
            <a:picLocks noChangeAspect="1"/>
          </p:cNvPicPr>
          <p:nvPr/>
        </p:nvPicPr>
        <p:blipFill rotWithShape="1">
          <a:blip r:embed="rId4" cstate="screen">
            <a:extLst>
              <a:ext uri="{28A0092B-C50C-407E-A947-70E740481C1C}">
                <a14:useLocalDpi xmlns:a14="http://schemas.microsoft.com/office/drawing/2010/main"/>
              </a:ext>
            </a:extLst>
          </a:blip>
          <a:srcRect b="-1366"/>
          <a:stretch/>
        </p:blipFill>
        <p:spPr>
          <a:xfrm>
            <a:off x="72008" y="4021442"/>
            <a:ext cx="2615262" cy="1839964"/>
          </a:xfrm>
          <a:prstGeom prst="rect">
            <a:avLst/>
          </a:prstGeom>
        </p:spPr>
      </p:pic>
    </p:spTree>
    <p:extLst>
      <p:ext uri="{BB962C8B-B14F-4D97-AF65-F5344CB8AC3E}">
        <p14:creationId xmlns:p14="http://schemas.microsoft.com/office/powerpoint/2010/main" val="1380997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EGS, HDR, HWR, HFR</a:t>
            </a:r>
            <a:endParaRPr lang="it-IT" dirty="0"/>
          </a:p>
        </p:txBody>
      </p:sp>
      <p:sp>
        <p:nvSpPr>
          <p:cNvPr id="3" name="Segnaposto contenuto 2"/>
          <p:cNvSpPr>
            <a:spLocks noGrp="1"/>
          </p:cNvSpPr>
          <p:nvPr>
            <p:ph idx="1"/>
          </p:nvPr>
        </p:nvSpPr>
        <p:spPr/>
        <p:txBody>
          <a:bodyPr>
            <a:normAutofit fontScale="92500"/>
          </a:bodyPr>
          <a:lstStyle/>
          <a:p>
            <a:pPr marL="0" indent="0">
              <a:buNone/>
            </a:pPr>
            <a:r>
              <a:rPr lang="en-US" sz="1800" dirty="0" smtClean="0"/>
              <a:t>Many acronyms have been coined over time </a:t>
            </a:r>
          </a:p>
          <a:p>
            <a:pPr marL="0" indent="0">
              <a:buNone/>
            </a:pPr>
            <a:r>
              <a:rPr lang="en-US" sz="1800" dirty="0" smtClean="0"/>
              <a:t>HDR Hot Dry Rocks (the first concepts and experiments in the USA, UK, Japan and France) </a:t>
            </a:r>
          </a:p>
          <a:p>
            <a:pPr marL="0" indent="0">
              <a:buNone/>
            </a:pPr>
            <a:r>
              <a:rPr lang="en-US" sz="1800" dirty="0" smtClean="0"/>
              <a:t>HWR Hot Wet Rocks </a:t>
            </a:r>
          </a:p>
          <a:p>
            <a:pPr marL="0" indent="0">
              <a:buNone/>
            </a:pPr>
            <a:r>
              <a:rPr lang="en-US" sz="1800" dirty="0" smtClean="0"/>
              <a:t>HFR Hot Fractured Rocks </a:t>
            </a:r>
          </a:p>
          <a:p>
            <a:pPr marL="0" indent="0">
              <a:buNone/>
            </a:pPr>
            <a:endParaRPr lang="en-US" sz="1800" dirty="0" smtClean="0"/>
          </a:p>
          <a:p>
            <a:pPr marL="0" indent="0">
              <a:buNone/>
            </a:pPr>
            <a:r>
              <a:rPr lang="en-US" sz="1800" dirty="0" smtClean="0"/>
              <a:t>Today experimentation has demonstrated the difficulty of fracturing "dry" rock, and the effectiveness of operating in already fractured rocks, to stimulate natural fracturing perhaps reduced by self-sealing or other processes (to be studied) </a:t>
            </a:r>
          </a:p>
          <a:p>
            <a:pPr marL="0" indent="0">
              <a:buNone/>
            </a:pPr>
            <a:r>
              <a:rPr lang="en-US" sz="1800" dirty="0" smtClean="0"/>
              <a:t>Current projects,  in France, Australia and the USA they are dedicated to EGS, a term still under discussion but which essentially indicates the artificial increase of permeability in reservoir rocks. </a:t>
            </a:r>
          </a:p>
          <a:p>
            <a:pPr marL="0" indent="0">
              <a:buNone/>
            </a:pPr>
            <a:r>
              <a:rPr lang="en-US" sz="1800" dirty="0" smtClean="0"/>
              <a:t>Advantages of EGS: they can be calibrated to ensure sustainable use of the resource, using production systems capable of sustaining production levels over long periods of time.  </a:t>
            </a:r>
          </a:p>
          <a:p>
            <a:pPr marL="0" indent="0">
              <a:buNone/>
            </a:pPr>
            <a:r>
              <a:rPr lang="en-US" sz="1800" dirty="0" smtClean="0"/>
              <a:t>The longevity of production can be ensured by using moderate production levels, which take into account the local characteristics of the resource.</a:t>
            </a:r>
            <a:endParaRPr lang="it-IT" sz="1800" dirty="0"/>
          </a:p>
        </p:txBody>
      </p:sp>
    </p:spTree>
    <p:extLst>
      <p:ext uri="{BB962C8B-B14F-4D97-AF65-F5344CB8AC3E}">
        <p14:creationId xmlns:p14="http://schemas.microsoft.com/office/powerpoint/2010/main" val="320668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solidFill>
                  <a:prstClr val="black">
                    <a:lumMod val="85000"/>
                    <a:lumOff val="15000"/>
                  </a:prstClr>
                </a:solidFill>
              </a:rPr>
              <a:t>UGR </a:t>
            </a:r>
            <a:r>
              <a:rPr lang="it-IT" sz="3200" b="1" dirty="0" err="1" smtClean="0">
                <a:solidFill>
                  <a:prstClr val="black">
                    <a:lumMod val="85000"/>
                    <a:lumOff val="15000"/>
                  </a:prstClr>
                </a:solidFill>
              </a:rPr>
              <a:t>systems</a:t>
            </a:r>
            <a:endParaRPr lang="it-IT" dirty="0"/>
          </a:p>
        </p:txBody>
      </p:sp>
      <p:sp>
        <p:nvSpPr>
          <p:cNvPr id="3" name="Segnaposto contenuto 2"/>
          <p:cNvSpPr>
            <a:spLocks noGrp="1"/>
          </p:cNvSpPr>
          <p:nvPr>
            <p:ph idx="1"/>
          </p:nvPr>
        </p:nvSpPr>
        <p:spPr>
          <a:xfrm>
            <a:off x="467544" y="980728"/>
            <a:ext cx="8229600" cy="4525963"/>
          </a:xfrm>
        </p:spPr>
        <p:txBody>
          <a:bodyPr/>
          <a:lstStyle/>
          <a:p>
            <a:pPr marL="0" indent="0">
              <a:spcBef>
                <a:spcPts val="1125"/>
              </a:spcBef>
              <a:buNone/>
            </a:pPr>
            <a:r>
              <a:rPr lang="en-US" sz="2000" dirty="0" smtClean="0">
                <a:solidFill>
                  <a:srgbClr val="000000"/>
                </a:solidFill>
              </a:rPr>
              <a:t>The extension of geothermal resources beyond their conventional use requires the development of new methods that allow for the exploration, development and exploitation of those resources that are not economically accessible with conventional methodologies. </a:t>
            </a:r>
          </a:p>
          <a:p>
            <a:pPr marL="0" indent="0">
              <a:spcBef>
                <a:spcPts val="1125"/>
              </a:spcBef>
              <a:buNone/>
            </a:pPr>
            <a:r>
              <a:rPr lang="en-US" sz="2000" dirty="0" smtClean="0">
                <a:solidFill>
                  <a:srgbClr val="000000"/>
                </a:solidFill>
              </a:rPr>
              <a:t>The ultimate goal is to develop a technology capable of producing electricity and/or heat by exploiting a de facto ubiquitous resource – heat within our planet – in ways that are economically accessible and environmentally friendly. at the same time relatively independent of the specific characteristics of the site.</a:t>
            </a:r>
            <a:endParaRPr lang="it-IT" sz="2000" dirty="0"/>
          </a:p>
        </p:txBody>
      </p:sp>
      <p:sp>
        <p:nvSpPr>
          <p:cNvPr id="4" name="Rectangle 2"/>
          <p:cNvSpPr>
            <a:spLocks noChangeArrowheads="1"/>
          </p:cNvSpPr>
          <p:nvPr/>
        </p:nvSpPr>
        <p:spPr bwMode="auto">
          <a:xfrm>
            <a:off x="5004048" y="3717032"/>
            <a:ext cx="37798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exploration</a:t>
            </a:r>
          </a:p>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resource evaluation</a:t>
            </a:r>
          </a:p>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resource management</a:t>
            </a:r>
          </a:p>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advanced drilling</a:t>
            </a:r>
          </a:p>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advanced stimulation</a:t>
            </a:r>
          </a:p>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efficient power cycles</a:t>
            </a:r>
          </a:p>
          <a:p>
            <a:pPr indent="363538" defTabSz="914400" fontAlgn="base">
              <a:spcBef>
                <a:spcPts val="450"/>
              </a:spcBef>
              <a:spcAft>
                <a:spcPct val="0"/>
              </a:spcAft>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prstClr val="black"/>
                </a:solidFill>
                <a:cs typeface="Arial" charset="0"/>
              </a:rPr>
              <a:t>environmental impact</a:t>
            </a:r>
            <a:endParaRPr lang="en-GB" dirty="0">
              <a:solidFill>
                <a:prstClr val="black"/>
              </a:solidFill>
              <a:latin typeface="Calibri"/>
              <a:cs typeface="Arial" charset="0"/>
            </a:endParaRPr>
          </a:p>
        </p:txBody>
      </p:sp>
      <p:grpSp>
        <p:nvGrpSpPr>
          <p:cNvPr id="5" name="Group 3"/>
          <p:cNvGrpSpPr>
            <a:grpSpLocks/>
          </p:cNvGrpSpPr>
          <p:nvPr/>
        </p:nvGrpSpPr>
        <p:grpSpPr bwMode="auto">
          <a:xfrm>
            <a:off x="900113" y="3860800"/>
            <a:ext cx="3959225" cy="2228850"/>
            <a:chOff x="567" y="2432"/>
            <a:chExt cx="2494" cy="1404"/>
          </a:xfrm>
        </p:grpSpPr>
        <p:sp>
          <p:nvSpPr>
            <p:cNvPr id="6" name="AutoShape 4"/>
            <p:cNvSpPr>
              <a:spLocks noChangeArrowheads="1"/>
            </p:cNvSpPr>
            <p:nvPr/>
          </p:nvSpPr>
          <p:spPr bwMode="auto">
            <a:xfrm>
              <a:off x="571" y="2432"/>
              <a:ext cx="2490" cy="578"/>
            </a:xfrm>
            <a:prstGeom prst="upArrow">
              <a:avLst>
                <a:gd name="adj1" fmla="val 53574"/>
                <a:gd name="adj2" fmla="val 60000"/>
              </a:avLst>
            </a:prstGeom>
            <a:gradFill rotWithShape="0">
              <a:gsLst>
                <a:gs pos="0">
                  <a:srgbClr val="4D0808"/>
                </a:gs>
                <a:gs pos="50000">
                  <a:srgbClr val="FFF200"/>
                </a:gs>
                <a:gs pos="100000">
                  <a:srgbClr val="4D080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it-IT">
                <a:solidFill>
                  <a:prstClr val="black"/>
                </a:solidFill>
                <a:latin typeface="Arial" charset="0"/>
                <a:cs typeface="Arial" charset="0"/>
              </a:endParaRPr>
            </a:p>
          </p:txBody>
        </p:sp>
        <p:sp>
          <p:nvSpPr>
            <p:cNvPr id="7" name="AutoShape 5"/>
            <p:cNvSpPr>
              <a:spLocks noChangeArrowheads="1"/>
            </p:cNvSpPr>
            <p:nvPr/>
          </p:nvSpPr>
          <p:spPr bwMode="auto">
            <a:xfrm flipV="1">
              <a:off x="567" y="3259"/>
              <a:ext cx="2490" cy="578"/>
            </a:xfrm>
            <a:prstGeom prst="upArrow">
              <a:avLst>
                <a:gd name="adj1" fmla="val 53574"/>
                <a:gd name="adj2" fmla="val 60000"/>
              </a:avLst>
            </a:prstGeom>
            <a:gradFill rotWithShape="0">
              <a:gsLst>
                <a:gs pos="0">
                  <a:srgbClr val="005CBF"/>
                </a:gs>
                <a:gs pos="50000">
                  <a:srgbClr val="03D4A8"/>
                </a:gs>
                <a:gs pos="100000">
                  <a:srgbClr val="005CB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it-IT">
                <a:solidFill>
                  <a:prstClr val="black"/>
                </a:solidFill>
                <a:latin typeface="Arial" charset="0"/>
                <a:cs typeface="Arial" charset="0"/>
              </a:endParaRPr>
            </a:p>
          </p:txBody>
        </p:sp>
      </p:grpSp>
    </p:spTree>
    <p:extLst>
      <p:ext uri="{BB962C8B-B14F-4D97-AF65-F5344CB8AC3E}">
        <p14:creationId xmlns:p14="http://schemas.microsoft.com/office/powerpoint/2010/main" val="4230190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1900808"/>
          </a:xfrm>
        </p:spPr>
        <p:txBody>
          <a:bodyPr/>
          <a:lstStyle/>
          <a:p>
            <a:pPr algn="just">
              <a:lnSpc>
                <a:spcPct val="80000"/>
              </a:lnSpc>
              <a:spcBef>
                <a:spcPct val="50000"/>
              </a:spcBef>
            </a:pPr>
            <a:r>
              <a:rPr lang="en-US" sz="2000" dirty="0"/>
              <a:t>EGS systems can be calibrated to ensure sustainable use of the resource, using production systems capable of sustaining production levels for long periods of time.</a:t>
            </a:r>
          </a:p>
          <a:p>
            <a:pPr algn="just">
              <a:lnSpc>
                <a:spcPct val="80000"/>
              </a:lnSpc>
              <a:spcBef>
                <a:spcPct val="50000"/>
              </a:spcBef>
            </a:pPr>
            <a:r>
              <a:rPr lang="en-US" sz="2000" dirty="0"/>
              <a:t>Longevity of production can be ensured by using moderate production levels, which take into account the local characteristics of the resource.</a:t>
            </a:r>
            <a:endParaRPr lang="it-IT" sz="2000" dirty="0"/>
          </a:p>
        </p:txBody>
      </p:sp>
      <p:sp>
        <p:nvSpPr>
          <p:cNvPr id="4" name="Title 8"/>
          <p:cNvSpPr>
            <a:spLocks noGrp="1"/>
          </p:cNvSpPr>
          <p:nvPr>
            <p:ph type="title"/>
          </p:nvPr>
        </p:nvSpPr>
        <p:spPr/>
        <p:txBody>
          <a:bodyPr rtlCol="0"/>
          <a:lstStyle/>
          <a:p>
            <a:pPr fontAlgn="auto">
              <a:spcBef>
                <a:spcPts val="0"/>
              </a:spcBef>
              <a:spcAft>
                <a:spcPts val="0"/>
              </a:spcAft>
              <a:defRPr/>
            </a:pPr>
            <a:r>
              <a:rPr lang="it-IT" sz="3200" b="1" dirty="0" smtClean="0">
                <a:solidFill>
                  <a:prstClr val="black">
                    <a:lumMod val="85000"/>
                    <a:lumOff val="15000"/>
                  </a:prstClr>
                </a:solidFill>
                <a:latin typeface="+mn-lt"/>
                <a:ea typeface="+mn-ea"/>
                <a:cs typeface="+mn-cs"/>
              </a:rPr>
              <a:t>EGS</a:t>
            </a:r>
            <a:endParaRPr dirty="0">
              <a:latin typeface="+mn-lt"/>
            </a:endParaRPr>
          </a:p>
        </p:txBody>
      </p:sp>
    </p:spTree>
    <p:extLst>
      <p:ext uri="{BB962C8B-B14F-4D97-AF65-F5344CB8AC3E}">
        <p14:creationId xmlns:p14="http://schemas.microsoft.com/office/powerpoint/2010/main" val="53578813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1052736"/>
            <a:ext cx="6469062"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 Box 5"/>
          <p:cNvSpPr txBox="1">
            <a:spLocks noChangeArrowheads="1"/>
          </p:cNvSpPr>
          <p:nvPr/>
        </p:nvSpPr>
        <p:spPr bwMode="auto">
          <a:xfrm>
            <a:off x="6444209" y="2420888"/>
            <a:ext cx="244827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0"/>
              </a:spcBef>
              <a:spcAft>
                <a:spcPct val="0"/>
              </a:spcAft>
            </a:pPr>
            <a:r>
              <a:rPr lang="en-US" b="1" dirty="0" smtClean="0">
                <a:solidFill>
                  <a:prstClr val="black"/>
                </a:solidFill>
                <a:latin typeface="Arial" charset="0"/>
                <a:cs typeface="Arial" charset="0"/>
              </a:rPr>
              <a:t>With a large flow rate (500 l/s), production starts with a capacity of 45 </a:t>
            </a:r>
            <a:r>
              <a:rPr lang="en-US" b="1" dirty="0" err="1" smtClean="0">
                <a:solidFill>
                  <a:prstClr val="black"/>
                </a:solidFill>
                <a:latin typeface="Arial" charset="0"/>
                <a:cs typeface="Arial" charset="0"/>
              </a:rPr>
              <a:t>MWe</a:t>
            </a:r>
            <a:r>
              <a:rPr lang="en-US" b="1" dirty="0" smtClean="0">
                <a:solidFill>
                  <a:prstClr val="black"/>
                </a:solidFill>
                <a:latin typeface="Arial" charset="0"/>
                <a:cs typeface="Arial" charset="0"/>
              </a:rPr>
              <a:t> but ends after 20 years;  Total generation is 245 </a:t>
            </a:r>
            <a:r>
              <a:rPr lang="en-US" b="1" dirty="0" err="1" smtClean="0">
                <a:solidFill>
                  <a:prstClr val="black"/>
                </a:solidFill>
                <a:latin typeface="Arial" charset="0"/>
                <a:cs typeface="Arial" charset="0"/>
              </a:rPr>
              <a:t>MWeyear</a:t>
            </a:r>
            <a:r>
              <a:rPr lang="en-US" b="1" dirty="0" smtClean="0">
                <a:solidFill>
                  <a:prstClr val="black"/>
                </a:solidFill>
                <a:latin typeface="Arial" charset="0"/>
                <a:cs typeface="Arial" charset="0"/>
              </a:rPr>
              <a:t>.</a:t>
            </a:r>
            <a:r>
              <a:rPr lang="it-IT" sz="1400" dirty="0" smtClean="0">
                <a:solidFill>
                  <a:prstClr val="black"/>
                </a:solidFill>
                <a:latin typeface="Arial" charset="0"/>
                <a:cs typeface="Arial" charset="0"/>
              </a:rPr>
              <a:t>(</a:t>
            </a:r>
            <a:r>
              <a:rPr lang="it-IT" sz="1400" dirty="0">
                <a:solidFill>
                  <a:prstClr val="black"/>
                </a:solidFill>
                <a:latin typeface="Arial" charset="0"/>
                <a:cs typeface="Arial" charset="0"/>
              </a:rPr>
              <a:t>from </a:t>
            </a:r>
            <a:r>
              <a:rPr lang="it-IT" sz="1400" dirty="0" err="1">
                <a:solidFill>
                  <a:prstClr val="black"/>
                </a:solidFill>
                <a:latin typeface="Arial" charset="0"/>
                <a:cs typeface="Arial" charset="0"/>
              </a:rPr>
              <a:t>Sanyal</a:t>
            </a:r>
            <a:r>
              <a:rPr lang="it-IT" sz="1400" dirty="0">
                <a:solidFill>
                  <a:prstClr val="black"/>
                </a:solidFill>
                <a:latin typeface="Arial" charset="0"/>
                <a:cs typeface="Arial" charset="0"/>
              </a:rPr>
              <a:t> &amp; Butler 2005)</a:t>
            </a:r>
          </a:p>
        </p:txBody>
      </p:sp>
      <p:sp>
        <p:nvSpPr>
          <p:cNvPr id="6" name="Title 8"/>
          <p:cNvSpPr>
            <a:spLocks noGrp="1"/>
          </p:cNvSpPr>
          <p:nvPr>
            <p:ph type="title"/>
          </p:nvPr>
        </p:nvSpPr>
        <p:spPr/>
        <p:txBody>
          <a:bodyPr rtlCol="0"/>
          <a:lstStyle/>
          <a:p>
            <a:pPr fontAlgn="auto">
              <a:spcBef>
                <a:spcPts val="0"/>
              </a:spcBef>
              <a:spcAft>
                <a:spcPts val="0"/>
              </a:spcAft>
              <a:defRPr/>
            </a:pPr>
            <a:r>
              <a:rPr lang="it-IT" sz="3200" b="1" dirty="0" smtClean="0">
                <a:solidFill>
                  <a:prstClr val="black">
                    <a:lumMod val="85000"/>
                    <a:lumOff val="15000"/>
                  </a:prstClr>
                </a:solidFill>
                <a:latin typeface="+mn-lt"/>
                <a:ea typeface="+mn-ea"/>
                <a:cs typeface="+mn-cs"/>
              </a:rPr>
              <a:t>EGS</a:t>
            </a:r>
            <a:endParaRPr dirty="0">
              <a:latin typeface="+mn-lt"/>
            </a:endParaRPr>
          </a:p>
        </p:txBody>
      </p:sp>
    </p:spTree>
    <p:extLst>
      <p:ext uri="{BB962C8B-B14F-4D97-AF65-F5344CB8AC3E}">
        <p14:creationId xmlns:p14="http://schemas.microsoft.com/office/powerpoint/2010/main" val="385608558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228184" y="1844824"/>
            <a:ext cx="237656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0"/>
              </a:spcBef>
              <a:spcAft>
                <a:spcPct val="0"/>
              </a:spcAft>
            </a:pPr>
            <a:r>
              <a:rPr lang="en-US" b="1" dirty="0" smtClean="0">
                <a:solidFill>
                  <a:prstClr val="black"/>
                </a:solidFill>
                <a:latin typeface="Arial" charset="0"/>
                <a:cs typeface="Arial" charset="0"/>
              </a:rPr>
              <a:t>A lower flow rate (126 l/s) is sustainable and long-lasting: the total generation is comparable to the previous case (250 </a:t>
            </a:r>
            <a:r>
              <a:rPr lang="en-US" b="1" dirty="0" err="1" smtClean="0">
                <a:solidFill>
                  <a:prstClr val="black"/>
                </a:solidFill>
                <a:latin typeface="Arial" charset="0"/>
                <a:cs typeface="Arial" charset="0"/>
              </a:rPr>
              <a:t>Mwe</a:t>
            </a:r>
            <a:r>
              <a:rPr lang="en-US" b="1" dirty="0" smtClean="0">
                <a:solidFill>
                  <a:prstClr val="black"/>
                </a:solidFill>
                <a:latin typeface="Arial" charset="0"/>
                <a:cs typeface="Arial" charset="0"/>
              </a:rPr>
              <a:t> per year)</a:t>
            </a:r>
            <a:r>
              <a:rPr lang="it-IT" sz="1400" dirty="0" smtClean="0">
                <a:solidFill>
                  <a:prstClr val="black"/>
                </a:solidFill>
                <a:latin typeface="Arial" charset="0"/>
                <a:cs typeface="Arial" charset="0"/>
              </a:rPr>
              <a:t>(</a:t>
            </a:r>
            <a:r>
              <a:rPr lang="it-IT" sz="1400" dirty="0">
                <a:solidFill>
                  <a:prstClr val="black"/>
                </a:solidFill>
                <a:latin typeface="Arial" charset="0"/>
                <a:cs typeface="Arial" charset="0"/>
              </a:rPr>
              <a:t>from </a:t>
            </a:r>
            <a:r>
              <a:rPr lang="it-IT" sz="1400" dirty="0" err="1">
                <a:solidFill>
                  <a:prstClr val="black"/>
                </a:solidFill>
                <a:latin typeface="Arial" charset="0"/>
                <a:cs typeface="Arial" charset="0"/>
              </a:rPr>
              <a:t>Sanyal</a:t>
            </a:r>
            <a:r>
              <a:rPr lang="it-IT" sz="1400" dirty="0">
                <a:solidFill>
                  <a:prstClr val="black"/>
                </a:solidFill>
                <a:latin typeface="Arial" charset="0"/>
                <a:cs typeface="Arial" charset="0"/>
              </a:rPr>
              <a:t> &amp; Butler 2005)</a:t>
            </a:r>
          </a:p>
        </p:txBody>
      </p:sp>
      <p:pic>
        <p:nvPicPr>
          <p:cNvPr id="5"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r="12592" b="1346"/>
          <a:stretch/>
        </p:blipFill>
        <p:spPr bwMode="auto">
          <a:xfrm>
            <a:off x="323528" y="1340768"/>
            <a:ext cx="5772472" cy="43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8"/>
          <p:cNvSpPr>
            <a:spLocks noGrp="1"/>
          </p:cNvSpPr>
          <p:nvPr>
            <p:ph type="title"/>
          </p:nvPr>
        </p:nvSpPr>
        <p:spPr/>
        <p:txBody>
          <a:bodyPr rtlCol="0"/>
          <a:lstStyle/>
          <a:p>
            <a:pPr fontAlgn="auto">
              <a:spcBef>
                <a:spcPts val="0"/>
              </a:spcBef>
              <a:spcAft>
                <a:spcPts val="0"/>
              </a:spcAft>
              <a:defRPr/>
            </a:pPr>
            <a:r>
              <a:rPr lang="it-IT" sz="3200" b="1" dirty="0" smtClean="0">
                <a:solidFill>
                  <a:prstClr val="black">
                    <a:lumMod val="85000"/>
                    <a:lumOff val="15000"/>
                  </a:prstClr>
                </a:solidFill>
                <a:latin typeface="+mn-lt"/>
                <a:ea typeface="+mn-ea"/>
                <a:cs typeface="+mn-cs"/>
              </a:rPr>
              <a:t>EGS</a:t>
            </a:r>
            <a:endParaRPr dirty="0">
              <a:latin typeface="+mn-lt"/>
            </a:endParaRPr>
          </a:p>
        </p:txBody>
      </p:sp>
    </p:spTree>
    <p:extLst>
      <p:ext uri="{BB962C8B-B14F-4D97-AF65-F5344CB8AC3E}">
        <p14:creationId xmlns:p14="http://schemas.microsoft.com/office/powerpoint/2010/main" val="271564507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Line 38"/>
          <p:cNvSpPr>
            <a:spLocks noChangeShapeType="1"/>
          </p:cNvSpPr>
          <p:nvPr/>
        </p:nvSpPr>
        <p:spPr bwMode="auto">
          <a:xfrm>
            <a:off x="1835150" y="1431391"/>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58" name="Line 39"/>
          <p:cNvSpPr>
            <a:spLocks noChangeShapeType="1"/>
          </p:cNvSpPr>
          <p:nvPr/>
        </p:nvSpPr>
        <p:spPr bwMode="auto">
          <a:xfrm>
            <a:off x="5435600" y="1432978"/>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59" name="Text Box 4"/>
          <p:cNvSpPr txBox="1">
            <a:spLocks noChangeArrowheads="1"/>
          </p:cNvSpPr>
          <p:nvPr/>
        </p:nvSpPr>
        <p:spPr bwMode="auto">
          <a:xfrm>
            <a:off x="628650" y="151870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1400" smtClean="0">
                <a:solidFill>
                  <a:prstClr val="black"/>
                </a:solidFill>
                <a:latin typeface="Arial" charset="0"/>
              </a:rPr>
              <a:t>Concetto</a:t>
            </a:r>
          </a:p>
        </p:txBody>
      </p:sp>
      <p:sp>
        <p:nvSpPr>
          <p:cNvPr id="19460" name="Text Box 5"/>
          <p:cNvSpPr txBox="1">
            <a:spLocks noChangeArrowheads="1"/>
          </p:cNvSpPr>
          <p:nvPr/>
        </p:nvSpPr>
        <p:spPr bwMode="auto">
          <a:xfrm>
            <a:off x="1908175" y="1539341"/>
            <a:ext cx="160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1400" smtClean="0">
                <a:solidFill>
                  <a:prstClr val="black"/>
                </a:solidFill>
                <a:latin typeface="Arial" charset="0"/>
              </a:rPr>
              <a:t>Pozzo esplorativo</a:t>
            </a:r>
          </a:p>
        </p:txBody>
      </p:sp>
      <p:sp>
        <p:nvSpPr>
          <p:cNvPr id="19461" name="Text Box 6"/>
          <p:cNvSpPr txBox="1">
            <a:spLocks noChangeArrowheads="1"/>
          </p:cNvSpPr>
          <p:nvPr/>
        </p:nvSpPr>
        <p:spPr bwMode="auto">
          <a:xfrm>
            <a:off x="3914775" y="1518703"/>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1400" smtClean="0">
                <a:solidFill>
                  <a:prstClr val="black"/>
                </a:solidFill>
                <a:latin typeface="Arial" charset="0"/>
              </a:rPr>
              <a:t>Sviluppo</a:t>
            </a:r>
          </a:p>
        </p:txBody>
      </p:sp>
      <p:sp>
        <p:nvSpPr>
          <p:cNvPr id="19462" name="Text Box 7"/>
          <p:cNvSpPr txBox="1">
            <a:spLocks noChangeArrowheads="1"/>
          </p:cNvSpPr>
          <p:nvPr/>
        </p:nvSpPr>
        <p:spPr bwMode="auto">
          <a:xfrm>
            <a:off x="5875338" y="1518703"/>
            <a:ext cx="109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1400" smtClean="0">
                <a:solidFill>
                  <a:prstClr val="black"/>
                </a:solidFill>
                <a:latin typeface="Arial" charset="0"/>
              </a:rPr>
              <a:t>Produzione</a:t>
            </a:r>
          </a:p>
        </p:txBody>
      </p:sp>
      <p:sp>
        <p:nvSpPr>
          <p:cNvPr id="19463" name="Text Box 8"/>
          <p:cNvSpPr txBox="1">
            <a:spLocks noChangeArrowheads="1"/>
          </p:cNvSpPr>
          <p:nvPr/>
        </p:nvSpPr>
        <p:spPr bwMode="auto">
          <a:xfrm>
            <a:off x="7499350" y="151870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1400" smtClean="0">
                <a:solidFill>
                  <a:prstClr val="black"/>
                </a:solidFill>
                <a:latin typeface="Arial" charset="0"/>
              </a:rPr>
              <a:t>Ripristino</a:t>
            </a:r>
          </a:p>
        </p:txBody>
      </p:sp>
      <p:sp>
        <p:nvSpPr>
          <p:cNvPr id="19464" name="Text Box 24"/>
          <p:cNvSpPr txBox="1">
            <a:spLocks noChangeArrowheads="1"/>
          </p:cNvSpPr>
          <p:nvPr/>
        </p:nvSpPr>
        <p:spPr bwMode="auto">
          <a:xfrm>
            <a:off x="1331913" y="5428716"/>
            <a:ext cx="101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de-CH" sz="1400" smtClean="0">
                <a:solidFill>
                  <a:prstClr val="black"/>
                </a:solidFill>
                <a:latin typeface="Arial" charset="0"/>
              </a:rPr>
              <a:t>Scelta sito</a:t>
            </a:r>
          </a:p>
        </p:txBody>
      </p:sp>
      <p:sp>
        <p:nvSpPr>
          <p:cNvPr id="19465" name="Text Box 25"/>
          <p:cNvSpPr txBox="1">
            <a:spLocks noChangeArrowheads="1"/>
          </p:cNvSpPr>
          <p:nvPr/>
        </p:nvSpPr>
        <p:spPr bwMode="auto">
          <a:xfrm>
            <a:off x="2700338" y="5428716"/>
            <a:ext cx="1692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de-CH" sz="1400" smtClean="0">
                <a:solidFill>
                  <a:prstClr val="black"/>
                </a:solidFill>
                <a:latin typeface="Arial" charset="0"/>
              </a:rPr>
              <a:t>Dimostrazione Fattibilità</a:t>
            </a:r>
          </a:p>
        </p:txBody>
      </p:sp>
      <p:sp>
        <p:nvSpPr>
          <p:cNvPr id="19466" name="Text Box 26"/>
          <p:cNvSpPr txBox="1">
            <a:spLocks noChangeArrowheads="1"/>
          </p:cNvSpPr>
          <p:nvPr/>
        </p:nvSpPr>
        <p:spPr bwMode="auto">
          <a:xfrm>
            <a:off x="4716463" y="5428716"/>
            <a:ext cx="1519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it-IT" sz="1400" smtClean="0">
                <a:solidFill>
                  <a:prstClr val="black"/>
                </a:solidFill>
                <a:latin typeface="Arial" charset="0"/>
              </a:rPr>
              <a:t>Approntamento impianti</a:t>
            </a:r>
            <a:endParaRPr lang="de-CH" sz="1400" smtClean="0">
              <a:solidFill>
                <a:prstClr val="black"/>
              </a:solidFill>
              <a:latin typeface="Arial" charset="0"/>
            </a:endParaRPr>
          </a:p>
        </p:txBody>
      </p:sp>
      <p:sp>
        <p:nvSpPr>
          <p:cNvPr id="19467" name="Text Box 27"/>
          <p:cNvSpPr txBox="1">
            <a:spLocks noChangeArrowheads="1"/>
          </p:cNvSpPr>
          <p:nvPr/>
        </p:nvSpPr>
        <p:spPr bwMode="auto">
          <a:xfrm>
            <a:off x="6300788" y="5428716"/>
            <a:ext cx="18716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de-CH" sz="1400" smtClean="0">
                <a:solidFill>
                  <a:prstClr val="black"/>
                </a:solidFill>
                <a:latin typeface="Arial" charset="0"/>
              </a:rPr>
              <a:t>Raggiungimento fine produzione</a:t>
            </a:r>
          </a:p>
        </p:txBody>
      </p:sp>
      <p:sp>
        <p:nvSpPr>
          <p:cNvPr id="15" name="Text Box 28"/>
          <p:cNvSpPr txBox="1">
            <a:spLocks noChangeArrowheads="1"/>
          </p:cNvSpPr>
          <p:nvPr/>
        </p:nvSpPr>
        <p:spPr bwMode="auto">
          <a:xfrm>
            <a:off x="381000" y="3330041"/>
            <a:ext cx="1676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CH" sz="1400" dirty="0" err="1" smtClean="0">
                <a:solidFill>
                  <a:prstClr val="black"/>
                </a:solidFill>
              </a:rPr>
              <a:t>Pianificazione</a:t>
            </a:r>
            <a:r>
              <a:rPr lang="de-CH" sz="1400" dirty="0" smtClean="0">
                <a:solidFill>
                  <a:prstClr val="black"/>
                </a:solidFill>
              </a:rPr>
              <a:t> </a:t>
            </a:r>
            <a:r>
              <a:rPr lang="it-IT" sz="1400" dirty="0">
                <a:solidFill>
                  <a:prstClr val="black"/>
                </a:solidFill>
              </a:rPr>
              <a:t> </a:t>
            </a:r>
            <a:r>
              <a:rPr lang="it-IT" sz="1400" dirty="0" smtClean="0">
                <a:solidFill>
                  <a:prstClr val="black"/>
                </a:solidFill>
              </a:rPr>
              <a:t>e </a:t>
            </a:r>
            <a:r>
              <a:rPr lang="de-CH" sz="1400" dirty="0" err="1" smtClean="0">
                <a:solidFill>
                  <a:prstClr val="black"/>
                </a:solidFill>
              </a:rPr>
              <a:t>celta</a:t>
            </a:r>
            <a:r>
              <a:rPr lang="de-CH" sz="1400" dirty="0" smtClean="0">
                <a:solidFill>
                  <a:prstClr val="black"/>
                </a:solidFill>
              </a:rPr>
              <a:t> della </a:t>
            </a:r>
            <a:r>
              <a:rPr lang="de-CH" sz="1400" dirty="0" err="1" smtClean="0">
                <a:solidFill>
                  <a:prstClr val="black"/>
                </a:solidFill>
              </a:rPr>
              <a:t>zona</a:t>
            </a:r>
            <a:r>
              <a:rPr lang="de-CH" sz="1400" dirty="0" smtClean="0">
                <a:solidFill>
                  <a:prstClr val="black"/>
                </a:solidFill>
              </a:rPr>
              <a:t> </a:t>
            </a:r>
            <a:r>
              <a:rPr lang="de-CH" sz="1400" dirty="0" err="1" smtClean="0">
                <a:solidFill>
                  <a:prstClr val="black"/>
                </a:solidFill>
              </a:rPr>
              <a:t>migliore</a:t>
            </a:r>
            <a:r>
              <a:rPr lang="de-CH" sz="1400" dirty="0" smtClean="0">
                <a:solidFill>
                  <a:prstClr val="black"/>
                </a:solidFill>
              </a:rPr>
              <a:t> </a:t>
            </a:r>
            <a:r>
              <a:rPr lang="de-CH" sz="1400" dirty="0" err="1" smtClean="0">
                <a:solidFill>
                  <a:prstClr val="black"/>
                </a:solidFill>
              </a:rPr>
              <a:t>su</a:t>
            </a:r>
            <a:r>
              <a:rPr lang="de-CH" sz="1400" dirty="0" smtClean="0">
                <a:solidFill>
                  <a:prstClr val="black"/>
                </a:solidFill>
              </a:rPr>
              <a:t> </a:t>
            </a:r>
            <a:r>
              <a:rPr lang="de-CH" sz="1400" dirty="0" err="1" smtClean="0">
                <a:solidFill>
                  <a:prstClr val="black"/>
                </a:solidFill>
              </a:rPr>
              <a:t>basi</a:t>
            </a:r>
            <a:r>
              <a:rPr lang="de-CH" sz="1400" dirty="0" smtClean="0">
                <a:solidFill>
                  <a:prstClr val="black"/>
                </a:solidFill>
              </a:rPr>
              <a:t>:</a:t>
            </a:r>
          </a:p>
          <a:p>
            <a:pPr marL="285750" indent="-285750" eaLnBrk="1" hangingPunct="1">
              <a:buFont typeface="Arial"/>
              <a:buChar char="•"/>
              <a:defRPr/>
            </a:pPr>
            <a:r>
              <a:rPr lang="it-IT" sz="1400" dirty="0" smtClean="0">
                <a:solidFill>
                  <a:prstClr val="black"/>
                </a:solidFill>
              </a:rPr>
              <a:t>Concettuali</a:t>
            </a:r>
          </a:p>
          <a:p>
            <a:pPr marL="285750" indent="-285750" eaLnBrk="1" hangingPunct="1">
              <a:buFont typeface="Arial"/>
              <a:buChar char="•"/>
              <a:defRPr/>
            </a:pPr>
            <a:r>
              <a:rPr lang="it-IT" sz="1400" dirty="0" smtClean="0">
                <a:solidFill>
                  <a:prstClr val="black"/>
                </a:solidFill>
              </a:rPr>
              <a:t>T</a:t>
            </a:r>
            <a:r>
              <a:rPr lang="de-CH" sz="1400" dirty="0" err="1" smtClean="0">
                <a:solidFill>
                  <a:prstClr val="black"/>
                </a:solidFill>
              </a:rPr>
              <a:t>ecniche</a:t>
            </a:r>
            <a:endParaRPr lang="de-CH" sz="1400" dirty="0">
              <a:solidFill>
                <a:prstClr val="black"/>
              </a:solidFill>
            </a:endParaRPr>
          </a:p>
          <a:p>
            <a:pPr marL="285750" indent="-285750" eaLnBrk="1" hangingPunct="1">
              <a:buFont typeface="Arial"/>
              <a:buChar char="•"/>
              <a:defRPr/>
            </a:pPr>
            <a:r>
              <a:rPr lang="de-CH" sz="1400" dirty="0" err="1" smtClean="0">
                <a:solidFill>
                  <a:prstClr val="black"/>
                </a:solidFill>
              </a:rPr>
              <a:t>Politiche</a:t>
            </a:r>
            <a:r>
              <a:rPr lang="de-CH" sz="1400" dirty="0" smtClean="0">
                <a:solidFill>
                  <a:prstClr val="black"/>
                </a:solidFill>
              </a:rPr>
              <a:t> </a:t>
            </a:r>
            <a:r>
              <a:rPr lang="de-CH" sz="1400" dirty="0" err="1" smtClean="0">
                <a:solidFill>
                  <a:prstClr val="black"/>
                </a:solidFill>
              </a:rPr>
              <a:t>e</a:t>
            </a:r>
            <a:r>
              <a:rPr lang="de-CH" sz="1400" dirty="0" smtClean="0">
                <a:solidFill>
                  <a:prstClr val="black"/>
                </a:solidFill>
              </a:rPr>
              <a:t> </a:t>
            </a:r>
            <a:r>
              <a:rPr lang="de-CH" sz="1400" dirty="0" err="1" smtClean="0">
                <a:solidFill>
                  <a:prstClr val="black"/>
                </a:solidFill>
              </a:rPr>
              <a:t>ambientali</a:t>
            </a:r>
            <a:endParaRPr lang="de-CH" sz="1400" dirty="0" smtClean="0">
              <a:solidFill>
                <a:prstClr val="black"/>
              </a:solidFill>
            </a:endParaRPr>
          </a:p>
          <a:p>
            <a:pPr marL="285750" indent="-285750" eaLnBrk="1" hangingPunct="1">
              <a:buFont typeface="Arial"/>
              <a:buChar char="•"/>
              <a:defRPr/>
            </a:pPr>
            <a:r>
              <a:rPr lang="it-IT" sz="1400" dirty="0" smtClean="0">
                <a:solidFill>
                  <a:prstClr val="black"/>
                </a:solidFill>
              </a:rPr>
              <a:t>E</a:t>
            </a:r>
            <a:r>
              <a:rPr lang="de-CH" sz="1400" dirty="0" err="1" smtClean="0">
                <a:solidFill>
                  <a:prstClr val="black"/>
                </a:solidFill>
              </a:rPr>
              <a:t>conomiche</a:t>
            </a:r>
            <a:r>
              <a:rPr lang="de-CH" sz="1400" dirty="0" smtClean="0">
                <a:solidFill>
                  <a:prstClr val="black"/>
                </a:solidFill>
              </a:rPr>
              <a:t> </a:t>
            </a:r>
            <a:endParaRPr lang="de-CH" sz="1400" dirty="0">
              <a:solidFill>
                <a:prstClr val="black"/>
              </a:solidFill>
            </a:endParaRPr>
          </a:p>
        </p:txBody>
      </p:sp>
      <p:sp>
        <p:nvSpPr>
          <p:cNvPr id="19469" name="Text Box 29"/>
          <p:cNvSpPr txBox="1">
            <a:spLocks noChangeArrowheads="1"/>
          </p:cNvSpPr>
          <p:nvPr/>
        </p:nvSpPr>
        <p:spPr bwMode="auto">
          <a:xfrm>
            <a:off x="1828800" y="4015841"/>
            <a:ext cx="16970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buFontTx/>
              <a:buChar char="•"/>
            </a:pPr>
            <a:r>
              <a:rPr lang="de-CH" sz="1400" smtClean="0">
                <a:solidFill>
                  <a:prstClr val="black"/>
                </a:solidFill>
                <a:latin typeface="Arial" charset="0"/>
              </a:rPr>
              <a:t>  Pozzo pilota</a:t>
            </a:r>
          </a:p>
          <a:p>
            <a:pPr fontAlgn="base">
              <a:spcBef>
                <a:spcPct val="0"/>
              </a:spcBef>
              <a:spcAft>
                <a:spcPct val="0"/>
              </a:spcAft>
              <a:buFontTx/>
              <a:buChar char="•"/>
            </a:pPr>
            <a:r>
              <a:rPr lang="it-IT" sz="1400" smtClean="0">
                <a:solidFill>
                  <a:prstClr val="black"/>
                </a:solidFill>
                <a:latin typeface="Arial" charset="0"/>
              </a:rPr>
              <a:t>  T</a:t>
            </a:r>
            <a:r>
              <a:rPr lang="de-CH" sz="1400" smtClean="0">
                <a:solidFill>
                  <a:prstClr val="black"/>
                </a:solidFill>
                <a:latin typeface="Arial" charset="0"/>
              </a:rPr>
              <a:t>est idraulici</a:t>
            </a:r>
          </a:p>
          <a:p>
            <a:pPr fontAlgn="base">
              <a:spcBef>
                <a:spcPct val="0"/>
              </a:spcBef>
              <a:spcAft>
                <a:spcPct val="0"/>
              </a:spcAft>
              <a:buFontTx/>
              <a:buChar char="•"/>
            </a:pPr>
            <a:r>
              <a:rPr lang="de-CH" sz="1400" smtClean="0">
                <a:solidFill>
                  <a:prstClr val="black"/>
                </a:solidFill>
                <a:latin typeface="Arial" charset="0"/>
              </a:rPr>
              <a:t>  Produzione</a:t>
            </a:r>
          </a:p>
          <a:p>
            <a:pPr fontAlgn="base">
              <a:spcBef>
                <a:spcPct val="0"/>
              </a:spcBef>
              <a:spcAft>
                <a:spcPct val="0"/>
              </a:spcAft>
              <a:buFontTx/>
              <a:buChar char="•"/>
            </a:pPr>
            <a:r>
              <a:rPr lang="de-CH" sz="1400" smtClean="0">
                <a:solidFill>
                  <a:prstClr val="black"/>
                </a:solidFill>
                <a:latin typeface="Arial" charset="0"/>
              </a:rPr>
              <a:t>  Modellistica di serbatoio</a:t>
            </a:r>
          </a:p>
        </p:txBody>
      </p:sp>
      <p:sp>
        <p:nvSpPr>
          <p:cNvPr id="19470" name="Text Box 30"/>
          <p:cNvSpPr txBox="1">
            <a:spLocks noChangeArrowheads="1"/>
          </p:cNvSpPr>
          <p:nvPr/>
        </p:nvSpPr>
        <p:spPr bwMode="auto">
          <a:xfrm>
            <a:off x="3492500" y="4131728"/>
            <a:ext cx="2016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buFontTx/>
              <a:buChar char="•"/>
            </a:pPr>
            <a:r>
              <a:rPr lang="de-CH" sz="1400" smtClean="0">
                <a:solidFill>
                  <a:prstClr val="black"/>
                </a:solidFill>
                <a:latin typeface="Arial" charset="0"/>
              </a:rPr>
              <a:t> Pozzi produzione e reiniezione</a:t>
            </a:r>
          </a:p>
          <a:p>
            <a:pPr fontAlgn="base">
              <a:spcBef>
                <a:spcPct val="0"/>
              </a:spcBef>
              <a:spcAft>
                <a:spcPct val="0"/>
              </a:spcAft>
              <a:buFontTx/>
              <a:buChar char="•"/>
            </a:pPr>
            <a:r>
              <a:rPr lang="de-CH" sz="1400" smtClean="0">
                <a:solidFill>
                  <a:prstClr val="black"/>
                </a:solidFill>
                <a:latin typeface="Arial" charset="0"/>
              </a:rPr>
              <a:t>  Test produzione</a:t>
            </a:r>
          </a:p>
          <a:p>
            <a:pPr fontAlgn="base">
              <a:spcBef>
                <a:spcPct val="0"/>
              </a:spcBef>
              <a:spcAft>
                <a:spcPct val="0"/>
              </a:spcAft>
              <a:buFontTx/>
              <a:buChar char="•"/>
            </a:pPr>
            <a:r>
              <a:rPr lang="de-CH" sz="1400" smtClean="0">
                <a:solidFill>
                  <a:prstClr val="black"/>
                </a:solidFill>
                <a:latin typeface="Arial" charset="0"/>
              </a:rPr>
              <a:t> Installazione impianti</a:t>
            </a:r>
          </a:p>
        </p:txBody>
      </p:sp>
      <p:sp>
        <p:nvSpPr>
          <p:cNvPr id="19471" name="Text Box 31"/>
          <p:cNvSpPr txBox="1">
            <a:spLocks noChangeArrowheads="1"/>
          </p:cNvSpPr>
          <p:nvPr/>
        </p:nvSpPr>
        <p:spPr bwMode="auto">
          <a:xfrm>
            <a:off x="5486400" y="4396841"/>
            <a:ext cx="1752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buFontTx/>
              <a:buChar char="•"/>
            </a:pPr>
            <a:r>
              <a:rPr lang="de-CH" sz="1400" smtClean="0">
                <a:solidFill>
                  <a:prstClr val="black"/>
                </a:solidFill>
                <a:latin typeface="Arial" charset="0"/>
              </a:rPr>
              <a:t> Produzione elettricità e/o calore</a:t>
            </a:r>
          </a:p>
          <a:p>
            <a:pPr fontAlgn="base">
              <a:spcBef>
                <a:spcPct val="0"/>
              </a:spcBef>
              <a:spcAft>
                <a:spcPct val="0"/>
              </a:spcAft>
              <a:buFontTx/>
              <a:buChar char="•"/>
            </a:pPr>
            <a:r>
              <a:rPr lang="de-CH" sz="1400" smtClean="0">
                <a:solidFill>
                  <a:prstClr val="black"/>
                </a:solidFill>
                <a:latin typeface="Arial" charset="0"/>
              </a:rPr>
              <a:t> Gestione</a:t>
            </a:r>
          </a:p>
        </p:txBody>
      </p:sp>
      <p:sp>
        <p:nvSpPr>
          <p:cNvPr id="19472" name="Text Box 32"/>
          <p:cNvSpPr txBox="1">
            <a:spLocks noChangeArrowheads="1"/>
          </p:cNvSpPr>
          <p:nvPr/>
        </p:nvSpPr>
        <p:spPr bwMode="auto">
          <a:xfrm>
            <a:off x="7235825" y="4276191"/>
            <a:ext cx="152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1400" smtClean="0">
                <a:solidFill>
                  <a:prstClr val="black"/>
                </a:solidFill>
                <a:latin typeface="Arial" charset="0"/>
              </a:rPr>
              <a:t>Reinvestimento sito o smantellamento</a:t>
            </a:r>
          </a:p>
        </p:txBody>
      </p:sp>
      <p:grpSp>
        <p:nvGrpSpPr>
          <p:cNvPr id="19473" name="Group 42"/>
          <p:cNvGrpSpPr>
            <a:grpSpLocks/>
          </p:cNvGrpSpPr>
          <p:nvPr/>
        </p:nvGrpSpPr>
        <p:grpSpPr bwMode="auto">
          <a:xfrm>
            <a:off x="430213" y="1442503"/>
            <a:ext cx="8332787" cy="4021138"/>
            <a:chOff x="430213" y="1770063"/>
            <a:chExt cx="8318500" cy="4421187"/>
          </a:xfrm>
        </p:grpSpPr>
        <p:pic>
          <p:nvPicPr>
            <p:cNvPr id="19483"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 y="2457450"/>
              <a:ext cx="879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8850" y="2433638"/>
              <a:ext cx="652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0063" y="2586038"/>
              <a:ext cx="1423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70788" y="2465388"/>
              <a:ext cx="990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Freeform 13"/>
            <p:cNvSpPr>
              <a:spLocks/>
            </p:cNvSpPr>
            <p:nvPr/>
          </p:nvSpPr>
          <p:spPr bwMode="auto">
            <a:xfrm>
              <a:off x="5810250" y="2205038"/>
              <a:ext cx="1219200" cy="304800"/>
            </a:xfrm>
            <a:custGeom>
              <a:avLst/>
              <a:gdLst>
                <a:gd name="T0" fmla="*/ 0 w 192"/>
                <a:gd name="T1" fmla="*/ 203200 h 144"/>
                <a:gd name="T2" fmla="*/ 609600 w 192"/>
                <a:gd name="T3" fmla="*/ 0 h 144"/>
                <a:gd name="T4" fmla="*/ 304800 w 192"/>
                <a:gd name="T5" fmla="*/ 304800 h 144"/>
                <a:gd name="T6" fmla="*/ 1219200 w 192"/>
                <a:gd name="T7" fmla="*/ 101600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96"/>
                  </a:moveTo>
                  <a:lnTo>
                    <a:pt x="96" y="0"/>
                  </a:lnTo>
                  <a:lnTo>
                    <a:pt x="48" y="144"/>
                  </a:lnTo>
                  <a:lnTo>
                    <a:pt x="192" y="48"/>
                  </a:lnTo>
                </a:path>
              </a:pathLst>
            </a:custGeom>
            <a:noFill/>
            <a:ln w="1905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pic>
          <p:nvPicPr>
            <p:cNvPr id="19488" name="Picture 1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29050" y="2357438"/>
              <a:ext cx="152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9" name="Freeform 15"/>
            <p:cNvSpPr>
              <a:spLocks/>
            </p:cNvSpPr>
            <p:nvPr/>
          </p:nvSpPr>
          <p:spPr bwMode="auto">
            <a:xfrm>
              <a:off x="4084638" y="3424238"/>
              <a:ext cx="533400" cy="1438275"/>
            </a:xfrm>
            <a:custGeom>
              <a:avLst/>
              <a:gdLst>
                <a:gd name="T0" fmla="*/ 0 w 831"/>
                <a:gd name="T1" fmla="*/ 0 h 906"/>
                <a:gd name="T2" fmla="*/ 119389 w 831"/>
                <a:gd name="T3" fmla="*/ 731838 h 906"/>
                <a:gd name="T4" fmla="*/ 533400 w 831"/>
                <a:gd name="T5" fmla="*/ 1438275 h 906"/>
                <a:gd name="T6" fmla="*/ 0 60000 65536"/>
                <a:gd name="T7" fmla="*/ 0 60000 65536"/>
                <a:gd name="T8" fmla="*/ 0 60000 65536"/>
                <a:gd name="T9" fmla="*/ 0 w 831"/>
                <a:gd name="T10" fmla="*/ 0 h 906"/>
                <a:gd name="T11" fmla="*/ 831 w 831"/>
                <a:gd name="T12" fmla="*/ 906 h 906"/>
              </a:gdLst>
              <a:ahLst/>
              <a:cxnLst>
                <a:cxn ang="T6">
                  <a:pos x="T0" y="T1"/>
                </a:cxn>
                <a:cxn ang="T7">
                  <a:pos x="T2" y="T3"/>
                </a:cxn>
                <a:cxn ang="T8">
                  <a:pos x="T4" y="T5"/>
                </a:cxn>
              </a:cxnLst>
              <a:rect l="T9" t="T10" r="T11" b="T12"/>
              <a:pathLst>
                <a:path w="831" h="906">
                  <a:moveTo>
                    <a:pt x="0" y="0"/>
                  </a:moveTo>
                  <a:cubicBezTo>
                    <a:pt x="31" y="77"/>
                    <a:pt x="48" y="310"/>
                    <a:pt x="186" y="461"/>
                  </a:cubicBezTo>
                  <a:cubicBezTo>
                    <a:pt x="324" y="612"/>
                    <a:pt x="697" y="813"/>
                    <a:pt x="831" y="90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0" name="Freeform 16"/>
            <p:cNvSpPr>
              <a:spLocks/>
            </p:cNvSpPr>
            <p:nvPr/>
          </p:nvSpPr>
          <p:spPr bwMode="auto">
            <a:xfrm flipH="1">
              <a:off x="3840163" y="3414713"/>
              <a:ext cx="255587" cy="1438275"/>
            </a:xfrm>
            <a:custGeom>
              <a:avLst/>
              <a:gdLst>
                <a:gd name="T0" fmla="*/ 0 w 831"/>
                <a:gd name="T1" fmla="*/ 0 h 906"/>
                <a:gd name="T2" fmla="*/ 57207 w 831"/>
                <a:gd name="T3" fmla="*/ 731838 h 906"/>
                <a:gd name="T4" fmla="*/ 255587 w 831"/>
                <a:gd name="T5" fmla="*/ 1438275 h 906"/>
                <a:gd name="T6" fmla="*/ 0 60000 65536"/>
                <a:gd name="T7" fmla="*/ 0 60000 65536"/>
                <a:gd name="T8" fmla="*/ 0 60000 65536"/>
                <a:gd name="T9" fmla="*/ 0 w 831"/>
                <a:gd name="T10" fmla="*/ 0 h 906"/>
                <a:gd name="T11" fmla="*/ 831 w 831"/>
                <a:gd name="T12" fmla="*/ 906 h 906"/>
              </a:gdLst>
              <a:ahLst/>
              <a:cxnLst>
                <a:cxn ang="T6">
                  <a:pos x="T0" y="T1"/>
                </a:cxn>
                <a:cxn ang="T7">
                  <a:pos x="T2" y="T3"/>
                </a:cxn>
                <a:cxn ang="T8">
                  <a:pos x="T4" y="T5"/>
                </a:cxn>
              </a:cxnLst>
              <a:rect l="T9" t="T10" r="T11" b="T12"/>
              <a:pathLst>
                <a:path w="831" h="906">
                  <a:moveTo>
                    <a:pt x="0" y="0"/>
                  </a:moveTo>
                  <a:cubicBezTo>
                    <a:pt x="31" y="77"/>
                    <a:pt x="48" y="310"/>
                    <a:pt x="186" y="461"/>
                  </a:cubicBezTo>
                  <a:cubicBezTo>
                    <a:pt x="324" y="612"/>
                    <a:pt x="697" y="813"/>
                    <a:pt x="831" y="90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1" name="Line 17"/>
            <p:cNvSpPr>
              <a:spLocks noChangeShapeType="1"/>
            </p:cNvSpPr>
            <p:nvPr/>
          </p:nvSpPr>
          <p:spPr bwMode="auto">
            <a:xfrm>
              <a:off x="2559050" y="3457575"/>
              <a:ext cx="1588" cy="5556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2" name="Text Box 18"/>
            <p:cNvSpPr txBox="1">
              <a:spLocks noChangeArrowheads="1"/>
            </p:cNvSpPr>
            <p:nvPr/>
          </p:nvSpPr>
          <p:spPr bwMode="auto">
            <a:xfrm>
              <a:off x="2368550" y="4070350"/>
              <a:ext cx="354013" cy="50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de-CH" sz="2400" smtClean="0">
                  <a:solidFill>
                    <a:prstClr val="black"/>
                  </a:solidFill>
                  <a:latin typeface="Arial" charset="0"/>
                </a:rPr>
                <a:t>?</a:t>
              </a:r>
            </a:p>
          </p:txBody>
        </p:sp>
        <p:sp>
          <p:nvSpPr>
            <p:cNvPr id="19493" name="Rectangle 19"/>
            <p:cNvSpPr>
              <a:spLocks noChangeArrowheads="1"/>
            </p:cNvSpPr>
            <p:nvPr/>
          </p:nvSpPr>
          <p:spPr bwMode="auto">
            <a:xfrm>
              <a:off x="430213" y="1771650"/>
              <a:ext cx="1404937" cy="405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4" name="Rectangle 20"/>
            <p:cNvSpPr>
              <a:spLocks noChangeArrowheads="1"/>
            </p:cNvSpPr>
            <p:nvPr/>
          </p:nvSpPr>
          <p:spPr bwMode="auto">
            <a:xfrm>
              <a:off x="1835150" y="1771650"/>
              <a:ext cx="1657350" cy="405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5" name="Rectangle 21"/>
            <p:cNvSpPr>
              <a:spLocks noChangeArrowheads="1"/>
            </p:cNvSpPr>
            <p:nvPr/>
          </p:nvSpPr>
          <p:spPr bwMode="auto">
            <a:xfrm>
              <a:off x="3492500" y="1771650"/>
              <a:ext cx="1943100" cy="405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6" name="Rectangle 22"/>
            <p:cNvSpPr>
              <a:spLocks noChangeArrowheads="1"/>
            </p:cNvSpPr>
            <p:nvPr/>
          </p:nvSpPr>
          <p:spPr bwMode="auto">
            <a:xfrm>
              <a:off x="5435600" y="1771650"/>
              <a:ext cx="1800225" cy="405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7" name="Rectangle 23"/>
            <p:cNvSpPr>
              <a:spLocks noChangeArrowheads="1"/>
            </p:cNvSpPr>
            <p:nvPr/>
          </p:nvSpPr>
          <p:spPr bwMode="auto">
            <a:xfrm>
              <a:off x="7235825" y="1770063"/>
              <a:ext cx="1512888" cy="405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8" name="AutoShape 33"/>
            <p:cNvSpPr>
              <a:spLocks noChangeArrowheads="1"/>
            </p:cNvSpPr>
            <p:nvPr/>
          </p:nvSpPr>
          <p:spPr bwMode="auto">
            <a:xfrm>
              <a:off x="1644650" y="5581650"/>
              <a:ext cx="304800" cy="609600"/>
            </a:xfrm>
            <a:prstGeom prst="downArrow">
              <a:avLst>
                <a:gd name="adj1" fmla="val 50000"/>
                <a:gd name="adj2"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499" name="AutoShape 34"/>
            <p:cNvSpPr>
              <a:spLocks noChangeArrowheads="1"/>
            </p:cNvSpPr>
            <p:nvPr/>
          </p:nvSpPr>
          <p:spPr bwMode="auto">
            <a:xfrm>
              <a:off x="3348038" y="5581650"/>
              <a:ext cx="304800" cy="609600"/>
            </a:xfrm>
            <a:prstGeom prst="downArrow">
              <a:avLst>
                <a:gd name="adj1" fmla="val 50000"/>
                <a:gd name="adj2"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500" name="AutoShape 35"/>
            <p:cNvSpPr>
              <a:spLocks noChangeArrowheads="1"/>
            </p:cNvSpPr>
            <p:nvPr/>
          </p:nvSpPr>
          <p:spPr bwMode="auto">
            <a:xfrm>
              <a:off x="5292725" y="5581650"/>
              <a:ext cx="304800" cy="609600"/>
            </a:xfrm>
            <a:prstGeom prst="downArrow">
              <a:avLst>
                <a:gd name="adj1" fmla="val 50000"/>
                <a:gd name="adj2"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19501" name="AutoShape 36"/>
            <p:cNvSpPr>
              <a:spLocks noChangeArrowheads="1"/>
            </p:cNvSpPr>
            <p:nvPr/>
          </p:nvSpPr>
          <p:spPr bwMode="auto">
            <a:xfrm>
              <a:off x="7075488" y="5581650"/>
              <a:ext cx="304800" cy="609600"/>
            </a:xfrm>
            <a:prstGeom prst="downArrow">
              <a:avLst>
                <a:gd name="adj1" fmla="val 50000"/>
                <a:gd name="adj2"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grpSp>
      <p:sp>
        <p:nvSpPr>
          <p:cNvPr id="2" name="Pentagono 1"/>
          <p:cNvSpPr/>
          <p:nvPr/>
        </p:nvSpPr>
        <p:spPr>
          <a:xfrm>
            <a:off x="971600" y="963624"/>
            <a:ext cx="1440160" cy="288032"/>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dirty="0">
                <a:solidFill>
                  <a:srgbClr val="000000"/>
                </a:solidFill>
                <a:latin typeface="Calibri"/>
              </a:rPr>
              <a:t>Esplorazione</a:t>
            </a:r>
          </a:p>
        </p:txBody>
      </p:sp>
      <p:sp>
        <p:nvSpPr>
          <p:cNvPr id="3" name="Mostrina 2"/>
          <p:cNvSpPr/>
          <p:nvPr/>
        </p:nvSpPr>
        <p:spPr>
          <a:xfrm>
            <a:off x="2456058" y="963624"/>
            <a:ext cx="3096344" cy="288032"/>
          </a:xfrm>
          <a:prstGeom prst="chevron">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de-CH" sz="1400" dirty="0" err="1">
                <a:solidFill>
                  <a:srgbClr val="000000"/>
                </a:solidFill>
                <a:latin typeface="Calibri"/>
              </a:rPr>
              <a:t>Perforazione</a:t>
            </a:r>
            <a:r>
              <a:rPr lang="de-CH" sz="1400" dirty="0">
                <a:solidFill>
                  <a:srgbClr val="000000"/>
                </a:solidFill>
                <a:latin typeface="Calibri"/>
              </a:rPr>
              <a:t>, </a:t>
            </a:r>
            <a:r>
              <a:rPr lang="de-CH" sz="1400" dirty="0" err="1">
                <a:solidFill>
                  <a:srgbClr val="000000"/>
                </a:solidFill>
                <a:latin typeface="Calibri"/>
              </a:rPr>
              <a:t>sviluppo</a:t>
            </a:r>
            <a:r>
              <a:rPr lang="de-CH" sz="1400" dirty="0">
                <a:solidFill>
                  <a:srgbClr val="000000"/>
                </a:solidFill>
                <a:latin typeface="Calibri"/>
              </a:rPr>
              <a:t> del </a:t>
            </a:r>
            <a:r>
              <a:rPr lang="de-CH" sz="1400" dirty="0" err="1">
                <a:solidFill>
                  <a:srgbClr val="000000"/>
                </a:solidFill>
                <a:latin typeface="Calibri"/>
              </a:rPr>
              <a:t>campo</a:t>
            </a:r>
            <a:endParaRPr lang="de-CH" sz="1400" dirty="0">
              <a:solidFill>
                <a:srgbClr val="000000"/>
              </a:solidFill>
              <a:latin typeface="Calibri"/>
            </a:endParaRPr>
          </a:p>
        </p:txBody>
      </p:sp>
      <p:sp>
        <p:nvSpPr>
          <p:cNvPr id="45" name="Mostrina 44"/>
          <p:cNvSpPr/>
          <p:nvPr/>
        </p:nvSpPr>
        <p:spPr>
          <a:xfrm>
            <a:off x="5580112" y="963624"/>
            <a:ext cx="1800200" cy="288032"/>
          </a:xfrm>
          <a:prstGeom prst="chevron">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it-IT" sz="1400" dirty="0">
                <a:solidFill>
                  <a:prstClr val="black"/>
                </a:solidFill>
                <a:latin typeface="Calibri"/>
              </a:rPr>
              <a:t>Coltivazione</a:t>
            </a:r>
          </a:p>
        </p:txBody>
      </p:sp>
      <p:sp>
        <p:nvSpPr>
          <p:cNvPr id="43" name="Titolo 1"/>
          <p:cNvSpPr txBox="1">
            <a:spLocks/>
          </p:cNvSpPr>
          <p:nvPr/>
        </p:nvSpPr>
        <p:spPr>
          <a:xfrm>
            <a:off x="457200" y="274637"/>
            <a:ext cx="8229600" cy="707495"/>
          </a:xfrm>
          <a:prstGeom prst="rect">
            <a:avLst/>
          </a:prstGeom>
          <a:noFill/>
          <a:ln w="9525" cap="flat" cmpd="sng" algn="ctr">
            <a:noFill/>
            <a:prstDash val="solid"/>
          </a:ln>
          <a:effectLst>
            <a:outerShdw blurRad="40000" dist="23000" dir="5400000" rotWithShape="0">
              <a:srgbClr val="000000">
                <a:alpha val="35000"/>
              </a:srgbClr>
            </a:outerShdw>
          </a:effectLst>
        </p:spPr>
        <p:txBody>
          <a:bodyPr vert="horz" lIns="91440" tIns="45720" rIns="91440" bIns="45720" rtlCol="0" anchor="ctr">
            <a:normAutofit/>
          </a:bodyPr>
          <a:lstStyle>
            <a:lvl1pPr algn="ctr" defTabSz="457200" rtl="0" eaLnBrk="1" latinLnBrk="0" hangingPunct="1">
              <a:spcBef>
                <a:spcPct val="0"/>
              </a:spcBef>
              <a:buNone/>
              <a:defRPr lang="en-US" sz="2800" b="1" kern="1200" cap="none" spc="0" dirty="0">
                <a:ln>
                  <a:noFill/>
                </a:ln>
                <a:solidFill>
                  <a:srgbClr val="FF0000"/>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uLnTx/>
                <a:uFillTx/>
                <a:latin typeface="Calibri"/>
                <a:ea typeface="+mn-ea"/>
                <a:cs typeface="+mn-cs"/>
              </a:rPr>
              <a:t> e</a:t>
            </a:r>
            <a:r>
              <a:rPr kumimoji="0" lang="it-IT" sz="2800" b="1" i="0" u="none" strike="noStrike" kern="1200" cap="none" spc="0" normalizeH="0" noProof="0" dirty="0" smtClean="0">
                <a:ln>
                  <a:noFill/>
                </a:ln>
                <a:solidFill>
                  <a:srgbClr val="FF0000"/>
                </a:solidFill>
                <a:effectLst/>
                <a:uLnTx/>
                <a:uFillTx/>
                <a:latin typeface="Calibri"/>
                <a:ea typeface="+mn-ea"/>
                <a:cs typeface="+mn-cs"/>
              </a:rPr>
              <a:t> rischi legati alle varie fasi di vita di un progetto</a:t>
            </a:r>
            <a:endParaRPr kumimoji="0" lang="it-IT" sz="2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24866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5650" y="333375"/>
            <a:ext cx="7777163" cy="574675"/>
          </a:xfrm>
          <a:prstGeom prst="rect">
            <a:avLst/>
          </a:prstGeom>
          <a:noFill/>
          <a:ln w="12700">
            <a:noFill/>
            <a:miter lim="800000"/>
            <a:headEnd/>
            <a:tailEnd/>
          </a:ln>
        </p:spPr>
        <p:txBody>
          <a:bodyPr lIns="57592" tIns="57592" rIns="149739" bIns="57592" anchor="b"/>
          <a:lstStyle/>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Ultimate </a:t>
            </a:r>
            <a:r>
              <a:rPr lang="en-US" sz="3200" b="1" dirty="0" smtClean="0">
                <a:solidFill>
                  <a:srgbClr val="CD0000"/>
                </a:solidFill>
                <a:latin typeface="Calibri"/>
                <a:ea typeface="ＭＳ Ｐゴシック" charset="0"/>
                <a:cs typeface="ＭＳ Ｐゴシック" charset="0"/>
              </a:rPr>
              <a:t>goals of R&amp;I</a:t>
            </a:r>
            <a:endParaRPr lang="en-US" sz="3200" b="1" dirty="0">
              <a:solidFill>
                <a:srgbClr val="CD0000"/>
              </a:solidFill>
              <a:latin typeface="Calibri"/>
              <a:ea typeface="ＭＳ Ｐゴシック" charset="0"/>
              <a:cs typeface="ＭＳ Ｐゴシック" charset="0"/>
            </a:endParaRPr>
          </a:p>
        </p:txBody>
      </p:sp>
      <p:graphicFrame>
        <p:nvGraphicFramePr>
          <p:cNvPr id="4" name="Diagramma 3"/>
          <p:cNvGraphicFramePr/>
          <p:nvPr/>
        </p:nvGraphicFramePr>
        <p:xfrm>
          <a:off x="1691680" y="1196752"/>
          <a:ext cx="619268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342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755650" y="333375"/>
            <a:ext cx="7777163" cy="839788"/>
          </a:xfrm>
          <a:prstGeom prst="rect">
            <a:avLst/>
          </a:prstGeom>
          <a:noFill/>
          <a:ln w="12700">
            <a:noFill/>
            <a:miter lim="800000"/>
            <a:headEnd/>
            <a:tailEnd/>
          </a:ln>
        </p:spPr>
        <p:txBody>
          <a:bodyPr lIns="57592" tIns="57592" rIns="149739" bIns="57592" anchor="b"/>
          <a:lstStyle/>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Geothermal Electricity: new technology </a:t>
            </a:r>
          </a:p>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and research efforts</a:t>
            </a:r>
          </a:p>
        </p:txBody>
      </p:sp>
      <p:sp>
        <p:nvSpPr>
          <p:cNvPr id="88066" name="CasellaDiTesto 3"/>
          <p:cNvSpPr txBox="1">
            <a:spLocks noChangeArrowheads="1"/>
          </p:cNvSpPr>
          <p:nvPr/>
        </p:nvSpPr>
        <p:spPr bwMode="auto">
          <a:xfrm>
            <a:off x="827088" y="1268413"/>
            <a:ext cx="77057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smtClean="0">
                <a:solidFill>
                  <a:srgbClr val="133B9C"/>
                </a:solidFill>
                <a:latin typeface="Calibri" charset="0"/>
                <a:ea typeface="ヒラギノ角ゴ Pro W3" charset="0"/>
                <a:cs typeface="ヒラギノ角ゴ Pro W3" charset="0"/>
              </a:rPr>
              <a:t>Exploration and investigation technology</a:t>
            </a:r>
            <a:r>
              <a:rPr lang="en-US" sz="1800" smtClean="0">
                <a:solidFill>
                  <a:srgbClr val="133B9C"/>
                </a:solidFill>
                <a:latin typeface="Calibri" charset="0"/>
                <a:ea typeface="ヒラギノ角ゴ Pro W3" charset="0"/>
                <a:cs typeface="ヒラギノ角ゴ Pro W3" charset="0"/>
              </a:rPr>
              <a:t>: Improvement of the probability of finding an unknown geothermal reservoir and better characterize known reservoir, optimizing exploration and modeling of the underground prior to drill. Require also clear terminology, methodology and guidelines for the assessment of geothermal potential. It will result in an </a:t>
            </a:r>
            <a:r>
              <a:rPr lang="en-US" sz="1800" b="1" i="1" smtClean="0">
                <a:solidFill>
                  <a:srgbClr val="133B9C"/>
                </a:solidFill>
                <a:latin typeface="Calibri" charset="0"/>
                <a:ea typeface="ヒラギノ角ゴ Pro W3" charset="0"/>
                <a:cs typeface="ヒラギノ角ゴ Pro W3" charset="0"/>
              </a:rPr>
              <a:t>increased success rate</a:t>
            </a:r>
            <a:r>
              <a:rPr lang="en-US" sz="1800" smtClean="0">
                <a:solidFill>
                  <a:srgbClr val="133B9C"/>
                </a:solidFill>
                <a:latin typeface="Calibri" charset="0"/>
                <a:ea typeface="ヒラギノ角ゴ Pro W3" charset="0"/>
                <a:cs typeface="ヒラギノ角ゴ Pro W3" charset="0"/>
              </a:rPr>
              <a:t>.</a:t>
            </a:r>
          </a:p>
          <a:p>
            <a:pPr defTabSz="914400" eaLnBrk="0" fontAlgn="base" hangingPunct="0">
              <a:spcBef>
                <a:spcPct val="0"/>
              </a:spcBef>
              <a:spcAft>
                <a:spcPct val="0"/>
              </a:spcAft>
            </a:pPr>
            <a:endParaRPr lang="en-US" sz="1800" smtClean="0">
              <a:solidFill>
                <a:srgbClr val="133B9C"/>
              </a:solidFill>
              <a:latin typeface="Calibri" charset="0"/>
              <a:ea typeface="ヒラギノ角ゴ Pro W3" charset="0"/>
              <a:cs typeface="ヒラギノ角ゴ Pro W3" charset="0"/>
            </a:endParaRPr>
          </a:p>
          <a:p>
            <a:pPr defTabSz="914400" fontAlgn="base">
              <a:spcBef>
                <a:spcPct val="0"/>
              </a:spcBef>
              <a:spcAft>
                <a:spcPct val="0"/>
              </a:spcAft>
            </a:pPr>
            <a:r>
              <a:rPr lang="en-US" sz="1800" b="1" smtClean="0">
                <a:solidFill>
                  <a:srgbClr val="133B9C"/>
                </a:solidFill>
                <a:latin typeface="Calibri" charset="0"/>
                <a:cs typeface="Calibri" charset="0"/>
              </a:rPr>
              <a:t>Drilling technology</a:t>
            </a:r>
            <a:r>
              <a:rPr lang="en-US" sz="1800" smtClean="0">
                <a:solidFill>
                  <a:srgbClr val="133B9C"/>
                </a:solidFill>
                <a:latin typeface="Calibri" charset="0"/>
                <a:cs typeface="Calibri" charset="0"/>
              </a:rPr>
              <a:t>: improvements on conventional approaches to drilling such as more robust drill bits, innovative casing methods, better cementing techniques for high temperature, improved sensors, electronic capable of operating at higher temperature in downhole tools, revolutionary improvements utilizing new methods of rock penetration. It will result in </a:t>
            </a:r>
            <a:r>
              <a:rPr lang="en-US" sz="1800" b="1" i="1" smtClean="0">
                <a:solidFill>
                  <a:srgbClr val="133B9C"/>
                </a:solidFill>
                <a:latin typeface="Calibri" charset="0"/>
                <a:cs typeface="Calibri" charset="0"/>
              </a:rPr>
              <a:t>reducing the drilling cost </a:t>
            </a:r>
            <a:r>
              <a:rPr lang="en-US" sz="1800" smtClean="0">
                <a:solidFill>
                  <a:srgbClr val="133B9C"/>
                </a:solidFill>
                <a:latin typeface="Calibri" charset="0"/>
                <a:cs typeface="Calibri" charset="0"/>
              </a:rPr>
              <a:t>and it will allow to </a:t>
            </a:r>
            <a:r>
              <a:rPr lang="en-US" sz="1800" b="1" i="1" smtClean="0">
                <a:solidFill>
                  <a:srgbClr val="133B9C"/>
                </a:solidFill>
                <a:latin typeface="Calibri" charset="0"/>
                <a:cs typeface="Calibri" charset="0"/>
              </a:rPr>
              <a:t>access deep and hot regions</a:t>
            </a:r>
            <a:r>
              <a:rPr lang="en-US" sz="1800" smtClean="0">
                <a:solidFill>
                  <a:srgbClr val="133B9C"/>
                </a:solidFill>
                <a:latin typeface="Calibri" charset="0"/>
                <a:cs typeface="Calibri" charset="0"/>
              </a:rPr>
              <a:t>.</a:t>
            </a:r>
          </a:p>
          <a:p>
            <a:pPr defTabSz="914400" fontAlgn="base">
              <a:spcBef>
                <a:spcPct val="0"/>
              </a:spcBef>
              <a:spcAft>
                <a:spcPct val="0"/>
              </a:spcAft>
            </a:pPr>
            <a:endParaRPr lang="en-US" sz="1800" smtClean="0">
              <a:solidFill>
                <a:prstClr val="black"/>
              </a:solidFill>
              <a:latin typeface="Calibri" charset="0"/>
              <a:cs typeface="Calibri" charset="0"/>
            </a:endParaRPr>
          </a:p>
          <a:p>
            <a:pPr defTabSz="914400" fontAlgn="base">
              <a:spcBef>
                <a:spcPct val="0"/>
              </a:spcBef>
              <a:spcAft>
                <a:spcPct val="0"/>
              </a:spcAft>
            </a:pPr>
            <a:r>
              <a:rPr lang="en-US" sz="1800" b="1" smtClean="0">
                <a:solidFill>
                  <a:prstClr val="black"/>
                </a:solidFill>
                <a:latin typeface="Calibri" charset="0"/>
                <a:cs typeface="Calibri" charset="0"/>
              </a:rPr>
              <a:t>Power conversion technology</a:t>
            </a:r>
            <a:r>
              <a:rPr lang="en-US" sz="1800" smtClean="0">
                <a:solidFill>
                  <a:prstClr val="black"/>
                </a:solidFill>
                <a:latin typeface="Calibri" charset="0"/>
                <a:cs typeface="Calibri" charset="0"/>
              </a:rPr>
              <a:t>: improving heat-transfer performance for low temperature fluid, developing plant design with high efficiency and low parasitic losses. It will </a:t>
            </a:r>
            <a:r>
              <a:rPr lang="en-US" sz="1800" b="1" i="1" smtClean="0">
                <a:solidFill>
                  <a:prstClr val="black"/>
                </a:solidFill>
                <a:latin typeface="Calibri" charset="0"/>
                <a:cs typeface="Calibri" charset="0"/>
              </a:rPr>
              <a:t>increase the available resource basis</a:t>
            </a:r>
            <a:r>
              <a:rPr lang="en-US" sz="1800" smtClean="0">
                <a:solidFill>
                  <a:prstClr val="black"/>
                </a:solidFill>
                <a:latin typeface="Calibri" charset="0"/>
                <a:cs typeface="Calibri" charset="0"/>
              </a:rPr>
              <a:t> to the huge low-temperature regions, not only those having favorable geological conditions.</a:t>
            </a:r>
          </a:p>
        </p:txBody>
      </p:sp>
    </p:spTree>
    <p:extLst>
      <p:ext uri="{BB962C8B-B14F-4D97-AF65-F5344CB8AC3E}">
        <p14:creationId xmlns:p14="http://schemas.microsoft.com/office/powerpoint/2010/main" val="3451746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95288" y="1196975"/>
            <a:ext cx="820896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6" tIns="51827" rIns="103656" bIns="51827">
            <a:spAutoFit/>
          </a:bodyPr>
          <a:lstStyle>
            <a:lvl1pPr marL="519113" indent="19050" defTabSz="1036638" eaLnBrk="0" hangingPunct="0">
              <a:defRPr sz="2400">
                <a:solidFill>
                  <a:schemeClr val="tx1"/>
                </a:solidFill>
                <a:latin typeface="Verdana" charset="0"/>
                <a:ea typeface="ヒラギノ角ゴ Pro W3" charset="0"/>
                <a:cs typeface="ヒラギノ角ゴ Pro W3" charset="0"/>
              </a:defRPr>
            </a:lvl1pPr>
            <a:lvl2pPr marL="742950" indent="-285750" defTabSz="1036638" eaLnBrk="0" hangingPunct="0">
              <a:defRPr sz="2400">
                <a:solidFill>
                  <a:schemeClr val="tx1"/>
                </a:solidFill>
                <a:latin typeface="Verdana" charset="0"/>
                <a:ea typeface="ヒラギノ角ゴ Pro W3" charset="0"/>
                <a:cs typeface="ヒラギノ角ゴ Pro W3" charset="0"/>
              </a:defRPr>
            </a:lvl2pPr>
            <a:lvl3pPr marL="1143000" indent="-228600" defTabSz="1036638" eaLnBrk="0" hangingPunct="0">
              <a:defRPr sz="2400">
                <a:solidFill>
                  <a:schemeClr val="tx1"/>
                </a:solidFill>
                <a:latin typeface="Verdana" charset="0"/>
                <a:ea typeface="ヒラギノ角ゴ Pro W3" charset="0"/>
                <a:cs typeface="ヒラギノ角ゴ Pro W3" charset="0"/>
              </a:defRPr>
            </a:lvl3pPr>
            <a:lvl4pPr marL="1600200" indent="-228600" defTabSz="1036638" eaLnBrk="0" hangingPunct="0">
              <a:defRPr sz="2400">
                <a:solidFill>
                  <a:schemeClr val="tx1"/>
                </a:solidFill>
                <a:latin typeface="Verdana" charset="0"/>
                <a:ea typeface="ヒラギノ角ゴ Pro W3" charset="0"/>
                <a:cs typeface="ヒラギノ角ゴ Pro W3" charset="0"/>
              </a:defRPr>
            </a:lvl4pPr>
            <a:lvl5pPr marL="2057400" indent="-228600" defTabSz="1036638" eaLnBrk="0" hangingPunct="0">
              <a:defRPr sz="2400">
                <a:solidFill>
                  <a:schemeClr val="tx1"/>
                </a:solidFill>
                <a:latin typeface="Verdana" charset="0"/>
                <a:ea typeface="ヒラギノ角ゴ Pro W3" charset="0"/>
                <a:cs typeface="ヒラギノ角ゴ Pro W3" charset="0"/>
              </a:defRPr>
            </a:lvl5pPr>
            <a:lvl6pPr marL="25146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6pPr>
            <a:lvl7pPr marL="29718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7pPr>
            <a:lvl8pPr marL="34290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8pPr>
            <a:lvl9pPr marL="38862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9pPr>
          </a:lstStyle>
          <a:p>
            <a:pPr indent="0" eaLnBrk="1" fontAlgn="base" hangingPunct="1">
              <a:spcBef>
                <a:spcPct val="0"/>
              </a:spcBef>
              <a:spcAft>
                <a:spcPct val="0"/>
              </a:spcAft>
              <a:defRPr/>
            </a:pPr>
            <a:r>
              <a:rPr lang="en-US" sz="1800" b="1" kern="0" dirty="0" smtClean="0">
                <a:solidFill>
                  <a:srgbClr val="133B9C"/>
                </a:solidFill>
                <a:latin typeface="Calibri"/>
                <a:cs typeface="Calibri"/>
              </a:rPr>
              <a:t>Operation technology: </a:t>
            </a:r>
            <a:r>
              <a:rPr lang="en-US" sz="1800" kern="0" dirty="0" smtClean="0">
                <a:solidFill>
                  <a:srgbClr val="133B9C"/>
                </a:solidFill>
                <a:latin typeface="Calibri"/>
                <a:cs typeface="Calibri"/>
              </a:rPr>
              <a:t>increasing production flow rate by targeting specific zones for stimulation, improving heat-removal efficiency in fractured rock system. Refine stimulation methods (permeability enhancement) for Engineered Geothermal Systems (EGS) and reduce the risk associated with induced seismicity. It will lead to an immediate </a:t>
            </a:r>
            <a:r>
              <a:rPr lang="en-US" sz="1800" b="1" i="1" kern="0" dirty="0" smtClean="0">
                <a:solidFill>
                  <a:srgbClr val="133B9C"/>
                </a:solidFill>
                <a:latin typeface="Calibri"/>
                <a:cs typeface="Calibri"/>
              </a:rPr>
              <a:t>cost reduction increasing the output per well and extending reservoir operating life</a:t>
            </a:r>
            <a:r>
              <a:rPr lang="en-US" sz="1800" kern="0" dirty="0" smtClean="0">
                <a:solidFill>
                  <a:srgbClr val="133B9C"/>
                </a:solidFill>
                <a:latin typeface="Calibri"/>
                <a:cs typeface="Calibri"/>
              </a:rPr>
              <a:t>.</a:t>
            </a:r>
          </a:p>
          <a:p>
            <a:pPr indent="0" eaLnBrk="1" fontAlgn="base" hangingPunct="1">
              <a:spcBef>
                <a:spcPct val="0"/>
              </a:spcBef>
              <a:spcAft>
                <a:spcPct val="0"/>
              </a:spcAft>
              <a:defRPr/>
            </a:pPr>
            <a:endParaRPr lang="en-US" sz="1800" kern="0" dirty="0" smtClean="0">
              <a:solidFill>
                <a:srgbClr val="133B9C"/>
              </a:solidFill>
              <a:latin typeface="Calibri"/>
              <a:cs typeface="Calibri"/>
            </a:endParaRPr>
          </a:p>
          <a:p>
            <a:pPr indent="0" eaLnBrk="1" fontAlgn="base" hangingPunct="1">
              <a:spcBef>
                <a:spcPct val="0"/>
              </a:spcBef>
              <a:spcAft>
                <a:spcPct val="0"/>
              </a:spcAft>
              <a:defRPr/>
            </a:pPr>
            <a:r>
              <a:rPr lang="en-US" sz="1800" b="1" kern="0" dirty="0" smtClean="0">
                <a:solidFill>
                  <a:srgbClr val="133B9C"/>
                </a:solidFill>
                <a:latin typeface="Calibri"/>
                <a:cs typeface="Calibri"/>
              </a:rPr>
              <a:t>Unconventional Geothermal Systems (UGR) technology</a:t>
            </a:r>
            <a:r>
              <a:rPr lang="en-US" sz="1800" kern="0" dirty="0" smtClean="0">
                <a:solidFill>
                  <a:srgbClr val="133B9C"/>
                </a:solidFill>
                <a:latin typeface="Calibri"/>
                <a:cs typeface="Calibri"/>
              </a:rPr>
              <a:t>:  emerging activities to harness energy from nowadays non-economic reservoir would make significant progress with qualified input from research. in particular, reservoirs with </a:t>
            </a:r>
            <a:r>
              <a:rPr lang="en-US" sz="1800" b="1" i="1" kern="0" dirty="0" smtClean="0">
                <a:solidFill>
                  <a:srgbClr val="133B9C"/>
                </a:solidFill>
                <a:latin typeface="Calibri"/>
                <a:cs typeface="Calibri"/>
              </a:rPr>
              <a:t>supercritical fluids </a:t>
            </a:r>
            <a:r>
              <a:rPr lang="en-US" sz="1800" kern="0" dirty="0" smtClean="0">
                <a:solidFill>
                  <a:srgbClr val="133B9C"/>
                </a:solidFill>
                <a:latin typeface="Calibri"/>
                <a:cs typeface="Calibri"/>
              </a:rPr>
              <a:t>(fluids in the thermodynamic area above the critical temperature and pressure) and </a:t>
            </a:r>
            <a:r>
              <a:rPr lang="en-US" sz="1800" b="1" i="1" kern="0" dirty="0" err="1" smtClean="0">
                <a:solidFill>
                  <a:srgbClr val="133B9C"/>
                </a:solidFill>
                <a:latin typeface="Calibri"/>
                <a:cs typeface="Calibri"/>
              </a:rPr>
              <a:t>geopressurized</a:t>
            </a:r>
            <a:r>
              <a:rPr lang="en-US" sz="1800" kern="0" dirty="0" smtClean="0">
                <a:solidFill>
                  <a:srgbClr val="133B9C"/>
                </a:solidFill>
                <a:latin typeface="Calibri"/>
                <a:cs typeface="Calibri"/>
              </a:rPr>
              <a:t> </a:t>
            </a:r>
            <a:r>
              <a:rPr lang="en-US" sz="1800" b="1" i="1" kern="0" dirty="0" smtClean="0">
                <a:solidFill>
                  <a:srgbClr val="133B9C"/>
                </a:solidFill>
                <a:latin typeface="Calibri"/>
                <a:cs typeface="Calibri"/>
              </a:rPr>
              <a:t>reservoirs</a:t>
            </a:r>
            <a:r>
              <a:rPr lang="en-US" sz="1800" kern="0" dirty="0" smtClean="0">
                <a:solidFill>
                  <a:srgbClr val="133B9C"/>
                </a:solidFill>
                <a:latin typeface="Calibri"/>
                <a:cs typeface="Calibri"/>
              </a:rPr>
              <a:t> (deep sedimentary basins where fluids show high pressure and are rich of chemical elements or gases). This includes, beside peculiar power conversion and reservoir technology, also  Operation &amp; Maintenance techniques in aggressive geothermal environments, since they require specific solutions for corrosion and scaling problems. It will lead to an </a:t>
            </a:r>
            <a:r>
              <a:rPr lang="en-US" sz="1800" b="1" i="1" kern="0" dirty="0" smtClean="0">
                <a:solidFill>
                  <a:srgbClr val="133B9C"/>
                </a:solidFill>
                <a:latin typeface="Calibri"/>
                <a:cs typeface="Calibri"/>
              </a:rPr>
              <a:t>overall increase in power production</a:t>
            </a:r>
          </a:p>
        </p:txBody>
      </p:sp>
      <p:sp>
        <p:nvSpPr>
          <p:cNvPr id="8" name="Rectangle 5"/>
          <p:cNvSpPr>
            <a:spLocks noChangeArrowheads="1"/>
          </p:cNvSpPr>
          <p:nvPr/>
        </p:nvSpPr>
        <p:spPr bwMode="auto">
          <a:xfrm>
            <a:off x="755650" y="333375"/>
            <a:ext cx="7777163" cy="839788"/>
          </a:xfrm>
          <a:prstGeom prst="rect">
            <a:avLst/>
          </a:prstGeom>
          <a:noFill/>
          <a:ln w="12700">
            <a:noFill/>
            <a:miter lim="800000"/>
            <a:headEnd/>
            <a:tailEnd/>
          </a:ln>
        </p:spPr>
        <p:txBody>
          <a:bodyPr lIns="57592" tIns="57592" rIns="149739" bIns="57592" anchor="b"/>
          <a:lstStyle/>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Geothermal Electricity: new technology </a:t>
            </a:r>
          </a:p>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and research efforts</a:t>
            </a:r>
          </a:p>
        </p:txBody>
      </p:sp>
    </p:spTree>
    <p:extLst>
      <p:ext uri="{BB962C8B-B14F-4D97-AF65-F5344CB8AC3E}">
        <p14:creationId xmlns:p14="http://schemas.microsoft.com/office/powerpoint/2010/main" val="2402895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95288" y="1412875"/>
            <a:ext cx="82089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6" tIns="51827" rIns="103656" bIns="51827">
            <a:spAutoFit/>
          </a:bodyPr>
          <a:lstStyle>
            <a:lvl1pPr marL="519113" indent="19050" defTabSz="1036638" eaLnBrk="0" hangingPunct="0">
              <a:defRPr sz="2400">
                <a:solidFill>
                  <a:schemeClr val="tx1"/>
                </a:solidFill>
                <a:latin typeface="Verdana" charset="0"/>
                <a:ea typeface="ヒラギノ角ゴ Pro W3" charset="0"/>
                <a:cs typeface="ヒラギノ角ゴ Pro W3" charset="0"/>
              </a:defRPr>
            </a:lvl1pPr>
            <a:lvl2pPr marL="742950" indent="-285750" defTabSz="1036638" eaLnBrk="0" hangingPunct="0">
              <a:defRPr sz="2400">
                <a:solidFill>
                  <a:schemeClr val="tx1"/>
                </a:solidFill>
                <a:latin typeface="Verdana" charset="0"/>
                <a:ea typeface="ヒラギノ角ゴ Pro W3" charset="0"/>
                <a:cs typeface="ヒラギノ角ゴ Pro W3" charset="0"/>
              </a:defRPr>
            </a:lvl2pPr>
            <a:lvl3pPr marL="1143000" indent="-228600" defTabSz="1036638" eaLnBrk="0" hangingPunct="0">
              <a:defRPr sz="2400">
                <a:solidFill>
                  <a:schemeClr val="tx1"/>
                </a:solidFill>
                <a:latin typeface="Verdana" charset="0"/>
                <a:ea typeface="ヒラギノ角ゴ Pro W3" charset="0"/>
                <a:cs typeface="ヒラギノ角ゴ Pro W3" charset="0"/>
              </a:defRPr>
            </a:lvl3pPr>
            <a:lvl4pPr marL="1600200" indent="-228600" defTabSz="1036638" eaLnBrk="0" hangingPunct="0">
              <a:defRPr sz="2400">
                <a:solidFill>
                  <a:schemeClr val="tx1"/>
                </a:solidFill>
                <a:latin typeface="Verdana" charset="0"/>
                <a:ea typeface="ヒラギノ角ゴ Pro W3" charset="0"/>
                <a:cs typeface="ヒラギノ角ゴ Pro W3" charset="0"/>
              </a:defRPr>
            </a:lvl4pPr>
            <a:lvl5pPr marL="2057400" indent="-228600" defTabSz="1036638" eaLnBrk="0" hangingPunct="0">
              <a:defRPr sz="2400">
                <a:solidFill>
                  <a:schemeClr val="tx1"/>
                </a:solidFill>
                <a:latin typeface="Verdana" charset="0"/>
                <a:ea typeface="ヒラギノ角ゴ Pro W3" charset="0"/>
                <a:cs typeface="ヒラギノ角ゴ Pro W3" charset="0"/>
              </a:defRPr>
            </a:lvl5pPr>
            <a:lvl6pPr marL="25146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6pPr>
            <a:lvl7pPr marL="29718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7pPr>
            <a:lvl8pPr marL="34290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8pPr>
            <a:lvl9pPr marL="38862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9pPr>
          </a:lstStyle>
          <a:p>
            <a:pPr indent="0" eaLnBrk="1" fontAlgn="base" hangingPunct="1">
              <a:spcBef>
                <a:spcPct val="0"/>
              </a:spcBef>
              <a:spcAft>
                <a:spcPct val="0"/>
              </a:spcAft>
              <a:defRPr/>
            </a:pPr>
            <a:endParaRPr lang="en-US" sz="1800" b="1" i="1" kern="0" dirty="0" smtClean="0">
              <a:solidFill>
                <a:srgbClr val="133B9C"/>
              </a:solidFill>
              <a:latin typeface="Calibri"/>
              <a:cs typeface="Calibri"/>
            </a:endParaRPr>
          </a:p>
          <a:p>
            <a:pPr indent="0" eaLnBrk="1" fontAlgn="base" hangingPunct="1">
              <a:spcBef>
                <a:spcPct val="0"/>
              </a:spcBef>
              <a:spcAft>
                <a:spcPct val="0"/>
              </a:spcAft>
              <a:defRPr/>
            </a:pPr>
            <a:r>
              <a:rPr lang="en-US" sz="1800" b="1" kern="0" dirty="0" smtClean="0">
                <a:solidFill>
                  <a:srgbClr val="133B9C"/>
                </a:solidFill>
                <a:latin typeface="Calibri"/>
                <a:cs typeface="Calibri"/>
              </a:rPr>
              <a:t>Management technology</a:t>
            </a:r>
            <a:r>
              <a:rPr lang="en-US" sz="1800" kern="0" dirty="0" smtClean="0">
                <a:solidFill>
                  <a:srgbClr val="133B9C"/>
                </a:solidFill>
                <a:latin typeface="Calibri"/>
                <a:cs typeface="Calibri"/>
              </a:rPr>
              <a:t>: retrieve, simulate and monitor </a:t>
            </a:r>
            <a:r>
              <a:rPr lang="en-US" sz="1800" kern="0" dirty="0" err="1" smtClean="0">
                <a:solidFill>
                  <a:srgbClr val="133B9C"/>
                </a:solidFill>
                <a:latin typeface="Calibri"/>
                <a:cs typeface="Calibri"/>
              </a:rPr>
              <a:t>geothermally</a:t>
            </a:r>
            <a:r>
              <a:rPr lang="en-US" sz="1800" kern="0" dirty="0" smtClean="0">
                <a:solidFill>
                  <a:srgbClr val="133B9C"/>
                </a:solidFill>
                <a:latin typeface="Calibri"/>
                <a:cs typeface="Calibri"/>
              </a:rPr>
              <a:t> relevant reservoir parameters that influence the potential performance and long-term behavior. It includes the development of a </a:t>
            </a:r>
            <a:r>
              <a:rPr lang="en-US" sz="1800" b="1" kern="0" dirty="0" smtClean="0">
                <a:solidFill>
                  <a:srgbClr val="133B9C"/>
                </a:solidFill>
                <a:latin typeface="Calibri"/>
                <a:cs typeface="Calibri"/>
              </a:rPr>
              <a:t>Zero-emission technology</a:t>
            </a:r>
            <a:r>
              <a:rPr lang="en-US" sz="1800" kern="0" dirty="0" smtClean="0">
                <a:solidFill>
                  <a:srgbClr val="133B9C"/>
                </a:solidFill>
                <a:latin typeface="Calibri"/>
                <a:cs typeface="Calibri"/>
              </a:rPr>
              <a:t>, by mean of the total reinjection of fluid (and gases) within the reservoir without cooling and secondary effects  It will secure the </a:t>
            </a:r>
            <a:r>
              <a:rPr lang="en-US" sz="1800" b="1" i="1" kern="0" dirty="0" smtClean="0">
                <a:solidFill>
                  <a:srgbClr val="133B9C"/>
                </a:solidFill>
                <a:latin typeface="Calibri"/>
                <a:cs typeface="Calibri"/>
              </a:rPr>
              <a:t>sustainable production </a:t>
            </a:r>
            <a:r>
              <a:rPr lang="en-US" sz="1800" kern="0" dirty="0" smtClean="0">
                <a:solidFill>
                  <a:srgbClr val="133B9C"/>
                </a:solidFill>
                <a:latin typeface="Calibri"/>
                <a:cs typeface="Calibri"/>
              </a:rPr>
              <a:t>achieved by using the correct production rates, taking into account the local resource characteristics (field size, natural recharge rate, etc.), extending the reservoir operating life and producing a benefit for the environment.</a:t>
            </a:r>
          </a:p>
          <a:p>
            <a:pPr indent="0" eaLnBrk="1" fontAlgn="base" hangingPunct="1">
              <a:spcBef>
                <a:spcPct val="0"/>
              </a:spcBef>
              <a:spcAft>
                <a:spcPct val="0"/>
              </a:spcAft>
              <a:defRPr/>
            </a:pPr>
            <a:endParaRPr lang="en-US" sz="1800" kern="0" dirty="0" smtClean="0">
              <a:solidFill>
                <a:srgbClr val="133B9C"/>
              </a:solidFill>
              <a:latin typeface="Calibri"/>
              <a:cs typeface="Calibri"/>
            </a:endParaRPr>
          </a:p>
          <a:p>
            <a:pPr indent="0" algn="ctr" eaLnBrk="1" fontAlgn="base" hangingPunct="1">
              <a:spcBef>
                <a:spcPct val="0"/>
              </a:spcBef>
              <a:spcAft>
                <a:spcPct val="0"/>
              </a:spcAft>
              <a:defRPr/>
            </a:pPr>
            <a:endParaRPr lang="en-US" sz="1800" dirty="0" smtClean="0">
              <a:solidFill>
                <a:prstClr val="black"/>
              </a:solidFill>
              <a:latin typeface="Calibri"/>
            </a:endParaRPr>
          </a:p>
          <a:p>
            <a:pPr indent="0" algn="ctr" eaLnBrk="1" fontAlgn="base" hangingPunct="1">
              <a:spcBef>
                <a:spcPct val="0"/>
              </a:spcBef>
              <a:spcAft>
                <a:spcPct val="0"/>
              </a:spcAft>
              <a:defRPr/>
            </a:pPr>
            <a:endParaRPr lang="en-US" sz="1800" dirty="0" smtClean="0">
              <a:solidFill>
                <a:prstClr val="black"/>
              </a:solidFill>
              <a:latin typeface="Calibri"/>
            </a:endParaRPr>
          </a:p>
        </p:txBody>
      </p:sp>
      <p:sp>
        <p:nvSpPr>
          <p:cNvPr id="3" name="Rectangle 5"/>
          <p:cNvSpPr>
            <a:spLocks noChangeArrowheads="1"/>
          </p:cNvSpPr>
          <p:nvPr/>
        </p:nvSpPr>
        <p:spPr bwMode="auto">
          <a:xfrm>
            <a:off x="755650" y="333375"/>
            <a:ext cx="7777163" cy="839788"/>
          </a:xfrm>
          <a:prstGeom prst="rect">
            <a:avLst/>
          </a:prstGeom>
          <a:noFill/>
          <a:ln w="12700">
            <a:noFill/>
            <a:miter lim="800000"/>
            <a:headEnd/>
            <a:tailEnd/>
          </a:ln>
        </p:spPr>
        <p:txBody>
          <a:bodyPr lIns="57592" tIns="57592" rIns="149739" bIns="57592" anchor="b"/>
          <a:lstStyle/>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Geothermal Electricity: new technology </a:t>
            </a:r>
          </a:p>
          <a:p>
            <a:pPr marL="44450" algn="ctr" defTabSz="1036638" eaLnBrk="0" fontAlgn="base" hangingPunct="0">
              <a:spcBef>
                <a:spcPct val="0"/>
              </a:spcBef>
              <a:spcAft>
                <a:spcPct val="0"/>
              </a:spcAft>
              <a:defRPr/>
            </a:pPr>
            <a:r>
              <a:rPr lang="en-US" sz="3200" b="1" dirty="0">
                <a:solidFill>
                  <a:srgbClr val="CD0000"/>
                </a:solidFill>
                <a:latin typeface="Calibri"/>
                <a:ea typeface="ＭＳ Ｐゴシック" charset="0"/>
                <a:cs typeface="ＭＳ Ｐゴシック" charset="0"/>
              </a:rPr>
              <a:t>and research efforts</a:t>
            </a:r>
          </a:p>
        </p:txBody>
      </p:sp>
    </p:spTree>
    <p:extLst>
      <p:ext uri="{BB962C8B-B14F-4D97-AF65-F5344CB8AC3E}">
        <p14:creationId xmlns:p14="http://schemas.microsoft.com/office/powerpoint/2010/main" val="3226259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87218" y="586408"/>
            <a:ext cx="8864079" cy="5294347"/>
          </a:xfrm>
          <a:prstGeom prst="rect">
            <a:avLst/>
          </a:prstGeom>
        </p:spPr>
      </p:pic>
    </p:spTree>
    <p:extLst>
      <p:ext uri="{BB962C8B-B14F-4D97-AF65-F5344CB8AC3E}">
        <p14:creationId xmlns:p14="http://schemas.microsoft.com/office/powerpoint/2010/main" val="1870573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484438" y="476250"/>
            <a:ext cx="6262687" cy="595313"/>
          </a:xfrm>
        </p:spPr>
        <p:txBody>
          <a:bodyPr/>
          <a:lstStyle/>
          <a:p>
            <a:pPr eaLnBrk="1" hangingPunct="1">
              <a:defRPr/>
            </a:pPr>
            <a:r>
              <a:rPr lang="it-IT" sz="2000" b="1" dirty="0">
                <a:solidFill>
                  <a:srgbClr val="008000"/>
                </a:solidFill>
                <a:cs typeface="+mj-cs"/>
              </a:rPr>
              <a:t>JOINT PROGRAMME </a:t>
            </a:r>
            <a:r>
              <a:rPr lang="it-IT" sz="2000" b="1" dirty="0" smtClean="0">
                <a:solidFill>
                  <a:srgbClr val="008000"/>
                </a:solidFill>
                <a:cs typeface="+mj-cs"/>
              </a:rPr>
              <a:t>on GEOTHERMAL </a:t>
            </a:r>
            <a:r>
              <a:rPr lang="it-IT" sz="2000" b="1" dirty="0">
                <a:solidFill>
                  <a:srgbClr val="008000"/>
                </a:solidFill>
                <a:cs typeface="+mj-cs"/>
              </a:rPr>
              <a:t>ENERGY</a:t>
            </a:r>
            <a:br>
              <a:rPr lang="it-IT" sz="2000" b="1" dirty="0">
                <a:solidFill>
                  <a:srgbClr val="008000"/>
                </a:solidFill>
                <a:cs typeface="+mj-cs"/>
              </a:rPr>
            </a:br>
            <a:endParaRPr lang="it-IT" sz="2000" b="1" dirty="0">
              <a:solidFill>
                <a:srgbClr val="008000"/>
              </a:solidFill>
              <a:cs typeface="+mj-cs"/>
            </a:endParaRPr>
          </a:p>
        </p:txBody>
      </p:sp>
      <p:sp>
        <p:nvSpPr>
          <p:cNvPr id="4" name="Segnaposto piè di pagina 3"/>
          <p:cNvSpPr>
            <a:spLocks noGrp="1"/>
          </p:cNvSpPr>
          <p:nvPr>
            <p:ph type="ftr" sz="quarter" idx="10"/>
          </p:nvPr>
        </p:nvSpPr>
        <p:spPr/>
        <p:txBody>
          <a:bodyPr/>
          <a:lstStyle/>
          <a:p>
            <a:pPr>
              <a:defRPr/>
            </a:pPr>
            <a:r>
              <a:rPr lang="en-GB" smtClean="0"/>
              <a:t>www.eera-set.eu</a:t>
            </a:r>
            <a:endParaRPr lang="en-GB"/>
          </a:p>
        </p:txBody>
      </p:sp>
      <p:pic>
        <p:nvPicPr>
          <p:cNvPr id="5" name="Picture 84"/>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l="9099" t="-187" r="9099" b="292"/>
          <a:stretch/>
        </p:blipFill>
        <p:spPr>
          <a:xfrm>
            <a:off x="3708400" y="1557338"/>
            <a:ext cx="5011738" cy="4521200"/>
          </a:xfrm>
        </p:spPr>
      </p:pic>
      <p:sp>
        <p:nvSpPr>
          <p:cNvPr id="93188" name="CasellaDiTesto 5"/>
          <p:cNvSpPr txBox="1">
            <a:spLocks noChangeArrowheads="1"/>
          </p:cNvSpPr>
          <p:nvPr/>
        </p:nvSpPr>
        <p:spPr bwMode="auto">
          <a:xfrm>
            <a:off x="250825" y="1268413"/>
            <a:ext cx="3744913"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smtClean="0">
                <a:solidFill>
                  <a:srgbClr val="000000"/>
                </a:solidFill>
                <a:latin typeface="Calibri" charset="0"/>
                <a:cs typeface="Calibri" charset="0"/>
              </a:rPr>
              <a:t>The goal of the JPGE is to contribute to the achievement of the SET Plan objectives, streamlining and coordinating national R&amp;D programmes, accelerating the targeted development and maturing of next generation geothermal technology in order to provide industry with all the elements required for its large-scale and cost-effective deployment.</a:t>
            </a:r>
          </a:p>
          <a:p>
            <a:pPr defTabSz="914400" eaLnBrk="0" fontAlgn="base" hangingPunct="0">
              <a:spcBef>
                <a:spcPct val="0"/>
              </a:spcBef>
              <a:spcAft>
                <a:spcPct val="0"/>
              </a:spcAft>
            </a:pPr>
            <a:r>
              <a:rPr lang="en-US" sz="1800" smtClean="0">
                <a:solidFill>
                  <a:srgbClr val="000000"/>
                </a:solidFill>
                <a:latin typeface="Calibri" charset="0"/>
                <a:cs typeface="Calibri" charset="0"/>
              </a:rPr>
              <a:t>This target can be reached only through the application of new cost-effective technologies able to enhance the production of the already identified resources, to discover new untapped hydrothermal systems and to develop non hydrothermal systems.</a:t>
            </a:r>
          </a:p>
        </p:txBody>
      </p:sp>
    </p:spTree>
    <p:extLst>
      <p:ext uri="{BB962C8B-B14F-4D97-AF65-F5344CB8AC3E}">
        <p14:creationId xmlns:p14="http://schemas.microsoft.com/office/powerpoint/2010/main" val="4026356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67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388" y="3284538"/>
            <a:ext cx="2779712" cy="2020887"/>
          </a:xfrm>
          <a:prstGeom prst="rect">
            <a:avLst/>
          </a:prstGeom>
          <a:noFill/>
          <a:ln>
            <a:noFill/>
          </a:ln>
          <a:effectLst>
            <a:outerShdw blurRad="63500" dist="17961" dir="2700000" algn="ctr" rotWithShape="0">
              <a:srgbClr val="70868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67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8175" y="4724400"/>
            <a:ext cx="2779713" cy="2020888"/>
          </a:xfrm>
          <a:prstGeom prst="rect">
            <a:avLst/>
          </a:prstGeom>
          <a:noFill/>
          <a:ln>
            <a:noFill/>
          </a:ln>
          <a:effectLst>
            <a:outerShdw blurRad="63500" dist="17961" dir="2700000" algn="ctr" rotWithShape="0">
              <a:srgbClr val="70868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395288" y="1557338"/>
            <a:ext cx="820896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56" tIns="51827" rIns="103656" bIns="51827">
            <a:spAutoFit/>
          </a:bodyPr>
          <a:lstStyle>
            <a:lvl1pPr marL="519113" indent="19050" defTabSz="1036638" eaLnBrk="0" hangingPunct="0">
              <a:defRPr sz="2400">
                <a:solidFill>
                  <a:schemeClr val="tx1"/>
                </a:solidFill>
                <a:latin typeface="Verdana" charset="0"/>
                <a:ea typeface="ヒラギノ角ゴ Pro W3" charset="0"/>
                <a:cs typeface="ヒラギノ角ゴ Pro W3" charset="0"/>
              </a:defRPr>
            </a:lvl1pPr>
            <a:lvl2pPr marL="742950" indent="-285750" defTabSz="1036638" eaLnBrk="0" hangingPunct="0">
              <a:defRPr sz="2400">
                <a:solidFill>
                  <a:schemeClr val="tx1"/>
                </a:solidFill>
                <a:latin typeface="Verdana" charset="0"/>
                <a:ea typeface="ヒラギノ角ゴ Pro W3" charset="0"/>
                <a:cs typeface="ヒラギノ角ゴ Pro W3" charset="0"/>
              </a:defRPr>
            </a:lvl2pPr>
            <a:lvl3pPr marL="1143000" indent="-228600" defTabSz="1036638" eaLnBrk="0" hangingPunct="0">
              <a:defRPr sz="2400">
                <a:solidFill>
                  <a:schemeClr val="tx1"/>
                </a:solidFill>
                <a:latin typeface="Verdana" charset="0"/>
                <a:ea typeface="ヒラギノ角ゴ Pro W3" charset="0"/>
                <a:cs typeface="ヒラギノ角ゴ Pro W3" charset="0"/>
              </a:defRPr>
            </a:lvl3pPr>
            <a:lvl4pPr marL="1600200" indent="-228600" defTabSz="1036638" eaLnBrk="0" hangingPunct="0">
              <a:defRPr sz="2400">
                <a:solidFill>
                  <a:schemeClr val="tx1"/>
                </a:solidFill>
                <a:latin typeface="Verdana" charset="0"/>
                <a:ea typeface="ヒラギノ角ゴ Pro W3" charset="0"/>
                <a:cs typeface="ヒラギノ角ゴ Pro W3" charset="0"/>
              </a:defRPr>
            </a:lvl4pPr>
            <a:lvl5pPr marL="2057400" indent="-228600" defTabSz="1036638" eaLnBrk="0" hangingPunct="0">
              <a:defRPr sz="2400">
                <a:solidFill>
                  <a:schemeClr val="tx1"/>
                </a:solidFill>
                <a:latin typeface="Verdana" charset="0"/>
                <a:ea typeface="ヒラギノ角ゴ Pro W3" charset="0"/>
                <a:cs typeface="ヒラギノ角ゴ Pro W3" charset="0"/>
              </a:defRPr>
            </a:lvl5pPr>
            <a:lvl6pPr marL="25146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6pPr>
            <a:lvl7pPr marL="29718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7pPr>
            <a:lvl8pPr marL="34290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8pPr>
            <a:lvl9pPr marL="3886200" indent="-228600" defTabSz="1036638" eaLnBrk="0" fontAlgn="base" hangingPunct="0">
              <a:spcBef>
                <a:spcPct val="40000"/>
              </a:spcBef>
              <a:spcAft>
                <a:spcPct val="0"/>
              </a:spcAft>
              <a:buSzPct val="100000"/>
              <a:buFont typeface="Verdana" charset="0"/>
              <a:defRPr sz="2400">
                <a:solidFill>
                  <a:schemeClr val="tx1"/>
                </a:solidFill>
                <a:latin typeface="Verdana" charset="0"/>
                <a:ea typeface="ヒラギノ角ゴ Pro W3" charset="0"/>
                <a:cs typeface="ヒラギノ角ゴ Pro W3" charset="0"/>
              </a:defRPr>
            </a:lvl9pPr>
          </a:lstStyle>
          <a:p>
            <a:pPr indent="0" eaLnBrk="1" fontAlgn="base" hangingPunct="1">
              <a:spcBef>
                <a:spcPct val="0"/>
              </a:spcBef>
              <a:spcAft>
                <a:spcPct val="0"/>
              </a:spcAft>
              <a:defRPr/>
            </a:pPr>
            <a:r>
              <a:rPr lang="en-US" sz="1800" b="1" kern="0" dirty="0" smtClean="0">
                <a:solidFill>
                  <a:srgbClr val="133B9C"/>
                </a:solidFill>
                <a:latin typeface="Calibri"/>
                <a:cs typeface="Calibri"/>
              </a:rPr>
              <a:t>The GEISER (Geothermal Engineering Integrating Mitigation of Induced Seismicity in Reservoirs) project </a:t>
            </a:r>
            <a:r>
              <a:rPr lang="en-US" sz="1800" kern="0" dirty="0" smtClean="0">
                <a:solidFill>
                  <a:srgbClr val="133B9C"/>
                </a:solidFill>
                <a:latin typeface="Calibri"/>
                <a:cs typeface="Calibri"/>
              </a:rPr>
              <a:t>started at the beginning of the year 2010, with a funding of € 5.3 Mio granted for 3.5 years</a:t>
            </a:r>
          </a:p>
          <a:p>
            <a:pPr indent="0" eaLnBrk="1" fontAlgn="base" hangingPunct="1">
              <a:spcBef>
                <a:spcPct val="0"/>
              </a:spcBef>
              <a:spcAft>
                <a:spcPct val="0"/>
              </a:spcAft>
              <a:defRPr/>
            </a:pPr>
            <a:r>
              <a:rPr lang="en-US" sz="1800" b="1" kern="0" dirty="0" smtClean="0">
                <a:solidFill>
                  <a:srgbClr val="133B9C"/>
                </a:solidFill>
                <a:latin typeface="Calibri"/>
                <a:cs typeface="Calibri"/>
              </a:rPr>
              <a:t>Goal</a:t>
            </a:r>
            <a:r>
              <a:rPr lang="en-US" sz="1800" kern="0" dirty="0" smtClean="0">
                <a:solidFill>
                  <a:srgbClr val="133B9C"/>
                </a:solidFill>
                <a:latin typeface="Calibri"/>
                <a:cs typeface="Calibri"/>
              </a:rPr>
              <a:t>: to develop strategies to </a:t>
            </a:r>
            <a:r>
              <a:rPr lang="en-US" sz="1800" kern="0" dirty="0" err="1" smtClean="0">
                <a:solidFill>
                  <a:srgbClr val="133B9C"/>
                </a:solidFill>
                <a:latin typeface="Calibri"/>
                <a:cs typeface="Calibri"/>
              </a:rPr>
              <a:t>fulfil</a:t>
            </a:r>
            <a:r>
              <a:rPr lang="en-US" sz="1800" kern="0" dirty="0" smtClean="0">
                <a:solidFill>
                  <a:srgbClr val="133B9C"/>
                </a:solidFill>
                <a:latin typeface="Calibri"/>
                <a:cs typeface="Calibri"/>
              </a:rPr>
              <a:t> the task of the stimulation and improve the hydraulic properties of the geothermal reservoir without producing large earthquakes that pose a threat to buildings and disturb the public. </a:t>
            </a:r>
            <a:endParaRPr lang="en-US" sz="1800" dirty="0" smtClean="0">
              <a:solidFill>
                <a:prstClr val="black"/>
              </a:solidFill>
              <a:latin typeface="Calibri"/>
            </a:endParaRPr>
          </a:p>
          <a:p>
            <a:pPr indent="0" algn="ctr" eaLnBrk="1" fontAlgn="base" hangingPunct="1">
              <a:spcBef>
                <a:spcPct val="0"/>
              </a:spcBef>
              <a:spcAft>
                <a:spcPct val="0"/>
              </a:spcAft>
              <a:defRPr/>
            </a:pPr>
            <a:endParaRPr lang="en-US" sz="1800" dirty="0" smtClean="0">
              <a:solidFill>
                <a:prstClr val="black"/>
              </a:solidFill>
              <a:latin typeface="Calibri"/>
            </a:endParaRPr>
          </a:p>
        </p:txBody>
      </p:sp>
      <p:sp>
        <p:nvSpPr>
          <p:cNvPr id="94212" name="CasellaDiTesto 7"/>
          <p:cNvSpPr txBox="1">
            <a:spLocks noChangeArrowheads="1"/>
          </p:cNvSpPr>
          <p:nvPr/>
        </p:nvSpPr>
        <p:spPr bwMode="auto">
          <a:xfrm>
            <a:off x="323850" y="1052513"/>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it-IT" smtClean="0">
                <a:solidFill>
                  <a:srgbClr val="FF0000"/>
                </a:solidFill>
                <a:latin typeface="Chalkduster" charset="0"/>
                <a:cs typeface="Chalkduster" charset="0"/>
              </a:rPr>
              <a:t>International Projects</a:t>
            </a:r>
          </a:p>
        </p:txBody>
      </p:sp>
      <p:pic>
        <p:nvPicPr>
          <p:cNvPr id="94213" name="Immagine 1" descr="logo_0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0825" y="9525"/>
            <a:ext cx="281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Immagine 8" descr="logo_02.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692900" y="0"/>
            <a:ext cx="2451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4859338" y="3860800"/>
            <a:ext cx="3960812" cy="2308225"/>
          </a:xfrm>
          <a:prstGeom prst="rect">
            <a:avLst/>
          </a:prstGeom>
          <a:noFill/>
        </p:spPr>
        <p:txBody>
          <a:bodyPr>
            <a:spAutoFit/>
          </a:bodyPr>
          <a:lstStyle/>
          <a:p>
            <a:pPr marL="285750" indent="-285750" defTabSz="914400" eaLnBrk="0" fontAlgn="base" hangingPunct="0">
              <a:spcBef>
                <a:spcPct val="0"/>
              </a:spcBef>
              <a:spcAft>
                <a:spcPct val="0"/>
              </a:spcAft>
              <a:buFont typeface="Arial"/>
              <a:buChar char="•"/>
              <a:defRPr/>
            </a:pPr>
            <a:r>
              <a:rPr lang="it-IT" dirty="0">
                <a:solidFill>
                  <a:prstClr val="black"/>
                </a:solidFill>
                <a:latin typeface="Calibri"/>
                <a:ea typeface="ＭＳ Ｐゴシック" charset="0"/>
                <a:cs typeface="ＭＳ Ｐゴシック" charset="0"/>
              </a:rPr>
              <a:t>Analysis of </a:t>
            </a:r>
            <a:r>
              <a:rPr lang="it-IT" dirty="0" err="1">
                <a:solidFill>
                  <a:prstClr val="black"/>
                </a:solidFill>
                <a:latin typeface="Calibri"/>
                <a:ea typeface="ＭＳ Ｐゴシック" charset="0"/>
                <a:cs typeface="ＭＳ Ｐゴシック" charset="0"/>
              </a:rPr>
              <a:t>induced</a:t>
            </a:r>
            <a:r>
              <a:rPr lang="it-IT" dirty="0">
                <a:solidFill>
                  <a:prstClr val="black"/>
                </a:solidFill>
                <a:latin typeface="Calibri"/>
                <a:ea typeface="ＭＳ Ｐゴシック" charset="0"/>
                <a:cs typeface="ＭＳ Ｐゴシック" charset="0"/>
              </a:rPr>
              <a:t> </a:t>
            </a:r>
            <a:r>
              <a:rPr lang="it-IT" dirty="0" err="1">
                <a:solidFill>
                  <a:prstClr val="black"/>
                </a:solidFill>
                <a:latin typeface="Calibri"/>
                <a:ea typeface="ＭＳ Ｐゴシック" charset="0"/>
                <a:cs typeface="ＭＳ Ｐゴシック" charset="0"/>
              </a:rPr>
              <a:t>seismicity</a:t>
            </a:r>
            <a:endParaRPr lang="it-IT" dirty="0">
              <a:solidFill>
                <a:prstClr val="black"/>
              </a:solidFill>
              <a:latin typeface="Calibri"/>
              <a:ea typeface="ＭＳ Ｐゴシック" charset="0"/>
              <a:cs typeface="ＭＳ Ｐゴシック" charset="0"/>
            </a:endParaRPr>
          </a:p>
          <a:p>
            <a:pPr marL="285750" indent="-285750" defTabSz="914400" eaLnBrk="0" fontAlgn="base" hangingPunct="0">
              <a:spcBef>
                <a:spcPct val="0"/>
              </a:spcBef>
              <a:spcAft>
                <a:spcPct val="0"/>
              </a:spcAft>
              <a:buFont typeface="Arial"/>
              <a:buChar char="•"/>
              <a:defRPr/>
            </a:pPr>
            <a:r>
              <a:rPr lang="it-IT" dirty="0" err="1">
                <a:solidFill>
                  <a:prstClr val="black"/>
                </a:solidFill>
                <a:latin typeface="Calibri"/>
                <a:ea typeface="ＭＳ Ｐゴシック" charset="0"/>
                <a:cs typeface="ＭＳ Ｐゴシック" charset="0"/>
              </a:rPr>
              <a:t>Understanding</a:t>
            </a:r>
            <a:r>
              <a:rPr lang="it-IT" dirty="0">
                <a:solidFill>
                  <a:prstClr val="black"/>
                </a:solidFill>
                <a:latin typeface="Calibri"/>
                <a:ea typeface="ＭＳ Ｐゴシック" charset="0"/>
                <a:cs typeface="ＭＳ Ｐゴシック" charset="0"/>
              </a:rPr>
              <a:t> the </a:t>
            </a:r>
            <a:r>
              <a:rPr lang="it-IT" dirty="0" err="1">
                <a:solidFill>
                  <a:prstClr val="black"/>
                </a:solidFill>
                <a:latin typeface="Calibri"/>
                <a:ea typeface="ＭＳ Ｐゴシック" charset="0"/>
                <a:cs typeface="ＭＳ Ｐゴシック" charset="0"/>
              </a:rPr>
              <a:t>geomechanics</a:t>
            </a:r>
            <a:r>
              <a:rPr lang="it-IT" dirty="0">
                <a:solidFill>
                  <a:prstClr val="black"/>
                </a:solidFill>
                <a:latin typeface="Calibri"/>
                <a:ea typeface="ＭＳ Ｐゴシック" charset="0"/>
                <a:cs typeface="ＭＳ Ｐゴシック" charset="0"/>
              </a:rPr>
              <a:t> and </a:t>
            </a:r>
            <a:r>
              <a:rPr lang="it-IT" dirty="0" err="1">
                <a:solidFill>
                  <a:prstClr val="black"/>
                </a:solidFill>
                <a:latin typeface="Calibri"/>
                <a:ea typeface="ＭＳ Ｐゴシック" charset="0"/>
                <a:cs typeface="ＭＳ Ｐゴシック" charset="0"/>
              </a:rPr>
              <a:t>processes</a:t>
            </a:r>
            <a:r>
              <a:rPr lang="it-IT" dirty="0">
                <a:solidFill>
                  <a:prstClr val="black"/>
                </a:solidFill>
                <a:latin typeface="Calibri"/>
                <a:ea typeface="ＭＳ Ｐゴシック" charset="0"/>
                <a:cs typeface="ＭＳ Ｐゴシック" charset="0"/>
              </a:rPr>
              <a:t> </a:t>
            </a:r>
            <a:r>
              <a:rPr lang="it-IT" dirty="0" err="1">
                <a:solidFill>
                  <a:prstClr val="black"/>
                </a:solidFill>
                <a:latin typeface="Calibri"/>
                <a:ea typeface="ＭＳ Ｐゴシック" charset="0"/>
                <a:cs typeface="ＭＳ Ｐゴシック" charset="0"/>
              </a:rPr>
              <a:t>involved</a:t>
            </a:r>
            <a:r>
              <a:rPr lang="it-IT" dirty="0">
                <a:solidFill>
                  <a:prstClr val="black"/>
                </a:solidFill>
                <a:latin typeface="Calibri"/>
                <a:ea typeface="ＭＳ Ｐゴシック" charset="0"/>
                <a:cs typeface="ＭＳ Ｐゴシック" charset="0"/>
              </a:rPr>
              <a:t> in </a:t>
            </a:r>
            <a:r>
              <a:rPr lang="it-IT" dirty="0" err="1">
                <a:solidFill>
                  <a:prstClr val="black"/>
                </a:solidFill>
                <a:latin typeface="Calibri"/>
                <a:ea typeface="ＭＳ Ｐゴシック" charset="0"/>
                <a:cs typeface="ＭＳ Ｐゴシック" charset="0"/>
              </a:rPr>
              <a:t>induced</a:t>
            </a:r>
            <a:r>
              <a:rPr lang="it-IT" dirty="0">
                <a:solidFill>
                  <a:prstClr val="black"/>
                </a:solidFill>
                <a:latin typeface="Calibri"/>
                <a:ea typeface="ＭＳ Ｐゴシック" charset="0"/>
                <a:cs typeface="ＭＳ Ｐゴシック" charset="0"/>
              </a:rPr>
              <a:t> </a:t>
            </a:r>
            <a:r>
              <a:rPr lang="it-IT" dirty="0" err="1">
                <a:solidFill>
                  <a:prstClr val="black"/>
                </a:solidFill>
                <a:latin typeface="Calibri"/>
                <a:ea typeface="ＭＳ Ｐゴシック" charset="0"/>
                <a:cs typeface="ＭＳ Ｐゴシック" charset="0"/>
              </a:rPr>
              <a:t>seismicity</a:t>
            </a:r>
            <a:endParaRPr lang="it-IT" dirty="0">
              <a:solidFill>
                <a:prstClr val="black"/>
              </a:solidFill>
              <a:latin typeface="Calibri"/>
              <a:ea typeface="ＭＳ Ｐゴシック" charset="0"/>
              <a:cs typeface="ＭＳ Ｐゴシック" charset="0"/>
            </a:endParaRPr>
          </a:p>
          <a:p>
            <a:pPr marL="285750" indent="-285750" defTabSz="914400" eaLnBrk="0" fontAlgn="base" hangingPunct="0">
              <a:spcBef>
                <a:spcPct val="0"/>
              </a:spcBef>
              <a:spcAft>
                <a:spcPct val="0"/>
              </a:spcAft>
              <a:buFont typeface="Arial"/>
              <a:buChar char="•"/>
              <a:defRPr/>
            </a:pPr>
            <a:r>
              <a:rPr lang="it-IT" dirty="0" err="1">
                <a:solidFill>
                  <a:prstClr val="black"/>
                </a:solidFill>
                <a:latin typeface="Calibri"/>
                <a:ea typeface="ＭＳ Ｐゴシック" charset="0"/>
                <a:cs typeface="ＭＳ Ｐゴシック" charset="0"/>
              </a:rPr>
              <a:t>Consequences</a:t>
            </a:r>
            <a:r>
              <a:rPr lang="it-IT" dirty="0">
                <a:solidFill>
                  <a:prstClr val="black"/>
                </a:solidFill>
                <a:latin typeface="Calibri"/>
                <a:ea typeface="ＭＳ Ｐゴシック" charset="0"/>
                <a:cs typeface="ＭＳ Ｐゴシック" charset="0"/>
              </a:rPr>
              <a:t> of </a:t>
            </a:r>
            <a:r>
              <a:rPr lang="it-IT" dirty="0" err="1">
                <a:solidFill>
                  <a:prstClr val="black"/>
                </a:solidFill>
                <a:latin typeface="Calibri"/>
                <a:ea typeface="ＭＳ Ｐゴシック" charset="0"/>
                <a:cs typeface="ＭＳ Ｐゴシック" charset="0"/>
              </a:rPr>
              <a:t>induced</a:t>
            </a:r>
            <a:r>
              <a:rPr lang="it-IT" dirty="0">
                <a:solidFill>
                  <a:prstClr val="black"/>
                </a:solidFill>
                <a:latin typeface="Calibri"/>
                <a:ea typeface="ＭＳ Ｐゴシック" charset="0"/>
                <a:cs typeface="ＭＳ Ｐゴシック" charset="0"/>
              </a:rPr>
              <a:t> </a:t>
            </a:r>
            <a:r>
              <a:rPr lang="it-IT" dirty="0" err="1">
                <a:solidFill>
                  <a:prstClr val="black"/>
                </a:solidFill>
                <a:latin typeface="Calibri"/>
                <a:ea typeface="ＭＳ Ｐゴシック" charset="0"/>
                <a:cs typeface="ＭＳ Ｐゴシック" charset="0"/>
              </a:rPr>
              <a:t>seismicity</a:t>
            </a:r>
            <a:endParaRPr lang="it-IT" dirty="0">
              <a:solidFill>
                <a:prstClr val="black"/>
              </a:solidFill>
              <a:latin typeface="Calibri"/>
              <a:ea typeface="ＭＳ Ｐゴシック" charset="0"/>
              <a:cs typeface="ＭＳ Ｐゴシック" charset="0"/>
            </a:endParaRPr>
          </a:p>
          <a:p>
            <a:pPr marL="285750" indent="-285750" defTabSz="914400" eaLnBrk="0" fontAlgn="base" hangingPunct="0">
              <a:spcBef>
                <a:spcPct val="0"/>
              </a:spcBef>
              <a:spcAft>
                <a:spcPct val="0"/>
              </a:spcAft>
              <a:buFont typeface="Arial"/>
              <a:buChar char="•"/>
              <a:defRPr/>
            </a:pPr>
            <a:r>
              <a:rPr lang="it-IT" dirty="0" err="1">
                <a:solidFill>
                  <a:prstClr val="black"/>
                </a:solidFill>
                <a:latin typeface="Calibri"/>
                <a:ea typeface="ＭＳ Ｐゴシック" charset="0"/>
                <a:cs typeface="ＭＳ Ｐゴシック" charset="0"/>
              </a:rPr>
              <a:t>Strategies</a:t>
            </a:r>
            <a:r>
              <a:rPr lang="it-IT" dirty="0">
                <a:solidFill>
                  <a:prstClr val="black"/>
                </a:solidFill>
                <a:latin typeface="Calibri"/>
                <a:ea typeface="ＭＳ Ｐゴシック" charset="0"/>
                <a:cs typeface="ＭＳ Ｐゴシック" charset="0"/>
              </a:rPr>
              <a:t> for the </a:t>
            </a:r>
            <a:r>
              <a:rPr lang="it-IT" dirty="0" err="1">
                <a:solidFill>
                  <a:prstClr val="black"/>
                </a:solidFill>
                <a:latin typeface="Calibri"/>
                <a:ea typeface="ＭＳ Ｐゴシック" charset="0"/>
                <a:cs typeface="ＭＳ Ｐゴシック" charset="0"/>
              </a:rPr>
              <a:t>mitigation</a:t>
            </a:r>
            <a:r>
              <a:rPr lang="it-IT" dirty="0">
                <a:solidFill>
                  <a:prstClr val="black"/>
                </a:solidFill>
                <a:latin typeface="Calibri"/>
                <a:ea typeface="ＭＳ Ｐゴシック" charset="0"/>
                <a:cs typeface="ＭＳ Ｐゴシック" charset="0"/>
              </a:rPr>
              <a:t> of </a:t>
            </a:r>
            <a:r>
              <a:rPr lang="it-IT" dirty="0" err="1">
                <a:solidFill>
                  <a:prstClr val="black"/>
                </a:solidFill>
                <a:latin typeface="Calibri"/>
                <a:ea typeface="ＭＳ Ｐゴシック" charset="0"/>
                <a:cs typeface="ＭＳ Ｐゴシック" charset="0"/>
              </a:rPr>
              <a:t>induced</a:t>
            </a:r>
            <a:r>
              <a:rPr lang="it-IT" dirty="0">
                <a:solidFill>
                  <a:prstClr val="black"/>
                </a:solidFill>
                <a:latin typeface="Calibri"/>
                <a:ea typeface="ＭＳ Ｐゴシック" charset="0"/>
                <a:cs typeface="ＭＳ Ｐゴシック" charset="0"/>
              </a:rPr>
              <a:t> </a:t>
            </a:r>
            <a:r>
              <a:rPr lang="it-IT" dirty="0" err="1">
                <a:solidFill>
                  <a:prstClr val="black"/>
                </a:solidFill>
                <a:latin typeface="Calibri"/>
                <a:ea typeface="ＭＳ Ｐゴシック" charset="0"/>
                <a:cs typeface="ＭＳ Ｐゴシック" charset="0"/>
              </a:rPr>
              <a:t>seismicity</a:t>
            </a:r>
            <a:endParaRPr lang="it-IT" dirty="0">
              <a:solidFill>
                <a:prstClr val="black"/>
              </a:solidFill>
              <a:latin typeface="Calibri"/>
              <a:ea typeface="ＭＳ Ｐゴシック" charset="0"/>
              <a:cs typeface="ＭＳ Ｐゴシック" charset="0"/>
            </a:endParaRPr>
          </a:p>
          <a:p>
            <a:pPr defTabSz="914400" eaLnBrk="0" fontAlgn="base" hangingPunct="0">
              <a:spcBef>
                <a:spcPct val="0"/>
              </a:spcBef>
              <a:spcAft>
                <a:spcPct val="0"/>
              </a:spcAft>
              <a:defRPr/>
            </a:pPr>
            <a:endParaRPr lang="it-IT" dirty="0">
              <a:solidFill>
                <a:prstClr val="black"/>
              </a:solidFill>
              <a:latin typeface="Calibri"/>
              <a:ea typeface="ＭＳ Ｐゴシック" charset="0"/>
              <a:cs typeface="Calibri"/>
            </a:endParaRPr>
          </a:p>
        </p:txBody>
      </p:sp>
    </p:spTree>
    <p:extLst>
      <p:ext uri="{BB962C8B-B14F-4D97-AF65-F5344CB8AC3E}">
        <p14:creationId xmlns:p14="http://schemas.microsoft.com/office/powerpoint/2010/main" val="2903592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1331913" y="1844675"/>
            <a:ext cx="7272337" cy="719138"/>
          </a:xfrm>
        </p:spPr>
        <p:txBody>
          <a:bodyPr/>
          <a:lstStyle/>
          <a:p>
            <a:r>
              <a:rPr lang="en-GB" sz="2000">
                <a:latin typeface="Calibri" charset="0"/>
                <a:cs typeface="Calibri" charset="0"/>
              </a:rPr>
              <a:t>The resource assessment in the context of Geo-ELEC</a:t>
            </a:r>
          </a:p>
        </p:txBody>
      </p:sp>
      <p:sp>
        <p:nvSpPr>
          <p:cNvPr id="13315" name="Rectangle 3"/>
          <p:cNvSpPr>
            <a:spLocks noGrp="1"/>
          </p:cNvSpPr>
          <p:nvPr>
            <p:ph type="body" idx="1"/>
          </p:nvPr>
        </p:nvSpPr>
        <p:spPr/>
        <p:txBody>
          <a:bodyPr/>
          <a:lstStyle/>
          <a:p>
            <a:pPr marL="0" indent="0">
              <a:buFontTx/>
              <a:buNone/>
              <a:defRPr/>
            </a:pPr>
            <a:endParaRPr lang="en-GB" dirty="0" smtClean="0">
              <a:latin typeface="Calibri"/>
              <a:ea typeface="+mn-ea"/>
              <a:cs typeface="Calibri"/>
            </a:endParaRPr>
          </a:p>
          <a:p>
            <a:pPr>
              <a:buFontTx/>
              <a:buNone/>
              <a:defRPr/>
            </a:pPr>
            <a:r>
              <a:rPr lang="en-GB" b="1" dirty="0" smtClean="0">
                <a:latin typeface="Calibri"/>
                <a:ea typeface="+mn-ea"/>
                <a:cs typeface="Calibri"/>
              </a:rPr>
              <a:t>Fitting to the aim of Geo-ELEC</a:t>
            </a:r>
          </a:p>
          <a:p>
            <a:pPr marL="0" indent="0">
              <a:buFontTx/>
              <a:buNone/>
              <a:defRPr/>
            </a:pPr>
            <a:r>
              <a:rPr lang="en-GB" dirty="0" smtClean="0">
                <a:latin typeface="Calibri"/>
                <a:ea typeface="+mn-ea"/>
                <a:cs typeface="Calibri"/>
              </a:rPr>
              <a:t>Build resource assessment of Europe for geothermal power </a:t>
            </a:r>
          </a:p>
          <a:p>
            <a:pPr marL="0" indent="0">
              <a:buFontTx/>
              <a:buNone/>
              <a:defRPr/>
            </a:pPr>
            <a:r>
              <a:rPr lang="en-GB" dirty="0" smtClean="0">
                <a:latin typeface="Calibri"/>
                <a:ea typeface="+mn-ea"/>
                <a:cs typeface="Calibri"/>
              </a:rPr>
              <a:t>Time horizons of 2020 and beyond</a:t>
            </a:r>
          </a:p>
          <a:p>
            <a:pPr>
              <a:buFontTx/>
              <a:buNone/>
              <a:defRPr/>
            </a:pPr>
            <a:endParaRPr lang="en-GB" dirty="0" smtClean="0">
              <a:latin typeface="Calibri"/>
              <a:ea typeface="+mn-ea"/>
              <a:cs typeface="Calibri"/>
            </a:endParaRPr>
          </a:p>
          <a:p>
            <a:pPr marL="0" indent="0">
              <a:buFontTx/>
              <a:buNone/>
              <a:defRPr/>
            </a:pPr>
            <a:r>
              <a:rPr lang="en-GB" dirty="0" smtClean="0">
                <a:latin typeface="Calibri"/>
                <a:ea typeface="+mn-ea"/>
                <a:cs typeface="Calibri"/>
              </a:rPr>
              <a:t>Build on existing methodologies</a:t>
            </a:r>
          </a:p>
          <a:p>
            <a:pPr marL="0" indent="0">
              <a:buFontTx/>
              <a:buNone/>
              <a:defRPr/>
            </a:pPr>
            <a:r>
              <a:rPr lang="en-GB" dirty="0" smtClean="0">
                <a:latin typeface="Calibri"/>
                <a:ea typeface="+mn-ea"/>
                <a:cs typeface="Calibri"/>
              </a:rPr>
              <a:t>Proposed assessment methodology</a:t>
            </a:r>
          </a:p>
          <a:p>
            <a:pPr marL="0" indent="0">
              <a:buFontTx/>
              <a:buNone/>
              <a:defRPr/>
            </a:pPr>
            <a:r>
              <a:rPr lang="en-GB" dirty="0" smtClean="0">
                <a:latin typeface="Calibri"/>
                <a:ea typeface="+mn-ea"/>
                <a:cs typeface="Calibri"/>
              </a:rPr>
              <a:t>Presentation on pan-</a:t>
            </a:r>
            <a:r>
              <a:rPr lang="en-GB" dirty="0" err="1" smtClean="0">
                <a:latin typeface="Calibri"/>
                <a:ea typeface="+mn-ea"/>
                <a:cs typeface="Calibri"/>
              </a:rPr>
              <a:t>european</a:t>
            </a:r>
            <a:r>
              <a:rPr lang="en-GB" dirty="0" smtClean="0">
                <a:latin typeface="Calibri"/>
                <a:ea typeface="+mn-ea"/>
                <a:cs typeface="Calibri"/>
              </a:rPr>
              <a:t> scale (</a:t>
            </a:r>
            <a:r>
              <a:rPr lang="en-GB" dirty="0" err="1">
                <a:latin typeface="Calibri"/>
                <a:cs typeface="Calibri"/>
              </a:rPr>
              <a:t>WebGIS</a:t>
            </a:r>
            <a:r>
              <a:rPr lang="en-GB" dirty="0">
                <a:latin typeface="Calibri"/>
                <a:cs typeface="Calibri"/>
              </a:rPr>
              <a:t> with resource potential in map </a:t>
            </a:r>
            <a:r>
              <a:rPr lang="en-GB" dirty="0" smtClean="0">
                <a:latin typeface="Calibri"/>
                <a:cs typeface="Calibri"/>
              </a:rPr>
              <a:t>view</a:t>
            </a:r>
            <a:r>
              <a:rPr lang="en-GB" dirty="0" smtClean="0">
                <a:latin typeface="Calibri"/>
                <a:ea typeface="+mn-ea"/>
                <a:cs typeface="Calibri"/>
              </a:rPr>
              <a:t>)</a:t>
            </a:r>
          </a:p>
        </p:txBody>
      </p:sp>
      <p:sp>
        <p:nvSpPr>
          <p:cNvPr id="95235" name="CasellaDiTesto 6"/>
          <p:cNvSpPr txBox="1">
            <a:spLocks noChangeArrowheads="1"/>
          </p:cNvSpPr>
          <p:nvPr/>
        </p:nvSpPr>
        <p:spPr bwMode="auto">
          <a:xfrm>
            <a:off x="250825" y="908050"/>
            <a:ext cx="489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it-IT" smtClean="0">
                <a:solidFill>
                  <a:srgbClr val="FF0000"/>
                </a:solidFill>
                <a:latin typeface="Chalkduster" charset="0"/>
                <a:cs typeface="Chalkduster" charset="0"/>
              </a:rPr>
              <a:t>International Projects</a:t>
            </a:r>
          </a:p>
        </p:txBody>
      </p:sp>
    </p:spTree>
    <p:extLst>
      <p:ext uri="{BB962C8B-B14F-4D97-AF65-F5344CB8AC3E}">
        <p14:creationId xmlns:p14="http://schemas.microsoft.com/office/powerpoint/2010/main" val="3518838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nl-NL" smtClean="0"/>
              <a:t>10 januari 2011</a:t>
            </a:r>
            <a:endParaRPr lang="nl-NL" dirty="0"/>
          </a:p>
        </p:txBody>
      </p:sp>
      <p:sp>
        <p:nvSpPr>
          <p:cNvPr id="3" name="Segnaposto piè di pagina 2"/>
          <p:cNvSpPr>
            <a:spLocks noGrp="1"/>
          </p:cNvSpPr>
          <p:nvPr>
            <p:ph type="ftr" sz="quarter" idx="11"/>
          </p:nvPr>
        </p:nvSpPr>
        <p:spPr/>
        <p:txBody>
          <a:bodyPr/>
          <a:lstStyle/>
          <a:p>
            <a:pPr>
              <a:defRPr/>
            </a:pPr>
            <a:r>
              <a:rPr lang="nl-NL" smtClean="0"/>
              <a:t>TNO Nieuwe huisstijl</a:t>
            </a:r>
            <a:endParaRPr lang="nl-NL" dirty="0"/>
          </a:p>
        </p:txBody>
      </p:sp>
      <p:sp>
        <p:nvSpPr>
          <p:cNvPr id="4" name="Segnaposto numero diapositiva 3"/>
          <p:cNvSpPr>
            <a:spLocks noGrp="1"/>
          </p:cNvSpPr>
          <p:nvPr>
            <p:ph type="sldNum" sz="quarter" idx="12"/>
          </p:nvPr>
        </p:nvSpPr>
        <p:spPr/>
        <p:txBody>
          <a:bodyPr/>
          <a:lstStyle/>
          <a:p>
            <a:pPr>
              <a:defRPr/>
            </a:pPr>
            <a:fld id="{9729D01E-6E18-8241-A503-4987D2608F9C}" type="slidenum">
              <a:rPr lang="nl-NL" smtClean="0"/>
              <a:pPr>
                <a:defRPr/>
              </a:pPr>
              <a:t>33</a:t>
            </a:fld>
            <a:endParaRPr lang="nl-NL"/>
          </a:p>
        </p:txBody>
      </p:sp>
      <p:pic>
        <p:nvPicPr>
          <p:cNvPr id="9" name="Immagine 8"/>
          <p:cNvPicPr>
            <a:picLocks noChangeAspect="1"/>
          </p:cNvPicPr>
          <p:nvPr/>
        </p:nvPicPr>
        <p:blipFill>
          <a:blip r:embed="rId2"/>
          <a:stretch>
            <a:fillRect/>
          </a:stretch>
        </p:blipFill>
        <p:spPr>
          <a:xfrm>
            <a:off x="266700" y="994830"/>
            <a:ext cx="8610600" cy="5194300"/>
          </a:xfrm>
          <a:prstGeom prst="rect">
            <a:avLst/>
          </a:prstGeom>
        </p:spPr>
      </p:pic>
    </p:spTree>
    <p:extLst>
      <p:ext uri="{BB962C8B-B14F-4D97-AF65-F5344CB8AC3E}">
        <p14:creationId xmlns:p14="http://schemas.microsoft.com/office/powerpoint/2010/main" val="2487671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nl-NL" smtClean="0"/>
              <a:t>10 januari 2011</a:t>
            </a:r>
            <a:endParaRPr lang="nl-NL" dirty="0"/>
          </a:p>
        </p:txBody>
      </p:sp>
      <p:sp>
        <p:nvSpPr>
          <p:cNvPr id="3" name="Segnaposto piè di pagina 2"/>
          <p:cNvSpPr>
            <a:spLocks noGrp="1"/>
          </p:cNvSpPr>
          <p:nvPr>
            <p:ph type="ftr" sz="quarter" idx="11"/>
          </p:nvPr>
        </p:nvSpPr>
        <p:spPr/>
        <p:txBody>
          <a:bodyPr/>
          <a:lstStyle/>
          <a:p>
            <a:pPr>
              <a:defRPr/>
            </a:pPr>
            <a:r>
              <a:rPr lang="nl-NL" smtClean="0"/>
              <a:t>TNO Nieuwe huisstijl</a:t>
            </a:r>
            <a:endParaRPr lang="nl-NL" dirty="0"/>
          </a:p>
        </p:txBody>
      </p:sp>
      <p:sp>
        <p:nvSpPr>
          <p:cNvPr id="4" name="Segnaposto numero diapositiva 3"/>
          <p:cNvSpPr>
            <a:spLocks noGrp="1"/>
          </p:cNvSpPr>
          <p:nvPr>
            <p:ph type="sldNum" sz="quarter" idx="12"/>
          </p:nvPr>
        </p:nvSpPr>
        <p:spPr/>
        <p:txBody>
          <a:bodyPr/>
          <a:lstStyle/>
          <a:p>
            <a:pPr>
              <a:defRPr/>
            </a:pPr>
            <a:fld id="{9729D01E-6E18-8241-A503-4987D2608F9C}" type="slidenum">
              <a:rPr lang="nl-NL" smtClean="0"/>
              <a:pPr>
                <a:defRPr/>
              </a:pPr>
              <a:t>34</a:t>
            </a:fld>
            <a:endParaRPr lang="nl-NL"/>
          </a:p>
        </p:txBody>
      </p:sp>
      <p:pic>
        <p:nvPicPr>
          <p:cNvPr id="7" name="Immagine 6"/>
          <p:cNvPicPr>
            <a:picLocks noChangeAspect="1"/>
          </p:cNvPicPr>
          <p:nvPr/>
        </p:nvPicPr>
        <p:blipFill>
          <a:blip r:embed="rId2"/>
          <a:stretch>
            <a:fillRect/>
          </a:stretch>
        </p:blipFill>
        <p:spPr>
          <a:xfrm>
            <a:off x="372533" y="1351470"/>
            <a:ext cx="5202767" cy="4884230"/>
          </a:xfrm>
          <a:prstGeom prst="rect">
            <a:avLst/>
          </a:prstGeom>
        </p:spPr>
      </p:pic>
      <p:sp>
        <p:nvSpPr>
          <p:cNvPr id="8" name="CasellaDiTesto 7"/>
          <p:cNvSpPr txBox="1"/>
          <p:nvPr/>
        </p:nvSpPr>
        <p:spPr>
          <a:xfrm>
            <a:off x="6096000" y="1676400"/>
            <a:ext cx="2590800" cy="646331"/>
          </a:xfrm>
          <a:prstGeom prst="rect">
            <a:avLst/>
          </a:prstGeom>
          <a:noFill/>
        </p:spPr>
        <p:txBody>
          <a:bodyPr wrap="square" rtlCol="0">
            <a:spAutoFit/>
          </a:bodyPr>
          <a:lstStyle/>
          <a:p>
            <a:r>
              <a:rPr lang="it-IT" dirty="0" smtClean="0"/>
              <a:t>Minimum LCOE nel 2030 in €/</a:t>
            </a:r>
            <a:r>
              <a:rPr lang="it-IT" dirty="0" err="1" smtClean="0"/>
              <a:t>MWe</a:t>
            </a:r>
            <a:endParaRPr lang="it-IT" dirty="0"/>
          </a:p>
        </p:txBody>
      </p:sp>
    </p:spTree>
    <p:extLst>
      <p:ext uri="{BB962C8B-B14F-4D97-AF65-F5344CB8AC3E}">
        <p14:creationId xmlns:p14="http://schemas.microsoft.com/office/powerpoint/2010/main" val="756886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6" descr="img03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3325" y="692150"/>
            <a:ext cx="28606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9"/>
          <p:cNvSpPr>
            <a:spLocks noChangeArrowheads="1"/>
          </p:cNvSpPr>
          <p:nvPr/>
        </p:nvSpPr>
        <p:spPr bwMode="auto">
          <a:xfrm>
            <a:off x="0" y="0"/>
            <a:ext cx="9144000" cy="6429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20483" name="AutoShape 12"/>
          <p:cNvSpPr>
            <a:spLocks noChangeArrowheads="1"/>
          </p:cNvSpPr>
          <p:nvPr/>
        </p:nvSpPr>
        <p:spPr bwMode="auto">
          <a:xfrm>
            <a:off x="355600" y="5091113"/>
            <a:ext cx="8609013" cy="749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837 h 21600"/>
              <a:gd name="T14" fmla="*/ 20069 w 21600"/>
              <a:gd name="T15" fmla="*/ 18763 h 21600"/>
            </a:gdLst>
            <a:ahLst/>
            <a:cxnLst>
              <a:cxn ang="T8">
                <a:pos x="T0" y="T1"/>
              </a:cxn>
              <a:cxn ang="T9">
                <a:pos x="T2" y="T3"/>
              </a:cxn>
              <a:cxn ang="T10">
                <a:pos x="T4" y="T5"/>
              </a:cxn>
              <a:cxn ang="T11">
                <a:pos x="T6" y="T7"/>
              </a:cxn>
            </a:cxnLst>
            <a:rect l="T12" t="T13" r="T14" b="T15"/>
            <a:pathLst>
              <a:path w="21600" h="21600">
                <a:moveTo>
                  <a:pt x="19523" y="0"/>
                </a:moveTo>
                <a:lnTo>
                  <a:pt x="19523" y="2837"/>
                </a:lnTo>
                <a:lnTo>
                  <a:pt x="3375" y="2837"/>
                </a:lnTo>
                <a:lnTo>
                  <a:pt x="3375" y="18763"/>
                </a:lnTo>
                <a:lnTo>
                  <a:pt x="19523" y="18763"/>
                </a:lnTo>
                <a:lnTo>
                  <a:pt x="19523" y="21600"/>
                </a:lnTo>
                <a:lnTo>
                  <a:pt x="21600" y="10800"/>
                </a:lnTo>
                <a:lnTo>
                  <a:pt x="19523" y="0"/>
                </a:lnTo>
                <a:close/>
              </a:path>
              <a:path w="21600" h="21600">
                <a:moveTo>
                  <a:pt x="1350" y="2837"/>
                </a:moveTo>
                <a:lnTo>
                  <a:pt x="1350" y="18763"/>
                </a:lnTo>
                <a:lnTo>
                  <a:pt x="2700" y="18763"/>
                </a:lnTo>
                <a:lnTo>
                  <a:pt x="2700" y="2837"/>
                </a:lnTo>
                <a:lnTo>
                  <a:pt x="1350" y="2837"/>
                </a:lnTo>
                <a:close/>
              </a:path>
              <a:path w="21600" h="21600">
                <a:moveTo>
                  <a:pt x="0" y="2837"/>
                </a:moveTo>
                <a:lnTo>
                  <a:pt x="0" y="18763"/>
                </a:lnTo>
                <a:lnTo>
                  <a:pt x="675" y="18763"/>
                </a:lnTo>
                <a:lnTo>
                  <a:pt x="675" y="2837"/>
                </a:lnTo>
                <a:lnTo>
                  <a:pt x="0" y="2837"/>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it-IT" sz="2000" b="1" smtClean="0">
                <a:solidFill>
                  <a:prstClr val="black"/>
                </a:solidFill>
                <a:latin typeface="Calibri" charset="0"/>
                <a:ea typeface="ＭＳ Ｐゴシック" charset="0"/>
                <a:cs typeface="ＭＳ Ｐゴシック" charset="0"/>
              </a:rPr>
              <a:t>Valutazioni ambientali, azioni di mitigazione e monitoraggio </a:t>
            </a:r>
            <a:endParaRPr lang="es-ES" sz="2000" b="1" smtClean="0">
              <a:solidFill>
                <a:prstClr val="black"/>
              </a:solidFill>
              <a:latin typeface="Calibri" charset="0"/>
              <a:ea typeface="ＭＳ Ｐゴシック" charset="0"/>
              <a:cs typeface="ＭＳ Ｐゴシック" charset="0"/>
            </a:endParaRPr>
          </a:p>
        </p:txBody>
      </p:sp>
      <p:pic>
        <p:nvPicPr>
          <p:cNvPr id="20484" name="Picture 6" descr="bigstockphoto_freephoto-Minimal_6838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0288" y="3824288"/>
            <a:ext cx="1739900" cy="1223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18"/>
          <p:cNvSpPr>
            <a:spLocks noChangeArrowheads="1"/>
          </p:cNvSpPr>
          <p:nvPr/>
        </p:nvSpPr>
        <p:spPr bwMode="auto">
          <a:xfrm>
            <a:off x="0" y="765175"/>
            <a:ext cx="6156325" cy="923925"/>
          </a:xfrm>
          <a:prstGeom prst="rect">
            <a:avLst/>
          </a:prstGeom>
          <a:solidFill>
            <a:srgbClr val="66CCFF"/>
          </a:solidFill>
          <a:ln w="9525">
            <a:solidFill>
              <a:srgbClr val="66CCFF"/>
            </a:solidFill>
            <a:miter lim="800000"/>
            <a:headEnd/>
            <a:tailEnd/>
          </a:ln>
        </p:spPr>
        <p:txBody>
          <a:bodyPr>
            <a:spAutoFit/>
          </a:bodyPr>
          <a:lstStyle/>
          <a:p>
            <a:pPr algn="just" fontAlgn="base">
              <a:spcBef>
                <a:spcPct val="0"/>
              </a:spcBef>
              <a:spcAft>
                <a:spcPct val="0"/>
              </a:spcAft>
            </a:pPr>
            <a:r>
              <a:rPr lang="en-US" b="1" smtClean="0">
                <a:solidFill>
                  <a:prstClr val="black"/>
                </a:solidFill>
                <a:latin typeface="Calibri" charset="0"/>
                <a:ea typeface="ＭＳ Ｐゴシック" charset="0"/>
                <a:cs typeface="ＭＳ Ｐゴシック" charset="0"/>
              </a:rPr>
              <a:t>VIA: </a:t>
            </a:r>
            <a:r>
              <a:rPr lang="it-IT" smtClean="0">
                <a:solidFill>
                  <a:prstClr val="black"/>
                </a:solidFill>
                <a:latin typeface="Calibri" charset="0"/>
                <a:ea typeface="ＭＳ Ｐゴシック" charset="0"/>
                <a:cs typeface="ＭＳ Ｐゴシック" charset="0"/>
              </a:rPr>
              <a:t>è l’insieme degli effetti diretti o indiretti, positivi o negativi, permanenti o temporanei, singoli e cumulativi indotti sull’ambiente, considerando anche gli impatti socio-economici.</a:t>
            </a:r>
          </a:p>
        </p:txBody>
      </p:sp>
      <p:pic>
        <p:nvPicPr>
          <p:cNvPr id="20486" name="Picture 4" descr="FotoMont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63700" y="3824288"/>
            <a:ext cx="1776413" cy="1216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7" name="AutoShape 5"/>
          <p:cNvSpPr>
            <a:spLocks noChangeArrowheads="1"/>
          </p:cNvSpPr>
          <p:nvPr/>
        </p:nvSpPr>
        <p:spPr bwMode="auto">
          <a:xfrm>
            <a:off x="1619250" y="2636838"/>
            <a:ext cx="1947863" cy="993775"/>
          </a:xfrm>
          <a:prstGeom prst="chevron">
            <a:avLst>
              <a:gd name="adj" fmla="val 22985"/>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1068" tIns="65535" rIns="131068" bIns="65535" anchor="ctr"/>
          <a:lstStyle/>
          <a:p>
            <a:pPr defTabSz="844550" fontAlgn="base">
              <a:spcBef>
                <a:spcPct val="0"/>
              </a:spcBef>
              <a:spcAft>
                <a:spcPct val="0"/>
              </a:spcAft>
            </a:pPr>
            <a:r>
              <a:rPr lang="it-IT" b="1" smtClean="0">
                <a:solidFill>
                  <a:prstClr val="black"/>
                </a:solidFill>
                <a:latin typeface="Calibri" charset="0"/>
                <a:ea typeface="ＭＳ Ｐゴシック" charset="0"/>
                <a:cs typeface="ＭＳ Ｐゴシック" charset="0"/>
              </a:rPr>
              <a:t>Perforazione e</a:t>
            </a:r>
          </a:p>
          <a:p>
            <a:pPr defTabSz="844550" fontAlgn="base">
              <a:spcBef>
                <a:spcPct val="0"/>
              </a:spcBef>
              <a:spcAft>
                <a:spcPct val="0"/>
              </a:spcAft>
            </a:pPr>
            <a:r>
              <a:rPr lang="it-IT" b="1" smtClean="0">
                <a:solidFill>
                  <a:prstClr val="black"/>
                </a:solidFill>
                <a:latin typeface="Calibri" charset="0"/>
                <a:ea typeface="ＭＳ Ｐゴシック" charset="0"/>
                <a:cs typeface="ＭＳ Ｐゴシック" charset="0"/>
              </a:rPr>
              <a:t>Test di pozzo</a:t>
            </a:r>
          </a:p>
        </p:txBody>
      </p:sp>
      <p:pic>
        <p:nvPicPr>
          <p:cNvPr id="20488" name="Picture 7" descr="Pag3-centrali"/>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16313" y="3824288"/>
            <a:ext cx="1841500" cy="1220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AutoShape 8"/>
          <p:cNvSpPr>
            <a:spLocks noChangeArrowheads="1"/>
          </p:cNvSpPr>
          <p:nvPr/>
        </p:nvSpPr>
        <p:spPr bwMode="auto">
          <a:xfrm>
            <a:off x="3419475" y="2641600"/>
            <a:ext cx="2039938" cy="989013"/>
          </a:xfrm>
          <a:prstGeom prst="chevron">
            <a:avLst>
              <a:gd name="adj" fmla="val 22335"/>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1068" tIns="65535" rIns="131068" bIns="65535" anchor="ctr"/>
          <a:lstStyle/>
          <a:p>
            <a:pPr defTabSz="844550" fontAlgn="base">
              <a:spcBef>
                <a:spcPct val="5000"/>
              </a:spcBef>
              <a:spcAft>
                <a:spcPct val="0"/>
              </a:spcAft>
            </a:pPr>
            <a:r>
              <a:rPr lang="it-IT" b="1" smtClean="0">
                <a:solidFill>
                  <a:prstClr val="black"/>
                </a:solidFill>
                <a:latin typeface="Calibri" charset="0"/>
                <a:ea typeface="ＭＳ Ｐゴシック" charset="0"/>
                <a:cs typeface="ＭＳ Ｐゴシック" charset="0"/>
              </a:rPr>
              <a:t>Progettazione e</a:t>
            </a:r>
          </a:p>
          <a:p>
            <a:pPr defTabSz="844550" fontAlgn="base">
              <a:spcBef>
                <a:spcPct val="5000"/>
              </a:spcBef>
              <a:spcAft>
                <a:spcPct val="0"/>
              </a:spcAft>
            </a:pPr>
            <a:r>
              <a:rPr lang="it-IT" b="1" smtClean="0">
                <a:solidFill>
                  <a:prstClr val="black"/>
                </a:solidFill>
                <a:latin typeface="Calibri" charset="0"/>
                <a:ea typeface="ＭＳ Ｐゴシック" charset="0"/>
                <a:cs typeface="ＭＳ Ｐゴシック" charset="0"/>
              </a:rPr>
              <a:t>Costruzione</a:t>
            </a:r>
          </a:p>
          <a:p>
            <a:pPr defTabSz="844550" fontAlgn="base">
              <a:spcBef>
                <a:spcPct val="5000"/>
              </a:spcBef>
              <a:spcAft>
                <a:spcPct val="0"/>
              </a:spcAft>
            </a:pPr>
            <a:r>
              <a:rPr lang="it-IT" b="1" smtClean="0">
                <a:solidFill>
                  <a:prstClr val="black"/>
                </a:solidFill>
                <a:latin typeface="Calibri" charset="0"/>
                <a:ea typeface="ＭＳ Ｐゴシック" charset="0"/>
                <a:cs typeface="ＭＳ Ｐゴシック" charset="0"/>
              </a:rPr>
              <a:t>impianto</a:t>
            </a:r>
          </a:p>
        </p:txBody>
      </p:sp>
      <p:pic>
        <p:nvPicPr>
          <p:cNvPr id="20490" name="Picture 10" descr="Revisione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35600" y="3821113"/>
            <a:ext cx="1833563" cy="1227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1" name="AutoShape 11"/>
          <p:cNvSpPr>
            <a:spLocks noChangeArrowheads="1"/>
          </p:cNvSpPr>
          <p:nvPr/>
        </p:nvSpPr>
        <p:spPr bwMode="auto">
          <a:xfrm>
            <a:off x="5283200" y="2640013"/>
            <a:ext cx="1944688" cy="993775"/>
          </a:xfrm>
          <a:prstGeom prst="chevron">
            <a:avLst>
              <a:gd name="adj" fmla="val 2119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1068" tIns="65535" rIns="131068" bIns="65535" anchor="ctr"/>
          <a:lstStyle/>
          <a:p>
            <a:pPr defTabSz="844550" fontAlgn="base">
              <a:spcBef>
                <a:spcPct val="5000"/>
              </a:spcBef>
              <a:spcAft>
                <a:spcPct val="0"/>
              </a:spcAft>
            </a:pPr>
            <a:r>
              <a:rPr lang="it-IT" sz="1500" b="1" smtClean="0">
                <a:solidFill>
                  <a:prstClr val="black"/>
                </a:solidFill>
                <a:latin typeface="Calibri" charset="0"/>
                <a:ea typeface="ＭＳ Ｐゴシック" charset="0"/>
                <a:cs typeface="ＭＳ Ｐゴシック" charset="0"/>
              </a:rPr>
              <a:t> </a:t>
            </a:r>
            <a:r>
              <a:rPr lang="it-IT" b="1" smtClean="0">
                <a:solidFill>
                  <a:prstClr val="black"/>
                </a:solidFill>
                <a:latin typeface="Calibri" charset="0"/>
                <a:ea typeface="ＭＳ Ｐゴシック" charset="0"/>
                <a:cs typeface="ＭＳ Ｐゴシック" charset="0"/>
              </a:rPr>
              <a:t>Esercizio</a:t>
            </a:r>
          </a:p>
        </p:txBody>
      </p:sp>
      <p:pic>
        <p:nvPicPr>
          <p:cNvPr id="20492" name="Picture 1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3824288"/>
            <a:ext cx="15843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AutoShape 15"/>
          <p:cNvSpPr>
            <a:spLocks noChangeArrowheads="1"/>
          </p:cNvSpPr>
          <p:nvPr/>
        </p:nvSpPr>
        <p:spPr bwMode="auto">
          <a:xfrm>
            <a:off x="60325" y="2668588"/>
            <a:ext cx="1728788" cy="936625"/>
          </a:xfrm>
          <a:prstGeom prst="homePlate">
            <a:avLst>
              <a:gd name="adj" fmla="val 2169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06450" fontAlgn="base">
              <a:spcBef>
                <a:spcPct val="5000"/>
              </a:spcBef>
              <a:spcAft>
                <a:spcPct val="0"/>
              </a:spcAft>
            </a:pPr>
            <a:r>
              <a:rPr lang="it-IT" b="1" smtClean="0">
                <a:solidFill>
                  <a:prstClr val="black"/>
                </a:solidFill>
                <a:latin typeface="Calibri" charset="0"/>
                <a:ea typeface="ＭＳ Ｐゴシック" charset="0"/>
                <a:cs typeface="ＭＳ Ｐゴシック" charset="0"/>
              </a:rPr>
              <a:t>Valutazione</a:t>
            </a:r>
          </a:p>
          <a:p>
            <a:pPr defTabSz="806450" fontAlgn="base">
              <a:spcBef>
                <a:spcPct val="5000"/>
              </a:spcBef>
              <a:spcAft>
                <a:spcPct val="0"/>
              </a:spcAft>
            </a:pPr>
            <a:r>
              <a:rPr lang="it-IT" b="1" smtClean="0">
                <a:solidFill>
                  <a:prstClr val="black"/>
                </a:solidFill>
                <a:latin typeface="Calibri" charset="0"/>
                <a:ea typeface="ＭＳ Ｐゴシック" charset="0"/>
                <a:cs typeface="ＭＳ Ｐゴシック" charset="0"/>
              </a:rPr>
              <a:t>della Risorsa </a:t>
            </a:r>
          </a:p>
        </p:txBody>
      </p:sp>
      <p:sp>
        <p:nvSpPr>
          <p:cNvPr id="20494" name="AutoShape 11"/>
          <p:cNvSpPr>
            <a:spLocks noChangeArrowheads="1"/>
          </p:cNvSpPr>
          <p:nvPr/>
        </p:nvSpPr>
        <p:spPr bwMode="auto">
          <a:xfrm>
            <a:off x="7091363" y="2643188"/>
            <a:ext cx="1944687" cy="993775"/>
          </a:xfrm>
          <a:prstGeom prst="chevron">
            <a:avLst>
              <a:gd name="adj" fmla="val 2119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1068" tIns="65535" rIns="131068" bIns="65535" anchor="ctr"/>
          <a:lstStyle/>
          <a:p>
            <a:pPr defTabSz="844550" fontAlgn="base">
              <a:spcBef>
                <a:spcPct val="5000"/>
              </a:spcBef>
              <a:spcAft>
                <a:spcPct val="0"/>
              </a:spcAft>
            </a:pPr>
            <a:r>
              <a:rPr lang="it-IT" b="1" smtClean="0">
                <a:solidFill>
                  <a:prstClr val="black"/>
                </a:solidFill>
                <a:latin typeface="Calibri" charset="0"/>
                <a:ea typeface="ＭＳ Ｐゴシック" charset="0"/>
                <a:cs typeface="ＭＳ Ｐゴシック" charset="0"/>
              </a:rPr>
              <a:t>Ripristino</a:t>
            </a:r>
          </a:p>
        </p:txBody>
      </p:sp>
      <p:sp>
        <p:nvSpPr>
          <p:cNvPr id="20495" name="Titolo 1"/>
          <p:cNvSpPr txBox="1">
            <a:spLocks/>
          </p:cNvSpPr>
          <p:nvPr/>
        </p:nvSpPr>
        <p:spPr bwMode="auto">
          <a:xfrm>
            <a:off x="611188" y="115888"/>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base">
              <a:spcBef>
                <a:spcPct val="0"/>
              </a:spcBef>
              <a:spcAft>
                <a:spcPct val="0"/>
              </a:spcAft>
            </a:pPr>
            <a:r>
              <a:rPr lang="it-IT" sz="3200" smtClean="0">
                <a:solidFill>
                  <a:prstClr val="black"/>
                </a:solidFill>
              </a:rPr>
              <a:t>VIA – VALUTAZIONE DI IMPATTO AMBIENTALE</a:t>
            </a:r>
          </a:p>
        </p:txBody>
      </p:sp>
    </p:spTree>
    <p:extLst>
      <p:ext uri="{BB962C8B-B14F-4D97-AF65-F5344CB8AC3E}">
        <p14:creationId xmlns:p14="http://schemas.microsoft.com/office/powerpoint/2010/main" val="1076018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2916238" y="1773238"/>
            <a:ext cx="6048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it-IT" sz="2000" smtClean="0">
                <a:solidFill>
                  <a:srgbClr val="002060"/>
                </a:solidFill>
                <a:latin typeface="Calibri" charset="0"/>
                <a:ea typeface="ＭＳ Ｐゴシック" charset="0"/>
                <a:cs typeface="ＭＳ Ｐゴシック" charset="0"/>
              </a:rPr>
              <a:t>L’energia geotermica fornisce una serie di vantaggi ambientali nei confronti delle fonti fossili in termine di emissioni gassose in quanto la produzione geotermoelettrica non rilascia NOx, SO</a:t>
            </a:r>
            <a:r>
              <a:rPr lang="it-IT" sz="2000" baseline="-25000" smtClean="0">
                <a:solidFill>
                  <a:srgbClr val="002060"/>
                </a:solidFill>
                <a:latin typeface="Calibri" charset="0"/>
                <a:ea typeface="ＭＳ Ｐゴシック" charset="0"/>
                <a:cs typeface="ＭＳ Ｐゴシック" charset="0"/>
              </a:rPr>
              <a:t>2</a:t>
            </a:r>
            <a:r>
              <a:rPr lang="it-IT" sz="2000" smtClean="0">
                <a:solidFill>
                  <a:srgbClr val="002060"/>
                </a:solidFill>
                <a:latin typeface="Calibri" charset="0"/>
                <a:ea typeface="ＭＳ Ｐゴシック" charset="0"/>
                <a:cs typeface="ＭＳ Ｐゴシック" charset="0"/>
              </a:rPr>
              <a:t> e minor quantità di CO</a:t>
            </a:r>
            <a:r>
              <a:rPr lang="it-IT" sz="2000" baseline="-25000" smtClean="0">
                <a:solidFill>
                  <a:srgbClr val="002060"/>
                </a:solidFill>
                <a:latin typeface="Calibri" charset="0"/>
                <a:ea typeface="ＭＳ Ｐゴシック" charset="0"/>
                <a:cs typeface="ＭＳ Ｐゴシック" charset="0"/>
              </a:rPr>
              <a:t>2</a:t>
            </a:r>
            <a:r>
              <a:rPr lang="it-IT" sz="2000" smtClean="0">
                <a:solidFill>
                  <a:srgbClr val="002060"/>
                </a:solidFill>
                <a:latin typeface="Calibri" charset="0"/>
                <a:ea typeface="ＭＳ Ｐゴシック" charset="0"/>
                <a:cs typeface="ＭＳ Ｐゴシック" charset="0"/>
              </a:rPr>
              <a:t> rispetto alla produzione di energia elettrica da risorse fossili (carbone, oli combustibili, …).</a:t>
            </a:r>
          </a:p>
          <a:p>
            <a:pPr fontAlgn="base">
              <a:spcBef>
                <a:spcPct val="0"/>
              </a:spcBef>
              <a:spcAft>
                <a:spcPct val="0"/>
              </a:spcAft>
            </a:pPr>
            <a:endParaRPr lang="it-IT" sz="2000" smtClean="0">
              <a:solidFill>
                <a:srgbClr val="002060"/>
              </a:solidFill>
              <a:latin typeface="Calibri" charset="0"/>
              <a:ea typeface="ＭＳ Ｐゴシック" charset="0"/>
              <a:cs typeface="ＭＳ Ｐゴシック" charset="0"/>
            </a:endParaRPr>
          </a:p>
          <a:p>
            <a:pPr fontAlgn="base">
              <a:spcBef>
                <a:spcPct val="0"/>
              </a:spcBef>
              <a:spcAft>
                <a:spcPct val="0"/>
              </a:spcAft>
            </a:pPr>
            <a:r>
              <a:rPr lang="it-IT" sz="2800" b="1" u="sng" smtClean="0">
                <a:solidFill>
                  <a:srgbClr val="002060"/>
                </a:solidFill>
                <a:latin typeface="Calibri" charset="0"/>
                <a:ea typeface="ＭＳ Ｐゴシック" charset="0"/>
                <a:cs typeface="ＭＳ Ｐゴシック" charset="0"/>
              </a:rPr>
              <a:t>Mitigazione</a:t>
            </a:r>
            <a:r>
              <a:rPr lang="it-IT" sz="2000" smtClean="0">
                <a:solidFill>
                  <a:srgbClr val="002060"/>
                </a:solidFill>
                <a:latin typeface="Calibri" charset="0"/>
                <a:ea typeface="ＭＳ Ｐゴシック" charset="0"/>
                <a:cs typeface="ＭＳ Ｐゴシック" charset="0"/>
              </a:rPr>
              <a:t> </a:t>
            </a:r>
            <a:r>
              <a:rPr lang="it-IT" sz="2000" smtClean="0">
                <a:solidFill>
                  <a:srgbClr val="002060"/>
                </a:solidFill>
                <a:latin typeface="Calibri" charset="0"/>
                <a:ea typeface="ＭＳ Ｐゴシック" charset="0"/>
                <a:cs typeface="ＭＳ Ｐゴシック" charset="0"/>
                <a:sym typeface="Wingdings" charset="0"/>
              </a:rPr>
              <a:t></a:t>
            </a:r>
            <a:r>
              <a:rPr lang="it-IT" sz="2000" smtClean="0">
                <a:solidFill>
                  <a:srgbClr val="002060"/>
                </a:solidFill>
                <a:latin typeface="Calibri" charset="0"/>
                <a:ea typeface="ＭＳ Ｐゴシック" charset="0"/>
                <a:cs typeface="ＭＳ Ｐゴシック" charset="0"/>
              </a:rPr>
              <a:t> </a:t>
            </a:r>
            <a:r>
              <a:rPr lang="it-IT" sz="2000" b="1" smtClean="0">
                <a:solidFill>
                  <a:srgbClr val="002060"/>
                </a:solidFill>
                <a:latin typeface="Calibri" charset="0"/>
                <a:ea typeface="ＭＳ Ｐゴシック" charset="0"/>
                <a:cs typeface="ＭＳ Ｐゴシック" charset="0"/>
              </a:rPr>
              <a:t>sistemi di abbattimento per H</a:t>
            </a:r>
            <a:r>
              <a:rPr lang="it-IT" sz="2000" b="1" baseline="-25000" smtClean="0">
                <a:solidFill>
                  <a:srgbClr val="002060"/>
                </a:solidFill>
                <a:latin typeface="Calibri" charset="0"/>
                <a:ea typeface="ＭＳ Ｐゴシック" charset="0"/>
                <a:cs typeface="ＭＳ Ｐゴシック" charset="0"/>
              </a:rPr>
              <a:t>2</a:t>
            </a:r>
            <a:r>
              <a:rPr lang="it-IT" sz="2000" b="1" smtClean="0">
                <a:solidFill>
                  <a:srgbClr val="002060"/>
                </a:solidFill>
                <a:latin typeface="Calibri" charset="0"/>
                <a:ea typeface="ＭＳ Ｐゴシック" charset="0"/>
                <a:cs typeface="ＭＳ Ｐゴシック" charset="0"/>
              </a:rPr>
              <a:t>S e Hg,    programmi di monitoraggio per le emissioni e per la qualità dell’aria. </a:t>
            </a:r>
          </a:p>
        </p:txBody>
      </p:sp>
      <p:pic>
        <p:nvPicPr>
          <p:cNvPr id="21506" name="Picture 5" descr="IMG_7623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 y="1485900"/>
            <a:ext cx="25050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9"/>
          <p:cNvSpPr>
            <a:spLocks noChangeArrowheads="1"/>
          </p:cNvSpPr>
          <p:nvPr/>
        </p:nvSpPr>
        <p:spPr bwMode="auto">
          <a:xfrm>
            <a:off x="0" y="0"/>
            <a:ext cx="9144000" cy="6429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21508" name="Rettangolo 8"/>
          <p:cNvSpPr>
            <a:spLocks noChangeArrowheads="1"/>
          </p:cNvSpPr>
          <p:nvPr/>
        </p:nvSpPr>
        <p:spPr bwMode="auto">
          <a:xfrm>
            <a:off x="714375" y="71438"/>
            <a:ext cx="70723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base">
              <a:spcBef>
                <a:spcPct val="0"/>
              </a:spcBef>
              <a:spcAft>
                <a:spcPct val="0"/>
              </a:spcAft>
            </a:pPr>
            <a:r>
              <a:rPr lang="it-IT" b="1" smtClean="0">
                <a:solidFill>
                  <a:srgbClr val="002060"/>
                </a:solidFill>
                <a:latin typeface="Arial" charset="0"/>
                <a:ea typeface="ＭＳ Ｐゴシック" charset="0"/>
                <a:cs typeface="Arial" charset="0"/>
              </a:rPr>
              <a:t>EMISSIONI IN ATMOSFERA</a:t>
            </a:r>
          </a:p>
        </p:txBody>
      </p:sp>
    </p:spTree>
    <p:extLst>
      <p:ext uri="{BB962C8B-B14F-4D97-AF65-F5344CB8AC3E}">
        <p14:creationId xmlns:p14="http://schemas.microsoft.com/office/powerpoint/2010/main" val="386640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357188" y="857250"/>
            <a:ext cx="8535987"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fontAlgn="base">
              <a:spcBef>
                <a:spcPct val="0"/>
              </a:spcBef>
              <a:spcAft>
                <a:spcPct val="0"/>
              </a:spcAft>
            </a:pPr>
            <a:r>
              <a:rPr lang="it-IT" smtClean="0">
                <a:solidFill>
                  <a:srgbClr val="002060"/>
                </a:solidFill>
              </a:rPr>
              <a:t>Per la classificazione dei rifiuti non pericolosi e pericolosi si fa riferimento alla normativa comunitaria </a:t>
            </a:r>
          </a:p>
          <a:p>
            <a:pPr algn="just" fontAlgn="base">
              <a:spcBef>
                <a:spcPct val="0"/>
              </a:spcBef>
              <a:spcAft>
                <a:spcPct val="0"/>
              </a:spcAft>
            </a:pPr>
            <a:endParaRPr lang="it-IT" b="1" smtClean="0">
              <a:solidFill>
                <a:srgbClr val="002060"/>
              </a:solidFill>
            </a:endParaRPr>
          </a:p>
          <a:p>
            <a:pPr algn="just" fontAlgn="base">
              <a:spcBef>
                <a:spcPct val="0"/>
              </a:spcBef>
              <a:spcAft>
                <a:spcPct val="0"/>
              </a:spcAft>
            </a:pPr>
            <a:r>
              <a:rPr lang="it-IT" b="1" smtClean="0">
                <a:solidFill>
                  <a:srgbClr val="002060"/>
                </a:solidFill>
              </a:rPr>
              <a:t>RIFIUTI SPECIALI NON PERICOLOSI</a:t>
            </a:r>
          </a:p>
          <a:p>
            <a:pPr algn="just" fontAlgn="base">
              <a:spcBef>
                <a:spcPct val="0"/>
              </a:spcBef>
              <a:spcAft>
                <a:spcPct val="0"/>
              </a:spcAft>
            </a:pPr>
            <a:endParaRPr lang="it-IT" b="1" smtClean="0">
              <a:solidFill>
                <a:srgbClr val="002060"/>
              </a:solidFill>
            </a:endParaRPr>
          </a:p>
          <a:p>
            <a:pPr algn="just" fontAlgn="base">
              <a:spcBef>
                <a:spcPct val="0"/>
              </a:spcBef>
              <a:spcAft>
                <a:spcPct val="0"/>
              </a:spcAft>
            </a:pPr>
            <a:r>
              <a:rPr lang="it-IT" b="1" smtClean="0">
                <a:solidFill>
                  <a:srgbClr val="002060"/>
                </a:solidFill>
              </a:rPr>
              <a:t>Detriti provenienti da perforazioni geotermiche</a:t>
            </a:r>
          </a:p>
          <a:p>
            <a:pPr algn="just" fontAlgn="base">
              <a:spcBef>
                <a:spcPct val="0"/>
              </a:spcBef>
              <a:spcAft>
                <a:spcPct val="0"/>
              </a:spcAft>
            </a:pPr>
            <a:endParaRPr lang="it-IT" b="1" smtClean="0">
              <a:solidFill>
                <a:srgbClr val="002060"/>
              </a:solidFill>
            </a:endParaRPr>
          </a:p>
          <a:p>
            <a:pPr fontAlgn="base">
              <a:spcBef>
                <a:spcPct val="0"/>
              </a:spcBef>
              <a:spcAft>
                <a:spcPct val="0"/>
              </a:spcAft>
            </a:pPr>
            <a:endParaRPr lang="it-IT" smtClean="0">
              <a:solidFill>
                <a:srgbClr val="002060"/>
              </a:solidFill>
            </a:endParaRPr>
          </a:p>
          <a:p>
            <a:pPr algn="just" fontAlgn="base">
              <a:spcBef>
                <a:spcPct val="0"/>
              </a:spcBef>
              <a:spcAft>
                <a:spcPct val="0"/>
              </a:spcAft>
            </a:pPr>
            <a:r>
              <a:rPr lang="it-IT" b="1" smtClean="0">
                <a:solidFill>
                  <a:srgbClr val="002060"/>
                </a:solidFill>
              </a:rPr>
              <a:t>RIFIUTI SPECIALI PERICOLOSI</a:t>
            </a:r>
          </a:p>
          <a:p>
            <a:pPr algn="just" fontAlgn="base">
              <a:spcBef>
                <a:spcPct val="0"/>
              </a:spcBef>
              <a:spcAft>
                <a:spcPct val="0"/>
              </a:spcAft>
            </a:pPr>
            <a:endParaRPr lang="it-IT" b="1" smtClean="0">
              <a:solidFill>
                <a:srgbClr val="002060"/>
              </a:solidFill>
            </a:endParaRPr>
          </a:p>
          <a:p>
            <a:pPr algn="just" fontAlgn="base">
              <a:spcBef>
                <a:spcPct val="0"/>
              </a:spcBef>
              <a:spcAft>
                <a:spcPct val="0"/>
              </a:spcAft>
              <a:buFont typeface="Arial" charset="0"/>
              <a:buChar char="•"/>
            </a:pPr>
            <a:r>
              <a:rPr lang="it-IT" b="1" smtClean="0">
                <a:solidFill>
                  <a:srgbClr val="002060"/>
                </a:solidFill>
              </a:rPr>
              <a:t> Fanghi prodotti nella condensazione del vapore geotermico</a:t>
            </a:r>
          </a:p>
          <a:p>
            <a:pPr algn="just" fontAlgn="base">
              <a:spcBef>
                <a:spcPct val="0"/>
              </a:spcBef>
              <a:spcAft>
                <a:spcPct val="0"/>
              </a:spcAft>
              <a:buFont typeface="Arial" charset="0"/>
              <a:buChar char="•"/>
            </a:pPr>
            <a:endParaRPr lang="it-IT" b="1" smtClean="0">
              <a:solidFill>
                <a:srgbClr val="002060"/>
              </a:solidFill>
            </a:endParaRPr>
          </a:p>
          <a:p>
            <a:pPr algn="just" fontAlgn="base">
              <a:spcBef>
                <a:spcPct val="0"/>
              </a:spcBef>
              <a:spcAft>
                <a:spcPct val="0"/>
              </a:spcAft>
              <a:buFont typeface="Arial" charset="0"/>
              <a:buChar char="•"/>
            </a:pPr>
            <a:r>
              <a:rPr lang="it-IT" b="1" smtClean="0">
                <a:solidFill>
                  <a:srgbClr val="002060"/>
                </a:solidFill>
              </a:rPr>
              <a:t> Residui di materiali contaminati da fluidi geotermici</a:t>
            </a:r>
          </a:p>
          <a:p>
            <a:pPr algn="just" fontAlgn="base">
              <a:spcBef>
                <a:spcPct val="0"/>
              </a:spcBef>
              <a:spcAft>
                <a:spcPct val="0"/>
              </a:spcAft>
            </a:pPr>
            <a:endParaRPr lang="it-IT" b="1" smtClean="0">
              <a:solidFill>
                <a:srgbClr val="002060"/>
              </a:solidFill>
            </a:endParaRPr>
          </a:p>
          <a:p>
            <a:pPr fontAlgn="base">
              <a:spcBef>
                <a:spcPct val="0"/>
              </a:spcBef>
              <a:spcAft>
                <a:spcPct val="0"/>
              </a:spcAft>
            </a:pPr>
            <a:endParaRPr lang="it-IT" sz="2800" b="1" u="sng" smtClean="0">
              <a:solidFill>
                <a:srgbClr val="002060"/>
              </a:solidFill>
            </a:endParaRPr>
          </a:p>
          <a:p>
            <a:pPr fontAlgn="base">
              <a:spcBef>
                <a:spcPct val="0"/>
              </a:spcBef>
              <a:spcAft>
                <a:spcPct val="0"/>
              </a:spcAft>
            </a:pPr>
            <a:r>
              <a:rPr lang="it-IT" sz="2800" b="1" u="sng" smtClean="0">
                <a:solidFill>
                  <a:srgbClr val="002060"/>
                </a:solidFill>
              </a:rPr>
              <a:t>Mitigazione </a:t>
            </a:r>
            <a:r>
              <a:rPr lang="it-IT" sz="2800" b="1" u="sng" smtClean="0">
                <a:solidFill>
                  <a:srgbClr val="002060"/>
                </a:solidFill>
                <a:sym typeface="Wingdings" charset="0"/>
              </a:rPr>
              <a:t></a:t>
            </a:r>
            <a:r>
              <a:rPr lang="it-IT" sz="2800" b="1" u="sng" smtClean="0">
                <a:solidFill>
                  <a:srgbClr val="002060"/>
                </a:solidFill>
              </a:rPr>
              <a:t> </a:t>
            </a:r>
            <a:r>
              <a:rPr lang="it-IT" sz="2000" b="1" smtClean="0">
                <a:solidFill>
                  <a:srgbClr val="002060"/>
                </a:solidFill>
              </a:rPr>
              <a:t>SMALTIMENTO O RECUPERO</a:t>
            </a:r>
          </a:p>
          <a:p>
            <a:pPr algn="just" fontAlgn="base">
              <a:spcBef>
                <a:spcPct val="0"/>
              </a:spcBef>
              <a:spcAft>
                <a:spcPct val="0"/>
              </a:spcAft>
            </a:pPr>
            <a:endParaRPr lang="it-IT" b="1" smtClean="0">
              <a:solidFill>
                <a:srgbClr val="002060"/>
              </a:solidFill>
            </a:endParaRPr>
          </a:p>
          <a:p>
            <a:pPr fontAlgn="base">
              <a:spcBef>
                <a:spcPct val="0"/>
              </a:spcBef>
              <a:spcAft>
                <a:spcPct val="0"/>
              </a:spcAft>
            </a:pPr>
            <a:endParaRPr lang="it-IT" smtClean="0">
              <a:solidFill>
                <a:srgbClr val="002060"/>
              </a:solidFill>
            </a:endParaRPr>
          </a:p>
        </p:txBody>
      </p:sp>
      <p:sp>
        <p:nvSpPr>
          <p:cNvPr id="22530" name="Rectangle 9"/>
          <p:cNvSpPr>
            <a:spLocks noChangeArrowheads="1"/>
          </p:cNvSpPr>
          <p:nvPr/>
        </p:nvSpPr>
        <p:spPr bwMode="auto">
          <a:xfrm>
            <a:off x="0" y="0"/>
            <a:ext cx="9144000" cy="6429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22531" name="Rettangolo 6"/>
          <p:cNvSpPr>
            <a:spLocks noChangeArrowheads="1"/>
          </p:cNvSpPr>
          <p:nvPr/>
        </p:nvSpPr>
        <p:spPr bwMode="auto">
          <a:xfrm>
            <a:off x="714375" y="71438"/>
            <a:ext cx="70723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base">
              <a:spcBef>
                <a:spcPct val="0"/>
              </a:spcBef>
              <a:spcAft>
                <a:spcPct val="0"/>
              </a:spcAft>
            </a:pPr>
            <a:r>
              <a:rPr lang="it-IT" b="1" smtClean="0">
                <a:solidFill>
                  <a:srgbClr val="002060"/>
                </a:solidFill>
                <a:latin typeface="Arial" charset="0"/>
                <a:ea typeface="ＭＳ Ｐゴシック" charset="0"/>
                <a:cs typeface="Arial" charset="0"/>
              </a:rPr>
              <a:t>RIFIUTI SPECIALI</a:t>
            </a:r>
          </a:p>
        </p:txBody>
      </p:sp>
    </p:spTree>
    <p:extLst>
      <p:ext uri="{BB962C8B-B14F-4D97-AF65-F5344CB8AC3E}">
        <p14:creationId xmlns:p14="http://schemas.microsoft.com/office/powerpoint/2010/main" val="283609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 Box 3"/>
          <p:cNvSpPr txBox="1">
            <a:spLocks noChangeArrowheads="1"/>
          </p:cNvSpPr>
          <p:nvPr/>
        </p:nvSpPr>
        <p:spPr bwMode="auto">
          <a:xfrm>
            <a:off x="3368675" y="785813"/>
            <a:ext cx="55245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50000"/>
              </a:spcBef>
              <a:spcAft>
                <a:spcPct val="0"/>
              </a:spcAft>
            </a:pPr>
            <a:r>
              <a:rPr lang="it-IT" sz="2000" smtClean="0">
                <a:solidFill>
                  <a:srgbClr val="002060"/>
                </a:solidFill>
              </a:rPr>
              <a:t>Il rumore è prevalentemente connesso a 3 FASI:</a:t>
            </a:r>
          </a:p>
          <a:p>
            <a:pPr fontAlgn="base">
              <a:spcBef>
                <a:spcPct val="50000"/>
              </a:spcBef>
              <a:spcAft>
                <a:spcPct val="0"/>
              </a:spcAft>
              <a:buFont typeface="Arial" charset="0"/>
              <a:buChar char="•"/>
            </a:pPr>
            <a:r>
              <a:rPr lang="it-IT" sz="2000" b="1" smtClean="0">
                <a:solidFill>
                  <a:srgbClr val="002060"/>
                </a:solidFill>
              </a:rPr>
              <a:t> PERFORAZIONE</a:t>
            </a:r>
          </a:p>
          <a:p>
            <a:pPr fontAlgn="base">
              <a:spcBef>
                <a:spcPct val="50000"/>
              </a:spcBef>
              <a:spcAft>
                <a:spcPct val="0"/>
              </a:spcAft>
              <a:buFont typeface="Arial" charset="0"/>
              <a:buChar char="•"/>
            </a:pPr>
            <a:r>
              <a:rPr lang="it-IT" sz="2000" b="1" smtClean="0">
                <a:solidFill>
                  <a:srgbClr val="002060"/>
                </a:solidFill>
              </a:rPr>
              <a:t> COSTRUZIONE</a:t>
            </a:r>
          </a:p>
          <a:p>
            <a:pPr fontAlgn="base">
              <a:spcBef>
                <a:spcPct val="50000"/>
              </a:spcBef>
              <a:spcAft>
                <a:spcPct val="0"/>
              </a:spcAft>
              <a:buFont typeface="Arial" charset="0"/>
              <a:buChar char="•"/>
            </a:pPr>
            <a:r>
              <a:rPr lang="it-IT" sz="2000" b="1" smtClean="0">
                <a:solidFill>
                  <a:srgbClr val="002060"/>
                </a:solidFill>
              </a:rPr>
              <a:t>TURBINE, COMPRESSORI, TORRI DI RAFFREDDAMENTO</a:t>
            </a:r>
          </a:p>
          <a:p>
            <a:pPr fontAlgn="base">
              <a:spcBef>
                <a:spcPct val="50000"/>
              </a:spcBef>
              <a:spcAft>
                <a:spcPct val="0"/>
              </a:spcAft>
            </a:pPr>
            <a:r>
              <a:rPr lang="it-IT" sz="2000" b="1" smtClean="0">
                <a:solidFill>
                  <a:srgbClr val="002060"/>
                </a:solidFill>
              </a:rPr>
              <a:t>L’impianto di produzione in condizioni normali ha un rumore molto ridotto.</a:t>
            </a:r>
          </a:p>
          <a:p>
            <a:pPr fontAlgn="base">
              <a:spcBef>
                <a:spcPct val="50000"/>
              </a:spcBef>
              <a:spcAft>
                <a:spcPct val="0"/>
              </a:spcAft>
            </a:pPr>
            <a:r>
              <a:rPr lang="it-IT" sz="2400" b="1" u="sng" smtClean="0">
                <a:solidFill>
                  <a:srgbClr val="002060"/>
                </a:solidFill>
              </a:rPr>
              <a:t>Mitigazione</a:t>
            </a:r>
            <a:r>
              <a:rPr lang="it-IT" smtClean="0">
                <a:solidFill>
                  <a:srgbClr val="002060"/>
                </a:solidFill>
              </a:rPr>
              <a:t> </a:t>
            </a:r>
            <a:r>
              <a:rPr lang="it-IT" smtClean="0">
                <a:solidFill>
                  <a:srgbClr val="002060"/>
                </a:solidFill>
                <a:sym typeface="Wingdings" charset="0"/>
              </a:rPr>
              <a:t> </a:t>
            </a:r>
            <a:r>
              <a:rPr lang="it-IT" sz="2000" smtClean="0">
                <a:solidFill>
                  <a:srgbClr val="002060"/>
                </a:solidFill>
                <a:sym typeface="Wingdings" charset="0"/>
              </a:rPr>
              <a:t>Durante la perforazione uno </a:t>
            </a:r>
            <a:r>
              <a:rPr lang="it-IT" sz="2000" b="1" smtClean="0">
                <a:solidFill>
                  <a:srgbClr val="002060"/>
                </a:solidFill>
                <a:sym typeface="Wingdings" charset="0"/>
              </a:rPr>
              <a:t>schermo protettivo temporaneo </a:t>
            </a:r>
            <a:r>
              <a:rPr lang="it-IT" sz="2000" smtClean="0">
                <a:solidFill>
                  <a:srgbClr val="002060"/>
                </a:solidFill>
                <a:sym typeface="Wingdings" charset="0"/>
              </a:rPr>
              <a:t>può essere costruito attorno alla piattaforma di perforazione ed attorno ad alcuni macchinari. </a:t>
            </a:r>
          </a:p>
          <a:p>
            <a:pPr fontAlgn="base">
              <a:spcBef>
                <a:spcPct val="50000"/>
              </a:spcBef>
              <a:spcAft>
                <a:spcPct val="0"/>
              </a:spcAft>
            </a:pPr>
            <a:r>
              <a:rPr lang="it-IT" sz="2000" smtClean="0">
                <a:solidFill>
                  <a:srgbClr val="002060"/>
                </a:solidFill>
                <a:sym typeface="Wingdings" charset="0"/>
              </a:rPr>
              <a:t>Le costruzioni che contengono i generatori e le turbine sono in genere progettati per garantire un isolamento acustico e termico, attraverso delle </a:t>
            </a:r>
            <a:r>
              <a:rPr lang="it-IT" sz="2000" b="1" smtClean="0">
                <a:solidFill>
                  <a:srgbClr val="002060"/>
                </a:solidFill>
                <a:sym typeface="Wingdings" charset="0"/>
              </a:rPr>
              <a:t>pareti insonorizzate</a:t>
            </a:r>
            <a:r>
              <a:rPr lang="it-IT" sz="2000" smtClean="0">
                <a:solidFill>
                  <a:srgbClr val="002060"/>
                </a:solidFill>
                <a:sym typeface="Wingdings" charset="0"/>
              </a:rPr>
              <a:t>.</a:t>
            </a:r>
          </a:p>
        </p:txBody>
      </p:sp>
      <p:pic>
        <p:nvPicPr>
          <p:cNvPr id="23554" name="Picture 10" descr="geothermal-power-drilling_44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1357313"/>
            <a:ext cx="2833688"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9"/>
          <p:cNvSpPr>
            <a:spLocks noChangeArrowheads="1"/>
          </p:cNvSpPr>
          <p:nvPr/>
        </p:nvSpPr>
        <p:spPr bwMode="auto">
          <a:xfrm>
            <a:off x="0" y="0"/>
            <a:ext cx="9144000" cy="6429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fontAlgn="base">
              <a:spcBef>
                <a:spcPct val="0"/>
              </a:spcBef>
              <a:spcAft>
                <a:spcPct val="0"/>
              </a:spcAft>
            </a:pPr>
            <a:endParaRPr lang="it-IT" smtClean="0">
              <a:solidFill>
                <a:prstClr val="black"/>
              </a:solidFill>
              <a:latin typeface="Calibri" charset="0"/>
              <a:ea typeface="ＭＳ Ｐゴシック" charset="0"/>
              <a:cs typeface="ＭＳ Ｐゴシック" charset="0"/>
            </a:endParaRPr>
          </a:p>
        </p:txBody>
      </p:sp>
      <p:sp>
        <p:nvSpPr>
          <p:cNvPr id="23556" name="Rettangolo 8"/>
          <p:cNvSpPr>
            <a:spLocks noChangeArrowheads="1"/>
          </p:cNvSpPr>
          <p:nvPr/>
        </p:nvSpPr>
        <p:spPr bwMode="auto">
          <a:xfrm>
            <a:off x="714375" y="71438"/>
            <a:ext cx="70723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base">
              <a:spcBef>
                <a:spcPct val="0"/>
              </a:spcBef>
              <a:spcAft>
                <a:spcPct val="0"/>
              </a:spcAft>
            </a:pPr>
            <a:r>
              <a:rPr lang="it-IT" b="1" smtClean="0">
                <a:solidFill>
                  <a:srgbClr val="002060"/>
                </a:solidFill>
                <a:latin typeface="Arial" charset="0"/>
                <a:ea typeface="ＭＳ Ｐゴシック" charset="0"/>
                <a:cs typeface="Arial" charset="0"/>
              </a:rPr>
              <a:t>INQUINAMENTO ACUSTICO</a:t>
            </a:r>
          </a:p>
        </p:txBody>
      </p:sp>
    </p:spTree>
    <p:extLst>
      <p:ext uri="{BB962C8B-B14F-4D97-AF65-F5344CB8AC3E}">
        <p14:creationId xmlns:p14="http://schemas.microsoft.com/office/powerpoint/2010/main" val="3655682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descr="disegno Vigor-inter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372" y="428883"/>
            <a:ext cx="8208063" cy="6154844"/>
          </a:xfrm>
          <a:prstGeom prst="rect">
            <a:avLst/>
          </a:prstGeom>
        </p:spPr>
      </p:pic>
      <p:pic>
        <p:nvPicPr>
          <p:cNvPr id="7" name="Immagine 6" descr="tubo-ser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0005" y="4369096"/>
            <a:ext cx="1309625" cy="1073463"/>
          </a:xfrm>
          <a:prstGeom prst="rect">
            <a:avLst/>
          </a:prstGeom>
        </p:spPr>
      </p:pic>
      <p:pic>
        <p:nvPicPr>
          <p:cNvPr id="3" name="Immagine 2" descr="terme-sp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842" y="3662336"/>
            <a:ext cx="4846593" cy="2981862"/>
          </a:xfrm>
          <a:prstGeom prst="rect">
            <a:avLst/>
          </a:prstGeom>
        </p:spPr>
      </p:pic>
      <p:pic>
        <p:nvPicPr>
          <p:cNvPr id="6" name="Immagine 5" descr="vasche-pesci.png"/>
          <p:cNvPicPr>
            <a:picLocks noChangeAspect="1"/>
          </p:cNvPicPr>
          <p:nvPr/>
        </p:nvPicPr>
        <p:blipFill>
          <a:blip r:embed="rId5" cstate="screen">
            <a:alphaModFix amt="83000"/>
            <a:extLst>
              <a:ext uri="{28A0092B-C50C-407E-A947-70E740481C1C}">
                <a14:useLocalDpi xmlns:a14="http://schemas.microsoft.com/office/drawing/2010/main"/>
              </a:ext>
            </a:extLst>
          </a:blip>
          <a:stretch>
            <a:fillRect/>
          </a:stretch>
        </p:blipFill>
        <p:spPr>
          <a:xfrm>
            <a:off x="583372" y="5138350"/>
            <a:ext cx="5026258" cy="1445376"/>
          </a:xfrm>
          <a:prstGeom prst="rect">
            <a:avLst/>
          </a:prstGeom>
        </p:spPr>
      </p:pic>
      <p:pic>
        <p:nvPicPr>
          <p:cNvPr id="9" name="Immagine 8" descr="tubi-palazzo-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9872" y="3118500"/>
            <a:ext cx="1440000" cy="1235478"/>
          </a:xfrm>
          <a:prstGeom prst="rect">
            <a:avLst/>
          </a:prstGeom>
        </p:spPr>
      </p:pic>
      <p:pic>
        <p:nvPicPr>
          <p:cNvPr id="8" name="Immagine 7" descr="tubi-palazzo-2.png"/>
          <p:cNvPicPr>
            <a:picLocks noChangeAspect="1"/>
          </p:cNvPicPr>
          <p:nvPr/>
        </p:nvPicPr>
        <p:blipFill>
          <a:blip r:embed="rId7" cstate="screen">
            <a:alphaModFix amt="65000"/>
            <a:extLst>
              <a:ext uri="{28A0092B-C50C-407E-A947-70E740481C1C}">
                <a14:useLocalDpi xmlns:a14="http://schemas.microsoft.com/office/drawing/2010/main"/>
              </a:ext>
            </a:extLst>
          </a:blip>
          <a:stretch>
            <a:fillRect/>
          </a:stretch>
        </p:blipFill>
        <p:spPr>
          <a:xfrm>
            <a:off x="6213306" y="3058028"/>
            <a:ext cx="2457169" cy="1569372"/>
          </a:xfrm>
          <a:prstGeom prst="rect">
            <a:avLst/>
          </a:prstGeom>
        </p:spPr>
      </p:pic>
      <p:pic>
        <p:nvPicPr>
          <p:cNvPr id="10" name="Immagine 9" descr="tubi-casa.png"/>
          <p:cNvPicPr>
            <a:picLocks noChangeAspect="1"/>
          </p:cNvPicPr>
          <p:nvPr/>
        </p:nvPicPr>
        <p:blipFill>
          <a:blip r:embed="rId8" cstate="screen">
            <a:alphaModFix amt="64000"/>
            <a:extLst>
              <a:ext uri="{28A0092B-C50C-407E-A947-70E740481C1C}">
                <a14:useLocalDpi xmlns:a14="http://schemas.microsoft.com/office/drawing/2010/main"/>
              </a:ext>
            </a:extLst>
          </a:blip>
          <a:stretch>
            <a:fillRect/>
          </a:stretch>
        </p:blipFill>
        <p:spPr>
          <a:xfrm>
            <a:off x="3474163" y="2909059"/>
            <a:ext cx="1440000" cy="1211650"/>
          </a:xfrm>
          <a:prstGeom prst="rect">
            <a:avLst/>
          </a:prstGeom>
        </p:spPr>
      </p:pic>
      <p:pic>
        <p:nvPicPr>
          <p:cNvPr id="13" name="Immagine 12" descr="central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6522" y="2556064"/>
            <a:ext cx="2917641" cy="1688666"/>
          </a:xfrm>
          <a:prstGeom prst="rect">
            <a:avLst/>
          </a:prstGeom>
        </p:spPr>
      </p:pic>
      <p:pic>
        <p:nvPicPr>
          <p:cNvPr id="12" name="Immagine 11" descr="casottino.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3372" y="3426698"/>
            <a:ext cx="1209623" cy="1388021"/>
          </a:xfrm>
          <a:prstGeom prst="rect">
            <a:avLst/>
          </a:prstGeom>
        </p:spPr>
      </p:pic>
    </p:spTree>
    <p:extLst>
      <p:ext uri="{BB962C8B-B14F-4D97-AF65-F5344CB8AC3E}">
        <p14:creationId xmlns:p14="http://schemas.microsoft.com/office/powerpoint/2010/main" val="42157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tangolo 4"/>
          <p:cNvSpPr/>
          <p:nvPr/>
        </p:nvSpPr>
        <p:spPr>
          <a:xfrm>
            <a:off x="323528" y="1988840"/>
            <a:ext cx="8640960" cy="3416320"/>
          </a:xfrm>
          <a:prstGeom prst="rect">
            <a:avLst/>
          </a:prstGeom>
          <a:solidFill>
            <a:schemeClr val="bg1">
              <a:alpha val="80000"/>
            </a:schemeClr>
          </a:solidFill>
        </p:spPr>
        <p:txBody>
          <a:bodyPr wrap="square">
            <a:spAutoFit/>
          </a:bodyPr>
          <a:lstStyle/>
          <a:p>
            <a:pPr algn="just" eaLnBrk="0" hangingPunct="0"/>
            <a:r>
              <a:rPr lang="en-US" b="1" dirty="0">
                <a:solidFill>
                  <a:srgbClr val="FF0000"/>
                </a:solidFill>
                <a:latin typeface="Calibri" pitchFamily="34" charset="0"/>
                <a:ea typeface="ＭＳ Ｐゴシック" charset="-128"/>
                <a:cs typeface="Calibri" pitchFamily="34" charset="0"/>
              </a:rPr>
              <a:t>Steam dominant systems: liquid water and steam normally coexist in the tank, which is the continuous phase that controls the pressure. They are high temperature systems and normally produce dry or superheated steam. Geothermal systems of this type are very rare (</a:t>
            </a:r>
            <a:r>
              <a:rPr lang="en-US" b="1" dirty="0" err="1">
                <a:solidFill>
                  <a:srgbClr val="FF0000"/>
                </a:solidFill>
                <a:latin typeface="Calibri" pitchFamily="34" charset="0"/>
                <a:ea typeface="ＭＳ Ｐゴシック" charset="-128"/>
                <a:cs typeface="Calibri" pitchFamily="34" charset="0"/>
              </a:rPr>
              <a:t>Larderello</a:t>
            </a:r>
            <a:r>
              <a:rPr lang="en-US" b="1" dirty="0">
                <a:solidFill>
                  <a:srgbClr val="FF0000"/>
                </a:solidFill>
                <a:latin typeface="Calibri" pitchFamily="34" charset="0"/>
                <a:ea typeface="ＭＳ Ｐゴシック" charset="-128"/>
                <a:cs typeface="Calibri" pitchFamily="34" charset="0"/>
              </a:rPr>
              <a:t> in Italy, The Geysers in California, Matsukawa in Japan, </a:t>
            </a:r>
            <a:r>
              <a:rPr lang="en-US" b="1" dirty="0" err="1">
                <a:solidFill>
                  <a:srgbClr val="FF0000"/>
                </a:solidFill>
                <a:latin typeface="Calibri" pitchFamily="34" charset="0"/>
                <a:ea typeface="ＭＳ Ｐゴシック" charset="-128"/>
                <a:cs typeface="Calibri" pitchFamily="34" charset="0"/>
              </a:rPr>
              <a:t>Kamojang</a:t>
            </a:r>
            <a:r>
              <a:rPr lang="en-US" b="1" dirty="0">
                <a:solidFill>
                  <a:srgbClr val="FF0000"/>
                </a:solidFill>
                <a:latin typeface="Calibri" pitchFamily="34" charset="0"/>
                <a:ea typeface="ＭＳ Ｐゴシック" charset="-128"/>
                <a:cs typeface="Calibri" pitchFamily="34" charset="0"/>
              </a:rPr>
              <a:t> and </a:t>
            </a:r>
            <a:r>
              <a:rPr lang="en-US" b="1" dirty="0" err="1">
                <a:solidFill>
                  <a:srgbClr val="FF0000"/>
                </a:solidFill>
                <a:latin typeface="Calibri" pitchFamily="34" charset="0"/>
                <a:ea typeface="ＭＳ Ｐゴシック" charset="-128"/>
                <a:cs typeface="Calibri" pitchFamily="34" charset="0"/>
              </a:rPr>
              <a:t>Darajat</a:t>
            </a:r>
            <a:r>
              <a:rPr lang="en-US" b="1" dirty="0">
                <a:solidFill>
                  <a:srgbClr val="FF0000"/>
                </a:solidFill>
                <a:latin typeface="Calibri" pitchFamily="34" charset="0"/>
                <a:ea typeface="ＭＳ Ｐゴシック" charset="-128"/>
                <a:cs typeface="Calibri" pitchFamily="34" charset="0"/>
              </a:rPr>
              <a:t> in Indonesia).</a:t>
            </a:r>
          </a:p>
          <a:p>
            <a:pPr algn="just" eaLnBrk="0" hangingPunct="0"/>
            <a:endParaRPr lang="en-US" b="1" dirty="0">
              <a:solidFill>
                <a:srgbClr val="FF0000"/>
              </a:solidFill>
              <a:latin typeface="Calibri" pitchFamily="34" charset="0"/>
              <a:ea typeface="ＭＳ Ｐゴシック" charset="-128"/>
              <a:cs typeface="Calibri" pitchFamily="34" charset="0"/>
            </a:endParaRPr>
          </a:p>
          <a:p>
            <a:pPr algn="just" eaLnBrk="0" hangingPunct="0"/>
            <a:r>
              <a:rPr lang="en-US" b="1" dirty="0">
                <a:solidFill>
                  <a:srgbClr val="FF0000"/>
                </a:solidFill>
                <a:latin typeface="Calibri" pitchFamily="34" charset="0"/>
                <a:ea typeface="ＭＳ Ｐゴシック" charset="-128"/>
                <a:cs typeface="Calibri" pitchFamily="34" charset="0"/>
              </a:rPr>
              <a:t>Water-dominant systems: Liquid water is the continuous phase, which controls the pressure. Steam may be present, in the form of bubbles. These geothermal systems (125°C &lt; 225°C) are the most widespread in the world. They can produce, depending on their temperature and pressure, hot water, a mixture of water and steam, wet steam and, in some cases, dry steam. They are the most widespread (e.g. </a:t>
            </a:r>
            <a:r>
              <a:rPr lang="en-US" b="1" dirty="0" err="1">
                <a:solidFill>
                  <a:srgbClr val="FF0000"/>
                </a:solidFill>
                <a:latin typeface="Calibri" pitchFamily="34" charset="0"/>
                <a:ea typeface="ＭＳ Ｐゴシック" charset="-128"/>
                <a:cs typeface="Calibri" pitchFamily="34" charset="0"/>
              </a:rPr>
              <a:t>Wairakei</a:t>
            </a:r>
            <a:r>
              <a:rPr lang="en-US" b="1" dirty="0">
                <a:solidFill>
                  <a:srgbClr val="FF0000"/>
                </a:solidFill>
                <a:latin typeface="Calibri" pitchFamily="34" charset="0"/>
                <a:ea typeface="ＭＳ Ｐゴシック" charset="-128"/>
                <a:cs typeface="Calibri" pitchFamily="34" charset="0"/>
              </a:rPr>
              <a:t> in New Zealand, </a:t>
            </a:r>
            <a:r>
              <a:rPr lang="en-US" b="1" dirty="0" err="1">
                <a:solidFill>
                  <a:srgbClr val="FF0000"/>
                </a:solidFill>
                <a:latin typeface="Calibri" pitchFamily="34" charset="0"/>
                <a:ea typeface="ＭＳ Ｐゴシック" charset="-128"/>
                <a:cs typeface="Calibri" pitchFamily="34" charset="0"/>
              </a:rPr>
              <a:t>Tongonan</a:t>
            </a:r>
            <a:r>
              <a:rPr lang="en-US" b="1" dirty="0">
                <a:solidFill>
                  <a:srgbClr val="FF0000"/>
                </a:solidFill>
                <a:latin typeface="Calibri" pitchFamily="34" charset="0"/>
                <a:ea typeface="ＭＳ Ｐゴシック" charset="-128"/>
                <a:cs typeface="Calibri" pitchFamily="34" charset="0"/>
              </a:rPr>
              <a:t> in the Philippines, and Cerro Prieto in Mexico).</a:t>
            </a:r>
            <a:endParaRPr lang="it-IT" dirty="0">
              <a:solidFill>
                <a:prstClr val="black"/>
              </a:solidFill>
              <a:latin typeface="Calibri" pitchFamily="34" charset="0"/>
              <a:ea typeface="ＭＳ Ｐゴシック" charset="-128"/>
              <a:cs typeface="Calibri" pitchFamily="34" charset="0"/>
            </a:endParaRPr>
          </a:p>
        </p:txBody>
      </p:sp>
      <p:pic>
        <p:nvPicPr>
          <p:cNvPr id="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9752" y="276510"/>
            <a:ext cx="2088232" cy="1568245"/>
          </a:xfrm>
          <a:prstGeom prst="rect">
            <a:avLst/>
          </a:prstGeom>
          <a:noFill/>
          <a:ln w="28575">
            <a:solidFill>
              <a:srgbClr val="08862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4" y="280898"/>
            <a:ext cx="1936281" cy="1559469"/>
          </a:xfrm>
          <a:prstGeom prst="rect">
            <a:avLst/>
          </a:prstGeom>
          <a:noFill/>
          <a:ln w="28575">
            <a:solidFill>
              <a:srgbClr val="08862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749" y="276440"/>
            <a:ext cx="1872731" cy="1568384"/>
          </a:xfrm>
          <a:prstGeom prst="rect">
            <a:avLst/>
          </a:prstGeom>
          <a:noFill/>
          <a:ln w="28575">
            <a:solidFill>
              <a:srgbClr val="08862F"/>
            </a:solidFill>
            <a:miter lim="800000"/>
            <a:headEnd/>
            <a:tailEnd/>
          </a:ln>
        </p:spPr>
      </p:pic>
    </p:spTree>
    <p:extLst>
      <p:ext uri="{BB962C8B-B14F-4D97-AF65-F5344CB8AC3E}">
        <p14:creationId xmlns:p14="http://schemas.microsoft.com/office/powerpoint/2010/main" val="229687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CasellaDiTesto 17"/>
          <p:cNvSpPr txBox="1">
            <a:spLocks noChangeArrowheads="1"/>
          </p:cNvSpPr>
          <p:nvPr/>
        </p:nvSpPr>
        <p:spPr bwMode="auto">
          <a:xfrm>
            <a:off x="3714750" y="1568921"/>
            <a:ext cx="4241800" cy="369888"/>
          </a:xfrm>
          <a:prstGeom prst="rect">
            <a:avLst/>
          </a:prstGeom>
          <a:noFill/>
          <a:ln w="9525">
            <a:noFill/>
            <a:miter lim="800000"/>
            <a:headEnd/>
            <a:tailEnd/>
          </a:ln>
        </p:spPr>
        <p:txBody>
          <a:bodyPr>
            <a:spAutoFit/>
          </a:bodyPr>
          <a:lstStyle/>
          <a:p>
            <a:r>
              <a:rPr lang="it-IT" b="1" dirty="0" smtClean="0">
                <a:latin typeface="Calibri" pitchFamily="34" charset="0"/>
                <a:sym typeface="Wingdings" pitchFamily="2" charset="2"/>
              </a:rPr>
              <a:t>Dry </a:t>
            </a:r>
            <a:r>
              <a:rPr lang="it-IT" b="1" dirty="0" err="1" smtClean="0">
                <a:latin typeface="Calibri" pitchFamily="34" charset="0"/>
                <a:sym typeface="Wingdings" pitchFamily="2" charset="2"/>
              </a:rPr>
              <a:t>steam</a:t>
            </a:r>
            <a:r>
              <a:rPr lang="it-IT" b="1" dirty="0" smtClean="0">
                <a:latin typeface="Calibri" pitchFamily="34" charset="0"/>
                <a:sym typeface="Wingdings" pitchFamily="2" charset="2"/>
              </a:rPr>
              <a:t> </a:t>
            </a:r>
            <a:r>
              <a:rPr lang="it-IT" b="1" dirty="0" err="1" smtClean="0">
                <a:latin typeface="Calibri" pitchFamily="34" charset="0"/>
                <a:sym typeface="Wingdings" pitchFamily="2" charset="2"/>
              </a:rPr>
              <a:t>systems</a:t>
            </a:r>
            <a:endParaRPr lang="it-IT" b="1" dirty="0">
              <a:latin typeface="Calibri" pitchFamily="34" charset="0"/>
              <a:sym typeface="Wingdings" pitchFamily="2" charset="2"/>
            </a:endParaRPr>
          </a:p>
        </p:txBody>
      </p:sp>
      <p:sp>
        <p:nvSpPr>
          <p:cNvPr id="13" name="CasellaDiTesto 18"/>
          <p:cNvSpPr txBox="1">
            <a:spLocks noChangeArrowheads="1"/>
          </p:cNvSpPr>
          <p:nvPr/>
        </p:nvSpPr>
        <p:spPr bwMode="auto">
          <a:xfrm>
            <a:off x="3594100" y="2408833"/>
            <a:ext cx="4794250" cy="677862"/>
          </a:xfrm>
          <a:prstGeom prst="rect">
            <a:avLst/>
          </a:prstGeom>
          <a:noFill/>
          <a:ln w="9525">
            <a:noFill/>
            <a:miter lim="800000"/>
            <a:headEnd/>
            <a:tailEnd/>
          </a:ln>
        </p:spPr>
        <p:txBody>
          <a:bodyPr>
            <a:spAutoFit/>
          </a:bodyPr>
          <a:lstStyle/>
          <a:p>
            <a:r>
              <a:rPr lang="it-IT" sz="2000" dirty="0">
                <a:latin typeface="Calibri" pitchFamily="34" charset="0"/>
                <a:sym typeface="Wingdings" pitchFamily="2" charset="2"/>
              </a:rPr>
              <a:t> </a:t>
            </a:r>
            <a:r>
              <a:rPr lang="en-US" b="1" dirty="0" smtClean="0">
                <a:latin typeface="Calibri" pitchFamily="34" charset="0"/>
                <a:sym typeface="Wingdings" pitchFamily="2" charset="2"/>
              </a:rPr>
              <a:t>Vapor separation systems (single or double flash)</a:t>
            </a:r>
            <a:endParaRPr lang="it-IT" b="1" dirty="0">
              <a:latin typeface="Calibri" pitchFamily="34" charset="0"/>
              <a:sym typeface="Wingdings" pitchFamily="2" charset="2"/>
            </a:endParaRPr>
          </a:p>
        </p:txBody>
      </p:sp>
      <p:sp>
        <p:nvSpPr>
          <p:cNvPr id="14" name="CasellaDiTesto 19"/>
          <p:cNvSpPr txBox="1">
            <a:spLocks noChangeArrowheads="1"/>
          </p:cNvSpPr>
          <p:nvPr/>
        </p:nvSpPr>
        <p:spPr bwMode="auto">
          <a:xfrm>
            <a:off x="3571875" y="3416895"/>
            <a:ext cx="2500313" cy="400050"/>
          </a:xfrm>
          <a:prstGeom prst="rect">
            <a:avLst/>
          </a:prstGeom>
          <a:noFill/>
          <a:ln w="9525">
            <a:noFill/>
            <a:miter lim="800000"/>
            <a:headEnd/>
            <a:tailEnd/>
          </a:ln>
        </p:spPr>
        <p:txBody>
          <a:bodyPr>
            <a:spAutoFit/>
          </a:bodyPr>
          <a:lstStyle/>
          <a:p>
            <a:r>
              <a:rPr lang="it-IT" sz="2000" dirty="0">
                <a:latin typeface="Calibri" pitchFamily="34" charset="0"/>
                <a:sym typeface="Wingdings" pitchFamily="2" charset="2"/>
              </a:rPr>
              <a:t> </a:t>
            </a:r>
            <a:r>
              <a:rPr lang="it-IT" b="1" dirty="0" err="1" smtClean="0">
                <a:latin typeface="Calibri" pitchFamily="34" charset="0"/>
                <a:sym typeface="Wingdings" pitchFamily="2" charset="2"/>
              </a:rPr>
              <a:t>Binary</a:t>
            </a:r>
            <a:r>
              <a:rPr lang="it-IT" b="1" dirty="0" smtClean="0">
                <a:latin typeface="Calibri" pitchFamily="34" charset="0"/>
                <a:sym typeface="Wingdings" pitchFamily="2" charset="2"/>
              </a:rPr>
              <a:t> </a:t>
            </a:r>
            <a:r>
              <a:rPr lang="it-IT" b="1" dirty="0" err="1" smtClean="0">
                <a:latin typeface="Calibri" pitchFamily="34" charset="0"/>
                <a:sym typeface="Wingdings" pitchFamily="2" charset="2"/>
              </a:rPr>
              <a:t>plant</a:t>
            </a:r>
            <a:endParaRPr lang="it-IT" b="1" dirty="0">
              <a:latin typeface="Calibri" pitchFamily="34" charset="0"/>
              <a:sym typeface="Wingdings" pitchFamily="2" charset="2"/>
            </a:endParaRPr>
          </a:p>
        </p:txBody>
      </p:sp>
      <p:sp>
        <p:nvSpPr>
          <p:cNvPr id="15" name="CasellaDiTesto 20"/>
          <p:cNvSpPr txBox="1">
            <a:spLocks noChangeArrowheads="1"/>
          </p:cNvSpPr>
          <p:nvPr/>
        </p:nvSpPr>
        <p:spPr bwMode="auto">
          <a:xfrm>
            <a:off x="3571875" y="4385270"/>
            <a:ext cx="2714625" cy="400050"/>
          </a:xfrm>
          <a:prstGeom prst="rect">
            <a:avLst/>
          </a:prstGeom>
          <a:noFill/>
          <a:ln w="9525">
            <a:noFill/>
            <a:miter lim="800000"/>
            <a:headEnd/>
            <a:tailEnd/>
          </a:ln>
        </p:spPr>
        <p:txBody>
          <a:bodyPr>
            <a:spAutoFit/>
          </a:bodyPr>
          <a:lstStyle/>
          <a:p>
            <a:r>
              <a:rPr lang="it-IT" sz="2000" dirty="0">
                <a:latin typeface="Calibri" pitchFamily="34" charset="0"/>
                <a:sym typeface="Wingdings" pitchFamily="2" charset="2"/>
              </a:rPr>
              <a:t> </a:t>
            </a:r>
            <a:r>
              <a:rPr lang="it-IT" b="1" dirty="0" err="1" smtClean="0">
                <a:latin typeface="Calibri" pitchFamily="34" charset="0"/>
                <a:sym typeface="Wingdings" pitchFamily="2" charset="2"/>
              </a:rPr>
              <a:t>hybrid</a:t>
            </a:r>
            <a:r>
              <a:rPr lang="it-IT" b="1" dirty="0" smtClean="0">
                <a:latin typeface="Calibri" pitchFamily="34" charset="0"/>
                <a:sym typeface="Wingdings" pitchFamily="2" charset="2"/>
              </a:rPr>
              <a:t> </a:t>
            </a:r>
            <a:r>
              <a:rPr lang="it-IT" b="1" dirty="0" err="1" smtClean="0">
                <a:latin typeface="Calibri" pitchFamily="34" charset="0"/>
                <a:sym typeface="Wingdings" pitchFamily="2" charset="2"/>
              </a:rPr>
              <a:t>plants</a:t>
            </a:r>
            <a:endParaRPr lang="it-IT" b="1" dirty="0">
              <a:latin typeface="Calibri" pitchFamily="34" charset="0"/>
              <a:sym typeface="Wingdings" pitchFamily="2" charset="2"/>
            </a:endParaRPr>
          </a:p>
        </p:txBody>
      </p:sp>
      <p:sp>
        <p:nvSpPr>
          <p:cNvPr id="16" name="CasellaDiTesto 21"/>
          <p:cNvSpPr txBox="1">
            <a:spLocks noChangeArrowheads="1"/>
          </p:cNvSpPr>
          <p:nvPr/>
        </p:nvSpPr>
        <p:spPr bwMode="auto">
          <a:xfrm>
            <a:off x="795338" y="1484784"/>
            <a:ext cx="2276475" cy="707886"/>
          </a:xfrm>
          <a:prstGeom prst="rect">
            <a:avLst/>
          </a:prstGeom>
          <a:solidFill>
            <a:schemeClr val="bg1"/>
          </a:solidFill>
          <a:ln w="25400">
            <a:solidFill>
              <a:srgbClr val="FFFF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smtClean="0">
                <a:ln>
                  <a:noFill/>
                </a:ln>
                <a:solidFill>
                  <a:sysClr val="windowText" lastClr="000000"/>
                </a:solidFill>
                <a:effectLst/>
                <a:uLnTx/>
                <a:uFillTx/>
                <a:latin typeface="Calibri" pitchFamily="34" charset="0"/>
                <a:sym typeface="Wingdings" pitchFamily="2" charset="2"/>
              </a:rPr>
              <a:t>WATER VAPOUR SYSTEMS</a:t>
            </a:r>
            <a:endParaRPr kumimoji="0" lang="it-IT" sz="2000" b="1" i="0" u="none" strike="noStrike" kern="0" cap="none" spc="0" normalizeH="0" baseline="0" noProof="0" dirty="0">
              <a:ln>
                <a:noFill/>
              </a:ln>
              <a:solidFill>
                <a:sysClr val="windowText" lastClr="000000"/>
              </a:solidFill>
              <a:effectLst/>
              <a:uLnTx/>
              <a:uFillTx/>
              <a:latin typeface="Calibri" pitchFamily="34" charset="0"/>
              <a:sym typeface="Wingdings" pitchFamily="2" charset="2"/>
            </a:endParaRPr>
          </a:p>
        </p:txBody>
      </p:sp>
      <p:sp>
        <p:nvSpPr>
          <p:cNvPr id="17" name="CasellaDiTesto 22"/>
          <p:cNvSpPr txBox="1">
            <a:spLocks noChangeArrowheads="1"/>
          </p:cNvSpPr>
          <p:nvPr/>
        </p:nvSpPr>
        <p:spPr bwMode="auto">
          <a:xfrm>
            <a:off x="795338" y="3285133"/>
            <a:ext cx="2276475" cy="708025"/>
          </a:xfrm>
          <a:prstGeom prst="rect">
            <a:avLst/>
          </a:prstGeom>
          <a:solidFill>
            <a:schemeClr val="bg1"/>
          </a:solidFill>
          <a:ln w="25400">
            <a:solidFill>
              <a:srgbClr val="C00000"/>
            </a:solidFill>
            <a:miter lim="800000"/>
            <a:headEnd/>
            <a:tailEnd/>
          </a:ln>
        </p:spPr>
        <p:txBody>
          <a:bodyPr>
            <a:spAutoFit/>
          </a:bodyPr>
          <a:lstStyle/>
          <a:p>
            <a:pPr algn="ctr"/>
            <a:r>
              <a:rPr lang="it-IT" sz="2000" b="1" dirty="0" err="1" smtClean="0">
                <a:latin typeface="Calibri" pitchFamily="34" charset="0"/>
                <a:sym typeface="Wingdings" pitchFamily="2" charset="2"/>
              </a:rPr>
              <a:t>Dominant</a:t>
            </a:r>
            <a:r>
              <a:rPr lang="it-IT" sz="2000" b="1" dirty="0" smtClean="0">
                <a:latin typeface="Calibri" pitchFamily="34" charset="0"/>
                <a:sym typeface="Wingdings" pitchFamily="2" charset="2"/>
              </a:rPr>
              <a:t> water </a:t>
            </a:r>
            <a:r>
              <a:rPr lang="it-IT" sz="2000" b="1" dirty="0" err="1" smtClean="0">
                <a:latin typeface="Calibri" pitchFamily="34" charset="0"/>
                <a:sym typeface="Wingdings" pitchFamily="2" charset="2"/>
              </a:rPr>
              <a:t>systems</a:t>
            </a:r>
            <a:endParaRPr lang="it-IT" sz="2000" b="1" dirty="0">
              <a:latin typeface="Calibri" pitchFamily="34" charset="0"/>
              <a:sym typeface="Wingdings" pitchFamily="2" charset="2"/>
            </a:endParaRPr>
          </a:p>
        </p:txBody>
      </p:sp>
      <p:sp>
        <p:nvSpPr>
          <p:cNvPr id="18" name="Parentesi graffa aperta 17"/>
          <p:cNvSpPr/>
          <p:nvPr/>
        </p:nvSpPr>
        <p:spPr>
          <a:xfrm>
            <a:off x="3143250" y="2481858"/>
            <a:ext cx="571500" cy="2303462"/>
          </a:xfrm>
          <a:prstGeom prst="leftBrace">
            <a:avLst/>
          </a:prstGeom>
          <a:noFill/>
          <a:ln w="25400" cap="flat" cmpd="sng" algn="ctr">
            <a:solidFill>
              <a:srgbClr val="FF0000">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055B20"/>
              </a:solidFill>
              <a:effectLst/>
              <a:uLnTx/>
              <a:uFillTx/>
              <a:latin typeface="Arial" pitchFamily="34" charset="0"/>
              <a:ea typeface="+mn-ea"/>
              <a:cs typeface="Arial" pitchFamily="34" charset="0"/>
            </a:endParaRPr>
          </a:p>
        </p:txBody>
      </p:sp>
      <p:pic>
        <p:nvPicPr>
          <p:cNvPr id="2" name="Immagine 1" descr="Ritaglio schermat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16466" y="4077072"/>
            <a:ext cx="3308663" cy="2498378"/>
          </a:xfrm>
          <a:prstGeom prst="rect">
            <a:avLst/>
          </a:prstGeom>
        </p:spPr>
      </p:pic>
      <p:sp>
        <p:nvSpPr>
          <p:cNvPr id="19" name="Titolo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kern="1200" dirty="0" err="1" smtClean="0">
                <a:solidFill>
                  <a:srgbClr val="CD0000"/>
                </a:solidFill>
                <a:latin typeface="Arial" charset="0"/>
                <a:ea typeface="ＭＳ Ｐゴシック" charset="0"/>
                <a:cs typeface="ＭＳ Ｐゴシック" charset="0"/>
              </a:rPr>
              <a:t>Electricity</a:t>
            </a:r>
            <a:r>
              <a:rPr lang="it-IT" sz="3200" b="1" kern="1200" dirty="0" smtClean="0">
                <a:solidFill>
                  <a:srgbClr val="CD0000"/>
                </a:solidFill>
                <a:latin typeface="Arial" charset="0"/>
                <a:ea typeface="ＭＳ Ｐゴシック" charset="0"/>
                <a:cs typeface="ＭＳ Ｐゴシック" charset="0"/>
              </a:rPr>
              <a:t> production</a:t>
            </a:r>
            <a:endParaRPr lang="it-IT" sz="3200" b="1" kern="1200" dirty="0">
              <a:solidFill>
                <a:srgbClr val="CD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3697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descr="Geothermal Power Plant">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5176" y="549275"/>
            <a:ext cx="4895274" cy="326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811" y="3818467"/>
            <a:ext cx="6302594" cy="2294466"/>
          </a:xfrm>
          <a:prstGeom prst="rect">
            <a:avLst/>
          </a:prstGeom>
        </p:spPr>
      </p:pic>
    </p:spTree>
    <p:extLst>
      <p:ext uri="{BB962C8B-B14F-4D97-AF65-F5344CB8AC3E}">
        <p14:creationId xmlns:p14="http://schemas.microsoft.com/office/powerpoint/2010/main" val="70612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descr="Geothermal Power Plant">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5176" y="549275"/>
            <a:ext cx="4895274" cy="326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882238"/>
            <a:ext cx="6400800" cy="2173748"/>
          </a:xfrm>
          <a:prstGeom prst="rect">
            <a:avLst/>
          </a:prstGeom>
        </p:spPr>
      </p:pic>
    </p:spTree>
    <p:extLst>
      <p:ext uri="{BB962C8B-B14F-4D97-AF65-F5344CB8AC3E}">
        <p14:creationId xmlns:p14="http://schemas.microsoft.com/office/powerpoint/2010/main" val="1978018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descr="Geothermal Power Plant">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5176" y="549275"/>
            <a:ext cx="4895274" cy="326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3818467"/>
            <a:ext cx="6443118" cy="2292495"/>
          </a:xfrm>
          <a:prstGeom prst="rect">
            <a:avLst/>
          </a:prstGeom>
        </p:spPr>
      </p:pic>
    </p:spTree>
    <p:extLst>
      <p:ext uri="{BB962C8B-B14F-4D97-AF65-F5344CB8AC3E}">
        <p14:creationId xmlns:p14="http://schemas.microsoft.com/office/powerpoint/2010/main" val="3887329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descr="Geothermal Power Plant">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5176" y="549275"/>
            <a:ext cx="4895274" cy="326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5"/>
          <a:stretch>
            <a:fillRect/>
          </a:stretch>
        </p:blipFill>
        <p:spPr>
          <a:xfrm>
            <a:off x="0" y="3818467"/>
            <a:ext cx="6978097" cy="2304982"/>
          </a:xfrm>
          <a:prstGeom prst="rect">
            <a:avLst/>
          </a:prstGeom>
        </p:spPr>
      </p:pic>
    </p:spTree>
    <p:extLst>
      <p:ext uri="{BB962C8B-B14F-4D97-AF65-F5344CB8AC3E}">
        <p14:creationId xmlns:p14="http://schemas.microsoft.com/office/powerpoint/2010/main" val="800275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Modello_IGG-i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roducing PowerPoint 2011">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ello_IGG-i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odello_IGG-it">
  <a:themeElements>
    <a:clrScheme name="Estate">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NOpresentatieNL">
  <a:themeElements>
    <a:clrScheme name="TNO">
      <a:dk1>
        <a:sysClr val="windowText" lastClr="000000"/>
      </a:dk1>
      <a:lt1>
        <a:sysClr val="window" lastClr="FFFFFF"/>
      </a:lt1>
      <a:dk2>
        <a:srgbClr val="649EC9"/>
      </a:dk2>
      <a:lt2>
        <a:srgbClr val="9C9C9E"/>
      </a:lt2>
      <a:accent1>
        <a:srgbClr val="ED8000"/>
      </a:accent1>
      <a:accent2>
        <a:srgbClr val="CB1325"/>
      </a:accent2>
      <a:accent3>
        <a:srgbClr val="FFCB00"/>
      </a:accent3>
      <a:accent4>
        <a:srgbClr val="649EC9"/>
      </a:accent4>
      <a:accent5>
        <a:srgbClr val="D6277A"/>
      </a:accent5>
      <a:accent6>
        <a:srgbClr val="93A800"/>
      </a:accent6>
      <a:hlink>
        <a:srgbClr val="9C9C9E"/>
      </a:hlink>
      <a:folHlink>
        <a:srgbClr val="5D5C60"/>
      </a:folHlink>
    </a:clrScheme>
    <a:fontScheme name="TN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Modello_IGG-it.potx</Template>
  <TotalTime>3894</TotalTime>
  <Words>2676</Words>
  <Application>Microsoft Office PowerPoint</Application>
  <PresentationFormat>Presentazione su schermo (4:3)</PresentationFormat>
  <Paragraphs>249</Paragraphs>
  <Slides>39</Slides>
  <Notes>14</Notes>
  <HiddenSlides>0</HiddenSlides>
  <MMClips>0</MMClips>
  <ScaleCrop>false</ScaleCrop>
  <HeadingPairs>
    <vt:vector size="6" baseType="variant">
      <vt:variant>
        <vt:lpstr>Caratteri utilizzati</vt:lpstr>
      </vt:variant>
      <vt:variant>
        <vt:i4>12</vt:i4>
      </vt:variant>
      <vt:variant>
        <vt:lpstr>Tema</vt:lpstr>
      </vt:variant>
      <vt:variant>
        <vt:i4>7</vt:i4>
      </vt:variant>
      <vt:variant>
        <vt:lpstr>Titoli diapositive</vt:lpstr>
      </vt:variant>
      <vt:variant>
        <vt:i4>39</vt:i4>
      </vt:variant>
    </vt:vector>
  </HeadingPairs>
  <TitlesOfParts>
    <vt:vector size="58" baseType="lpstr">
      <vt:lpstr>ＭＳ Ｐゴシック</vt:lpstr>
      <vt:lpstr>Arial</vt:lpstr>
      <vt:lpstr>Arial Black</vt:lpstr>
      <vt:lpstr>Arial Unicode MS</vt:lpstr>
      <vt:lpstr>Calibri</vt:lpstr>
      <vt:lpstr>Chalkduster</vt:lpstr>
      <vt:lpstr>FreeSans</vt:lpstr>
      <vt:lpstr>Georgia</vt:lpstr>
      <vt:lpstr>Times New Roman</vt:lpstr>
      <vt:lpstr>Verdana</vt:lpstr>
      <vt:lpstr>Wingdings</vt:lpstr>
      <vt:lpstr>ヒラギノ角ゴ Pro W3</vt:lpstr>
      <vt:lpstr>Modello_IGG-it</vt:lpstr>
      <vt:lpstr>Introducing PowerPoint 2011</vt:lpstr>
      <vt:lpstr>1_Modello_IGG-it</vt:lpstr>
      <vt:lpstr>2_Modello_IGG-it</vt:lpstr>
      <vt:lpstr>1_Larissa-Design</vt:lpstr>
      <vt:lpstr>1_Pixel</vt:lpstr>
      <vt:lpstr>TNOpresentatieNL</vt:lpstr>
      <vt:lpstr>Presentazione standard di PowerPoint</vt:lpstr>
      <vt:lpstr>Electricity production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UNCONVENTIONAL GEOTHERMAL SYSTEMS</vt:lpstr>
      <vt:lpstr>Hot brine systems</vt:lpstr>
      <vt:lpstr>Geopressurized Systems</vt:lpstr>
      <vt:lpstr>Magmatic resources</vt:lpstr>
      <vt:lpstr>Supercritical fluid systems</vt:lpstr>
      <vt:lpstr>Engineered Geothermal Systems)</vt:lpstr>
      <vt:lpstr>EGS (Engineered Geothermal Systems)</vt:lpstr>
      <vt:lpstr>Injection well in rock with low permeability and sufficient T°</vt:lpstr>
      <vt:lpstr>EGS, HDR, HWR, HFR</vt:lpstr>
      <vt:lpstr>UGR systems</vt:lpstr>
      <vt:lpstr>EGS</vt:lpstr>
      <vt:lpstr>EGS</vt:lpstr>
      <vt:lpstr>EGS</vt:lpstr>
      <vt:lpstr>Presentazione standard di PowerPoint</vt:lpstr>
      <vt:lpstr>Presentazione standard di PowerPoint</vt:lpstr>
      <vt:lpstr>Presentazione standard di PowerPoint</vt:lpstr>
      <vt:lpstr>Presentazione standard di PowerPoint</vt:lpstr>
      <vt:lpstr>Presentazione standard di PowerPoint</vt:lpstr>
      <vt:lpstr>JOINT PROGRAMME on GEOTHERMAL ENERGY </vt:lpstr>
      <vt:lpstr>Presentazione standard di PowerPoint</vt:lpstr>
      <vt:lpstr>The resource assessment in the context of Geo-ELEC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S Sveinsdóttir</dc:creator>
  <cp:lastModifiedBy>Antonio Galgaro - UNIPD</cp:lastModifiedBy>
  <cp:revision>218</cp:revision>
  <dcterms:created xsi:type="dcterms:W3CDTF">2012-08-31T13:16:37Z</dcterms:created>
  <dcterms:modified xsi:type="dcterms:W3CDTF">2025-10-21T11:35:43Z</dcterms:modified>
</cp:coreProperties>
</file>