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257" r:id="rId2"/>
    <p:sldId id="295" r:id="rId3"/>
    <p:sldId id="284" r:id="rId4"/>
    <p:sldId id="293" r:id="rId5"/>
    <p:sldId id="296" r:id="rId6"/>
    <p:sldId id="297" r:id="rId7"/>
    <p:sldId id="294" r:id="rId8"/>
    <p:sldId id="298" r:id="rId9"/>
    <p:sldId id="299" r:id="rId10"/>
    <p:sldId id="300" r:id="rId11"/>
    <p:sldId id="301" r:id="rId12"/>
    <p:sldId id="302" r:id="rId13"/>
    <p:sldId id="303" r:id="rId14"/>
    <p:sldId id="304" r:id="rId15"/>
    <p:sldId id="305" r:id="rId16"/>
    <p:sldId id="307" r:id="rId17"/>
    <p:sldId id="306" r:id="rId18"/>
    <p:sldId id="308" r:id="rId19"/>
    <p:sldId id="309" r:id="rId20"/>
    <p:sldId id="310" r:id="rId21"/>
    <p:sldId id="311" r:id="rId22"/>
    <p:sldId id="314" r:id="rId23"/>
    <p:sldId id="312" r:id="rId24"/>
    <p:sldId id="313" r:id="rId25"/>
    <p:sldId id="315" r:id="rId26"/>
    <p:sldId id="316" r:id="rId27"/>
    <p:sldId id="317" r:id="rId28"/>
    <p:sldId id="318" r:id="rId29"/>
    <p:sldId id="319" r:id="rId30"/>
    <p:sldId id="323" r:id="rId31"/>
    <p:sldId id="256"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00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08" autoAdjust="0"/>
    <p:restoredTop sz="93234" autoAdjust="0"/>
  </p:normalViewPr>
  <p:slideViewPr>
    <p:cSldViewPr snapToGrid="0" showGuides="1">
      <p:cViewPr varScale="1">
        <p:scale>
          <a:sx n="69" d="100"/>
          <a:sy n="69" d="100"/>
        </p:scale>
        <p:origin x="84" y="33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14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B17132-047A-4C30-97AD-7733762F554B}" type="datetimeFigureOut">
              <a:rPr lang="it-IT" smtClean="0"/>
              <a:t>10/03/2023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F6B536-9FA3-4940-8C9D-ED9264FA1E78}" type="slidenum">
              <a:rPr lang="it-IT" smtClean="0"/>
              <a:t>‹N›</a:t>
            </a:fld>
            <a:endParaRPr lang="it-IT"/>
          </a:p>
        </p:txBody>
      </p:sp>
    </p:spTree>
    <p:extLst>
      <p:ext uri="{BB962C8B-B14F-4D97-AF65-F5344CB8AC3E}">
        <p14:creationId xmlns:p14="http://schemas.microsoft.com/office/powerpoint/2010/main" val="2332644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DE886-1573-40AC-9E09-050F9AC625A5}" type="datetimeFigureOut">
              <a:rPr lang="it-IT" smtClean="0"/>
              <a:t>10/03/2023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4491ED-56D3-4375-977F-FA3F9F1C0D19}" type="slidenum">
              <a:rPr lang="it-IT" smtClean="0"/>
              <a:t>‹N›</a:t>
            </a:fld>
            <a:endParaRPr lang="it-IT"/>
          </a:p>
        </p:txBody>
      </p:sp>
    </p:spTree>
    <p:extLst>
      <p:ext uri="{BB962C8B-B14F-4D97-AF65-F5344CB8AC3E}">
        <p14:creationId xmlns:p14="http://schemas.microsoft.com/office/powerpoint/2010/main" val="190915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A4491ED-56D3-4375-977F-FA3F9F1C0D19}" type="slidenum">
              <a:rPr lang="it-IT" smtClean="0"/>
              <a:t>1</a:t>
            </a:fld>
            <a:endParaRPr lang="it-IT"/>
          </a:p>
        </p:txBody>
      </p:sp>
    </p:spTree>
    <p:extLst>
      <p:ext uri="{BB962C8B-B14F-4D97-AF65-F5344CB8AC3E}">
        <p14:creationId xmlns:p14="http://schemas.microsoft.com/office/powerpoint/2010/main" val="10226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1A4491ED-56D3-4375-977F-FA3F9F1C0D19}" type="slidenum">
              <a:rPr lang="it-IT" smtClean="0"/>
              <a:t>31</a:t>
            </a:fld>
            <a:endParaRPr lang="it-IT"/>
          </a:p>
        </p:txBody>
      </p:sp>
    </p:spTree>
    <p:extLst>
      <p:ext uri="{BB962C8B-B14F-4D97-AF65-F5344CB8AC3E}">
        <p14:creationId xmlns:p14="http://schemas.microsoft.com/office/powerpoint/2010/main" val="2557032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83B4F46-4564-BD98-9A70-890134ABAB89}"/>
              </a:ext>
            </a:extLst>
          </p:cNvPr>
          <p:cNvSpPr>
            <a:spLocks noGrp="1" noRot="1" noMove="1" noResize="1" noEditPoints="1" noAdjustHandles="1" noChangeArrowheads="1" noChangeShapeType="1"/>
          </p:cNvSpPr>
          <p:nvPr userDrawn="1"/>
        </p:nvSpPr>
        <p:spPr bwMode="auto">
          <a:xfrm>
            <a:off x="0" y="0"/>
            <a:ext cx="12192000" cy="6858000"/>
          </a:xfrm>
          <a:prstGeom prst="rect">
            <a:avLst/>
          </a:prstGeom>
          <a:solidFill>
            <a:srgbClr val="AA0004"/>
          </a:solidFill>
          <a:ln>
            <a:noFill/>
          </a:ln>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r>
              <a:rPr lang="it-IT" altLang="it-IT" sz="2400" dirty="0">
                <a:solidFill>
                  <a:schemeClr val="bg1"/>
                </a:solidFill>
              </a:rPr>
              <a:t>  </a:t>
            </a:r>
          </a:p>
        </p:txBody>
      </p:sp>
      <p:pic>
        <p:nvPicPr>
          <p:cNvPr id="4" name="Immagine 6">
            <a:extLst>
              <a:ext uri="{FF2B5EF4-FFF2-40B4-BE49-F238E27FC236}">
                <a16:creationId xmlns:a16="http://schemas.microsoft.com/office/drawing/2014/main" id="{7A2A5C85-D8F9-95C2-D93A-D6AAA8D0129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bwMode="auto">
          <a:xfrm>
            <a:off x="3741397" y="1159933"/>
            <a:ext cx="4709206" cy="21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1">
            <a:extLst>
              <a:ext uri="{FF2B5EF4-FFF2-40B4-BE49-F238E27FC236}">
                <a16:creationId xmlns:a16="http://schemas.microsoft.com/office/drawing/2014/main" id="{DE965153-D1B8-47F9-ECA7-A02B37578D0F}"/>
              </a:ext>
            </a:extLst>
          </p:cNvPr>
          <p:cNvSpPr>
            <a:spLocks noGrp="1"/>
          </p:cNvSpPr>
          <p:nvPr>
            <p:ph type="ctrTitle"/>
          </p:nvPr>
        </p:nvSpPr>
        <p:spPr>
          <a:xfrm>
            <a:off x="1547593" y="3285951"/>
            <a:ext cx="9096815" cy="1290388"/>
          </a:xfrm>
          <a:prstGeom prst="rect">
            <a:avLst/>
          </a:prstGeom>
        </p:spPr>
        <p:txBody>
          <a:bodyPr/>
          <a:lstStyle>
            <a:lvl1pPr>
              <a:defRPr>
                <a:solidFill>
                  <a:schemeClr val="bg1"/>
                </a:solidFill>
              </a:defRPr>
            </a:lvl1pPr>
          </a:lstStyle>
          <a:p>
            <a:r>
              <a:rPr lang="it-IT" dirty="0"/>
              <a:t>Fare clic per modificare lo stile del titolo</a:t>
            </a:r>
          </a:p>
        </p:txBody>
      </p:sp>
      <p:sp>
        <p:nvSpPr>
          <p:cNvPr id="6" name="Segnaposto testo 13">
            <a:extLst>
              <a:ext uri="{FF2B5EF4-FFF2-40B4-BE49-F238E27FC236}">
                <a16:creationId xmlns:a16="http://schemas.microsoft.com/office/drawing/2014/main" id="{1D13A2E7-1F45-2252-AAE6-76F193D9D508}"/>
              </a:ext>
            </a:extLst>
          </p:cNvPr>
          <p:cNvSpPr>
            <a:spLocks noGrp="1"/>
          </p:cNvSpPr>
          <p:nvPr>
            <p:ph type="body" sz="quarter" idx="10"/>
          </p:nvPr>
        </p:nvSpPr>
        <p:spPr>
          <a:xfrm>
            <a:off x="2935526" y="4741032"/>
            <a:ext cx="6320949" cy="758068"/>
          </a:xfrm>
        </p:spPr>
        <p:txBody>
          <a:bodyPr/>
          <a:lstStyle>
            <a:lvl1pPr marL="0" indent="0" algn="ctr">
              <a:buNone/>
              <a:defRPr>
                <a:solidFill>
                  <a:schemeClr val="bg1"/>
                </a:solidFill>
              </a:defRPr>
            </a:lvl1pPr>
          </a:lstStyle>
          <a:p>
            <a:pPr lvl="0"/>
            <a:r>
              <a:rPr lang="it-IT" dirty="0"/>
              <a:t>Modifica gli stili del testo dello schema</a:t>
            </a:r>
          </a:p>
        </p:txBody>
      </p:sp>
    </p:spTree>
    <p:extLst>
      <p:ext uri="{BB962C8B-B14F-4D97-AF65-F5344CB8AC3E}">
        <p14:creationId xmlns:p14="http://schemas.microsoft.com/office/powerpoint/2010/main" val="3069349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4D642F2-5021-578D-0B5A-F0C9826C5601}"/>
              </a:ext>
            </a:extLst>
          </p:cNvPr>
          <p:cNvSpPr>
            <a:spLocks noGrp="1" noRot="1" noMove="1" noResize="1" noEditPoints="1" noAdjustHandles="1" noChangeArrowheads="1" noChangeShapeType="1"/>
          </p:cNvSpPr>
          <p:nvPr userDrawn="1"/>
        </p:nvSpPr>
        <p:spPr bwMode="auto">
          <a:xfrm>
            <a:off x="-1" y="0"/>
            <a:ext cx="12192001" cy="1138767"/>
          </a:xfrm>
          <a:prstGeom prst="rect">
            <a:avLst/>
          </a:prstGeom>
          <a:solidFill>
            <a:srgbClr val="AA0004"/>
          </a:solidFill>
          <a:ln w="9525">
            <a:noFill/>
            <a:miter lim="800000"/>
            <a:headEnd/>
            <a:tailEnd/>
          </a:ln>
        </p:spPr>
        <p:txBody>
          <a:bodyPr wrap="none" lIns="72000" rIns="36000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2400" dirty="0">
              <a:solidFill>
                <a:schemeClr val="bg1"/>
              </a:solidFill>
            </a:endParaRPr>
          </a:p>
        </p:txBody>
      </p:sp>
      <p:sp>
        <p:nvSpPr>
          <p:cNvPr id="9" name="Titolo 1">
            <a:extLst>
              <a:ext uri="{FF2B5EF4-FFF2-40B4-BE49-F238E27FC236}">
                <a16:creationId xmlns:a16="http://schemas.microsoft.com/office/drawing/2014/main" id="{3A4080AB-402D-FB91-8F6E-E1F4FB36C74D}"/>
              </a:ext>
            </a:extLst>
          </p:cNvPr>
          <p:cNvSpPr>
            <a:spLocks noGrp="1"/>
          </p:cNvSpPr>
          <p:nvPr>
            <p:ph type="title"/>
          </p:nvPr>
        </p:nvSpPr>
        <p:spPr>
          <a:xfrm>
            <a:off x="2933700" y="0"/>
            <a:ext cx="9258300" cy="1138767"/>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endParaRPr lang="it-IT" dirty="0"/>
          </a:p>
        </p:txBody>
      </p:sp>
      <p:sp>
        <p:nvSpPr>
          <p:cNvPr id="3" name="Segnaposto contenuto 2"/>
          <p:cNvSpPr>
            <a:spLocks noGrp="1"/>
          </p:cNvSpPr>
          <p:nvPr>
            <p:ph sz="quarter" idx="10" hasCustomPrompt="1"/>
          </p:nvPr>
        </p:nvSpPr>
        <p:spPr>
          <a:xfrm>
            <a:off x="673101" y="1397000"/>
            <a:ext cx="10198100" cy="4749800"/>
          </a:xfrm>
        </p:spPr>
        <p:txBody>
          <a:bodyPr/>
          <a:lstStyle>
            <a:lvl1pPr marL="0" indent="0">
              <a:lnSpc>
                <a:spcPct val="100000"/>
              </a:lnSpc>
              <a:buNone/>
              <a:defRPr baseline="0"/>
            </a:lvl1pPr>
          </a:lstStyle>
          <a:p>
            <a:pPr lvl="0"/>
            <a:r>
              <a:rPr lang="it-IT" dirty="0"/>
              <a:t>Inserire testo</a:t>
            </a:r>
          </a:p>
        </p:txBody>
      </p:sp>
      <p:pic>
        <p:nvPicPr>
          <p:cNvPr id="4" name="Immagine 3">
            <a:extLst>
              <a:ext uri="{FF2B5EF4-FFF2-40B4-BE49-F238E27FC236}">
                <a16:creationId xmlns:a16="http://schemas.microsoft.com/office/drawing/2014/main" id="{71A703DA-C362-E452-CF6A-3D365299A24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6000" y="147563"/>
            <a:ext cx="1885998" cy="843049"/>
          </a:xfrm>
          <a:prstGeom prst="rect">
            <a:avLst/>
          </a:prstGeom>
        </p:spPr>
      </p:pic>
      <p:sp>
        <p:nvSpPr>
          <p:cNvPr id="8" name="Segnaposto data 3">
            <a:extLst>
              <a:ext uri="{FF2B5EF4-FFF2-40B4-BE49-F238E27FC236}">
                <a16:creationId xmlns:a16="http://schemas.microsoft.com/office/drawing/2014/main" id="{090F94EB-D8FF-46BD-0EB1-02B9720A4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494EA-98ED-46BD-8137-F605220D3F6A}" type="datetime1">
              <a:rPr lang="it-IT" smtClean="0"/>
              <a:t>10/03/2023</a:t>
            </a:fld>
            <a:endParaRPr lang="it-IT"/>
          </a:p>
        </p:txBody>
      </p:sp>
      <p:sp>
        <p:nvSpPr>
          <p:cNvPr id="10" name="Segnaposto piè di pagina 4">
            <a:extLst>
              <a:ext uri="{FF2B5EF4-FFF2-40B4-BE49-F238E27FC236}">
                <a16:creationId xmlns:a16="http://schemas.microsoft.com/office/drawing/2014/main" id="{65E05C7A-E8F9-1686-FBF1-6D0625EB7D06}"/>
              </a:ext>
            </a:extLst>
          </p:cNvPr>
          <p:cNvSpPr>
            <a:spLocks noGrp="1"/>
          </p:cNvSpPr>
          <p:nvPr>
            <p:ph type="ftr" sz="quarter" idx="3"/>
          </p:nvPr>
        </p:nvSpPr>
        <p:spPr>
          <a:xfrm>
            <a:off x="4038600" y="6356350"/>
            <a:ext cx="4406900" cy="365125"/>
          </a:xfrm>
          <a:prstGeom prst="rect">
            <a:avLst/>
          </a:prstGeom>
        </p:spPr>
        <p:txBody>
          <a:bodyPr vert="horz" lIns="91440" tIns="45720" rIns="91440" bIns="45720" rtlCol="0" anchor="ctr"/>
          <a:lstStyle>
            <a:lvl1pPr algn="ctr">
              <a:defRPr sz="1200">
                <a:solidFill>
                  <a:schemeClr val="tx1"/>
                </a:solidFill>
              </a:defRPr>
            </a:lvl1pPr>
          </a:lstStyle>
          <a:p>
            <a:r>
              <a:rPr lang="it-IT" smtClean="0"/>
              <a:t>Studio degli urti con la guidovia (e misura di g)</a:t>
            </a:r>
            <a:endParaRPr lang="it-IT" dirty="0"/>
          </a:p>
        </p:txBody>
      </p:sp>
      <p:sp>
        <p:nvSpPr>
          <p:cNvPr id="13" name="Segnaposto numero diapositiva 5">
            <a:extLst>
              <a:ext uri="{FF2B5EF4-FFF2-40B4-BE49-F238E27FC236}">
                <a16:creationId xmlns:a16="http://schemas.microsoft.com/office/drawing/2014/main" id="{6F7E8887-8F71-A9F3-4692-499C4365B068}"/>
              </a:ext>
            </a:extLst>
          </p:cNvPr>
          <p:cNvSpPr>
            <a:spLocks noGrp="1"/>
          </p:cNvSpPr>
          <p:nvPr>
            <p:ph type="sldNum" sz="quarter" idx="4"/>
          </p:nvPr>
        </p:nvSpPr>
        <p:spPr>
          <a:xfrm>
            <a:off x="10414000" y="6356350"/>
            <a:ext cx="939800" cy="365125"/>
          </a:xfrm>
          <a:prstGeom prst="rect">
            <a:avLst/>
          </a:prstGeom>
        </p:spPr>
        <p:txBody>
          <a:bodyPr vert="horz" lIns="91440" tIns="45720" rIns="91440" bIns="45720" rtlCol="0" anchor="ctr"/>
          <a:lstStyle>
            <a:lvl1pPr algn="r">
              <a:defRPr sz="1200">
                <a:solidFill>
                  <a:schemeClr val="tx1"/>
                </a:solidFill>
              </a:defRPr>
            </a:lvl1pPr>
          </a:lstStyle>
          <a:p>
            <a:fld id="{2853EDDF-5A9A-47DE-A5A9-DE053ED61E9B}" type="slidenum">
              <a:rPr lang="it-IT" smtClean="0"/>
              <a:pPr/>
              <a:t>‹N›</a:t>
            </a:fld>
            <a:endParaRPr lang="it-IT" dirty="0"/>
          </a:p>
        </p:txBody>
      </p:sp>
    </p:spTree>
    <p:extLst>
      <p:ext uri="{BB962C8B-B14F-4D97-AF65-F5344CB8AC3E}">
        <p14:creationId xmlns:p14="http://schemas.microsoft.com/office/powerpoint/2010/main" val="202880825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83B4F46-4564-BD98-9A70-890134ABAB89}"/>
              </a:ext>
            </a:extLst>
          </p:cNvPr>
          <p:cNvSpPr>
            <a:spLocks noGrp="1" noRot="1" noMove="1" noResize="1" noEditPoints="1" noAdjustHandles="1" noChangeArrowheads="1" noChangeShapeType="1"/>
          </p:cNvSpPr>
          <p:nvPr userDrawn="1"/>
        </p:nvSpPr>
        <p:spPr bwMode="auto">
          <a:xfrm>
            <a:off x="0" y="0"/>
            <a:ext cx="12192000" cy="6858000"/>
          </a:xfrm>
          <a:prstGeom prst="rect">
            <a:avLst/>
          </a:prstGeom>
          <a:solidFill>
            <a:srgbClr val="AA0004"/>
          </a:solidFill>
          <a:ln>
            <a:noFill/>
          </a:ln>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sz="2400" dirty="0">
              <a:solidFill>
                <a:schemeClr val="bg1"/>
              </a:solidFill>
            </a:endParaRPr>
          </a:p>
        </p:txBody>
      </p:sp>
      <p:pic>
        <p:nvPicPr>
          <p:cNvPr id="8" name="Immagine 6">
            <a:extLst>
              <a:ext uri="{FF2B5EF4-FFF2-40B4-BE49-F238E27FC236}">
                <a16:creationId xmlns:a16="http://schemas.microsoft.com/office/drawing/2014/main" id="{38BF697F-4C3F-B44D-F6C6-3D1E0DC6197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bwMode="auto">
          <a:xfrm>
            <a:off x="3501098" y="2269067"/>
            <a:ext cx="5189805" cy="231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627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8C73D6B-3B98-0B4D-3839-170A9073C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212E685-16F2-CD57-8F24-94C80A592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90F94EB-D8FF-46BD-0EB1-02B9720A4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BF747-8EEC-4385-A821-9E1140300ECA}" type="datetime1">
              <a:rPr lang="it-IT" smtClean="0"/>
              <a:t>10/03/2023</a:t>
            </a:fld>
            <a:endParaRPr lang="it-IT"/>
          </a:p>
        </p:txBody>
      </p:sp>
      <p:sp>
        <p:nvSpPr>
          <p:cNvPr id="5" name="Segnaposto piè di pagina 4">
            <a:extLst>
              <a:ext uri="{FF2B5EF4-FFF2-40B4-BE49-F238E27FC236}">
                <a16:creationId xmlns:a16="http://schemas.microsoft.com/office/drawing/2014/main" id="{65E05C7A-E8F9-1686-FBF1-6D0625EB7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Studio degli urti con la guidovia (e misura di g)</a:t>
            </a:r>
            <a:endParaRPr lang="it-IT"/>
          </a:p>
        </p:txBody>
      </p:sp>
      <p:sp>
        <p:nvSpPr>
          <p:cNvPr id="6" name="Segnaposto numero diapositiva 5">
            <a:extLst>
              <a:ext uri="{FF2B5EF4-FFF2-40B4-BE49-F238E27FC236}">
                <a16:creationId xmlns:a16="http://schemas.microsoft.com/office/drawing/2014/main" id="{6F7E8887-8F71-A9F3-4692-499C4365B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3EDDF-5A9A-47DE-A5A9-DE053ED61E9B}" type="slidenum">
              <a:rPr lang="it-IT" smtClean="0"/>
              <a:t>‹N›</a:t>
            </a:fld>
            <a:endParaRPr lang="it-IT"/>
          </a:p>
        </p:txBody>
      </p:sp>
      <p:sp>
        <p:nvSpPr>
          <p:cNvPr id="7" name="Line 13"/>
          <p:cNvSpPr>
            <a:spLocks noChangeShapeType="1"/>
          </p:cNvSpPr>
          <p:nvPr userDrawn="1"/>
        </p:nvSpPr>
        <p:spPr bwMode="auto">
          <a:xfrm flipV="1">
            <a:off x="481012" y="6176963"/>
            <a:ext cx="11063287" cy="0"/>
          </a:xfrm>
          <a:prstGeom prst="line">
            <a:avLst/>
          </a:prstGeom>
          <a:noFill/>
          <a:ln w="19050">
            <a:solidFill>
              <a:srgbClr val="FF0000"/>
            </a:solidFill>
            <a:round/>
            <a:headEnd/>
            <a:tailEnd/>
          </a:ln>
          <a:effectLst/>
        </p:spPr>
        <p:txBody>
          <a:bodyPr/>
          <a:lstStyle/>
          <a:p>
            <a:pPr>
              <a:defRPr/>
            </a:pPr>
            <a:endParaRPr lang="en-US"/>
          </a:p>
        </p:txBody>
      </p:sp>
    </p:spTree>
    <p:extLst>
      <p:ext uri="{BB962C8B-B14F-4D97-AF65-F5344CB8AC3E}">
        <p14:creationId xmlns:p14="http://schemas.microsoft.com/office/powerpoint/2010/main" val="3344570394"/>
      </p:ext>
    </p:extLst>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29.png"/><Relationship Id="rId12"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3" Type="http://schemas.openxmlformats.org/officeDocument/2006/relationships/image" Target="../media/image53.png"/><Relationship Id="rId3" Type="http://schemas.openxmlformats.org/officeDocument/2006/relationships/image" Target="../media/image52.png"/><Relationship Id="rId17" Type="http://schemas.openxmlformats.org/officeDocument/2006/relationships/image" Target="../media/image60.png"/><Relationship Id="rId2" Type="http://schemas.openxmlformats.org/officeDocument/2006/relationships/image" Target="../media/image50.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1.png"/><Relationship Id="rId5" Type="http://schemas.openxmlformats.org/officeDocument/2006/relationships/image" Target="../media/image55.png"/><Relationship Id="rId15" Type="http://schemas.openxmlformats.org/officeDocument/2006/relationships/image" Target="../media/image58.png"/><Relationship Id="rId4" Type="http://schemas.openxmlformats.org/officeDocument/2006/relationships/image" Target="../media/image54.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62.png"/><Relationship Id="rId12" Type="http://schemas.openxmlformats.org/officeDocument/2006/relationships/image" Target="../media/image41.png"/><Relationship Id="rId2" Type="http://schemas.openxmlformats.org/officeDocument/2006/relationships/image" Target="../media/image61.png"/><Relationship Id="rId1" Type="http://schemas.openxmlformats.org/officeDocument/2006/relationships/slideLayout" Target="../slideLayouts/slideLayout2.xml"/><Relationship Id="rId11" Type="http://schemas.openxmlformats.org/officeDocument/2006/relationships/image" Target="../media/image42.png"/><Relationship Id="rId10" Type="http://schemas.openxmlformats.org/officeDocument/2006/relationships/image" Target="../media/image64.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74.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73.png"/><Relationship Id="rId16" Type="http://schemas.openxmlformats.org/officeDocument/2006/relationships/image" Target="../media/image82.png"/><Relationship Id="rId1" Type="http://schemas.openxmlformats.org/officeDocument/2006/relationships/slideLayout" Target="../slideLayouts/slideLayout2.xml"/><Relationship Id="rId11" Type="http://schemas.openxmlformats.org/officeDocument/2006/relationships/image" Target="../media/image77.png"/><Relationship Id="rId15" Type="http://schemas.openxmlformats.org/officeDocument/2006/relationships/image" Target="../media/image81.png"/><Relationship Id="rId10" Type="http://schemas.openxmlformats.org/officeDocument/2006/relationships/image" Target="../media/image76.png"/><Relationship Id="rId9" Type="http://schemas.openxmlformats.org/officeDocument/2006/relationships/image" Target="../media/image75.png"/><Relationship Id="rId4" Type="http://schemas.openxmlformats.org/officeDocument/2006/relationships/image" Target="../media/image13.png"/><Relationship Id="rId14"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B10B755A-178B-294C-A4BF-51D43D1E28A4}"/>
                  </a:ext>
                </a:extLst>
              </p:cNvPr>
              <p:cNvSpPr>
                <a:spLocks noGrp="1"/>
              </p:cNvSpPr>
              <p:nvPr>
                <p:ph type="ctrTitle"/>
              </p:nvPr>
            </p:nvSpPr>
            <p:spPr>
              <a:xfrm>
                <a:off x="698500" y="3285951"/>
                <a:ext cx="10756900" cy="1290388"/>
              </a:xfrm>
            </p:spPr>
            <p:txBody>
              <a:bodyPr>
                <a:normAutofit fontScale="90000"/>
              </a:bodyPr>
              <a:lstStyle/>
              <a:p>
                <a:pPr algn="ctr"/>
                <a:r>
                  <a:rPr lang="it-IT" b="1" dirty="0" smtClean="0"/>
                  <a:t>Studio degli urti con la guidovia</a:t>
                </a:r>
                <a:br>
                  <a:rPr lang="it-IT" b="1" dirty="0" smtClean="0"/>
                </a:br>
                <a:r>
                  <a:rPr lang="it-IT" b="1" dirty="0" smtClean="0"/>
                  <a:t>(e misura di </a:t>
                </a:r>
                <a14:m>
                  <m:oMath xmlns:m="http://schemas.openxmlformats.org/officeDocument/2006/math">
                    <m:r>
                      <a:rPr lang="it-IT" b="1" i="1" dirty="0" smtClean="0">
                        <a:latin typeface="Cambria Math" panose="02040503050406030204" pitchFamily="18" charset="0"/>
                      </a:rPr>
                      <m:t>𝒈</m:t>
                    </m:r>
                  </m:oMath>
                </a14:m>
                <a:r>
                  <a:rPr lang="it-IT" b="1" dirty="0" smtClean="0"/>
                  <a:t>)</a:t>
                </a:r>
                <a:endParaRPr lang="it-IT" b="1" dirty="0"/>
              </a:p>
            </p:txBody>
          </p:sp>
        </mc:Choice>
        <mc:Fallback xmlns="">
          <p:sp>
            <p:nvSpPr>
              <p:cNvPr id="2" name="Titolo 1">
                <a:extLst>
                  <a:ext uri="{FF2B5EF4-FFF2-40B4-BE49-F238E27FC236}">
                    <a16:creationId xmlns:a16="http://schemas.microsoft.com/office/drawing/2014/main" id="{B10B755A-178B-294C-A4BF-51D43D1E28A4}"/>
                  </a:ext>
                </a:extLst>
              </p:cNvPr>
              <p:cNvSpPr>
                <a:spLocks noGrp="1" noRot="1" noChangeAspect="1" noMove="1" noResize="1" noEditPoints="1" noAdjustHandles="1" noChangeArrowheads="1" noChangeShapeType="1" noTextEdit="1"/>
              </p:cNvSpPr>
              <p:nvPr>
                <p:ph type="ctrTitle"/>
              </p:nvPr>
            </p:nvSpPr>
            <p:spPr>
              <a:xfrm>
                <a:off x="698500" y="3285951"/>
                <a:ext cx="10756900" cy="1290388"/>
              </a:xfrm>
              <a:blipFill>
                <a:blip r:embed="rId3"/>
                <a:stretch>
                  <a:fillRect t="-9434" b="-16038"/>
                </a:stretch>
              </a:blipFill>
            </p:spPr>
            <p:txBody>
              <a:bodyPr/>
              <a:lstStyle/>
              <a:p>
                <a:r>
                  <a:rPr lang="it-IT">
                    <a:noFill/>
                  </a:rPr>
                  <a:t> </a:t>
                </a:r>
              </a:p>
            </p:txBody>
          </p:sp>
        </mc:Fallback>
      </mc:AlternateContent>
      <p:sp>
        <p:nvSpPr>
          <p:cNvPr id="3" name="Segnaposto testo 2">
            <a:extLst>
              <a:ext uri="{FF2B5EF4-FFF2-40B4-BE49-F238E27FC236}">
                <a16:creationId xmlns:a16="http://schemas.microsoft.com/office/drawing/2014/main" id="{3731D6C7-9D3C-5297-3E90-7EB28A687738}"/>
              </a:ext>
            </a:extLst>
          </p:cNvPr>
          <p:cNvSpPr>
            <a:spLocks noGrp="1"/>
          </p:cNvSpPr>
          <p:nvPr>
            <p:ph type="body" sz="quarter" idx="10"/>
          </p:nvPr>
        </p:nvSpPr>
        <p:spPr>
          <a:xfrm>
            <a:off x="2935526" y="5075582"/>
            <a:ext cx="6320949" cy="1020417"/>
          </a:xfrm>
        </p:spPr>
        <p:txBody>
          <a:bodyPr>
            <a:normAutofit fontScale="70000" lnSpcReduction="20000"/>
          </a:bodyPr>
          <a:lstStyle/>
          <a:p>
            <a:r>
              <a:rPr lang="it-IT" sz="3200" dirty="0"/>
              <a:t>Esperienza di </a:t>
            </a:r>
            <a:r>
              <a:rPr lang="it-IT" sz="3200" dirty="0" smtClean="0"/>
              <a:t>laboratorio del </a:t>
            </a:r>
            <a:r>
              <a:rPr lang="it-IT" sz="3200" dirty="0"/>
              <a:t>corso di Fisica 1</a:t>
            </a:r>
          </a:p>
          <a:p>
            <a:endParaRPr lang="it-IT" sz="1100" dirty="0"/>
          </a:p>
          <a:p>
            <a:r>
              <a:rPr lang="it-IT" sz="3200" dirty="0"/>
              <a:t>Per i corsi di Laurea in </a:t>
            </a:r>
            <a:r>
              <a:rPr lang="it-IT" sz="3200" dirty="0" smtClean="0"/>
              <a:t>Ingegneria</a:t>
            </a:r>
            <a:endParaRPr lang="it-IT" sz="3200" dirty="0"/>
          </a:p>
        </p:txBody>
      </p:sp>
    </p:spTree>
    <p:extLst>
      <p:ext uri="{BB962C8B-B14F-4D97-AF65-F5344CB8AC3E}">
        <p14:creationId xmlns:p14="http://schemas.microsoft.com/office/powerpoint/2010/main" val="5514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1</a:t>
            </a:r>
            <a:r>
              <a:rPr lang="it-IT" dirty="0" smtClean="0"/>
              <a:t>: Acquisizione dati di misura</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4508659"/>
                <a:ext cx="10863580" cy="1648301"/>
              </a:xfrm>
            </p:spPr>
            <p:txBody>
              <a:bodyPr>
                <a:normAutofit fontScale="77500" lnSpcReduction="20000"/>
              </a:bodyPr>
              <a:lstStyle/>
              <a:p>
                <a:pPr marL="457200" indent="-457200">
                  <a:lnSpc>
                    <a:spcPct val="120000"/>
                  </a:lnSpc>
                  <a:buFont typeface="Arial" panose="020B0604020202020204" pitchFamily="34" charset="0"/>
                  <a:buChar char="•"/>
                </a:pPr>
                <a:r>
                  <a:rPr lang="it-IT" dirty="0" smtClean="0"/>
                  <a:t>Si ottengono due moti rettilinei uniformi (in prima approssimazione). Utilizzare </a:t>
                </a:r>
                <a:r>
                  <a:rPr lang="it-IT" i="1" dirty="0" err="1" smtClean="0"/>
                  <a:t>Analyze</a:t>
                </a:r>
                <a:r>
                  <a:rPr lang="it-IT" i="1" dirty="0" smtClean="0"/>
                  <a:t>/Linear </a:t>
                </a:r>
                <a:r>
                  <a:rPr lang="it-IT" i="1" dirty="0" err="1" smtClean="0"/>
                  <a:t>Fit</a:t>
                </a:r>
                <a:r>
                  <a:rPr lang="it-IT" i="1" dirty="0" smtClean="0"/>
                  <a:t> </a:t>
                </a:r>
                <a:r>
                  <a:rPr lang="it-IT" dirty="0" smtClean="0"/>
                  <a:t>per determinare le velocità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𝑣</m:t>
                        </m:r>
                      </m:e>
                      <m:sub>
                        <m:r>
                          <a:rPr lang="it-IT" i="1">
                            <a:latin typeface="Cambria Math" panose="02040503050406030204" pitchFamily="18" charset="0"/>
                          </a:rPr>
                          <m:t>1</m:t>
                        </m:r>
                      </m:sub>
                    </m:sSub>
                  </m:oMath>
                </a14:m>
                <a:r>
                  <a:rPr lang="it-IT" dirty="0" smtClean="0"/>
                  <a:t> e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𝑣</m:t>
                        </m:r>
                      </m:e>
                      <m:sub>
                        <m:r>
                          <a:rPr lang="it-IT" i="1">
                            <a:latin typeface="Cambria Math" panose="02040503050406030204" pitchFamily="18" charset="0"/>
                          </a:rPr>
                          <m:t>1</m:t>
                        </m:r>
                        <m:r>
                          <a:rPr lang="it-IT" b="0" i="1" smtClean="0">
                            <a:latin typeface="Cambria Math" panose="02040503050406030204" pitchFamily="18" charset="0"/>
                          </a:rPr>
                          <m:t>+2</m:t>
                        </m:r>
                      </m:sub>
                    </m:sSub>
                  </m:oMath>
                </a14:m>
                <a:r>
                  <a:rPr lang="it-IT" dirty="0" smtClean="0"/>
                  <a:t> a partire dalle leggi del moto (pendenze delle rette) ed i relativi scarti</a:t>
                </a:r>
              </a:p>
              <a:p>
                <a:pPr marL="457200" indent="-457200">
                  <a:lnSpc>
                    <a:spcPct val="120000"/>
                  </a:lnSpc>
                  <a:buFont typeface="Arial" panose="020B0604020202020204" pitchFamily="34" charset="0"/>
                  <a:buChar char="•"/>
                </a:pPr>
                <a:r>
                  <a:rPr lang="it-IT" dirty="0" smtClean="0"/>
                  <a:t>Si consiglia di interpolare i dati non troppo lontano dalla zona dell'urto</a:t>
                </a: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4508659"/>
                <a:ext cx="10863580" cy="1648301"/>
              </a:xfrm>
              <a:blipFill>
                <a:blip r:embed="rId2"/>
                <a:stretch>
                  <a:fillRect l="-673" t="-2222" b="-222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10</a:t>
            </a:fld>
            <a:endParaRPr lang="it-IT"/>
          </a:p>
        </p:txBody>
      </p:sp>
      <p:grpSp>
        <p:nvGrpSpPr>
          <p:cNvPr id="42" name="Gruppo 41"/>
          <p:cNvGrpSpPr/>
          <p:nvPr/>
        </p:nvGrpSpPr>
        <p:grpSpPr>
          <a:xfrm>
            <a:off x="7506156" y="1166842"/>
            <a:ext cx="3928211" cy="1802885"/>
            <a:chOff x="7506156" y="1166842"/>
            <a:chExt cx="3928211" cy="1802885"/>
          </a:xfrm>
        </p:grpSpPr>
        <p:cxnSp>
          <p:nvCxnSpPr>
            <p:cNvPr id="39" name="Connettore diritto 38"/>
            <p:cNvCxnSpPr/>
            <p:nvPr/>
          </p:nvCxnSpPr>
          <p:spPr>
            <a:xfrm flipV="1">
              <a:off x="7778267" y="1935480"/>
              <a:ext cx="1432303" cy="69635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773243" y="264188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rot="16200000">
              <a:off x="7058267" y="192891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asellaDiTesto 35"/>
                <p:cNvSpPr txBox="1"/>
                <p:nvPr/>
              </p:nvSpPr>
              <p:spPr>
                <a:xfrm>
                  <a:off x="11273233" y="269272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36" name="CasellaDiTesto 35"/>
                <p:cNvSpPr txBox="1">
                  <a:spLocks noRot="1" noChangeAspect="1" noMove="1" noResize="1" noEditPoints="1" noAdjustHandles="1" noChangeArrowheads="1" noChangeShapeType="1" noTextEdit="1"/>
                </p:cNvSpPr>
                <p:nvPr/>
              </p:nvSpPr>
              <p:spPr>
                <a:xfrm>
                  <a:off x="11273233" y="2692728"/>
                  <a:ext cx="161134" cy="276999"/>
                </a:xfrm>
                <a:prstGeom prst="rect">
                  <a:avLst/>
                </a:prstGeom>
                <a:blipFill>
                  <a:blip r:embed="rId3"/>
                  <a:stretch>
                    <a:fillRect l="-25926" r="-22222" b="-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7" name="CasellaDiTesto 36"/>
                <p:cNvSpPr txBox="1"/>
                <p:nvPr/>
              </p:nvSpPr>
              <p:spPr>
                <a:xfrm>
                  <a:off x="7506156" y="116684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506156" y="1166842"/>
                  <a:ext cx="194540" cy="276999"/>
                </a:xfrm>
                <a:prstGeom prst="rect">
                  <a:avLst/>
                </a:prstGeom>
                <a:blipFill>
                  <a:blip r:embed="rId4"/>
                  <a:stretch>
                    <a:fillRect l="-15625" r="-9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1" name="CasellaDiTesto 40"/>
                <p:cNvSpPr txBox="1"/>
                <p:nvPr/>
              </p:nvSpPr>
              <p:spPr>
                <a:xfrm>
                  <a:off x="8205029" y="1853560"/>
                  <a:ext cx="576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1</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41" name="CasellaDiTesto 40"/>
                <p:cNvSpPr txBox="1">
                  <a:spLocks noRot="1" noChangeAspect="1" noMove="1" noResize="1" noEditPoints="1" noAdjustHandles="1" noChangeArrowheads="1" noChangeShapeType="1" noTextEdit="1"/>
                </p:cNvSpPr>
                <p:nvPr/>
              </p:nvSpPr>
              <p:spPr>
                <a:xfrm>
                  <a:off x="8205029" y="1853560"/>
                  <a:ext cx="576696" cy="276999"/>
                </a:xfrm>
                <a:prstGeom prst="rect">
                  <a:avLst/>
                </a:prstGeom>
                <a:blipFill>
                  <a:blip r:embed="rId5"/>
                  <a:stretch>
                    <a:fillRect l="-4211" r="-12632" b="-34783"/>
                  </a:stretch>
                </a:blipFill>
              </p:spPr>
              <p:txBody>
                <a:bodyPr/>
                <a:lstStyle/>
                <a:p>
                  <a:r>
                    <a:rPr lang="it-IT">
                      <a:noFill/>
                    </a:rPr>
                    <a:t> </a:t>
                  </a:r>
                </a:p>
              </p:txBody>
            </p:sp>
          </mc:Fallback>
        </mc:AlternateContent>
      </p:grpSp>
      <p:grpSp>
        <p:nvGrpSpPr>
          <p:cNvPr id="54" name="Gruppo 53"/>
          <p:cNvGrpSpPr/>
          <p:nvPr/>
        </p:nvGrpSpPr>
        <p:grpSpPr>
          <a:xfrm>
            <a:off x="7506156" y="2853772"/>
            <a:ext cx="3928211" cy="1802885"/>
            <a:chOff x="7506156" y="2853772"/>
            <a:chExt cx="3928211" cy="1802885"/>
          </a:xfrm>
        </p:grpSpPr>
        <p:cxnSp>
          <p:nvCxnSpPr>
            <p:cNvPr id="48" name="Connettore diritto 47"/>
            <p:cNvCxnSpPr/>
            <p:nvPr/>
          </p:nvCxnSpPr>
          <p:spPr>
            <a:xfrm flipV="1">
              <a:off x="7778267" y="3622410"/>
              <a:ext cx="1432303" cy="69635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a:off x="7773243" y="432881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16200000">
              <a:off x="7058267" y="361584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CasellaDiTesto 45"/>
                <p:cNvSpPr txBox="1"/>
                <p:nvPr/>
              </p:nvSpPr>
              <p:spPr>
                <a:xfrm>
                  <a:off x="11273233" y="437965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46" name="CasellaDiTesto 45"/>
                <p:cNvSpPr txBox="1">
                  <a:spLocks noRot="1" noChangeAspect="1" noMove="1" noResize="1" noEditPoints="1" noAdjustHandles="1" noChangeArrowheads="1" noChangeShapeType="1" noTextEdit="1"/>
                </p:cNvSpPr>
                <p:nvPr/>
              </p:nvSpPr>
              <p:spPr>
                <a:xfrm>
                  <a:off x="11273233" y="4379658"/>
                  <a:ext cx="161134" cy="276999"/>
                </a:xfrm>
                <a:prstGeom prst="rect">
                  <a:avLst/>
                </a:prstGeom>
                <a:blipFill>
                  <a:blip r:embed="rId6"/>
                  <a:stretch>
                    <a:fillRect l="-25926" r="-22222"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7" name="CasellaDiTesto 46"/>
                <p:cNvSpPr txBox="1"/>
                <p:nvPr/>
              </p:nvSpPr>
              <p:spPr>
                <a:xfrm>
                  <a:off x="7506156" y="285377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47" name="CasellaDiTesto 46"/>
                <p:cNvSpPr txBox="1">
                  <a:spLocks noRot="1" noChangeAspect="1" noMove="1" noResize="1" noEditPoints="1" noAdjustHandles="1" noChangeArrowheads="1" noChangeShapeType="1" noTextEdit="1"/>
                </p:cNvSpPr>
                <p:nvPr/>
              </p:nvSpPr>
              <p:spPr>
                <a:xfrm>
                  <a:off x="7506156" y="2853772"/>
                  <a:ext cx="194540" cy="276999"/>
                </a:xfrm>
                <a:prstGeom prst="rect">
                  <a:avLst/>
                </a:prstGeom>
                <a:blipFill>
                  <a:blip r:embed="rId7"/>
                  <a:stretch>
                    <a:fillRect l="-15625" r="-9375"/>
                  </a:stretch>
                </a:blipFill>
              </p:spPr>
              <p:txBody>
                <a:bodyPr/>
                <a:lstStyle/>
                <a:p>
                  <a:r>
                    <a:rPr lang="it-IT">
                      <a:noFill/>
                    </a:rPr>
                    <a:t> </a:t>
                  </a:r>
                </a:p>
              </p:txBody>
            </p:sp>
          </mc:Fallback>
        </mc:AlternateContent>
        <p:cxnSp>
          <p:nvCxnSpPr>
            <p:cNvPr id="50" name="Connettore diritto 49"/>
            <p:cNvCxnSpPr/>
            <p:nvPr/>
          </p:nvCxnSpPr>
          <p:spPr>
            <a:xfrm flipV="1">
              <a:off x="9196715" y="3420575"/>
              <a:ext cx="1665663" cy="20029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CasellaDiTesto 52"/>
                <p:cNvSpPr txBox="1"/>
                <p:nvPr/>
              </p:nvSpPr>
              <p:spPr>
                <a:xfrm>
                  <a:off x="9750629" y="3163669"/>
                  <a:ext cx="796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rPr>
                              <m:t>𝑥</m:t>
                            </m:r>
                          </m:e>
                          <m:sub>
                            <m:r>
                              <a:rPr lang="it-IT" b="0" i="1" smtClean="0">
                                <a:latin typeface="Cambria Math" panose="02040503050406030204" pitchFamily="18" charset="0"/>
                              </a:rPr>
                              <m:t>1+2</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53" name="CasellaDiTesto 52"/>
                <p:cNvSpPr txBox="1">
                  <a:spLocks noRot="1" noChangeAspect="1" noMove="1" noResize="1" noEditPoints="1" noAdjustHandles="1" noChangeArrowheads="1" noChangeShapeType="1" noTextEdit="1"/>
                </p:cNvSpPr>
                <p:nvPr/>
              </p:nvSpPr>
              <p:spPr>
                <a:xfrm>
                  <a:off x="9750629" y="3163669"/>
                  <a:ext cx="796308" cy="276999"/>
                </a:xfrm>
                <a:prstGeom prst="rect">
                  <a:avLst/>
                </a:prstGeom>
                <a:blipFill>
                  <a:blip r:embed="rId8"/>
                  <a:stretch>
                    <a:fillRect l="-3077" r="-10000" b="-37778"/>
                  </a:stretch>
                </a:blipFill>
              </p:spPr>
              <p:txBody>
                <a:bodyPr/>
                <a:lstStyle/>
                <a:p>
                  <a:r>
                    <a:rPr lang="it-IT">
                      <a:noFill/>
                    </a:rPr>
                    <a:t> </a:t>
                  </a:r>
                </a:p>
              </p:txBody>
            </p:sp>
          </mc:Fallback>
        </mc:AlternateContent>
      </p:grpSp>
      <p:grpSp>
        <p:nvGrpSpPr>
          <p:cNvPr id="79" name="Gruppo 78"/>
          <p:cNvGrpSpPr/>
          <p:nvPr/>
        </p:nvGrpSpPr>
        <p:grpSpPr>
          <a:xfrm>
            <a:off x="1113181" y="1199657"/>
            <a:ext cx="6372593" cy="1318256"/>
            <a:chOff x="1113181" y="1199657"/>
            <a:chExt cx="6372593" cy="1318256"/>
          </a:xfrm>
        </p:grpSpPr>
        <p:grpSp>
          <p:nvGrpSpPr>
            <p:cNvPr id="32" name="Gruppo 31"/>
            <p:cNvGrpSpPr/>
            <p:nvPr/>
          </p:nvGrpSpPr>
          <p:grpSpPr>
            <a:xfrm>
              <a:off x="1113181" y="1199657"/>
              <a:ext cx="6215269" cy="1318256"/>
              <a:chOff x="1113181" y="1199657"/>
              <a:chExt cx="6215269" cy="1318256"/>
            </a:xfrm>
          </p:grpSpPr>
          <p:grpSp>
            <p:nvGrpSpPr>
              <p:cNvPr id="10" name="Gruppo 9"/>
              <p:cNvGrpSpPr/>
              <p:nvPr/>
            </p:nvGrpSpPr>
            <p:grpSpPr>
              <a:xfrm>
                <a:off x="4460403" y="1645920"/>
                <a:ext cx="1772757" cy="579120"/>
                <a:chOff x="4460403" y="1645920"/>
                <a:chExt cx="1772757" cy="579120"/>
              </a:xfrm>
            </p:grpSpPr>
            <mc:AlternateContent xmlns:mc="http://schemas.openxmlformats.org/markup-compatibility/2006" xmlns:a14="http://schemas.microsoft.com/office/drawing/2010/main">
              <mc:Choice Requires="a14">
                <p:sp>
                  <p:nvSpPr>
                    <p:cNvPr id="4" name="Rettangolo 3"/>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dirty="0" smtClean="0">
                                    <a:solidFill>
                                      <a:schemeClr val="tx1"/>
                                    </a:solidFill>
                                    <a:latin typeface="Cambria Math" panose="02040503050406030204" pitchFamily="18" charset="0"/>
                                  </a:rPr>
                                </m:ctrlPr>
                              </m:sSubPr>
                              <m:e>
                                <m:r>
                                  <a:rPr lang="it-IT" sz="2400" b="0" i="1" dirty="0" smtClean="0">
                                    <a:solidFill>
                                      <a:schemeClr val="tx1"/>
                                    </a:solidFill>
                                    <a:latin typeface="Cambria Math" panose="02040503050406030204" pitchFamily="18" charset="0"/>
                                  </a:rPr>
                                  <m:t>𝑚</m:t>
                                </m:r>
                              </m:e>
                              <m:sub>
                                <m:r>
                                  <a:rPr lang="it-IT" sz="2400" b="0" i="1" dirty="0" smtClean="0">
                                    <a:solidFill>
                                      <a:schemeClr val="tx1"/>
                                    </a:solidFill>
                                    <a:latin typeface="Cambria Math" panose="02040503050406030204" pitchFamily="18" charset="0"/>
                                  </a:rPr>
                                  <m:t>1</m:t>
                                </m:r>
                              </m:sub>
                            </m:sSub>
                          </m:oMath>
                        </m:oMathPara>
                      </a14:m>
                      <a:endParaRPr lang="it-IT" sz="2400" dirty="0">
                        <a:solidFill>
                          <a:schemeClr val="tx1"/>
                        </a:solidFill>
                      </a:endParaRPr>
                    </a:p>
                  </p:txBody>
                </p:sp>
              </mc:Choice>
              <mc:Fallback xmlns="">
                <p:sp>
                  <p:nvSpPr>
                    <p:cNvPr id="4" name="Rettangolo 3"/>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9"/>
                      <a:stretch>
                        <a:fillRect/>
                      </a:stretch>
                    </a:blipFill>
                  </p:spPr>
                  <p:txBody>
                    <a:bodyPr/>
                    <a:lstStyle/>
                    <a:p>
                      <a:r>
                        <a:rPr lang="it-IT">
                          <a:noFill/>
                        </a:rPr>
                        <a:t> </a:t>
                      </a:r>
                    </a:p>
                  </p:txBody>
                </p:sp>
              </mc:Fallback>
            </mc:AlternateContent>
            <p:sp>
              <p:nvSpPr>
                <p:cNvPr id="7" name="Rettangolo 6"/>
                <p:cNvSpPr/>
                <p:nvPr/>
              </p:nvSpPr>
              <p:spPr>
                <a:xfrm>
                  <a:off x="4460403"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p:cNvCxnSpPr>
                  <a:stCxn id="7" idx="3"/>
                  <a:endCxn id="4"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uppo 10"/>
              <p:cNvGrpSpPr/>
              <p:nvPr/>
            </p:nvGrpSpPr>
            <p:grpSpPr>
              <a:xfrm flipH="1">
                <a:off x="2047322" y="1640268"/>
                <a:ext cx="1781036" cy="579120"/>
                <a:chOff x="4452124" y="1645920"/>
                <a:chExt cx="1781036" cy="579120"/>
              </a:xfrm>
            </p:grpSpPr>
            <mc:AlternateContent xmlns:mc="http://schemas.openxmlformats.org/markup-compatibility/2006" xmlns:a14="http://schemas.microsoft.com/office/drawing/2010/main">
              <mc:Choice Requires="a14">
                <p:sp>
                  <p:nvSpPr>
                    <p:cNvPr id="12" name="Rettangolo 11"/>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dirty="0" smtClean="0">
                                    <a:solidFill>
                                      <a:schemeClr val="tx1"/>
                                    </a:solidFill>
                                    <a:latin typeface="Cambria Math" panose="02040503050406030204" pitchFamily="18" charset="0"/>
                                  </a:rPr>
                                </m:ctrlPr>
                              </m:sSubPr>
                              <m:e>
                                <m:r>
                                  <a:rPr lang="it-IT" sz="2400" b="0" i="1" dirty="0" smtClean="0">
                                    <a:solidFill>
                                      <a:schemeClr val="tx1"/>
                                    </a:solidFill>
                                    <a:latin typeface="Cambria Math" panose="02040503050406030204" pitchFamily="18" charset="0"/>
                                  </a:rPr>
                                  <m:t>𝑚</m:t>
                                </m:r>
                              </m:e>
                              <m:sub>
                                <m:r>
                                  <a:rPr lang="it-IT" sz="2400" b="0" i="1" dirty="0" smtClean="0">
                                    <a:solidFill>
                                      <a:schemeClr val="tx1"/>
                                    </a:solidFill>
                                    <a:latin typeface="Cambria Math" panose="02040503050406030204" pitchFamily="18" charset="0"/>
                                  </a:rPr>
                                  <m:t>2</m:t>
                                </m:r>
                              </m:sub>
                            </m:sSub>
                          </m:oMath>
                        </m:oMathPara>
                      </a14:m>
                      <a:endParaRPr lang="it-IT" sz="2400" dirty="0">
                        <a:solidFill>
                          <a:schemeClr val="tx1"/>
                        </a:solidFill>
                      </a:endParaRPr>
                    </a:p>
                  </p:txBody>
                </p:sp>
              </mc:Choice>
              <mc:Fallback xmlns="">
                <p:sp>
                  <p:nvSpPr>
                    <p:cNvPr id="12" name="Rettangolo 11"/>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0"/>
                      <a:stretch>
                        <a:fillRect/>
                      </a:stretch>
                    </a:blipFill>
                  </p:spPr>
                  <p:txBody>
                    <a:bodyPr/>
                    <a:lstStyle/>
                    <a:p>
                      <a:r>
                        <a:rPr lang="it-IT">
                          <a:noFill/>
                        </a:rPr>
                        <a:t> </a:t>
                      </a:r>
                    </a:p>
                  </p:txBody>
                </p:sp>
              </mc:Fallback>
            </mc:AlternateContent>
            <p:sp>
              <p:nvSpPr>
                <p:cNvPr id="13" name="Rettangolo 12"/>
                <p:cNvSpPr/>
                <p:nvPr/>
              </p:nvSpPr>
              <p:spPr>
                <a:xfrm>
                  <a:off x="4452124"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diritto 13"/>
                <p:cNvCxnSpPr>
                  <a:stCxn id="13" idx="3"/>
                  <a:endCxn id="12" idx="1"/>
                </p:cNvCxnSpPr>
                <p:nvPr/>
              </p:nvCxnSpPr>
              <p:spPr>
                <a:xfrm>
                  <a:off x="4506124" y="1934568"/>
                  <a:ext cx="96356"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CasellaDiTesto 22"/>
                  <p:cNvSpPr txBox="1"/>
                  <p:nvPr/>
                </p:nvSpPr>
                <p:spPr>
                  <a:xfrm>
                    <a:off x="5273357" y="1199657"/>
                    <a:ext cx="2889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b="0" i="1" smtClean="0">
                                  <a:latin typeface="Cambria Math" panose="02040503050406030204" pitchFamily="18" charset="0"/>
                                </a:rPr>
                                <m:t>1</m:t>
                              </m:r>
                            </m:sub>
                          </m:sSub>
                        </m:oMath>
                      </m:oMathPara>
                    </a14:m>
                    <a:endParaRPr lang="it-IT" dirty="0"/>
                  </a:p>
                </p:txBody>
              </p:sp>
            </mc:Choice>
            <mc:Fallback xmlns="">
              <p:sp>
                <p:nvSpPr>
                  <p:cNvPr id="23" name="CasellaDiTesto 22"/>
                  <p:cNvSpPr txBox="1">
                    <a:spLocks noRot="1" noChangeAspect="1" noMove="1" noResize="1" noEditPoints="1" noAdjustHandles="1" noChangeArrowheads="1" noChangeShapeType="1" noTextEdit="1"/>
                  </p:cNvSpPr>
                  <p:nvPr/>
                </p:nvSpPr>
                <p:spPr>
                  <a:xfrm>
                    <a:off x="5273357" y="1199657"/>
                    <a:ext cx="288925" cy="276999"/>
                  </a:xfrm>
                  <a:prstGeom prst="rect">
                    <a:avLst/>
                  </a:prstGeom>
                  <a:blipFill>
                    <a:blip r:embed="rId11"/>
                    <a:stretch>
                      <a:fillRect l="-17021" t="-46667" r="-70213" b="-17778"/>
                    </a:stretch>
                  </a:blipFill>
                </p:spPr>
                <p:txBody>
                  <a:bodyPr/>
                  <a:lstStyle/>
                  <a:p>
                    <a:r>
                      <a:rPr lang="it-IT">
                        <a:noFill/>
                      </a:rPr>
                      <a:t> </a:t>
                    </a:r>
                  </a:p>
                </p:txBody>
              </p:sp>
            </mc:Fallback>
          </mc:AlternateContent>
          <p:cxnSp>
            <p:nvCxnSpPr>
              <p:cNvPr id="25" name="Connettore 2 24"/>
              <p:cNvCxnSpPr/>
              <p:nvPr/>
            </p:nvCxnSpPr>
            <p:spPr>
              <a:xfrm flipH="1">
                <a:off x="5015189" y="149877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CasellaDiTesto 25"/>
                  <p:cNvSpPr txBox="1"/>
                  <p:nvPr/>
                </p:nvSpPr>
                <p:spPr>
                  <a:xfrm>
                    <a:off x="2644775" y="1266512"/>
                    <a:ext cx="7238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b="0" i="1" smtClean="0">
                                  <a:latin typeface="Cambria Math" panose="02040503050406030204" pitchFamily="18" charset="0"/>
                                </a:rPr>
                                <m:t>2</m:t>
                              </m:r>
                            </m:sub>
                          </m:sSub>
                          <m:r>
                            <a:rPr lang="it-IT" b="0" i="1" smtClean="0">
                              <a:latin typeface="Cambria Math" panose="02040503050406030204" pitchFamily="18" charset="0"/>
                            </a:rPr>
                            <m:t>=0</m:t>
                          </m:r>
                        </m:oMath>
                      </m:oMathPara>
                    </a14:m>
                    <a:endParaRPr lang="it-IT" dirty="0"/>
                  </a:p>
                </p:txBody>
              </p:sp>
            </mc:Choice>
            <mc:Fallback xmlns="">
              <p:sp>
                <p:nvSpPr>
                  <p:cNvPr id="26" name="CasellaDiTesto 25"/>
                  <p:cNvSpPr txBox="1">
                    <a:spLocks noRot="1" noChangeAspect="1" noMove="1" noResize="1" noEditPoints="1" noAdjustHandles="1" noChangeArrowheads="1" noChangeShapeType="1" noTextEdit="1"/>
                  </p:cNvSpPr>
                  <p:nvPr/>
                </p:nvSpPr>
                <p:spPr>
                  <a:xfrm>
                    <a:off x="2644775" y="1266512"/>
                    <a:ext cx="723853" cy="276999"/>
                  </a:xfrm>
                  <a:prstGeom prst="rect">
                    <a:avLst/>
                  </a:prstGeom>
                  <a:blipFill>
                    <a:blip r:embed="rId12"/>
                    <a:stretch>
                      <a:fillRect l="-6723" t="-46667" r="-5882" b="-17778"/>
                    </a:stretch>
                  </a:blipFill>
                </p:spPr>
                <p:txBody>
                  <a:bodyPr/>
                  <a:lstStyle/>
                  <a:p>
                    <a:r>
                      <a:rPr lang="it-IT">
                        <a:noFill/>
                      </a:rPr>
                      <a:t> </a:t>
                    </a:r>
                  </a:p>
                </p:txBody>
              </p:sp>
            </mc:Fallback>
          </mc:AlternateContent>
          <p:sp>
            <p:nvSpPr>
              <p:cNvPr id="29" name="Rettangolo 28"/>
              <p:cNvSpPr/>
              <p:nvPr/>
            </p:nvSpPr>
            <p:spPr>
              <a:xfrm>
                <a:off x="1113181" y="2219388"/>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1" name="Gruppo 70"/>
            <p:cNvGrpSpPr/>
            <p:nvPr/>
          </p:nvGrpSpPr>
          <p:grpSpPr>
            <a:xfrm>
              <a:off x="6617799" y="1674000"/>
              <a:ext cx="867975" cy="504000"/>
              <a:chOff x="6617799" y="1674000"/>
              <a:chExt cx="867975" cy="504000"/>
            </a:xfrm>
          </p:grpSpPr>
          <p:grpSp>
            <p:nvGrpSpPr>
              <p:cNvPr id="65" name="Gruppo 64"/>
              <p:cNvGrpSpPr/>
              <p:nvPr/>
            </p:nvGrpSpPr>
            <p:grpSpPr>
              <a:xfrm>
                <a:off x="6617799" y="1674000"/>
                <a:ext cx="504000" cy="504000"/>
                <a:chOff x="6620188" y="1581446"/>
                <a:chExt cx="504000" cy="504000"/>
              </a:xfrm>
            </p:grpSpPr>
            <p:sp>
              <p:nvSpPr>
                <p:cNvPr id="56" name="Arco 55"/>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7" name="Arco 56"/>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8" name="Arco 57"/>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0" name="CasellaDiTesto 69"/>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grpSp>
      <p:grpSp>
        <p:nvGrpSpPr>
          <p:cNvPr id="78" name="Gruppo 77"/>
          <p:cNvGrpSpPr/>
          <p:nvPr/>
        </p:nvGrpSpPr>
        <p:grpSpPr>
          <a:xfrm>
            <a:off x="1112866" y="2631838"/>
            <a:ext cx="6364719" cy="1324769"/>
            <a:chOff x="1112866" y="2631838"/>
            <a:chExt cx="6364719" cy="1324769"/>
          </a:xfrm>
        </p:grpSpPr>
        <p:grpSp>
          <p:nvGrpSpPr>
            <p:cNvPr id="34" name="Gruppo 33"/>
            <p:cNvGrpSpPr/>
            <p:nvPr/>
          </p:nvGrpSpPr>
          <p:grpSpPr>
            <a:xfrm>
              <a:off x="1112866" y="2631838"/>
              <a:ext cx="6215269" cy="1324769"/>
              <a:chOff x="940589" y="2631838"/>
              <a:chExt cx="6215269" cy="1324769"/>
            </a:xfrm>
          </p:grpSpPr>
          <p:grpSp>
            <p:nvGrpSpPr>
              <p:cNvPr id="15" name="Gruppo 14"/>
              <p:cNvGrpSpPr/>
              <p:nvPr/>
            </p:nvGrpSpPr>
            <p:grpSpPr>
              <a:xfrm>
                <a:off x="2907545" y="3090365"/>
                <a:ext cx="1772757" cy="579120"/>
                <a:chOff x="4460403" y="1645920"/>
                <a:chExt cx="1772757" cy="579120"/>
              </a:xfrm>
            </p:grpSpPr>
            <mc:AlternateContent xmlns:mc="http://schemas.openxmlformats.org/markup-compatibility/2006" xmlns:a14="http://schemas.microsoft.com/office/drawing/2010/main">
              <mc:Choice Requires="a14">
                <p:sp>
                  <p:nvSpPr>
                    <p:cNvPr id="16" name="Rettangolo 15"/>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dirty="0" smtClean="0">
                                    <a:solidFill>
                                      <a:schemeClr val="tx1"/>
                                    </a:solidFill>
                                    <a:latin typeface="Cambria Math" panose="02040503050406030204" pitchFamily="18" charset="0"/>
                                  </a:rPr>
                                </m:ctrlPr>
                              </m:sSubPr>
                              <m:e>
                                <m:r>
                                  <a:rPr lang="it-IT" sz="2400" b="0" i="1" dirty="0" smtClean="0">
                                    <a:solidFill>
                                      <a:schemeClr val="tx1"/>
                                    </a:solidFill>
                                    <a:latin typeface="Cambria Math" panose="02040503050406030204" pitchFamily="18" charset="0"/>
                                  </a:rPr>
                                  <m:t>𝑚</m:t>
                                </m:r>
                              </m:e>
                              <m:sub>
                                <m:r>
                                  <a:rPr lang="it-IT" sz="2400" b="0" i="1" dirty="0" smtClean="0">
                                    <a:solidFill>
                                      <a:schemeClr val="tx1"/>
                                    </a:solidFill>
                                    <a:latin typeface="Cambria Math" panose="02040503050406030204" pitchFamily="18" charset="0"/>
                                  </a:rPr>
                                  <m:t>1</m:t>
                                </m:r>
                              </m:sub>
                            </m:sSub>
                          </m:oMath>
                        </m:oMathPara>
                      </a14:m>
                      <a:endParaRPr lang="it-IT" sz="2400" dirty="0">
                        <a:solidFill>
                          <a:schemeClr val="tx1"/>
                        </a:solidFill>
                      </a:endParaRPr>
                    </a:p>
                  </p:txBody>
                </p:sp>
              </mc:Choice>
              <mc:Fallback xmlns="">
                <p:sp>
                  <p:nvSpPr>
                    <p:cNvPr id="16" name="Rettangolo 15"/>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3"/>
                      <a:stretch>
                        <a:fillRect/>
                      </a:stretch>
                    </a:blipFill>
                  </p:spPr>
                  <p:txBody>
                    <a:bodyPr/>
                    <a:lstStyle/>
                    <a:p>
                      <a:r>
                        <a:rPr lang="it-IT">
                          <a:noFill/>
                        </a:rPr>
                        <a:t> </a:t>
                      </a:r>
                    </a:p>
                  </p:txBody>
                </p:sp>
              </mc:Fallback>
            </mc:AlternateContent>
            <p:sp>
              <p:nvSpPr>
                <p:cNvPr id="17" name="Rettangolo 16"/>
                <p:cNvSpPr/>
                <p:nvPr/>
              </p:nvSpPr>
              <p:spPr>
                <a:xfrm>
                  <a:off x="4460403"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p:cNvCxnSpPr>
                  <a:stCxn id="17" idx="3"/>
                  <a:endCxn id="16"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uppo 18"/>
              <p:cNvGrpSpPr/>
              <p:nvPr/>
            </p:nvGrpSpPr>
            <p:grpSpPr>
              <a:xfrm flipH="1">
                <a:off x="1120042" y="3088839"/>
                <a:ext cx="1781036" cy="579120"/>
                <a:chOff x="4452124" y="1645920"/>
                <a:chExt cx="1781036" cy="579120"/>
              </a:xfrm>
            </p:grpSpPr>
            <mc:AlternateContent xmlns:mc="http://schemas.openxmlformats.org/markup-compatibility/2006" xmlns:a14="http://schemas.microsoft.com/office/drawing/2010/main">
              <mc:Choice Requires="a14">
                <p:sp>
                  <p:nvSpPr>
                    <p:cNvPr id="20" name="Rettangolo 19"/>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2400" i="1" dirty="0" smtClean="0">
                                    <a:solidFill>
                                      <a:schemeClr val="tx1"/>
                                    </a:solidFill>
                                    <a:latin typeface="Cambria Math" panose="02040503050406030204" pitchFamily="18" charset="0"/>
                                  </a:rPr>
                                </m:ctrlPr>
                              </m:sSubPr>
                              <m:e>
                                <m:r>
                                  <a:rPr lang="it-IT" sz="2400" b="0" i="1" dirty="0" smtClean="0">
                                    <a:solidFill>
                                      <a:schemeClr val="tx1"/>
                                    </a:solidFill>
                                    <a:latin typeface="Cambria Math" panose="02040503050406030204" pitchFamily="18" charset="0"/>
                                  </a:rPr>
                                  <m:t>𝑚</m:t>
                                </m:r>
                              </m:e>
                              <m:sub>
                                <m:r>
                                  <a:rPr lang="it-IT" sz="2400" b="0" i="1" dirty="0" smtClean="0">
                                    <a:solidFill>
                                      <a:schemeClr val="tx1"/>
                                    </a:solidFill>
                                    <a:latin typeface="Cambria Math" panose="02040503050406030204" pitchFamily="18" charset="0"/>
                                  </a:rPr>
                                  <m:t>2</m:t>
                                </m:r>
                              </m:sub>
                            </m:sSub>
                          </m:oMath>
                        </m:oMathPara>
                      </a14:m>
                      <a:endParaRPr lang="it-IT" sz="2400" dirty="0">
                        <a:solidFill>
                          <a:schemeClr val="tx1"/>
                        </a:solidFill>
                      </a:endParaRPr>
                    </a:p>
                  </p:txBody>
                </p:sp>
              </mc:Choice>
              <mc:Fallback xmlns="">
                <p:sp>
                  <p:nvSpPr>
                    <p:cNvPr id="20" name="Rettangolo 19"/>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4"/>
                      <a:stretch>
                        <a:fillRect/>
                      </a:stretch>
                    </a:blipFill>
                  </p:spPr>
                  <p:txBody>
                    <a:bodyPr/>
                    <a:lstStyle/>
                    <a:p>
                      <a:r>
                        <a:rPr lang="it-IT">
                          <a:noFill/>
                        </a:rPr>
                        <a:t> </a:t>
                      </a:r>
                    </a:p>
                  </p:txBody>
                </p:sp>
              </mc:Fallback>
            </mc:AlternateContent>
            <p:sp>
              <p:nvSpPr>
                <p:cNvPr id="21" name="Rettangolo 20"/>
                <p:cNvSpPr/>
                <p:nvPr/>
              </p:nvSpPr>
              <p:spPr>
                <a:xfrm>
                  <a:off x="4452124"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diritto 21"/>
                <p:cNvCxnSpPr>
                  <a:stCxn id="21" idx="3"/>
                  <a:endCxn id="20" idx="1"/>
                </p:cNvCxnSpPr>
                <p:nvPr/>
              </p:nvCxnSpPr>
              <p:spPr>
                <a:xfrm>
                  <a:off x="4506124" y="1934568"/>
                  <a:ext cx="96356"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CasellaDiTesto 26"/>
                  <p:cNvSpPr txBox="1"/>
                  <p:nvPr/>
                </p:nvSpPr>
                <p:spPr>
                  <a:xfrm>
                    <a:off x="2757348" y="2631838"/>
                    <a:ext cx="5085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acc>
                                <m:accPr>
                                  <m:chr m:val="⃗"/>
                                  <m:ctrlPr>
                                    <a:rPr lang="it-IT" i="1">
                                      <a:latin typeface="Cambria Math" panose="02040503050406030204" pitchFamily="18" charset="0"/>
                                    </a:rPr>
                                  </m:ctrlPr>
                                </m:accPr>
                                <m:e>
                                  <m:r>
                                    <a:rPr lang="it-IT" b="0" i="1" smtClean="0">
                                      <a:latin typeface="Cambria Math" panose="02040503050406030204" pitchFamily="18" charset="0"/>
                                    </a:rPr>
                                    <m:t>𝑣</m:t>
                                  </m:r>
                                </m:e>
                              </m:acc>
                            </m:e>
                            <m:sub>
                              <m:r>
                                <a:rPr lang="it-IT" b="0" i="1" smtClean="0">
                                  <a:latin typeface="Cambria Math" panose="02040503050406030204" pitchFamily="18" charset="0"/>
                                </a:rPr>
                                <m:t>1+2</m:t>
                              </m:r>
                            </m:sub>
                          </m:sSub>
                        </m:oMath>
                      </m:oMathPara>
                    </a14:m>
                    <a:endParaRPr lang="it-IT" dirty="0"/>
                  </a:p>
                </p:txBody>
              </p:sp>
            </mc:Choice>
            <mc:Fallback xmlns="">
              <p:sp>
                <p:nvSpPr>
                  <p:cNvPr id="27" name="CasellaDiTesto 26"/>
                  <p:cNvSpPr txBox="1">
                    <a:spLocks noRot="1" noChangeAspect="1" noMove="1" noResize="1" noEditPoints="1" noAdjustHandles="1" noChangeArrowheads="1" noChangeShapeType="1" noTextEdit="1"/>
                  </p:cNvSpPr>
                  <p:nvPr/>
                </p:nvSpPr>
                <p:spPr>
                  <a:xfrm>
                    <a:off x="2757348" y="2631838"/>
                    <a:ext cx="508536" cy="276999"/>
                  </a:xfrm>
                  <a:prstGeom prst="rect">
                    <a:avLst/>
                  </a:prstGeom>
                  <a:blipFill>
                    <a:blip r:embed="rId15"/>
                    <a:stretch>
                      <a:fillRect l="-9639" t="-46667" r="-7229" b="-17778"/>
                    </a:stretch>
                  </a:blipFill>
                </p:spPr>
                <p:txBody>
                  <a:bodyPr/>
                  <a:lstStyle/>
                  <a:p>
                    <a:r>
                      <a:rPr lang="it-IT">
                        <a:noFill/>
                      </a:rPr>
                      <a:t> </a:t>
                    </a:r>
                  </a:p>
                </p:txBody>
              </p:sp>
            </mc:Fallback>
          </mc:AlternateContent>
          <p:cxnSp>
            <p:nvCxnSpPr>
              <p:cNvPr id="28" name="Connettore 2 27"/>
              <p:cNvCxnSpPr/>
              <p:nvPr/>
            </p:nvCxnSpPr>
            <p:spPr>
              <a:xfrm flipH="1">
                <a:off x="2572733" y="296403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940589" y="3658082"/>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2" name="Gruppo 71"/>
            <p:cNvGrpSpPr/>
            <p:nvPr/>
          </p:nvGrpSpPr>
          <p:grpSpPr>
            <a:xfrm>
              <a:off x="6609610" y="3176264"/>
              <a:ext cx="867975" cy="504000"/>
              <a:chOff x="6617799" y="1674000"/>
              <a:chExt cx="867975" cy="504000"/>
            </a:xfrm>
          </p:grpSpPr>
          <p:grpSp>
            <p:nvGrpSpPr>
              <p:cNvPr id="73" name="Gruppo 72"/>
              <p:cNvGrpSpPr/>
              <p:nvPr/>
            </p:nvGrpSpPr>
            <p:grpSpPr>
              <a:xfrm>
                <a:off x="6617799" y="1674000"/>
                <a:ext cx="504000" cy="504000"/>
                <a:chOff x="6620188" y="1581446"/>
                <a:chExt cx="504000" cy="504000"/>
              </a:xfrm>
            </p:grpSpPr>
            <p:sp>
              <p:nvSpPr>
                <p:cNvPr id="75" name="Arco 74"/>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6" name="Arco 75"/>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7" name="Arco 76"/>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4" name="CasellaDiTesto 73"/>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grpSp>
    </p:spTree>
    <p:extLst>
      <p:ext uri="{BB962C8B-B14F-4D97-AF65-F5344CB8AC3E}">
        <p14:creationId xmlns:p14="http://schemas.microsoft.com/office/powerpoint/2010/main" val="2895744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1</a:t>
            </a:r>
            <a:r>
              <a:rPr lang="it-IT" dirty="0" smtClean="0"/>
              <a:t>: Misure e analisi dati</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272209"/>
                <a:ext cx="10863580" cy="4884751"/>
              </a:xfrm>
            </p:spPr>
            <p:txBody>
              <a:bodyPr>
                <a:normAutofit fontScale="92500"/>
              </a:bodyPr>
              <a:lstStyle/>
              <a:p>
                <a:pPr marL="457200" indent="-457200">
                  <a:lnSpc>
                    <a:spcPct val="110000"/>
                  </a:lnSpc>
                  <a:buFont typeface="Arial" panose="020B0604020202020204" pitchFamily="34" charset="0"/>
                  <a:buChar char="•"/>
                </a:pPr>
                <a:r>
                  <a:rPr lang="it-IT" dirty="0" smtClean="0"/>
                  <a:t>Effettuare tre diverse misure: a) slitte “scariche”; b) slitta (2) con aggiunta massa di alluminio (0.03 kg); c) slitta (2) con aggiunta una seconda massa di alluminio (in quest'ultimo caso potrebbe essere preferibile portare la manopola del compressore ad un valore 4-5 per ridurre l'attrito)</a:t>
                </a:r>
              </a:p>
              <a:p>
                <a:pPr marL="457200" indent="-457200">
                  <a:lnSpc>
                    <a:spcPct val="110000"/>
                  </a:lnSpc>
                  <a:buFont typeface="Arial" panose="020B0604020202020204" pitchFamily="34" charset="0"/>
                  <a:buChar char="•"/>
                </a:pPr>
                <a:r>
                  <a:rPr lang="it-IT" dirty="0" smtClean="0"/>
                  <a:t>Riportare i dati (masse delle slitte, velocità </a:t>
                </a:r>
                <a14:m>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i="1">
                            <a:latin typeface="Cambria Math" panose="02040503050406030204" pitchFamily="18" charset="0"/>
                          </a:rPr>
                          <m:t>1</m:t>
                        </m:r>
                      </m:sub>
                    </m:sSub>
                  </m:oMath>
                </a14:m>
                <a:r>
                  <a:rPr lang="it-IT" dirty="0" smtClean="0"/>
                  <a:t>, velocità </a:t>
                </a:r>
                <a14:m>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b="0" i="1" smtClean="0">
                                <a:latin typeface="Cambria Math" panose="02040503050406030204" pitchFamily="18" charset="0"/>
                              </a:rPr>
                              <m:t>𝑣</m:t>
                            </m:r>
                          </m:e>
                        </m:acc>
                      </m:e>
                      <m:sub>
                        <m:r>
                          <a:rPr lang="it-IT" i="1">
                            <a:latin typeface="Cambria Math" panose="02040503050406030204" pitchFamily="18" charset="0"/>
                          </a:rPr>
                          <m:t>1+2</m:t>
                        </m:r>
                      </m:sub>
                    </m:sSub>
                  </m:oMath>
                </a14:m>
                <a:r>
                  <a:rPr lang="it-IT" dirty="0" smtClean="0"/>
                  <a:t>) sul foglio di calcolo 1 del file </a:t>
                </a:r>
                <a:r>
                  <a:rPr lang="it-IT" i="1" dirty="0" err="1" smtClean="0"/>
                  <a:t>Template_Collisions</a:t>
                </a:r>
                <a:r>
                  <a:rPr lang="it-IT" dirty="0"/>
                  <a:t> </a:t>
                </a:r>
                <a:r>
                  <a:rPr lang="it-IT" dirty="0" smtClean="0"/>
                  <a:t>disponibile in </a:t>
                </a:r>
                <a:r>
                  <a:rPr lang="it-IT" dirty="0" err="1" smtClean="0"/>
                  <a:t>OpenOffice</a:t>
                </a:r>
                <a:r>
                  <a:rPr lang="it-IT" dirty="0" smtClean="0"/>
                  <a:t>.</a:t>
                </a:r>
                <a:endParaRPr lang="it-IT" dirty="0"/>
              </a:p>
              <a:p>
                <a:pPr marL="457200" indent="-457200">
                  <a:lnSpc>
                    <a:spcPct val="110000"/>
                  </a:lnSpc>
                  <a:buFont typeface="Arial" panose="020B0604020202020204" pitchFamily="34" charset="0"/>
                  <a:buChar char="•"/>
                </a:pPr>
                <a:r>
                  <a:rPr lang="it-IT" dirty="0" smtClean="0"/>
                  <a:t>Verificare la discrepanza tra misura e dato teorico come ricavato dal foglio di calcolo (espressa sia in valore assoluto sia in unità di deviazioni standard) e discuterla</a:t>
                </a:r>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272209"/>
                <a:ext cx="10863580" cy="4884751"/>
              </a:xfrm>
              <a:blipFill>
                <a:blip r:embed="rId2"/>
                <a:stretch>
                  <a:fillRect l="-898" t="-1124" r="-112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11</a:t>
            </a:fld>
            <a:endParaRPr lang="it-IT"/>
          </a:p>
        </p:txBody>
      </p:sp>
    </p:spTree>
    <p:extLst>
      <p:ext uri="{BB962C8B-B14F-4D97-AF65-F5344CB8AC3E}">
        <p14:creationId xmlns:p14="http://schemas.microsoft.com/office/powerpoint/2010/main" val="402109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2</a:t>
            </a:r>
            <a:r>
              <a:rPr lang="it-IT" dirty="0" smtClean="0"/>
              <a:t>: Urto elastico</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73100" y="1432560"/>
                <a:ext cx="10863580" cy="4709160"/>
              </a:xfrm>
            </p:spPr>
            <p:txBody>
              <a:bodyPr>
                <a:normAutofit lnSpcReduction="10000"/>
              </a:bodyPr>
              <a:lstStyle/>
              <a:p>
                <a:pPr>
                  <a:lnSpc>
                    <a:spcPct val="110000"/>
                  </a:lnSpc>
                </a:pPr>
                <a:r>
                  <a:rPr lang="it-IT" dirty="0" smtClean="0"/>
                  <a:t>Se un corpo di massa </a:t>
                </a:r>
                <a14:m>
                  <m:oMath xmlns:m="http://schemas.openxmlformats.org/officeDocument/2006/math">
                    <m:r>
                      <a:rPr lang="it-IT" b="0" i="1" smtClean="0">
                        <a:latin typeface="Cambria Math" panose="02040503050406030204" pitchFamily="18" charset="0"/>
                      </a:rPr>
                      <m:t>𝑚</m:t>
                    </m:r>
                  </m:oMath>
                </a14:m>
                <a:r>
                  <a:rPr lang="it-IT" dirty="0" smtClean="0"/>
                  <a:t> urta con velocità </a:t>
                </a:r>
                <a14:m>
                  <m:oMath xmlns:m="http://schemas.openxmlformats.org/officeDocument/2006/math">
                    <m:acc>
                      <m:accPr>
                        <m:chr m:val="⃗"/>
                        <m:ctrlPr>
                          <a:rPr lang="it-IT" i="1">
                            <a:latin typeface="Cambria Math" panose="02040503050406030204" pitchFamily="18" charset="0"/>
                          </a:rPr>
                        </m:ctrlPr>
                      </m:accPr>
                      <m:e>
                        <m:r>
                          <a:rPr lang="it-IT" i="1">
                            <a:latin typeface="Cambria Math" panose="02040503050406030204" pitchFamily="18" charset="0"/>
                          </a:rPr>
                          <m:t>𝑣</m:t>
                        </m:r>
                      </m:e>
                    </m:acc>
                  </m:oMath>
                </a14:m>
                <a:r>
                  <a:rPr lang="it-IT" dirty="0" smtClean="0"/>
                  <a:t> un corpo vincolato, non si conserva la quantità di moto totale del sistema in quanto il vincolo fornisce un impulso </a:t>
                </a:r>
                <a14:m>
                  <m:oMath xmlns:m="http://schemas.openxmlformats.org/officeDocument/2006/math">
                    <m:acc>
                      <m:accPr>
                        <m:chr m:val="⃗"/>
                        <m:ctrlPr>
                          <a:rPr lang="it-IT" i="1">
                            <a:latin typeface="Cambria Math" panose="02040503050406030204" pitchFamily="18" charset="0"/>
                          </a:rPr>
                        </m:ctrlPr>
                      </m:accPr>
                      <m:e>
                        <m:r>
                          <a:rPr lang="it-IT" b="0" i="1" smtClean="0">
                            <a:latin typeface="Cambria Math" panose="02040503050406030204" pitchFamily="18" charset="0"/>
                          </a:rPr>
                          <m:t>𝐽</m:t>
                        </m:r>
                      </m:e>
                    </m:acc>
                  </m:oMath>
                </a14:m>
                <a:r>
                  <a:rPr lang="it-IT" dirty="0" smtClean="0"/>
                  <a:t> esterno impulsivo durante l'urto.</a:t>
                </a:r>
              </a:p>
              <a:p>
                <a:pPr>
                  <a:lnSpc>
                    <a:spcPct val="110000"/>
                  </a:lnSpc>
                </a:pPr>
                <a:r>
                  <a:rPr lang="it-IT" dirty="0" smtClean="0"/>
                  <a:t>Per il teorema dell'impulso possiamo scrivere che:</a:t>
                </a:r>
              </a:p>
              <a:p>
                <a:pPr>
                  <a:lnSpc>
                    <a:spcPct val="110000"/>
                  </a:lnSpc>
                </a:pPr>
                <a14:m>
                  <m:oMathPara xmlns:m="http://schemas.openxmlformats.org/officeDocument/2006/math">
                    <m:oMathParaPr>
                      <m:jc m:val="centerGroup"/>
                    </m:oMathParaPr>
                    <m:oMath xmlns:m="http://schemas.openxmlformats.org/officeDocument/2006/math">
                      <m:acc>
                        <m:accPr>
                          <m:chr m:val="⃗"/>
                          <m:ctrlPr>
                            <a:rPr lang="it-IT" i="1">
                              <a:latin typeface="Cambria Math" panose="02040503050406030204" pitchFamily="18" charset="0"/>
                            </a:rPr>
                          </m:ctrlPr>
                        </m:accPr>
                        <m:e>
                          <m:r>
                            <a:rPr lang="it-IT" b="0" i="1" smtClean="0">
                              <a:latin typeface="Cambria Math" panose="02040503050406030204" pitchFamily="18" charset="0"/>
                            </a:rPr>
                            <m:t>𝐽</m:t>
                          </m:r>
                        </m:e>
                      </m:acc>
                      <m:r>
                        <a:rPr lang="it-IT" b="0" i="1" smtClean="0">
                          <a:latin typeface="Cambria Math" panose="02040503050406030204" pitchFamily="18" charset="0"/>
                        </a:rPr>
                        <m:t>=</m:t>
                      </m:r>
                      <m:nary>
                        <m:naryPr>
                          <m:ctrlPr>
                            <a:rPr lang="it-IT" b="0" i="1" smtClean="0">
                              <a:latin typeface="Cambria Math" panose="02040503050406030204" pitchFamily="18" charset="0"/>
                            </a:rPr>
                          </m:ctrlPr>
                        </m:naryPr>
                        <m:sub>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m:t>
                              </m:r>
                            </m:sub>
                          </m:sSub>
                        </m:sub>
                        <m:sup>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b="0" i="1" smtClean="0">
                                  <a:latin typeface="Cambria Math" panose="02040503050406030204" pitchFamily="18" charset="0"/>
                                </a:rPr>
                                <m:t>+</m:t>
                              </m:r>
                            </m:sub>
                          </m:sSub>
                        </m:sup>
                        <m:e>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b="0" i="1" smtClean="0">
                                      <a:latin typeface="Cambria Math" panose="02040503050406030204" pitchFamily="18" charset="0"/>
                                    </a:rPr>
                                    <m:t>𝐹</m:t>
                                  </m:r>
                                </m:e>
                              </m:acc>
                            </m:e>
                            <m:sub>
                              <m:r>
                                <a:rPr lang="it-IT" b="0" i="1" smtClean="0">
                                  <a:latin typeface="Cambria Math" panose="02040503050406030204" pitchFamily="18" charset="0"/>
                                </a:rPr>
                                <m:t>𝑒𝑥𝑡</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r>
                            <a:rPr lang="it-IT" b="0" i="1" smtClean="0">
                              <a:latin typeface="Cambria Math" panose="02040503050406030204" pitchFamily="18" charset="0"/>
                            </a:rPr>
                            <m:t>𝑑𝑡</m:t>
                          </m:r>
                        </m:e>
                      </m:nary>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m:t>
                      </m:r>
                      <m:acc>
                        <m:accPr>
                          <m:chr m:val="⃗"/>
                          <m:ctrlPr>
                            <a:rPr lang="it-IT" i="1">
                              <a:latin typeface="Cambria Math" panose="02040503050406030204" pitchFamily="18" charset="0"/>
                            </a:rPr>
                          </m:ctrlPr>
                        </m:accPr>
                        <m:e>
                          <m:r>
                            <a:rPr lang="it-IT" i="1">
                              <a:latin typeface="Cambria Math" panose="02040503050406030204" pitchFamily="18" charset="0"/>
                            </a:rPr>
                            <m:t>𝑃</m:t>
                          </m:r>
                        </m:e>
                      </m:acc>
                      <m:r>
                        <a:rPr lang="it-IT" b="0" i="1" smtClean="0">
                          <a:latin typeface="Cambria Math" panose="02040503050406030204" pitchFamily="18" charset="0"/>
                        </a:rPr>
                        <m:t>=</m:t>
                      </m:r>
                      <m:r>
                        <a:rPr lang="it-IT" b="0" i="1" smtClean="0">
                          <a:latin typeface="Cambria Math" panose="02040503050406030204" pitchFamily="18" charset="0"/>
                        </a:rPr>
                        <m:t>𝑚</m:t>
                      </m:r>
                      <m:acc>
                        <m:accPr>
                          <m:chr m:val="⃗"/>
                          <m:ctrlPr>
                            <a:rPr lang="it-IT" i="1">
                              <a:latin typeface="Cambria Math" panose="02040503050406030204" pitchFamily="18" charset="0"/>
                            </a:rPr>
                          </m:ctrlPr>
                        </m:accPr>
                        <m:e>
                          <m:r>
                            <a:rPr lang="it-IT" i="1">
                              <a:latin typeface="Cambria Math" panose="02040503050406030204" pitchFamily="18" charset="0"/>
                            </a:rPr>
                            <m:t>𝑣</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b="0" i="1" smtClean="0">
                                  <a:latin typeface="Cambria Math" panose="02040503050406030204" pitchFamily="18" charset="0"/>
                                </a:rPr>
                                <m:t>+</m:t>
                              </m:r>
                            </m:sup>
                          </m:sSubSup>
                        </m:e>
                      </m:d>
                      <m:r>
                        <a:rPr lang="it-IT" b="0" i="1" smtClean="0">
                          <a:latin typeface="Cambria Math" panose="02040503050406030204" pitchFamily="18" charset="0"/>
                        </a:rPr>
                        <m:t>−</m:t>
                      </m:r>
                      <m:r>
                        <a:rPr lang="it-IT" i="1">
                          <a:latin typeface="Cambria Math" panose="02040503050406030204" pitchFamily="18" charset="0"/>
                        </a:rPr>
                        <m:t>𝑚</m:t>
                      </m:r>
                      <m:acc>
                        <m:accPr>
                          <m:chr m:val="⃗"/>
                          <m:ctrlPr>
                            <a:rPr lang="it-IT" i="1">
                              <a:latin typeface="Cambria Math" panose="02040503050406030204" pitchFamily="18" charset="0"/>
                            </a:rPr>
                          </m:ctrlPr>
                        </m:accPr>
                        <m:e>
                          <m:r>
                            <a:rPr lang="it-IT" i="1">
                              <a:latin typeface="Cambria Math" panose="02040503050406030204" pitchFamily="18" charset="0"/>
                            </a:rPr>
                            <m:t>𝑣</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e>
                      </m:d>
                    </m:oMath>
                  </m:oMathPara>
                </a14:m>
                <a:endParaRPr lang="it-IT" dirty="0" smtClean="0"/>
              </a:p>
              <a:p>
                <a:pPr>
                  <a:lnSpc>
                    <a:spcPct val="110000"/>
                  </a:lnSpc>
                </a:pPr>
                <a:r>
                  <a:rPr lang="it-IT" dirty="0" smtClean="0"/>
                  <a:t>Se l'urto è elastico, per la conservazione dell'energia, </a:t>
                </a:r>
                <a14:m>
                  <m:oMath xmlns:m="http://schemas.openxmlformats.org/officeDocument/2006/math">
                    <m:r>
                      <a:rPr lang="it-IT" b="0" i="1" smtClean="0">
                        <a:latin typeface="Cambria Math" panose="02040503050406030204" pitchFamily="18" charset="0"/>
                      </a:rPr>
                      <m:t>𝑣</m:t>
                    </m:r>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b="0" i="1" smtClean="0">
                                <a:latin typeface="Cambria Math" panose="02040503050406030204" pitchFamily="18" charset="0"/>
                              </a:rPr>
                              <m:t>+</m:t>
                            </m:r>
                          </m:sup>
                        </m:sSubSup>
                      </m:e>
                    </m:d>
                    <m:r>
                      <a:rPr lang="it-IT" b="0" i="1" smtClean="0">
                        <a:latin typeface="Cambria Math" panose="02040503050406030204" pitchFamily="18" charset="0"/>
                      </a:rPr>
                      <m:t>=</m:t>
                    </m:r>
                    <m:r>
                      <a:rPr lang="it-IT" b="0" i="1" smtClean="0">
                        <a:latin typeface="Cambria Math" panose="02040503050406030204" pitchFamily="18" charset="0"/>
                      </a:rPr>
                      <m:t>𝑣</m:t>
                    </m:r>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e>
                    </m:d>
                    <m:r>
                      <a:rPr lang="it-IT" b="0" i="1" smtClean="0">
                        <a:latin typeface="Cambria Math" panose="02040503050406030204" pitchFamily="18" charset="0"/>
                      </a:rPr>
                      <m:t>=</m:t>
                    </m:r>
                    <m:r>
                      <a:rPr lang="it-IT" i="1">
                        <a:latin typeface="Cambria Math" panose="02040503050406030204" pitchFamily="18" charset="0"/>
                      </a:rPr>
                      <m:t>𝑣</m:t>
                    </m:r>
                  </m:oMath>
                </a14:m>
                <a:r>
                  <a:rPr lang="it-IT" dirty="0" smtClean="0"/>
                  <a:t>. Si ottiene quindi che </a:t>
                </a:r>
              </a:p>
              <a:p>
                <a:pPr>
                  <a:lnSpc>
                    <a:spcPct val="110000"/>
                  </a:lnSpc>
                </a:pPr>
                <a14:m>
                  <m:oMathPara xmlns:m="http://schemas.openxmlformats.org/officeDocument/2006/math">
                    <m:oMathParaPr>
                      <m:jc m:val="centerGroup"/>
                    </m:oMathParaPr>
                    <m:oMath xmlns:m="http://schemas.openxmlformats.org/officeDocument/2006/math">
                      <m:acc>
                        <m:accPr>
                          <m:chr m:val="⃗"/>
                          <m:ctrlPr>
                            <a:rPr lang="it-IT" i="1">
                              <a:latin typeface="Cambria Math" panose="02040503050406030204" pitchFamily="18" charset="0"/>
                            </a:rPr>
                          </m:ctrlPr>
                        </m:accPr>
                        <m:e>
                          <m:r>
                            <a:rPr lang="it-IT" i="1">
                              <a:latin typeface="Cambria Math" panose="02040503050406030204" pitchFamily="18" charset="0"/>
                            </a:rPr>
                            <m:t>𝐽</m:t>
                          </m:r>
                        </m:e>
                      </m:acc>
                      <m:r>
                        <a:rPr lang="it-IT" i="1">
                          <a:latin typeface="Cambria Math" panose="02040503050406030204" pitchFamily="18" charset="0"/>
                        </a:rPr>
                        <m:t>=</m:t>
                      </m:r>
                      <m:r>
                        <a:rPr lang="it-IT" i="1">
                          <a:latin typeface="Cambria Math" panose="02040503050406030204" pitchFamily="18" charset="0"/>
                          <a:ea typeface="Cambria Math" panose="02040503050406030204" pitchFamily="18" charset="0"/>
                        </a:rPr>
                        <m:t>∆</m:t>
                      </m:r>
                      <m:acc>
                        <m:accPr>
                          <m:chr m:val="⃗"/>
                          <m:ctrlPr>
                            <a:rPr lang="it-IT" i="1">
                              <a:latin typeface="Cambria Math" panose="02040503050406030204" pitchFamily="18" charset="0"/>
                            </a:rPr>
                          </m:ctrlPr>
                        </m:accPr>
                        <m:e>
                          <m:r>
                            <a:rPr lang="it-IT" i="1">
                              <a:latin typeface="Cambria Math" panose="02040503050406030204" pitchFamily="18" charset="0"/>
                            </a:rPr>
                            <m:t>𝑃</m:t>
                          </m:r>
                        </m:e>
                      </m:acc>
                      <m:r>
                        <a:rPr lang="it-IT" i="1">
                          <a:latin typeface="Cambria Math" panose="02040503050406030204" pitchFamily="18" charset="0"/>
                        </a:rPr>
                        <m:t>=−</m:t>
                      </m:r>
                      <m:r>
                        <a:rPr lang="it-IT" b="0" i="1" smtClean="0">
                          <a:latin typeface="Cambria Math" panose="02040503050406030204" pitchFamily="18" charset="0"/>
                        </a:rPr>
                        <m:t>2</m:t>
                      </m:r>
                      <m:r>
                        <a:rPr lang="it-IT" i="1">
                          <a:latin typeface="Cambria Math" panose="02040503050406030204" pitchFamily="18" charset="0"/>
                        </a:rPr>
                        <m:t>𝑚</m:t>
                      </m:r>
                      <m:acc>
                        <m:accPr>
                          <m:chr m:val="⃗"/>
                          <m:ctrlPr>
                            <a:rPr lang="it-IT" i="1">
                              <a:latin typeface="Cambria Math" panose="02040503050406030204" pitchFamily="18" charset="0"/>
                            </a:rPr>
                          </m:ctrlPr>
                        </m:accPr>
                        <m:e>
                          <m:r>
                            <a:rPr lang="it-IT" i="1">
                              <a:latin typeface="Cambria Math" panose="02040503050406030204" pitchFamily="18" charset="0"/>
                            </a:rPr>
                            <m:t>𝑣</m:t>
                          </m:r>
                        </m:e>
                      </m:acc>
                    </m:oMath>
                  </m:oMathPara>
                </a14:m>
                <a:endParaRPr lang="it-IT" dirty="0"/>
              </a:p>
              <a:p>
                <a:pPr>
                  <a:lnSpc>
                    <a:spcPct val="110000"/>
                  </a:lnSpc>
                </a:pPr>
                <a:endParaRPr lang="it-IT" dirty="0"/>
              </a:p>
              <a:p>
                <a:pPr>
                  <a:lnSpc>
                    <a:spcPct val="110000"/>
                  </a:lnSpc>
                </a:pPr>
                <a:endParaRPr lang="it-IT" dirty="0" smtClean="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73100" y="1432560"/>
                <a:ext cx="10863580" cy="4709160"/>
              </a:xfrm>
              <a:blipFill>
                <a:blip r:embed="rId2"/>
                <a:stretch>
                  <a:fillRect l="-1122" t="-1294" r="-1514"/>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12</a:t>
            </a:fld>
            <a:endParaRPr lang="it-IT"/>
          </a:p>
        </p:txBody>
      </p:sp>
    </p:spTree>
    <p:extLst>
      <p:ext uri="{BB962C8B-B14F-4D97-AF65-F5344CB8AC3E}">
        <p14:creationId xmlns:p14="http://schemas.microsoft.com/office/powerpoint/2010/main" val="264586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2</a:t>
            </a:r>
            <a:r>
              <a:rPr lang="it-IT" dirty="0" smtClean="0"/>
              <a:t>: Descrizione della misura</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325246"/>
                <a:ext cx="10863580" cy="3459170"/>
              </a:xfrm>
            </p:spPr>
            <p:txBody>
              <a:bodyPr>
                <a:normAutofit fontScale="92500" lnSpcReduction="10000"/>
              </a:bodyPr>
              <a:lstStyle/>
              <a:p>
                <a:pPr>
                  <a:lnSpc>
                    <a:spcPct val="120000"/>
                  </a:lnSpc>
                </a:pPr>
                <a:r>
                  <a:rPr lang="it-IT" dirty="0" smtClean="0"/>
                  <a:t>Si utilizza la slitta con la molla (</a:t>
                </a:r>
                <a14:m>
                  <m:oMath xmlns:m="http://schemas.openxmlformats.org/officeDocument/2006/math">
                    <m:r>
                      <a:rPr lang="it-IT" b="0" i="1" smtClean="0">
                        <a:latin typeface="Cambria Math" panose="02040503050406030204" pitchFamily="18" charset="0"/>
                      </a:rPr>
                      <m:t>𝑚</m:t>
                    </m:r>
                    <m:r>
                      <a:rPr lang="it-IT" b="0" i="1" smtClean="0">
                        <a:latin typeface="Cambria Math" panose="02040503050406030204" pitchFamily="18" charset="0"/>
                      </a:rPr>
                      <m:t>=0.078</m:t>
                    </m:r>
                  </m:oMath>
                </a14:m>
                <a:r>
                  <a:rPr lang="it-IT" dirty="0" smtClean="0"/>
                  <a:t> kg), posta circa al centro della guidovia, con la molla posta a sinistra e la si lancia manualmente a bassa velocità verso il sensore di forza posto all'estremità sinistra della guidovia stessa.</a:t>
                </a:r>
              </a:p>
              <a:p>
                <a:pPr>
                  <a:lnSpc>
                    <a:spcPct val="120000"/>
                  </a:lnSpc>
                </a:pPr>
                <a:r>
                  <a:rPr lang="it-IT" dirty="0" smtClean="0"/>
                  <a:t>Si misurano le velocità della slitta prima e dopo l'urto e l'impulso applicato dal sensore di forza; infine si confrontano la variazione della quantità di moto della slitta e l'impulso.</a:t>
                </a:r>
              </a:p>
              <a:p>
                <a:pPr>
                  <a:lnSpc>
                    <a:spcPct val="120000"/>
                  </a:lnSpc>
                </a:pPr>
                <a:endParaRPr lang="it-IT" dirty="0" smtClean="0"/>
              </a:p>
              <a:p>
                <a:pPr>
                  <a:lnSpc>
                    <a:spcPct val="120000"/>
                  </a:lnSpc>
                </a:pPr>
                <a:endParaRPr lang="it-IT" dirty="0" smtClean="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325246"/>
                <a:ext cx="10863580" cy="3459170"/>
              </a:xfrm>
              <a:blipFill>
                <a:blip r:embed="rId2"/>
                <a:stretch>
                  <a:fillRect l="-1010" t="-1408" r="-84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13</a:t>
            </a:fld>
            <a:endParaRPr lang="it-IT"/>
          </a:p>
        </p:txBody>
      </p:sp>
      <p:pic>
        <p:nvPicPr>
          <p:cNvPr id="7" name="Immagine 6"/>
          <p:cNvPicPr>
            <a:picLocks noChangeAspect="1"/>
          </p:cNvPicPr>
          <p:nvPr/>
        </p:nvPicPr>
        <p:blipFill rotWithShape="1">
          <a:blip r:embed="rId3"/>
          <a:srcRect l="15934" t="39592" r="19979" b="8139"/>
          <a:stretch/>
        </p:blipFill>
        <p:spPr>
          <a:xfrm flipH="1">
            <a:off x="4363565" y="4784416"/>
            <a:ext cx="3452170" cy="1296000"/>
          </a:xfrm>
          <a:prstGeom prst="rect">
            <a:avLst/>
          </a:prstGeom>
        </p:spPr>
      </p:pic>
    </p:spTree>
    <p:extLst>
      <p:ext uri="{BB962C8B-B14F-4D97-AF65-F5344CB8AC3E}">
        <p14:creationId xmlns:p14="http://schemas.microsoft.com/office/powerpoint/2010/main" val="16470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2</a:t>
            </a:r>
            <a:r>
              <a:rPr lang="it-IT" dirty="0" smtClean="0"/>
              <a:t>: Operazioni preliminari</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325246"/>
                <a:ext cx="10863580" cy="4831714"/>
              </a:xfrm>
            </p:spPr>
            <p:txBody>
              <a:bodyPr>
                <a:normAutofit lnSpcReduction="10000"/>
              </a:bodyPr>
              <a:lstStyle/>
              <a:p>
                <a:pPr marL="457200" indent="-457200">
                  <a:lnSpc>
                    <a:spcPct val="110000"/>
                  </a:lnSpc>
                  <a:buFont typeface="Arial" panose="020B0604020202020204" pitchFamily="34" charset="0"/>
                  <a:buChar char="•"/>
                </a:pPr>
                <a:r>
                  <a:rPr lang="it-IT" dirty="0" smtClean="0"/>
                  <a:t>Accendere il compressore, porre la manopola alla posizione 3</a:t>
                </a:r>
              </a:p>
              <a:p>
                <a:pPr marL="457200" indent="-457200">
                  <a:lnSpc>
                    <a:spcPct val="110000"/>
                  </a:lnSpc>
                  <a:buFont typeface="Arial" panose="020B0604020202020204" pitchFamily="34" charset="0"/>
                  <a:buChar char="•"/>
                </a:pPr>
                <a:r>
                  <a:rPr lang="it-IT" dirty="0" smtClean="0"/>
                  <a:t>Porre la guidovia orizzontale (stessa procedura della misura precedente) e segnare con il riferimento la posizione della vite</a:t>
                </a:r>
                <a:endParaRPr lang="it-IT" dirty="0"/>
              </a:p>
              <a:p>
                <a:pPr marL="457200" indent="-457200">
                  <a:lnSpc>
                    <a:spcPct val="110000"/>
                  </a:lnSpc>
                  <a:buFont typeface="Arial" panose="020B0604020202020204" pitchFamily="34" charset="0"/>
                  <a:buChar char="•"/>
                </a:pPr>
                <a:r>
                  <a:rPr lang="it-IT" dirty="0" smtClean="0"/>
                  <a:t>Con </a:t>
                </a:r>
                <a:r>
                  <a:rPr lang="it-IT" dirty="0" err="1" smtClean="0"/>
                  <a:t>LoggerPro</a:t>
                </a:r>
                <a:r>
                  <a:rPr lang="it-IT" dirty="0" smtClean="0"/>
                  <a:t> acceso: a) configurare l'asse di riferimento del moto (zero e verso); b) verificare che il </a:t>
                </a:r>
                <a:r>
                  <a:rPr lang="it-IT" dirty="0" err="1" smtClean="0"/>
                  <a:t>fondoscala</a:t>
                </a:r>
                <a:r>
                  <a:rPr lang="it-IT" dirty="0" smtClean="0"/>
                  <a:t> del sensore di forza sia a </a:t>
                </a:r>
                <a14:m>
                  <m:oMath xmlns:m="http://schemas.openxmlformats.org/officeDocument/2006/math">
                    <m:r>
                      <a:rPr lang="it-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10</m:t>
                    </m:r>
                  </m:oMath>
                </a14:m>
                <a:r>
                  <a:rPr lang="it-IT" dirty="0" smtClean="0"/>
                  <a:t> N e impostare a zero il valore del sensore di forza mentre è a riposo; impostare la frequenza di acquisizione alla massima possibile (1000 Hz)</a:t>
                </a:r>
                <a:endParaRPr lang="it-IT" dirty="0"/>
              </a:p>
              <a:p>
                <a:pPr marL="457200" indent="-457200">
                  <a:lnSpc>
                    <a:spcPct val="120000"/>
                  </a:lnSpc>
                  <a:buFont typeface="Arial" panose="020B0604020202020204" pitchFamily="34" charset="0"/>
                  <a:buChar char="•"/>
                </a:pPr>
                <a:r>
                  <a:rPr lang="it-IT" dirty="0"/>
                  <a:t>Spingere (delicatamente) una slitta sulla guidovia e verificare il corretto funzionamento del sistema di acquisizione dei dati</a:t>
                </a:r>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325246"/>
                <a:ext cx="10863580" cy="4831714"/>
              </a:xfrm>
              <a:blipFill>
                <a:blip r:embed="rId2"/>
                <a:stretch>
                  <a:fillRect l="-1010" t="-1261" r="-1964" b="-252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14</a:t>
            </a:fld>
            <a:endParaRPr lang="it-IT"/>
          </a:p>
        </p:txBody>
      </p:sp>
    </p:spTree>
    <p:extLst>
      <p:ext uri="{BB962C8B-B14F-4D97-AF65-F5344CB8AC3E}">
        <p14:creationId xmlns:p14="http://schemas.microsoft.com/office/powerpoint/2010/main" val="1707444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p:txBody>
              <a:bodyPr/>
              <a:lstStyle/>
              <a:p>
                <a:r>
                  <a:rPr lang="it-IT" dirty="0"/>
                  <a:t>Urto 2</a:t>
                </a:r>
                <a:r>
                  <a:rPr lang="it-IT" dirty="0" smtClean="0"/>
                  <a:t>: Acquisizione dati di misura: </a:t>
                </a:r>
                <a14:m>
                  <m:oMath xmlns:m="http://schemas.openxmlformats.org/officeDocument/2006/math">
                    <m:r>
                      <a:rPr lang="it-IT" b="0" i="1" smtClean="0">
                        <a:latin typeface="Cambria Math" panose="02040503050406030204" pitchFamily="18" charset="0"/>
                      </a:rPr>
                      <m:t>𝑥</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dirty="0" smtClean="0"/>
                  <a:t> </a:t>
                </a:r>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blipFill>
                <a:blip r:embed="rId2"/>
                <a:stretch>
                  <a:fillRect l="-19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4619131"/>
                <a:ext cx="10863580" cy="1537829"/>
              </a:xfrm>
            </p:spPr>
            <p:txBody>
              <a:bodyPr>
                <a:normAutofit fontScale="85000" lnSpcReduction="20000"/>
              </a:bodyPr>
              <a:lstStyle/>
              <a:p>
                <a:pPr marL="457200" indent="-457200">
                  <a:lnSpc>
                    <a:spcPct val="110000"/>
                  </a:lnSpc>
                  <a:buFont typeface="Arial" panose="020B0604020202020204" pitchFamily="34" charset="0"/>
                  <a:buChar char="•"/>
                </a:pPr>
                <a:r>
                  <a:rPr lang="it-IT" dirty="0" smtClean="0"/>
                  <a:t>Si ottengono due moti rettilinei uniformi (in prima approssimazione). Utilizzare </a:t>
                </a:r>
                <a:r>
                  <a:rPr lang="it-IT" i="1" dirty="0" err="1" smtClean="0"/>
                  <a:t>Analyze</a:t>
                </a:r>
                <a:r>
                  <a:rPr lang="it-IT" i="1" dirty="0" smtClean="0"/>
                  <a:t>/Linear </a:t>
                </a:r>
                <a:r>
                  <a:rPr lang="it-IT" i="1" dirty="0" err="1" smtClean="0"/>
                  <a:t>Fit</a:t>
                </a:r>
                <a:r>
                  <a:rPr lang="it-IT" i="1" dirty="0" smtClean="0"/>
                  <a:t> </a:t>
                </a:r>
                <a:r>
                  <a:rPr lang="it-IT" dirty="0" smtClean="0"/>
                  <a:t>per determinare le velocità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𝑣</m:t>
                        </m:r>
                      </m:e>
                      <m:sub>
                        <m:r>
                          <a:rPr lang="it-IT" i="1">
                            <a:latin typeface="Cambria Math" panose="02040503050406030204" pitchFamily="18" charset="0"/>
                          </a:rPr>
                          <m:t>1</m:t>
                        </m:r>
                      </m:sub>
                    </m:sSub>
                  </m:oMath>
                </a14:m>
                <a:r>
                  <a:rPr lang="it-IT" dirty="0" smtClean="0"/>
                  <a:t> 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𝑣</m:t>
                        </m:r>
                      </m:e>
                      <m:sub>
                        <m:r>
                          <a:rPr lang="it-IT" b="0" i="1" smtClean="0">
                            <a:latin typeface="Cambria Math" panose="02040503050406030204" pitchFamily="18" charset="0"/>
                          </a:rPr>
                          <m:t>2</m:t>
                        </m:r>
                      </m:sub>
                    </m:sSub>
                  </m:oMath>
                </a14:m>
                <a:r>
                  <a:rPr lang="it-IT" dirty="0" smtClean="0"/>
                  <a:t> (costanti) a partire dalle leggi del moto (pendenze delle rette) ed i relativi scarti</a:t>
                </a:r>
              </a:p>
              <a:p>
                <a:pPr marL="457200" indent="-457200">
                  <a:lnSpc>
                    <a:spcPct val="110000"/>
                  </a:lnSpc>
                  <a:buFont typeface="Arial" panose="020B0604020202020204" pitchFamily="34" charset="0"/>
                  <a:buChar char="•"/>
                </a:pPr>
                <a:r>
                  <a:rPr lang="it-IT" dirty="0" smtClean="0"/>
                  <a:t>Si consiglia di interpolare i dati non troppo lontano dalla zona dell'urto</a:t>
                </a: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4619131"/>
                <a:ext cx="10863580" cy="1537829"/>
              </a:xfrm>
              <a:blipFill>
                <a:blip r:embed="rId3"/>
                <a:stretch>
                  <a:fillRect l="-786" t="-5159" r="-281" b="-9127"/>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15</a:t>
            </a:fld>
            <a:endParaRPr lang="it-IT"/>
          </a:p>
        </p:txBody>
      </p:sp>
      <p:grpSp>
        <p:nvGrpSpPr>
          <p:cNvPr id="42" name="Gruppo 41"/>
          <p:cNvGrpSpPr/>
          <p:nvPr/>
        </p:nvGrpSpPr>
        <p:grpSpPr>
          <a:xfrm>
            <a:off x="7506156" y="1166842"/>
            <a:ext cx="3928211" cy="1802885"/>
            <a:chOff x="7506156" y="1166842"/>
            <a:chExt cx="3928211" cy="1802885"/>
          </a:xfrm>
        </p:grpSpPr>
        <p:cxnSp>
          <p:nvCxnSpPr>
            <p:cNvPr id="39" name="Connettore diritto 38"/>
            <p:cNvCxnSpPr/>
            <p:nvPr/>
          </p:nvCxnSpPr>
          <p:spPr>
            <a:xfrm flipV="1">
              <a:off x="7778267" y="1935480"/>
              <a:ext cx="1432303" cy="69635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773243" y="264188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rot="16200000">
              <a:off x="7058267" y="192891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asellaDiTesto 35"/>
                <p:cNvSpPr txBox="1"/>
                <p:nvPr/>
              </p:nvSpPr>
              <p:spPr>
                <a:xfrm>
                  <a:off x="11273233" y="269272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36" name="CasellaDiTesto 35"/>
                <p:cNvSpPr txBox="1">
                  <a:spLocks noRot="1" noChangeAspect="1" noMove="1" noResize="1" noEditPoints="1" noAdjustHandles="1" noChangeArrowheads="1" noChangeShapeType="1" noTextEdit="1"/>
                </p:cNvSpPr>
                <p:nvPr/>
              </p:nvSpPr>
              <p:spPr>
                <a:xfrm>
                  <a:off x="11273233" y="2692728"/>
                  <a:ext cx="161134" cy="276999"/>
                </a:xfrm>
                <a:prstGeom prst="rect">
                  <a:avLst/>
                </a:prstGeom>
                <a:blipFill>
                  <a:blip r:embed="rId4"/>
                  <a:stretch>
                    <a:fillRect l="-25926" r="-22222" b="-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7" name="CasellaDiTesto 36"/>
                <p:cNvSpPr txBox="1"/>
                <p:nvPr/>
              </p:nvSpPr>
              <p:spPr>
                <a:xfrm>
                  <a:off x="7506156" y="116684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506156" y="1166842"/>
                  <a:ext cx="194540" cy="276999"/>
                </a:xfrm>
                <a:prstGeom prst="rect">
                  <a:avLst/>
                </a:prstGeom>
                <a:blipFill>
                  <a:blip r:embed="rId5"/>
                  <a:stretch>
                    <a:fillRect l="-15625" r="-9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1" name="CasellaDiTesto 40"/>
                <p:cNvSpPr txBox="1"/>
                <p:nvPr/>
              </p:nvSpPr>
              <p:spPr>
                <a:xfrm>
                  <a:off x="8232739" y="1853560"/>
                  <a:ext cx="576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1</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41" name="CasellaDiTesto 40"/>
                <p:cNvSpPr txBox="1">
                  <a:spLocks noRot="1" noChangeAspect="1" noMove="1" noResize="1" noEditPoints="1" noAdjustHandles="1" noChangeArrowheads="1" noChangeShapeType="1" noTextEdit="1"/>
                </p:cNvSpPr>
                <p:nvPr/>
              </p:nvSpPr>
              <p:spPr>
                <a:xfrm>
                  <a:off x="8232739" y="1853560"/>
                  <a:ext cx="576696" cy="276999"/>
                </a:xfrm>
                <a:prstGeom prst="rect">
                  <a:avLst/>
                </a:prstGeom>
                <a:blipFill>
                  <a:blip r:embed="rId6"/>
                  <a:stretch>
                    <a:fillRect l="-4255" r="-13830" b="-34783"/>
                  </a:stretch>
                </a:blipFill>
              </p:spPr>
              <p:txBody>
                <a:bodyPr/>
                <a:lstStyle/>
                <a:p>
                  <a:r>
                    <a:rPr lang="it-IT">
                      <a:noFill/>
                    </a:rPr>
                    <a:t> </a:t>
                  </a:r>
                </a:p>
              </p:txBody>
            </p:sp>
          </mc:Fallback>
        </mc:AlternateContent>
      </p:grpSp>
      <p:grpSp>
        <p:nvGrpSpPr>
          <p:cNvPr id="59" name="Gruppo 58"/>
          <p:cNvGrpSpPr/>
          <p:nvPr/>
        </p:nvGrpSpPr>
        <p:grpSpPr>
          <a:xfrm>
            <a:off x="1112866" y="1199657"/>
            <a:ext cx="6372908" cy="1318256"/>
            <a:chOff x="1112866" y="1199657"/>
            <a:chExt cx="6372908" cy="1318256"/>
          </a:xfrm>
        </p:grpSpPr>
        <mc:AlternateContent xmlns:mc="http://schemas.openxmlformats.org/markup-compatibility/2006" xmlns:a14="http://schemas.microsoft.com/office/drawing/2010/main">
          <mc:Choice Requires="a14">
            <p:sp>
              <p:nvSpPr>
                <p:cNvPr id="23" name="CasellaDiTesto 22"/>
                <p:cNvSpPr txBox="1"/>
                <p:nvPr/>
              </p:nvSpPr>
              <p:spPr>
                <a:xfrm>
                  <a:off x="5273357" y="1199657"/>
                  <a:ext cx="2889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acc>
                              <m:accPr>
                                <m:chr m:val="⃗"/>
                                <m:ctrlPr>
                                  <a:rPr lang="it-IT" i="1" smtClean="0">
                                    <a:latin typeface="Cambria Math" panose="02040503050406030204" pitchFamily="18" charset="0"/>
                                  </a:rPr>
                                </m:ctrlPr>
                              </m:accPr>
                              <m:e>
                                <m:r>
                                  <a:rPr lang="it-IT" i="1">
                                    <a:latin typeface="Cambria Math" panose="02040503050406030204" pitchFamily="18" charset="0"/>
                                  </a:rPr>
                                  <m:t>𝑣</m:t>
                                </m:r>
                              </m:e>
                            </m:acc>
                          </m:e>
                          <m:sub>
                            <m:r>
                              <a:rPr lang="it-IT" b="0" i="1" smtClean="0">
                                <a:latin typeface="Cambria Math" panose="02040503050406030204" pitchFamily="18" charset="0"/>
                              </a:rPr>
                              <m:t>1</m:t>
                            </m:r>
                          </m:sub>
                        </m:sSub>
                      </m:oMath>
                    </m:oMathPara>
                  </a14:m>
                  <a:endParaRPr lang="it-IT" dirty="0"/>
                </a:p>
              </p:txBody>
            </p:sp>
          </mc:Choice>
          <mc:Fallback xmlns="">
            <p:sp>
              <p:nvSpPr>
                <p:cNvPr id="23" name="CasellaDiTesto 22"/>
                <p:cNvSpPr txBox="1">
                  <a:spLocks noRot="1" noChangeAspect="1" noMove="1" noResize="1" noEditPoints="1" noAdjustHandles="1" noChangeArrowheads="1" noChangeShapeType="1" noTextEdit="1"/>
                </p:cNvSpPr>
                <p:nvPr/>
              </p:nvSpPr>
              <p:spPr>
                <a:xfrm>
                  <a:off x="5273357" y="1199657"/>
                  <a:ext cx="288925" cy="276999"/>
                </a:xfrm>
                <a:prstGeom prst="rect">
                  <a:avLst/>
                </a:prstGeom>
                <a:blipFill>
                  <a:blip r:embed="rId7"/>
                  <a:stretch>
                    <a:fillRect l="-17021" t="-46667" r="-70213" b="-17778"/>
                  </a:stretch>
                </a:blipFill>
              </p:spPr>
              <p:txBody>
                <a:bodyPr/>
                <a:lstStyle/>
                <a:p>
                  <a:r>
                    <a:rPr lang="it-IT">
                      <a:noFill/>
                    </a:rPr>
                    <a:t> </a:t>
                  </a:r>
                </a:p>
              </p:txBody>
            </p:sp>
          </mc:Fallback>
        </mc:AlternateContent>
        <p:cxnSp>
          <p:nvCxnSpPr>
            <p:cNvPr id="25" name="Connettore 2 24"/>
            <p:cNvCxnSpPr/>
            <p:nvPr/>
          </p:nvCxnSpPr>
          <p:spPr>
            <a:xfrm flipH="1">
              <a:off x="5015189" y="149877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1113181" y="2219388"/>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1" name="Gruppo 70"/>
            <p:cNvGrpSpPr/>
            <p:nvPr/>
          </p:nvGrpSpPr>
          <p:grpSpPr>
            <a:xfrm>
              <a:off x="6617799" y="1674000"/>
              <a:ext cx="867975" cy="504000"/>
              <a:chOff x="6617799" y="1674000"/>
              <a:chExt cx="867975" cy="504000"/>
            </a:xfrm>
          </p:grpSpPr>
          <p:grpSp>
            <p:nvGrpSpPr>
              <p:cNvPr id="65" name="Gruppo 64"/>
              <p:cNvGrpSpPr/>
              <p:nvPr/>
            </p:nvGrpSpPr>
            <p:grpSpPr>
              <a:xfrm>
                <a:off x="6617799" y="1674000"/>
                <a:ext cx="504000" cy="504000"/>
                <a:chOff x="6620188" y="1581446"/>
                <a:chExt cx="504000" cy="504000"/>
              </a:xfrm>
            </p:grpSpPr>
            <p:sp>
              <p:nvSpPr>
                <p:cNvPr id="56" name="Arco 55"/>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7" name="Arco 56"/>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8" name="Arco 57"/>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0" name="CasellaDiTesto 69"/>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grpSp>
          <p:nvGrpSpPr>
            <p:cNvPr id="24" name="Gruppo 23"/>
            <p:cNvGrpSpPr/>
            <p:nvPr/>
          </p:nvGrpSpPr>
          <p:grpSpPr>
            <a:xfrm>
              <a:off x="3921369" y="1645920"/>
              <a:ext cx="2311791" cy="579120"/>
              <a:chOff x="3921369" y="1645920"/>
              <a:chExt cx="2311791" cy="579120"/>
            </a:xfrm>
          </p:grpSpPr>
          <mc:AlternateContent xmlns:mc="http://schemas.openxmlformats.org/markup-compatibility/2006" xmlns:a14="http://schemas.microsoft.com/office/drawing/2010/main">
            <mc:Choice Requires="a14">
              <p:sp>
                <p:nvSpPr>
                  <p:cNvPr id="4" name="Rettangolo 3"/>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4" name="Rettangolo 3"/>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8"/>
                    <a:stretch>
                      <a:fillRect/>
                    </a:stretch>
                  </a:blipFill>
                </p:spPr>
                <p:txBody>
                  <a:bodyPr/>
                  <a:lstStyle/>
                  <a:p>
                    <a:r>
                      <a:rPr lang="it-IT">
                        <a:noFill/>
                      </a:rPr>
                      <a:t> </a:t>
                    </a:r>
                  </a:p>
                </p:txBody>
              </p:sp>
            </mc:Fallback>
          </mc:AlternateContent>
          <p:cxnSp>
            <p:nvCxnSpPr>
              <p:cNvPr id="9" name="Connettore diritto 8"/>
              <p:cNvCxnSpPr>
                <a:stCxn id="7" idx="3"/>
                <a:endCxn id="4"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Memoria ad accesso diretto 7"/>
              <p:cNvSpPr/>
              <p:nvPr/>
            </p:nvSpPr>
            <p:spPr>
              <a:xfrm rot="16200000">
                <a:off x="4153828" y="1638294"/>
                <a:ext cx="125604" cy="590522"/>
              </a:xfrm>
              <a:prstGeom prst="flowChartMagneticDrum">
                <a:avLst/>
              </a:prstGeom>
              <a:solidFill>
                <a:schemeClr val="tx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grpSp>
          <p:nvGrpSpPr>
            <p:cNvPr id="43" name="Gruppo 42"/>
            <p:cNvGrpSpPr/>
            <p:nvPr/>
          </p:nvGrpSpPr>
          <p:grpSpPr>
            <a:xfrm>
              <a:off x="1112866" y="1629763"/>
              <a:ext cx="839831" cy="576000"/>
              <a:chOff x="1112866" y="1712451"/>
              <a:chExt cx="839831" cy="506937"/>
            </a:xfrm>
          </p:grpSpPr>
          <p:sp>
            <p:nvSpPr>
              <p:cNvPr id="33" name="Rettangolo 32"/>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itardo 39"/>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60" name="Gruppo 59"/>
          <p:cNvGrpSpPr/>
          <p:nvPr/>
        </p:nvGrpSpPr>
        <p:grpSpPr>
          <a:xfrm>
            <a:off x="1112865" y="2618847"/>
            <a:ext cx="6364720" cy="1337760"/>
            <a:chOff x="1112865" y="2618847"/>
            <a:chExt cx="6364720" cy="1337760"/>
          </a:xfrm>
        </p:grpSpPr>
        <p:sp>
          <p:nvSpPr>
            <p:cNvPr id="30" name="Rettangolo 29"/>
            <p:cNvSpPr/>
            <p:nvPr/>
          </p:nvSpPr>
          <p:spPr>
            <a:xfrm>
              <a:off x="1112866" y="3658082"/>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2" name="Gruppo 71"/>
            <p:cNvGrpSpPr/>
            <p:nvPr/>
          </p:nvGrpSpPr>
          <p:grpSpPr>
            <a:xfrm>
              <a:off x="6609610" y="3176264"/>
              <a:ext cx="867975" cy="504000"/>
              <a:chOff x="6617799" y="1674000"/>
              <a:chExt cx="867975" cy="504000"/>
            </a:xfrm>
          </p:grpSpPr>
          <p:grpSp>
            <p:nvGrpSpPr>
              <p:cNvPr id="73" name="Gruppo 72"/>
              <p:cNvGrpSpPr/>
              <p:nvPr/>
            </p:nvGrpSpPr>
            <p:grpSpPr>
              <a:xfrm>
                <a:off x="6617799" y="1674000"/>
                <a:ext cx="504000" cy="504000"/>
                <a:chOff x="6620188" y="1581446"/>
                <a:chExt cx="504000" cy="504000"/>
              </a:xfrm>
            </p:grpSpPr>
            <p:sp>
              <p:nvSpPr>
                <p:cNvPr id="75" name="Arco 74"/>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6" name="Arco 75"/>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7" name="Arco 76"/>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4" name="CasellaDiTesto 73"/>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mc:AlternateContent xmlns:mc="http://schemas.openxmlformats.org/markup-compatibility/2006" xmlns:a14="http://schemas.microsoft.com/office/drawing/2010/main">
          <mc:Choice Requires="a14">
            <p:sp>
              <p:nvSpPr>
                <p:cNvPr id="82" name="CasellaDiTesto 81"/>
                <p:cNvSpPr txBox="1"/>
                <p:nvPr/>
              </p:nvSpPr>
              <p:spPr>
                <a:xfrm>
                  <a:off x="4024819" y="2618847"/>
                  <a:ext cx="2942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acc>
                              <m:accPr>
                                <m:chr m:val="⃗"/>
                                <m:ctrlPr>
                                  <a:rPr lang="it-IT" i="1" smtClean="0">
                                    <a:latin typeface="Cambria Math" panose="02040503050406030204" pitchFamily="18" charset="0"/>
                                  </a:rPr>
                                </m:ctrlPr>
                              </m:accPr>
                              <m:e>
                                <m:r>
                                  <a:rPr lang="it-IT" i="1">
                                    <a:latin typeface="Cambria Math" panose="02040503050406030204" pitchFamily="18" charset="0"/>
                                  </a:rPr>
                                  <m:t>𝑣</m:t>
                                </m:r>
                              </m:e>
                            </m:acc>
                          </m:e>
                          <m:sub>
                            <m:r>
                              <a:rPr lang="it-IT" b="0" i="1" smtClean="0">
                                <a:latin typeface="Cambria Math" panose="02040503050406030204" pitchFamily="18" charset="0"/>
                              </a:rPr>
                              <m:t>2</m:t>
                            </m:r>
                          </m:sub>
                        </m:sSub>
                      </m:oMath>
                    </m:oMathPara>
                  </a14:m>
                  <a:endParaRPr lang="it-IT" dirty="0"/>
                </a:p>
              </p:txBody>
            </p:sp>
          </mc:Choice>
          <mc:Fallback xmlns="">
            <p:sp>
              <p:nvSpPr>
                <p:cNvPr id="82" name="CasellaDiTesto 81"/>
                <p:cNvSpPr txBox="1">
                  <a:spLocks noRot="1" noChangeAspect="1" noMove="1" noResize="1" noEditPoints="1" noAdjustHandles="1" noChangeArrowheads="1" noChangeShapeType="1" noTextEdit="1"/>
                </p:cNvSpPr>
                <p:nvPr/>
              </p:nvSpPr>
              <p:spPr>
                <a:xfrm>
                  <a:off x="4024819" y="2618847"/>
                  <a:ext cx="294248" cy="276999"/>
                </a:xfrm>
                <a:prstGeom prst="rect">
                  <a:avLst/>
                </a:prstGeom>
                <a:blipFill>
                  <a:blip r:embed="rId9"/>
                  <a:stretch>
                    <a:fillRect l="-16327" t="-46667" r="-65306" b="-17778"/>
                  </a:stretch>
                </a:blipFill>
              </p:spPr>
              <p:txBody>
                <a:bodyPr/>
                <a:lstStyle/>
                <a:p>
                  <a:r>
                    <a:rPr lang="it-IT">
                      <a:noFill/>
                    </a:rPr>
                    <a:t> </a:t>
                  </a:r>
                </a:p>
              </p:txBody>
            </p:sp>
          </mc:Fallback>
        </mc:AlternateContent>
        <p:cxnSp>
          <p:nvCxnSpPr>
            <p:cNvPr id="83" name="Connettore 2 82"/>
            <p:cNvCxnSpPr/>
            <p:nvPr/>
          </p:nvCxnSpPr>
          <p:spPr>
            <a:xfrm>
              <a:off x="3766651" y="291796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4" name="Gruppo 83"/>
            <p:cNvGrpSpPr/>
            <p:nvPr/>
          </p:nvGrpSpPr>
          <p:grpSpPr>
            <a:xfrm>
              <a:off x="2672831" y="3075743"/>
              <a:ext cx="2311791" cy="579120"/>
              <a:chOff x="3921369" y="1645920"/>
              <a:chExt cx="2311791" cy="579120"/>
            </a:xfrm>
          </p:grpSpPr>
          <mc:AlternateContent xmlns:mc="http://schemas.openxmlformats.org/markup-compatibility/2006" xmlns:a14="http://schemas.microsoft.com/office/drawing/2010/main">
            <mc:Choice Requires="a14">
              <p:sp>
                <p:nvSpPr>
                  <p:cNvPr id="85" name="Rettangolo 84"/>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85" name="Rettangolo 84"/>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0"/>
                    <a:stretch>
                      <a:fillRect/>
                    </a:stretch>
                  </a:blipFill>
                </p:spPr>
                <p:txBody>
                  <a:bodyPr/>
                  <a:lstStyle/>
                  <a:p>
                    <a:r>
                      <a:rPr lang="it-IT">
                        <a:noFill/>
                      </a:rPr>
                      <a:t> </a:t>
                    </a:r>
                  </a:p>
                </p:txBody>
              </p:sp>
            </mc:Fallback>
          </mc:AlternateContent>
          <p:cxnSp>
            <p:nvCxnSpPr>
              <p:cNvPr id="86" name="Connettore diritto 85"/>
              <p:cNvCxnSpPr>
                <a:endCxn id="85"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Memoria ad accesso diretto 86"/>
              <p:cNvSpPr/>
              <p:nvPr/>
            </p:nvSpPr>
            <p:spPr>
              <a:xfrm rot="16200000">
                <a:off x="4153828" y="1638294"/>
                <a:ext cx="125604" cy="590522"/>
              </a:xfrm>
              <a:prstGeom prst="flowChartMagneticDrum">
                <a:avLst/>
              </a:prstGeom>
              <a:solidFill>
                <a:schemeClr val="tx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grpSp>
          <p:nvGrpSpPr>
            <p:cNvPr id="88" name="Gruppo 87"/>
            <p:cNvGrpSpPr/>
            <p:nvPr/>
          </p:nvGrpSpPr>
          <p:grpSpPr>
            <a:xfrm>
              <a:off x="1112865" y="3069171"/>
              <a:ext cx="839831" cy="576000"/>
              <a:chOff x="1112866" y="1712451"/>
              <a:chExt cx="839831" cy="506937"/>
            </a:xfrm>
          </p:grpSpPr>
          <p:sp>
            <p:nvSpPr>
              <p:cNvPr id="89" name="Rettangolo 88"/>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ttangolo 89"/>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itardo 90"/>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61" name="Gruppo 60"/>
          <p:cNvGrpSpPr/>
          <p:nvPr/>
        </p:nvGrpSpPr>
        <p:grpSpPr>
          <a:xfrm>
            <a:off x="7506156" y="2853772"/>
            <a:ext cx="3928211" cy="1802885"/>
            <a:chOff x="7506156" y="2853772"/>
            <a:chExt cx="3928211" cy="1802885"/>
          </a:xfrm>
        </p:grpSpPr>
        <p:grpSp>
          <p:nvGrpSpPr>
            <p:cNvPr id="54" name="Gruppo 53"/>
            <p:cNvGrpSpPr/>
            <p:nvPr/>
          </p:nvGrpSpPr>
          <p:grpSpPr>
            <a:xfrm>
              <a:off x="7506156" y="2853772"/>
              <a:ext cx="3928211" cy="1802885"/>
              <a:chOff x="7506156" y="2853772"/>
              <a:chExt cx="3928211" cy="1802885"/>
            </a:xfrm>
          </p:grpSpPr>
          <p:cxnSp>
            <p:nvCxnSpPr>
              <p:cNvPr id="48" name="Connettore diritto 47"/>
              <p:cNvCxnSpPr/>
              <p:nvPr/>
            </p:nvCxnSpPr>
            <p:spPr>
              <a:xfrm flipV="1">
                <a:off x="7778267" y="3622410"/>
                <a:ext cx="1432303" cy="69635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a:off x="7773243" y="432881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16200000">
                <a:off x="7058267" y="361584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CasellaDiTesto 45"/>
                  <p:cNvSpPr txBox="1"/>
                  <p:nvPr/>
                </p:nvSpPr>
                <p:spPr>
                  <a:xfrm>
                    <a:off x="11273233" y="437965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46" name="CasellaDiTesto 45"/>
                  <p:cNvSpPr txBox="1">
                    <a:spLocks noRot="1" noChangeAspect="1" noMove="1" noResize="1" noEditPoints="1" noAdjustHandles="1" noChangeArrowheads="1" noChangeShapeType="1" noTextEdit="1"/>
                  </p:cNvSpPr>
                  <p:nvPr/>
                </p:nvSpPr>
                <p:spPr>
                  <a:xfrm>
                    <a:off x="11273233" y="4379658"/>
                    <a:ext cx="161134" cy="276999"/>
                  </a:xfrm>
                  <a:prstGeom prst="rect">
                    <a:avLst/>
                  </a:prstGeom>
                  <a:blipFill>
                    <a:blip r:embed="rId11"/>
                    <a:stretch>
                      <a:fillRect l="-25926" r="-22222"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7" name="CasellaDiTesto 46"/>
                  <p:cNvSpPr txBox="1"/>
                  <p:nvPr/>
                </p:nvSpPr>
                <p:spPr>
                  <a:xfrm>
                    <a:off x="7506156" y="285377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47" name="CasellaDiTesto 46"/>
                  <p:cNvSpPr txBox="1">
                    <a:spLocks noRot="1" noChangeAspect="1" noMove="1" noResize="1" noEditPoints="1" noAdjustHandles="1" noChangeArrowheads="1" noChangeShapeType="1" noTextEdit="1"/>
                  </p:cNvSpPr>
                  <p:nvPr/>
                </p:nvSpPr>
                <p:spPr>
                  <a:xfrm>
                    <a:off x="7506156" y="2853772"/>
                    <a:ext cx="194540" cy="276999"/>
                  </a:xfrm>
                  <a:prstGeom prst="rect">
                    <a:avLst/>
                  </a:prstGeom>
                  <a:blipFill>
                    <a:blip r:embed="rId12"/>
                    <a:stretch>
                      <a:fillRect l="-15625" r="-9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3" name="CasellaDiTesto 52"/>
                  <p:cNvSpPr txBox="1"/>
                  <p:nvPr/>
                </p:nvSpPr>
                <p:spPr>
                  <a:xfrm>
                    <a:off x="9798506" y="3622410"/>
                    <a:ext cx="5820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rPr>
                                <m:t>𝑥</m:t>
                              </m:r>
                            </m:e>
                            <m:sub>
                              <m:r>
                                <a:rPr lang="it-IT" b="0" i="1" smtClean="0">
                                  <a:latin typeface="Cambria Math" panose="02040503050406030204" pitchFamily="18" charset="0"/>
                                </a:rPr>
                                <m:t>2</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53" name="CasellaDiTesto 52"/>
                  <p:cNvSpPr txBox="1">
                    <a:spLocks noRot="1" noChangeAspect="1" noMove="1" noResize="1" noEditPoints="1" noAdjustHandles="1" noChangeArrowheads="1" noChangeShapeType="1" noTextEdit="1"/>
                  </p:cNvSpPr>
                  <p:nvPr/>
                </p:nvSpPr>
                <p:spPr>
                  <a:xfrm>
                    <a:off x="9798506" y="3622410"/>
                    <a:ext cx="582019" cy="276999"/>
                  </a:xfrm>
                  <a:prstGeom prst="rect">
                    <a:avLst/>
                  </a:prstGeom>
                  <a:blipFill>
                    <a:blip r:embed="rId13"/>
                    <a:stretch>
                      <a:fillRect l="-4167" r="-12500" b="-34783"/>
                    </a:stretch>
                  </a:blipFill>
                </p:spPr>
                <p:txBody>
                  <a:bodyPr/>
                  <a:lstStyle/>
                  <a:p>
                    <a:r>
                      <a:rPr lang="it-IT">
                        <a:noFill/>
                      </a:rPr>
                      <a:t> </a:t>
                    </a:r>
                  </a:p>
                </p:txBody>
              </p:sp>
            </mc:Fallback>
          </mc:AlternateContent>
        </p:grpSp>
        <p:cxnSp>
          <p:nvCxnSpPr>
            <p:cNvPr id="92" name="Connettore diritto 91"/>
            <p:cNvCxnSpPr/>
            <p:nvPr/>
          </p:nvCxnSpPr>
          <p:spPr>
            <a:xfrm flipH="1" flipV="1">
              <a:off x="9195995" y="3626259"/>
              <a:ext cx="1432303" cy="69635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613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2933699" y="0"/>
                <a:ext cx="9369137" cy="1138767"/>
              </a:xfrm>
            </p:spPr>
            <p:txBody>
              <a:bodyPr>
                <a:normAutofit/>
              </a:bodyPr>
              <a:lstStyle/>
              <a:p>
                <a:r>
                  <a:rPr lang="it-IT" dirty="0"/>
                  <a:t>Urto 2</a:t>
                </a:r>
                <a:r>
                  <a:rPr lang="it-IT" dirty="0" smtClean="0"/>
                  <a:t>: Acquisizione dati di misura: </a:t>
                </a:r>
                <a14:m>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b="0" i="1">
                                <a:latin typeface="Cambria Math" panose="02040503050406030204" pitchFamily="18" charset="0"/>
                              </a:rPr>
                              <m:t>𝐹</m:t>
                            </m:r>
                          </m:e>
                        </m:acc>
                      </m:e>
                      <m:sub>
                        <m:r>
                          <a:rPr lang="it-IT" b="0" i="1">
                            <a:latin typeface="Cambria Math" panose="02040503050406030204" pitchFamily="18" charset="0"/>
                          </a:rPr>
                          <m:t>𝑒𝑥𝑡</m:t>
                        </m:r>
                      </m:sub>
                    </m:sSub>
                    <m:r>
                      <a:rPr lang="it-IT" b="0" i="1">
                        <a:latin typeface="Cambria Math" panose="02040503050406030204" pitchFamily="18" charset="0"/>
                      </a:rPr>
                      <m:t>(</m:t>
                    </m:r>
                    <m:r>
                      <a:rPr lang="it-IT" b="0" i="1">
                        <a:latin typeface="Cambria Math" panose="02040503050406030204" pitchFamily="18" charset="0"/>
                      </a:rPr>
                      <m:t>𝑡</m:t>
                    </m:r>
                    <m:r>
                      <a:rPr lang="it-IT" b="0" i="1">
                        <a:latin typeface="Cambria Math" panose="02040503050406030204" pitchFamily="18" charset="0"/>
                      </a:rPr>
                      <m:t>)</m:t>
                    </m:r>
                  </m:oMath>
                </a14:m>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2933699" y="0"/>
                <a:ext cx="9369137" cy="1138767"/>
              </a:xfrm>
              <a:blipFill>
                <a:blip r:embed="rId2"/>
                <a:stretch>
                  <a:fillRect l="-195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4077161"/>
                <a:ext cx="10863580" cy="2079799"/>
              </a:xfrm>
            </p:spPr>
            <p:txBody>
              <a:bodyPr>
                <a:normAutofit fontScale="85000" lnSpcReduction="20000"/>
              </a:bodyPr>
              <a:lstStyle/>
              <a:p>
                <a:pPr marL="457200" indent="-457200">
                  <a:lnSpc>
                    <a:spcPct val="110000"/>
                  </a:lnSpc>
                  <a:buFont typeface="Arial" panose="020B0604020202020204" pitchFamily="34" charset="0"/>
                  <a:buChar char="•"/>
                </a:pPr>
                <a:r>
                  <a:rPr lang="it-IT" dirty="0" smtClean="0"/>
                  <a:t>Si ricava l'andamento nel tempo della forza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𝐹</m:t>
                        </m:r>
                      </m:e>
                      <m:sub>
                        <m:r>
                          <a:rPr lang="it-IT" i="1">
                            <a:latin typeface="Cambria Math" panose="02040503050406030204" pitchFamily="18" charset="0"/>
                          </a:rPr>
                          <m:t>𝑒𝑥𝑡</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𝑡</m:t>
                        </m:r>
                      </m:e>
                    </m:d>
                  </m:oMath>
                </a14:m>
                <a:r>
                  <a:rPr lang="it-IT" dirty="0" smtClean="0"/>
                  <a:t> misurata dal sensore</a:t>
                </a:r>
              </a:p>
              <a:p>
                <a:pPr marL="457200" indent="-457200">
                  <a:lnSpc>
                    <a:spcPct val="110000"/>
                  </a:lnSpc>
                  <a:buFont typeface="Arial" panose="020B0604020202020204" pitchFamily="34" charset="0"/>
                  <a:buChar char="•"/>
                </a:pPr>
                <a:r>
                  <a:rPr lang="it-IT" dirty="0" smtClean="0"/>
                  <a:t>Tramite </a:t>
                </a:r>
                <a:r>
                  <a:rPr lang="it-IT" i="1" dirty="0" err="1" smtClean="0"/>
                  <a:t>Analyze</a:t>
                </a:r>
                <a:r>
                  <a:rPr lang="it-IT" i="1" dirty="0" smtClean="0"/>
                  <a:t>/</a:t>
                </a:r>
                <a:r>
                  <a:rPr lang="it-IT" i="1" dirty="0" err="1" smtClean="0"/>
                  <a:t>Integral</a:t>
                </a:r>
                <a:r>
                  <a:rPr lang="it-IT" dirty="0" smtClean="0"/>
                  <a:t> misurare il valore dell'integrale su due intervalli di tempo uguali: uno sulla zona della forza,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𝐽</m:t>
                        </m:r>
                      </m:e>
                      <m:sub>
                        <m:r>
                          <a:rPr lang="it-IT" b="0" i="1" smtClean="0">
                            <a:latin typeface="Cambria Math" panose="02040503050406030204" pitchFamily="18" charset="0"/>
                          </a:rPr>
                          <m:t>𝑓𝑜𝑟𝑧𝑎</m:t>
                        </m:r>
                      </m:sub>
                    </m:sSub>
                  </m:oMath>
                </a14:m>
                <a:r>
                  <a:rPr lang="it-IT" dirty="0" smtClean="0"/>
                  <a:t>, e un altro nella zona di segnale idealmente nullo,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b="0" i="1" smtClean="0">
                            <a:latin typeface="Cambria Math" panose="02040503050406030204" pitchFamily="18" charset="0"/>
                          </a:rPr>
                          <m:t>𝑧𝑒𝑟𝑜</m:t>
                        </m:r>
                      </m:sub>
                    </m:sSub>
                  </m:oMath>
                </a14:m>
                <a:r>
                  <a:rPr lang="it-IT" dirty="0" smtClean="0"/>
                  <a:t>; il valore dell'impulso “netto” è dato dalla differenza tra i due (segnale – fondo): </a:t>
                </a:r>
                <a14:m>
                  <m:oMath xmlns:m="http://schemas.openxmlformats.org/officeDocument/2006/math">
                    <m:r>
                      <a:rPr lang="it-IT" b="0" i="1" smtClean="0">
                        <a:latin typeface="Cambria Math" panose="02040503050406030204" pitchFamily="18" charset="0"/>
                      </a:rPr>
                      <m:t>𝐽</m:t>
                    </m:r>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i="1">
                            <a:latin typeface="Cambria Math" panose="02040503050406030204" pitchFamily="18" charset="0"/>
                          </a:rPr>
                          <m:t>𝑓𝑜𝑟𝑧𝑎</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b="0" i="1" smtClean="0">
                            <a:latin typeface="Cambria Math" panose="02040503050406030204" pitchFamily="18" charset="0"/>
                          </a:rPr>
                          <m:t>𝑧𝑒𝑟𝑜</m:t>
                        </m:r>
                      </m:sub>
                    </m:sSub>
                  </m:oMath>
                </a14:m>
                <a:r>
                  <a:rPr lang="it-IT" dirty="0" smtClean="0"/>
                  <a:t>.</a:t>
                </a: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4077161"/>
                <a:ext cx="10863580" cy="2079799"/>
              </a:xfrm>
              <a:blipFill>
                <a:blip r:embed="rId3"/>
                <a:stretch>
                  <a:fillRect l="-786" t="-381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16</a:t>
            </a:fld>
            <a:endParaRPr lang="it-IT"/>
          </a:p>
        </p:txBody>
      </p:sp>
      <p:cxnSp>
        <p:nvCxnSpPr>
          <p:cNvPr id="31" name="Connettore 2 30"/>
          <p:cNvCxnSpPr/>
          <p:nvPr/>
        </p:nvCxnSpPr>
        <p:spPr>
          <a:xfrm>
            <a:off x="7734241" y="201501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rot="16200000">
            <a:off x="6782702" y="2623171"/>
            <a:ext cx="1908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asellaDiTesto 35"/>
              <p:cNvSpPr txBox="1"/>
              <p:nvPr/>
            </p:nvSpPr>
            <p:spPr>
              <a:xfrm>
                <a:off x="11192666" y="1616261"/>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36" name="CasellaDiTesto 35"/>
              <p:cNvSpPr txBox="1">
                <a:spLocks noRot="1" noChangeAspect="1" noMove="1" noResize="1" noEditPoints="1" noAdjustHandles="1" noChangeArrowheads="1" noChangeShapeType="1" noTextEdit="1"/>
              </p:cNvSpPr>
              <p:nvPr/>
            </p:nvSpPr>
            <p:spPr>
              <a:xfrm>
                <a:off x="11192666" y="1616261"/>
                <a:ext cx="161134" cy="276999"/>
              </a:xfrm>
              <a:prstGeom prst="rect">
                <a:avLst/>
              </a:prstGeom>
              <a:blipFill>
                <a:blip r:embed="rId4"/>
                <a:stretch>
                  <a:fillRect l="-25926" r="-22222"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7" name="CasellaDiTesto 36"/>
              <p:cNvSpPr txBox="1"/>
              <p:nvPr/>
            </p:nvSpPr>
            <p:spPr>
              <a:xfrm>
                <a:off x="7104391" y="1633491"/>
                <a:ext cx="4584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𝐹</m:t>
                          </m:r>
                        </m:e>
                        <m:sub>
                          <m:r>
                            <a:rPr lang="it-IT" b="0" i="1" smtClean="0">
                              <a:latin typeface="Cambria Math" panose="02040503050406030204" pitchFamily="18" charset="0"/>
                            </a:rPr>
                            <m:t>𝑒𝑥𝑡</m:t>
                          </m:r>
                        </m:sub>
                      </m:sSub>
                    </m:oMath>
                  </m:oMathPara>
                </a14:m>
                <a:endParaRPr lang="it-IT"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104391" y="1633491"/>
                <a:ext cx="458459" cy="276999"/>
              </a:xfrm>
              <a:prstGeom prst="rect">
                <a:avLst/>
              </a:prstGeom>
              <a:blipFill>
                <a:blip r:embed="rId5"/>
                <a:stretch>
                  <a:fillRect l="-10526" r="-1316" b="-17778"/>
                </a:stretch>
              </a:blipFill>
            </p:spPr>
            <p:txBody>
              <a:bodyPr/>
              <a:lstStyle/>
              <a:p>
                <a:r>
                  <a:rPr lang="it-IT">
                    <a:noFill/>
                  </a:rPr>
                  <a:t> </a:t>
                </a:r>
              </a:p>
            </p:txBody>
          </p:sp>
        </mc:Fallback>
      </mc:AlternateContent>
      <p:grpSp>
        <p:nvGrpSpPr>
          <p:cNvPr id="7" name="Gruppo 6"/>
          <p:cNvGrpSpPr/>
          <p:nvPr/>
        </p:nvGrpSpPr>
        <p:grpSpPr>
          <a:xfrm>
            <a:off x="930808" y="2226151"/>
            <a:ext cx="6215584" cy="888752"/>
            <a:chOff x="1112866" y="1629161"/>
            <a:chExt cx="6215584" cy="888752"/>
          </a:xfrm>
        </p:grpSpPr>
        <p:sp>
          <p:nvSpPr>
            <p:cNvPr id="29" name="Rettangolo 28"/>
            <p:cNvSpPr/>
            <p:nvPr/>
          </p:nvSpPr>
          <p:spPr>
            <a:xfrm>
              <a:off x="1113181" y="2219388"/>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4" name="Gruppo 23"/>
            <p:cNvGrpSpPr/>
            <p:nvPr/>
          </p:nvGrpSpPr>
          <p:grpSpPr>
            <a:xfrm>
              <a:off x="1968469" y="1629161"/>
              <a:ext cx="2311791" cy="579120"/>
              <a:chOff x="3921369" y="1645920"/>
              <a:chExt cx="2311791" cy="579120"/>
            </a:xfrm>
          </p:grpSpPr>
          <mc:AlternateContent xmlns:mc="http://schemas.openxmlformats.org/markup-compatibility/2006" xmlns:a14="http://schemas.microsoft.com/office/drawing/2010/main">
            <mc:Choice Requires="a14">
              <p:sp>
                <p:nvSpPr>
                  <p:cNvPr id="4" name="Rettangolo 3"/>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4" name="Rettangolo 3"/>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6"/>
                    <a:stretch>
                      <a:fillRect/>
                    </a:stretch>
                  </a:blipFill>
                </p:spPr>
                <p:txBody>
                  <a:bodyPr/>
                  <a:lstStyle/>
                  <a:p>
                    <a:r>
                      <a:rPr lang="it-IT">
                        <a:noFill/>
                      </a:rPr>
                      <a:t> </a:t>
                    </a:r>
                  </a:p>
                </p:txBody>
              </p:sp>
            </mc:Fallback>
          </mc:AlternateContent>
          <p:cxnSp>
            <p:nvCxnSpPr>
              <p:cNvPr id="9" name="Connettore diritto 8"/>
              <p:cNvCxnSpPr>
                <a:stCxn id="7" idx="3"/>
                <a:endCxn id="4"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Memoria ad accesso diretto 7"/>
              <p:cNvSpPr/>
              <p:nvPr/>
            </p:nvSpPr>
            <p:spPr>
              <a:xfrm rot="16200000">
                <a:off x="4153828" y="1638294"/>
                <a:ext cx="125604" cy="590522"/>
              </a:xfrm>
              <a:prstGeom prst="flowChartMagneticDrum">
                <a:avLst/>
              </a:prstGeom>
              <a:solidFill>
                <a:schemeClr val="tx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grpSp>
          <p:nvGrpSpPr>
            <p:cNvPr id="43" name="Gruppo 42"/>
            <p:cNvGrpSpPr/>
            <p:nvPr/>
          </p:nvGrpSpPr>
          <p:grpSpPr>
            <a:xfrm>
              <a:off x="1112866" y="1634174"/>
              <a:ext cx="839831" cy="576000"/>
              <a:chOff x="1112866" y="1712451"/>
              <a:chExt cx="839831" cy="506937"/>
            </a:xfrm>
          </p:grpSpPr>
          <p:sp>
            <p:nvSpPr>
              <p:cNvPr id="33" name="Rettangolo 32"/>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itardo 39"/>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4" name="Gruppo 13"/>
          <p:cNvGrpSpPr/>
          <p:nvPr/>
        </p:nvGrpSpPr>
        <p:grpSpPr>
          <a:xfrm>
            <a:off x="8249288" y="2057365"/>
            <a:ext cx="2859489" cy="1620892"/>
            <a:chOff x="8127946" y="2039190"/>
            <a:chExt cx="2859489" cy="1620892"/>
          </a:xfrm>
        </p:grpSpPr>
        <p:pic>
          <p:nvPicPr>
            <p:cNvPr id="11" name="Immagine 10"/>
            <p:cNvPicPr>
              <a:picLocks/>
            </p:cNvPicPr>
            <p:nvPr/>
          </p:nvPicPr>
          <p:blipFill>
            <a:blip r:embed="rId7"/>
            <a:stretch>
              <a:fillRect/>
            </a:stretch>
          </p:blipFill>
          <p:spPr>
            <a:xfrm flipV="1">
              <a:off x="9206083" y="2039190"/>
              <a:ext cx="972000" cy="1620892"/>
            </a:xfrm>
            <a:prstGeom prst="rect">
              <a:avLst/>
            </a:prstGeom>
          </p:spPr>
        </p:pic>
        <p:pic>
          <p:nvPicPr>
            <p:cNvPr id="13" name="Immagine 12"/>
            <p:cNvPicPr>
              <a:picLocks/>
            </p:cNvPicPr>
            <p:nvPr/>
          </p:nvPicPr>
          <p:blipFill>
            <a:blip r:embed="rId8"/>
            <a:stretch>
              <a:fillRect/>
            </a:stretch>
          </p:blipFill>
          <p:spPr>
            <a:xfrm>
              <a:off x="8777734" y="2042432"/>
              <a:ext cx="216000" cy="36000"/>
            </a:xfrm>
            <a:prstGeom prst="rect">
              <a:avLst/>
            </a:prstGeom>
          </p:spPr>
        </p:pic>
        <p:pic>
          <p:nvPicPr>
            <p:cNvPr id="63" name="Immagine 62"/>
            <p:cNvPicPr>
              <a:picLocks/>
            </p:cNvPicPr>
            <p:nvPr/>
          </p:nvPicPr>
          <p:blipFill>
            <a:blip r:embed="rId8"/>
            <a:stretch>
              <a:fillRect/>
            </a:stretch>
          </p:blipFill>
          <p:spPr>
            <a:xfrm>
              <a:off x="8561287" y="2044813"/>
              <a:ext cx="216000" cy="36000"/>
            </a:xfrm>
            <a:prstGeom prst="rect">
              <a:avLst/>
            </a:prstGeom>
          </p:spPr>
        </p:pic>
        <p:pic>
          <p:nvPicPr>
            <p:cNvPr id="64" name="Immagine 63"/>
            <p:cNvPicPr>
              <a:picLocks/>
            </p:cNvPicPr>
            <p:nvPr/>
          </p:nvPicPr>
          <p:blipFill>
            <a:blip r:embed="rId8"/>
            <a:stretch>
              <a:fillRect/>
            </a:stretch>
          </p:blipFill>
          <p:spPr>
            <a:xfrm>
              <a:off x="8344393" y="2045477"/>
              <a:ext cx="216000" cy="36000"/>
            </a:xfrm>
            <a:prstGeom prst="rect">
              <a:avLst/>
            </a:prstGeom>
          </p:spPr>
        </p:pic>
        <p:pic>
          <p:nvPicPr>
            <p:cNvPr id="66" name="Immagine 65"/>
            <p:cNvPicPr>
              <a:picLocks/>
            </p:cNvPicPr>
            <p:nvPr/>
          </p:nvPicPr>
          <p:blipFill>
            <a:blip r:embed="rId8"/>
            <a:stretch>
              <a:fillRect/>
            </a:stretch>
          </p:blipFill>
          <p:spPr>
            <a:xfrm>
              <a:off x="8127946" y="2047858"/>
              <a:ext cx="216000" cy="36000"/>
            </a:xfrm>
            <a:prstGeom prst="rect">
              <a:avLst/>
            </a:prstGeom>
          </p:spPr>
        </p:pic>
        <p:pic>
          <p:nvPicPr>
            <p:cNvPr id="67" name="Immagine 66"/>
            <p:cNvPicPr>
              <a:picLocks/>
            </p:cNvPicPr>
            <p:nvPr/>
          </p:nvPicPr>
          <p:blipFill>
            <a:blip r:embed="rId8"/>
            <a:stretch>
              <a:fillRect/>
            </a:stretch>
          </p:blipFill>
          <p:spPr>
            <a:xfrm>
              <a:off x="10771435" y="2040397"/>
              <a:ext cx="216000" cy="36000"/>
            </a:xfrm>
            <a:prstGeom prst="rect">
              <a:avLst/>
            </a:prstGeom>
          </p:spPr>
        </p:pic>
        <p:pic>
          <p:nvPicPr>
            <p:cNvPr id="68" name="Immagine 67"/>
            <p:cNvPicPr>
              <a:picLocks/>
            </p:cNvPicPr>
            <p:nvPr/>
          </p:nvPicPr>
          <p:blipFill>
            <a:blip r:embed="rId8"/>
            <a:stretch>
              <a:fillRect/>
            </a:stretch>
          </p:blipFill>
          <p:spPr>
            <a:xfrm>
              <a:off x="10554988" y="2042778"/>
              <a:ext cx="216000" cy="36000"/>
            </a:xfrm>
            <a:prstGeom prst="rect">
              <a:avLst/>
            </a:prstGeom>
          </p:spPr>
        </p:pic>
        <p:pic>
          <p:nvPicPr>
            <p:cNvPr id="69" name="Immagine 68"/>
            <p:cNvPicPr>
              <a:picLocks/>
            </p:cNvPicPr>
            <p:nvPr/>
          </p:nvPicPr>
          <p:blipFill>
            <a:blip r:embed="rId8"/>
            <a:stretch>
              <a:fillRect/>
            </a:stretch>
          </p:blipFill>
          <p:spPr>
            <a:xfrm>
              <a:off x="10338094" y="2043442"/>
              <a:ext cx="216000" cy="36000"/>
            </a:xfrm>
            <a:prstGeom prst="rect">
              <a:avLst/>
            </a:prstGeom>
          </p:spPr>
        </p:pic>
        <p:pic>
          <p:nvPicPr>
            <p:cNvPr id="78" name="Immagine 77"/>
            <p:cNvPicPr>
              <a:picLocks/>
            </p:cNvPicPr>
            <p:nvPr/>
          </p:nvPicPr>
          <p:blipFill>
            <a:blip r:embed="rId8"/>
            <a:stretch>
              <a:fillRect/>
            </a:stretch>
          </p:blipFill>
          <p:spPr>
            <a:xfrm>
              <a:off x="10121647" y="2045823"/>
              <a:ext cx="216000" cy="36000"/>
            </a:xfrm>
            <a:prstGeom prst="rect">
              <a:avLst/>
            </a:prstGeom>
          </p:spPr>
        </p:pic>
      </p:grpSp>
      <p:cxnSp>
        <p:nvCxnSpPr>
          <p:cNvPr id="16" name="Connettore 2 15"/>
          <p:cNvCxnSpPr/>
          <p:nvPr/>
        </p:nvCxnSpPr>
        <p:spPr>
          <a:xfrm>
            <a:off x="9327425" y="1910490"/>
            <a:ext cx="915564"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100" name="Immagine 99"/>
          <p:cNvPicPr>
            <a:picLocks/>
          </p:cNvPicPr>
          <p:nvPr/>
        </p:nvPicPr>
        <p:blipFill>
          <a:blip r:embed="rId8"/>
          <a:stretch>
            <a:fillRect/>
          </a:stretch>
        </p:blipFill>
        <p:spPr>
          <a:xfrm>
            <a:off x="9119088" y="2059664"/>
            <a:ext cx="216000" cy="36000"/>
          </a:xfrm>
          <a:prstGeom prst="rect">
            <a:avLst/>
          </a:prstGeom>
        </p:spPr>
      </p:pic>
      <p:cxnSp>
        <p:nvCxnSpPr>
          <p:cNvPr id="101" name="Connettore 2 100"/>
          <p:cNvCxnSpPr/>
          <p:nvPr/>
        </p:nvCxnSpPr>
        <p:spPr>
          <a:xfrm>
            <a:off x="8311175" y="1910490"/>
            <a:ext cx="915564"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9395490" y="1633491"/>
            <a:ext cx="811441" cy="307777"/>
          </a:xfrm>
          <a:prstGeom prst="rect">
            <a:avLst/>
          </a:prstGeom>
          <a:noFill/>
        </p:spPr>
        <p:txBody>
          <a:bodyPr wrap="none" rtlCol="0">
            <a:spAutoFit/>
          </a:bodyPr>
          <a:lstStyle/>
          <a:p>
            <a:r>
              <a:rPr lang="it-IT" sz="1400" dirty="0" smtClean="0"/>
              <a:t>segnale</a:t>
            </a:r>
            <a:endParaRPr lang="it-IT" sz="1400" dirty="0"/>
          </a:p>
        </p:txBody>
      </p:sp>
      <p:sp>
        <p:nvSpPr>
          <p:cNvPr id="102" name="CasellaDiTesto 101"/>
          <p:cNvSpPr txBox="1"/>
          <p:nvPr/>
        </p:nvSpPr>
        <p:spPr>
          <a:xfrm>
            <a:off x="8466165" y="1653046"/>
            <a:ext cx="631904" cy="307777"/>
          </a:xfrm>
          <a:prstGeom prst="rect">
            <a:avLst/>
          </a:prstGeom>
          <a:noFill/>
        </p:spPr>
        <p:txBody>
          <a:bodyPr wrap="none" rtlCol="0">
            <a:spAutoFit/>
          </a:bodyPr>
          <a:lstStyle/>
          <a:p>
            <a:r>
              <a:rPr lang="it-IT" sz="1400" dirty="0" smtClean="0"/>
              <a:t>fondo</a:t>
            </a:r>
            <a:endParaRPr lang="it-IT" sz="1400" dirty="0"/>
          </a:p>
        </p:txBody>
      </p:sp>
    </p:spTree>
    <p:extLst>
      <p:ext uri="{BB962C8B-B14F-4D97-AF65-F5344CB8AC3E}">
        <p14:creationId xmlns:p14="http://schemas.microsoft.com/office/powerpoint/2010/main" val="3710031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2</a:t>
            </a:r>
            <a:r>
              <a:rPr lang="it-IT" dirty="0" smtClean="0"/>
              <a:t>: Misure e analisi dati</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454727"/>
                <a:ext cx="10863580" cy="4702233"/>
              </a:xfrm>
            </p:spPr>
            <p:txBody>
              <a:bodyPr>
                <a:normAutofit/>
              </a:bodyPr>
              <a:lstStyle/>
              <a:p>
                <a:pPr marL="457200" indent="-457200">
                  <a:lnSpc>
                    <a:spcPct val="110000"/>
                  </a:lnSpc>
                  <a:buFont typeface="Arial" panose="020B0604020202020204" pitchFamily="34" charset="0"/>
                  <a:buChar char="•"/>
                </a:pPr>
                <a:r>
                  <a:rPr lang="it-IT" dirty="0" smtClean="0"/>
                  <a:t>Riportare i dati (massa della slitta, velocità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𝑣</m:t>
                        </m:r>
                      </m:e>
                      <m:sub>
                        <m:r>
                          <a:rPr lang="it-IT" i="1">
                            <a:latin typeface="Cambria Math" panose="02040503050406030204" pitchFamily="18" charset="0"/>
                          </a:rPr>
                          <m:t>1</m:t>
                        </m:r>
                      </m:sub>
                    </m:sSub>
                  </m:oMath>
                </a14:m>
                <a:r>
                  <a:rPr lang="it-IT" dirty="0" smtClean="0"/>
                  <a:t> e </a:t>
                </a:r>
                <a14:m>
                  <m:oMath xmlns:m="http://schemas.openxmlformats.org/officeDocument/2006/math">
                    <m:sSub>
                      <m:sSubPr>
                        <m:ctrlPr>
                          <a:rPr lang="it-IT" i="1">
                            <a:latin typeface="Cambria Math" panose="02040503050406030204" pitchFamily="18" charset="0"/>
                          </a:rPr>
                        </m:ctrlPr>
                      </m:sSubPr>
                      <m:e>
                        <m:r>
                          <a:rPr lang="it-IT" i="1" smtClean="0">
                            <a:latin typeface="Cambria Math" panose="02040503050406030204" pitchFamily="18" charset="0"/>
                          </a:rPr>
                          <m:t>𝑣</m:t>
                        </m:r>
                      </m:e>
                      <m:sub>
                        <m:r>
                          <a:rPr lang="it-IT" i="1">
                            <a:latin typeface="Cambria Math" panose="02040503050406030204" pitchFamily="18" charset="0"/>
                          </a:rPr>
                          <m:t>2</m:t>
                        </m:r>
                      </m:sub>
                    </m:sSub>
                  </m:oMath>
                </a14:m>
                <a:r>
                  <a:rPr lang="it-IT" dirty="0" smtClean="0"/>
                  <a:t>, segnale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i="1">
                            <a:latin typeface="Cambria Math" panose="02040503050406030204" pitchFamily="18" charset="0"/>
                          </a:rPr>
                          <m:t>𝑓𝑜𝑟𝑧𝑎</m:t>
                        </m:r>
                      </m:sub>
                    </m:sSub>
                  </m:oMath>
                </a14:m>
                <a:r>
                  <a:rPr lang="it-IT" dirty="0" smtClean="0"/>
                  <a:t> e fondo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i="1">
                            <a:latin typeface="Cambria Math" panose="02040503050406030204" pitchFamily="18" charset="0"/>
                          </a:rPr>
                          <m:t>𝑧𝑒𝑟𝑜</m:t>
                        </m:r>
                      </m:sub>
                    </m:sSub>
                  </m:oMath>
                </a14:m>
                <a:r>
                  <a:rPr lang="it-IT" dirty="0" smtClean="0"/>
                  <a:t>) sul foglio di calcolo 2 del file </a:t>
                </a:r>
                <a:r>
                  <a:rPr lang="it-IT" i="1" dirty="0" err="1" smtClean="0"/>
                  <a:t>Template_Collisions</a:t>
                </a:r>
                <a:r>
                  <a:rPr lang="it-IT" dirty="0"/>
                  <a:t> </a:t>
                </a:r>
                <a:r>
                  <a:rPr lang="it-IT" dirty="0" smtClean="0"/>
                  <a:t>disponibile in </a:t>
                </a:r>
                <a:r>
                  <a:rPr lang="it-IT" dirty="0" err="1" smtClean="0"/>
                  <a:t>OpenOffice</a:t>
                </a:r>
                <a:r>
                  <a:rPr lang="it-IT" dirty="0" smtClean="0"/>
                  <a:t>.</a:t>
                </a:r>
                <a:endParaRPr lang="it-IT" dirty="0"/>
              </a:p>
              <a:p>
                <a:pPr marL="457200" indent="-457200">
                  <a:lnSpc>
                    <a:spcPct val="110000"/>
                  </a:lnSpc>
                  <a:buFont typeface="Arial" panose="020B0604020202020204" pitchFamily="34" charset="0"/>
                  <a:buChar char="•"/>
                </a:pPr>
                <a:r>
                  <a:rPr lang="it-IT" dirty="0" smtClean="0"/>
                  <a:t>Verificare la discrepanza osservata tra i due dati misurati, </a:t>
                </a:r>
                <a14:m>
                  <m:oMath xmlns:m="http://schemas.openxmlformats.org/officeDocument/2006/math">
                    <m:r>
                      <a:rPr lang="it-IT" i="1">
                        <a:latin typeface="Cambria Math" panose="02040503050406030204" pitchFamily="18" charset="0"/>
                        <a:ea typeface="Cambria Math" panose="02040503050406030204" pitchFamily="18" charset="0"/>
                      </a:rPr>
                      <m:t>∆</m:t>
                    </m:r>
                    <m:acc>
                      <m:accPr>
                        <m:chr m:val="⃗"/>
                        <m:ctrlPr>
                          <a:rPr lang="it-IT" i="1">
                            <a:latin typeface="Cambria Math" panose="02040503050406030204" pitchFamily="18" charset="0"/>
                          </a:rPr>
                        </m:ctrlPr>
                      </m:accPr>
                      <m:e>
                        <m:r>
                          <a:rPr lang="it-IT" i="1">
                            <a:latin typeface="Cambria Math" panose="02040503050406030204" pitchFamily="18" charset="0"/>
                          </a:rPr>
                          <m:t>𝑃</m:t>
                        </m:r>
                      </m:e>
                    </m:acc>
                  </m:oMath>
                </a14:m>
                <a:r>
                  <a:rPr lang="it-IT" dirty="0" smtClean="0"/>
                  <a:t> e </a:t>
                </a:r>
                <a14:m>
                  <m:oMath xmlns:m="http://schemas.openxmlformats.org/officeDocument/2006/math">
                    <m:acc>
                      <m:accPr>
                        <m:chr m:val="⃗"/>
                        <m:ctrlPr>
                          <a:rPr lang="it-IT" i="1">
                            <a:latin typeface="Cambria Math" panose="02040503050406030204" pitchFamily="18" charset="0"/>
                          </a:rPr>
                        </m:ctrlPr>
                      </m:accPr>
                      <m:e>
                        <m:r>
                          <a:rPr lang="it-IT" b="0" i="1" smtClean="0">
                            <a:latin typeface="Cambria Math" panose="02040503050406030204" pitchFamily="18" charset="0"/>
                          </a:rPr>
                          <m:t>𝐽</m:t>
                        </m:r>
                      </m:e>
                    </m:acc>
                  </m:oMath>
                </a14:m>
                <a:r>
                  <a:rPr lang="it-IT" dirty="0" smtClean="0"/>
                  <a:t>, come ricavato dal foglio di calcolo (espressa sia in valore assoluto sia in unità di deviazioni standard) e discuterla</a:t>
                </a:r>
              </a:p>
              <a:p>
                <a:pPr marL="457200" indent="-457200">
                  <a:lnSpc>
                    <a:spcPct val="110000"/>
                  </a:lnSpc>
                  <a:buFont typeface="Arial" panose="020B0604020202020204" pitchFamily="34" charset="0"/>
                  <a:buChar char="•"/>
                </a:pPr>
                <a:r>
                  <a:rPr lang="it-IT" dirty="0" smtClean="0"/>
                  <a:t>Verificare che l'urto è </a:t>
                </a:r>
                <a:r>
                  <a:rPr lang="it-IT" i="1" dirty="0" smtClean="0"/>
                  <a:t>quasi</a:t>
                </a:r>
                <a:r>
                  <a:rPr lang="it-IT" dirty="0" smtClean="0"/>
                  <a:t> elastico, determinando il valore percentuale dell'energia dissipata</a:t>
                </a:r>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454727"/>
                <a:ext cx="10863580" cy="4702233"/>
              </a:xfrm>
              <a:blipFill>
                <a:blip r:embed="rId2"/>
                <a:stretch>
                  <a:fillRect l="-1010" t="-1297" r="-185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17</a:t>
            </a:fld>
            <a:endParaRPr lang="it-IT"/>
          </a:p>
        </p:txBody>
      </p:sp>
    </p:spTree>
    <p:extLst>
      <p:ext uri="{BB962C8B-B14F-4D97-AF65-F5344CB8AC3E}">
        <p14:creationId xmlns:p14="http://schemas.microsoft.com/office/powerpoint/2010/main" val="1535011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3</a:t>
            </a:r>
            <a:r>
              <a:rPr lang="it-IT" dirty="0" smtClean="0"/>
              <a:t>: Urto anelastico</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73100" y="1432560"/>
                <a:ext cx="10863580" cy="4709160"/>
              </a:xfrm>
            </p:spPr>
            <p:txBody>
              <a:bodyPr>
                <a:normAutofit/>
              </a:bodyPr>
              <a:lstStyle/>
              <a:p>
                <a:pPr>
                  <a:lnSpc>
                    <a:spcPct val="110000"/>
                  </a:lnSpc>
                </a:pPr>
                <a:r>
                  <a:rPr lang="it-IT" dirty="0" smtClean="0"/>
                  <a:t>Se un corpo di massa </a:t>
                </a:r>
                <a14:m>
                  <m:oMath xmlns:m="http://schemas.openxmlformats.org/officeDocument/2006/math">
                    <m:r>
                      <a:rPr lang="it-IT" b="0" i="1" smtClean="0">
                        <a:latin typeface="Cambria Math" panose="02040503050406030204" pitchFamily="18" charset="0"/>
                      </a:rPr>
                      <m:t>𝑚</m:t>
                    </m:r>
                  </m:oMath>
                </a14:m>
                <a:r>
                  <a:rPr lang="it-IT" dirty="0" smtClean="0"/>
                  <a:t> urta anelasticamente con velocità </a:t>
                </a:r>
                <a14:m>
                  <m:oMath xmlns:m="http://schemas.openxmlformats.org/officeDocument/2006/math">
                    <m:acc>
                      <m:accPr>
                        <m:chr m:val="⃗"/>
                        <m:ctrlPr>
                          <a:rPr lang="it-IT" i="1">
                            <a:latin typeface="Cambria Math" panose="02040503050406030204" pitchFamily="18" charset="0"/>
                          </a:rPr>
                        </m:ctrlPr>
                      </m:accPr>
                      <m:e>
                        <m:r>
                          <a:rPr lang="it-IT" i="1">
                            <a:latin typeface="Cambria Math" panose="02040503050406030204" pitchFamily="18" charset="0"/>
                          </a:rPr>
                          <m:t>𝑣</m:t>
                        </m:r>
                      </m:e>
                    </m:acc>
                  </m:oMath>
                </a14:m>
                <a:r>
                  <a:rPr lang="it-IT" dirty="0" smtClean="0"/>
                  <a:t> un corpo vincolato, non si conserva la quantità di moto totale del sistema in quanto il vincolo fornisce un impulso </a:t>
                </a:r>
                <a14:m>
                  <m:oMath xmlns:m="http://schemas.openxmlformats.org/officeDocument/2006/math">
                    <m:acc>
                      <m:accPr>
                        <m:chr m:val="⃗"/>
                        <m:ctrlPr>
                          <a:rPr lang="it-IT" i="1">
                            <a:latin typeface="Cambria Math" panose="02040503050406030204" pitchFamily="18" charset="0"/>
                          </a:rPr>
                        </m:ctrlPr>
                      </m:accPr>
                      <m:e>
                        <m:r>
                          <a:rPr lang="it-IT" b="0" i="1" smtClean="0">
                            <a:latin typeface="Cambria Math" panose="02040503050406030204" pitchFamily="18" charset="0"/>
                          </a:rPr>
                          <m:t>𝐽</m:t>
                        </m:r>
                      </m:e>
                    </m:acc>
                  </m:oMath>
                </a14:m>
                <a:r>
                  <a:rPr lang="it-IT" dirty="0" smtClean="0"/>
                  <a:t> durante l'urto.</a:t>
                </a:r>
              </a:p>
              <a:p>
                <a:pPr>
                  <a:lnSpc>
                    <a:spcPct val="110000"/>
                  </a:lnSpc>
                </a:pPr>
                <a:r>
                  <a:rPr lang="it-IT" dirty="0" smtClean="0"/>
                  <a:t>Per il teorema dell'impulso possiamo scrivere che:</a:t>
                </a:r>
              </a:p>
              <a:p>
                <a:pPr>
                  <a:lnSpc>
                    <a:spcPct val="110000"/>
                  </a:lnSpc>
                </a:pPr>
                <a14:m>
                  <m:oMathPara xmlns:m="http://schemas.openxmlformats.org/officeDocument/2006/math">
                    <m:oMathParaPr>
                      <m:jc m:val="centerGroup"/>
                    </m:oMathParaPr>
                    <m:oMath xmlns:m="http://schemas.openxmlformats.org/officeDocument/2006/math">
                      <m:acc>
                        <m:accPr>
                          <m:chr m:val="⃗"/>
                          <m:ctrlPr>
                            <a:rPr lang="it-IT" i="1">
                              <a:latin typeface="Cambria Math" panose="02040503050406030204" pitchFamily="18" charset="0"/>
                            </a:rPr>
                          </m:ctrlPr>
                        </m:accPr>
                        <m:e>
                          <m:r>
                            <a:rPr lang="it-IT" b="0" i="1" smtClean="0">
                              <a:latin typeface="Cambria Math" panose="02040503050406030204" pitchFamily="18" charset="0"/>
                            </a:rPr>
                            <m:t>𝐽</m:t>
                          </m:r>
                        </m:e>
                      </m:acc>
                      <m:r>
                        <a:rPr lang="it-IT" b="0" i="1" smtClean="0">
                          <a:latin typeface="Cambria Math" panose="02040503050406030204" pitchFamily="18" charset="0"/>
                        </a:rPr>
                        <m:t>=</m:t>
                      </m:r>
                      <m:nary>
                        <m:naryPr>
                          <m:ctrlPr>
                            <a:rPr lang="it-IT" b="0" i="1" smtClean="0">
                              <a:latin typeface="Cambria Math" panose="02040503050406030204" pitchFamily="18" charset="0"/>
                            </a:rPr>
                          </m:ctrlPr>
                        </m:naryPr>
                        <m:sub>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m:t>
                              </m:r>
                            </m:sub>
                          </m:sSub>
                        </m:sub>
                        <m:sup>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b="0" i="1" smtClean="0">
                                  <a:latin typeface="Cambria Math" panose="02040503050406030204" pitchFamily="18" charset="0"/>
                                </a:rPr>
                                <m:t>+</m:t>
                              </m:r>
                            </m:sub>
                          </m:sSub>
                        </m:sup>
                        <m:e>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b="0" i="1" smtClean="0">
                                      <a:latin typeface="Cambria Math" panose="02040503050406030204" pitchFamily="18" charset="0"/>
                                    </a:rPr>
                                    <m:t>𝐹</m:t>
                                  </m:r>
                                </m:e>
                              </m:acc>
                            </m:e>
                            <m:sub>
                              <m:r>
                                <a:rPr lang="it-IT" b="0" i="1" smtClean="0">
                                  <a:latin typeface="Cambria Math" panose="02040503050406030204" pitchFamily="18" charset="0"/>
                                </a:rPr>
                                <m:t>𝑒𝑥𝑡</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r>
                            <a:rPr lang="it-IT" b="0" i="1" smtClean="0">
                              <a:latin typeface="Cambria Math" panose="02040503050406030204" pitchFamily="18" charset="0"/>
                            </a:rPr>
                            <m:t>𝑑𝑡</m:t>
                          </m:r>
                        </m:e>
                      </m:nary>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m:t>
                      </m:r>
                      <m:acc>
                        <m:accPr>
                          <m:chr m:val="⃗"/>
                          <m:ctrlPr>
                            <a:rPr lang="it-IT" i="1">
                              <a:latin typeface="Cambria Math" panose="02040503050406030204" pitchFamily="18" charset="0"/>
                            </a:rPr>
                          </m:ctrlPr>
                        </m:accPr>
                        <m:e>
                          <m:r>
                            <a:rPr lang="it-IT" i="1">
                              <a:latin typeface="Cambria Math" panose="02040503050406030204" pitchFamily="18" charset="0"/>
                            </a:rPr>
                            <m:t>𝑃</m:t>
                          </m:r>
                        </m:e>
                      </m:acc>
                      <m:r>
                        <a:rPr lang="it-IT" b="0" i="1" smtClean="0">
                          <a:latin typeface="Cambria Math" panose="02040503050406030204" pitchFamily="18" charset="0"/>
                        </a:rPr>
                        <m:t>=</m:t>
                      </m:r>
                      <m:r>
                        <a:rPr lang="it-IT" b="0" i="1" smtClean="0">
                          <a:latin typeface="Cambria Math" panose="02040503050406030204" pitchFamily="18" charset="0"/>
                        </a:rPr>
                        <m:t>𝑚</m:t>
                      </m:r>
                      <m:acc>
                        <m:accPr>
                          <m:chr m:val="⃗"/>
                          <m:ctrlPr>
                            <a:rPr lang="it-IT" i="1">
                              <a:latin typeface="Cambria Math" panose="02040503050406030204" pitchFamily="18" charset="0"/>
                            </a:rPr>
                          </m:ctrlPr>
                        </m:accPr>
                        <m:e>
                          <m:r>
                            <a:rPr lang="it-IT" i="1">
                              <a:latin typeface="Cambria Math" panose="02040503050406030204" pitchFamily="18" charset="0"/>
                            </a:rPr>
                            <m:t>𝑣</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b="0" i="1" smtClean="0">
                                  <a:latin typeface="Cambria Math" panose="02040503050406030204" pitchFamily="18" charset="0"/>
                                </a:rPr>
                                <m:t>+</m:t>
                              </m:r>
                            </m:sup>
                          </m:sSubSup>
                        </m:e>
                      </m:d>
                      <m:r>
                        <a:rPr lang="it-IT" b="0" i="1" smtClean="0">
                          <a:latin typeface="Cambria Math" panose="02040503050406030204" pitchFamily="18" charset="0"/>
                        </a:rPr>
                        <m:t>−</m:t>
                      </m:r>
                      <m:r>
                        <a:rPr lang="it-IT" i="1">
                          <a:latin typeface="Cambria Math" panose="02040503050406030204" pitchFamily="18" charset="0"/>
                        </a:rPr>
                        <m:t>𝑚</m:t>
                      </m:r>
                      <m:acc>
                        <m:accPr>
                          <m:chr m:val="⃗"/>
                          <m:ctrlPr>
                            <a:rPr lang="it-IT" i="1">
                              <a:latin typeface="Cambria Math" panose="02040503050406030204" pitchFamily="18" charset="0"/>
                            </a:rPr>
                          </m:ctrlPr>
                        </m:accPr>
                        <m:e>
                          <m:r>
                            <a:rPr lang="it-IT" i="1">
                              <a:latin typeface="Cambria Math" panose="02040503050406030204" pitchFamily="18" charset="0"/>
                            </a:rPr>
                            <m:t>𝑣</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e>
                      </m:d>
                    </m:oMath>
                  </m:oMathPara>
                </a14:m>
                <a:endParaRPr lang="it-IT" dirty="0" smtClean="0"/>
              </a:p>
              <a:p>
                <a:pPr>
                  <a:lnSpc>
                    <a:spcPct val="110000"/>
                  </a:lnSpc>
                </a:pPr>
                <a:endParaRPr lang="it-IT" dirty="0"/>
              </a:p>
              <a:p>
                <a:pPr>
                  <a:lnSpc>
                    <a:spcPct val="110000"/>
                  </a:lnSpc>
                </a:pPr>
                <a:endParaRPr lang="it-IT" dirty="0"/>
              </a:p>
              <a:p>
                <a:pPr>
                  <a:lnSpc>
                    <a:spcPct val="110000"/>
                  </a:lnSpc>
                </a:pPr>
                <a:endParaRPr lang="it-IT" dirty="0" smtClean="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73100" y="1432560"/>
                <a:ext cx="10863580" cy="4709160"/>
              </a:xfrm>
              <a:blipFill>
                <a:blip r:embed="rId2"/>
                <a:stretch>
                  <a:fillRect l="-1122" t="-1164"/>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18</a:t>
            </a:fld>
            <a:endParaRPr lang="it-IT"/>
          </a:p>
        </p:txBody>
      </p:sp>
    </p:spTree>
    <p:extLst>
      <p:ext uri="{BB962C8B-B14F-4D97-AF65-F5344CB8AC3E}">
        <p14:creationId xmlns:p14="http://schemas.microsoft.com/office/powerpoint/2010/main" val="96986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3</a:t>
            </a:r>
            <a:r>
              <a:rPr lang="it-IT" dirty="0" smtClean="0"/>
              <a:t>: Descrizione della misura</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325246"/>
                <a:ext cx="10863580" cy="3459170"/>
              </a:xfrm>
            </p:spPr>
            <p:txBody>
              <a:bodyPr>
                <a:normAutofit/>
              </a:bodyPr>
              <a:lstStyle/>
              <a:p>
                <a:pPr>
                  <a:lnSpc>
                    <a:spcPct val="120000"/>
                  </a:lnSpc>
                </a:pPr>
                <a:r>
                  <a:rPr lang="it-IT" dirty="0" smtClean="0"/>
                  <a:t>Si utilizza la slitta senza molla (</a:t>
                </a:r>
                <a14:m>
                  <m:oMath xmlns:m="http://schemas.openxmlformats.org/officeDocument/2006/math">
                    <m:r>
                      <a:rPr lang="it-IT" b="0" i="1" smtClean="0">
                        <a:latin typeface="Cambria Math" panose="02040503050406030204" pitchFamily="18" charset="0"/>
                      </a:rPr>
                      <m:t>𝑚</m:t>
                    </m:r>
                    <m:r>
                      <a:rPr lang="it-IT" b="0" i="1" smtClean="0">
                        <a:latin typeface="Cambria Math" panose="02040503050406030204" pitchFamily="18" charset="0"/>
                      </a:rPr>
                      <m:t>=0.078</m:t>
                    </m:r>
                  </m:oMath>
                </a14:m>
                <a:r>
                  <a:rPr lang="it-IT" dirty="0" smtClean="0"/>
                  <a:t> kg) con la guidovia inclinata (sensore di forza in basso, sonar in alto).</a:t>
                </a:r>
              </a:p>
              <a:p>
                <a:pPr>
                  <a:lnSpc>
                    <a:spcPct val="120000"/>
                  </a:lnSpc>
                </a:pPr>
                <a:r>
                  <a:rPr lang="it-IT" dirty="0" smtClean="0"/>
                  <a:t>Si misurano le velocità della slitta prima e dopo l'urto con il sensore di forza, e l'impulso applicato dal sensore di forza; infine si confrontano la variazione della quantità di moto della slitta e l'impulso.</a:t>
                </a:r>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325246"/>
                <a:ext cx="10863580" cy="3459170"/>
              </a:xfrm>
              <a:blipFill>
                <a:blip r:embed="rId2"/>
                <a:stretch>
                  <a:fillRect l="-1178" t="-704" r="-112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19</a:t>
            </a:fld>
            <a:endParaRPr lang="it-IT"/>
          </a:p>
        </p:txBody>
      </p:sp>
      <p:pic>
        <p:nvPicPr>
          <p:cNvPr id="8" name="Immagine 7"/>
          <p:cNvPicPr>
            <a:picLocks noChangeAspect="1"/>
          </p:cNvPicPr>
          <p:nvPr/>
        </p:nvPicPr>
        <p:blipFill rotWithShape="1">
          <a:blip r:embed="rId3"/>
          <a:srcRect l="24238" t="34967" r="20192" b="16002"/>
          <a:stretch/>
        </p:blipFill>
        <p:spPr>
          <a:xfrm>
            <a:off x="4038600" y="4784416"/>
            <a:ext cx="3191094" cy="1296000"/>
          </a:xfrm>
          <a:prstGeom prst="rect">
            <a:avLst/>
          </a:prstGeom>
        </p:spPr>
      </p:pic>
    </p:spTree>
    <p:extLst>
      <p:ext uri="{BB962C8B-B14F-4D97-AF65-F5344CB8AC3E}">
        <p14:creationId xmlns:p14="http://schemas.microsoft.com/office/powerpoint/2010/main" val="19330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Studio degli urti: introduzione</a:t>
            </a:r>
            <a:endParaRPr lang="it-IT" dirty="0"/>
          </a:p>
        </p:txBody>
      </p:sp>
      <p:sp>
        <p:nvSpPr>
          <p:cNvPr id="3" name="Segnaposto contenuto 2"/>
          <p:cNvSpPr>
            <a:spLocks noGrp="1"/>
          </p:cNvSpPr>
          <p:nvPr>
            <p:ph sz="quarter" idx="10"/>
          </p:nvPr>
        </p:nvSpPr>
        <p:spPr>
          <a:xfrm>
            <a:off x="502920" y="1270001"/>
            <a:ext cx="11049000" cy="4886959"/>
          </a:xfrm>
        </p:spPr>
        <p:txBody>
          <a:bodyPr>
            <a:normAutofit fontScale="92500" lnSpcReduction="10000"/>
          </a:bodyPr>
          <a:lstStyle/>
          <a:p>
            <a:pPr>
              <a:lnSpc>
                <a:spcPct val="120000"/>
              </a:lnSpc>
            </a:pPr>
            <a:r>
              <a:rPr lang="it-IT" dirty="0" smtClean="0"/>
              <a:t>Per semplificare lo studio degli urti tra corpi materiali si fanno varie assunzioni spesso non verificate in realtà. In particolare si assumono gli urti come </a:t>
            </a:r>
            <a:r>
              <a:rPr lang="it-IT" i="1" dirty="0" smtClean="0"/>
              <a:t>istantanei</a:t>
            </a:r>
            <a:r>
              <a:rPr lang="it-IT" dirty="0" smtClean="0"/>
              <a:t>, mentre ovviamente tutti gli urti reali hanno una durata limitata nel tempo. Inoltre, a livello macroscopico non esistono urti elastici, perché una pur minima quantità di energia viene sempre dissipata, anche nelle migliori condizioni sperimentali.</a:t>
            </a:r>
          </a:p>
          <a:p>
            <a:pPr>
              <a:lnSpc>
                <a:spcPct val="120000"/>
              </a:lnSpc>
            </a:pPr>
            <a:r>
              <a:rPr lang="it-IT" dirty="0" smtClean="0"/>
              <a:t>Questo comporta una differenza tra il risultato previsto dalle formule studiate e il corrispondente dato misurato. Con questa esperienza cerchiamo di quantificare quanto può essere questa differenza in diverse condizioni sperimentali.</a:t>
            </a:r>
            <a:endParaRPr lang="it-IT" dirty="0"/>
          </a:p>
        </p:txBody>
      </p:sp>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a:t>
            </a:fld>
            <a:endParaRPr lang="it-IT"/>
          </a:p>
        </p:txBody>
      </p:sp>
    </p:spTree>
    <p:extLst>
      <p:ext uri="{BB962C8B-B14F-4D97-AF65-F5344CB8AC3E}">
        <p14:creationId xmlns:p14="http://schemas.microsoft.com/office/powerpoint/2010/main" val="3251092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3</a:t>
            </a:r>
            <a:r>
              <a:rPr lang="it-IT" dirty="0" smtClean="0"/>
              <a:t>: Operazioni preliminari</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325246"/>
                <a:ext cx="10863580" cy="4831714"/>
              </a:xfrm>
            </p:spPr>
            <p:txBody>
              <a:bodyPr>
                <a:normAutofit fontScale="92500" lnSpcReduction="20000"/>
              </a:bodyPr>
              <a:lstStyle/>
              <a:p>
                <a:pPr marL="457200" indent="-457200">
                  <a:lnSpc>
                    <a:spcPct val="120000"/>
                  </a:lnSpc>
                  <a:buFont typeface="Arial" panose="020B0604020202020204" pitchFamily="34" charset="0"/>
                  <a:buChar char="•"/>
                </a:pPr>
                <a:r>
                  <a:rPr lang="it-IT" dirty="0" smtClean="0"/>
                  <a:t>Accendere il compressore, porre la manopola alla posizione 3</a:t>
                </a:r>
              </a:p>
              <a:p>
                <a:pPr marL="457200" indent="-457200">
                  <a:lnSpc>
                    <a:spcPct val="120000"/>
                  </a:lnSpc>
                  <a:buFont typeface="Arial" panose="020B0604020202020204" pitchFamily="34" charset="0"/>
                  <a:buChar char="•"/>
                </a:pPr>
                <a:r>
                  <a:rPr lang="it-IT" dirty="0" smtClean="0"/>
                  <a:t>A partire dalla guida orizzontale, usando il riferimento dell'anello per fare giri esatti della vite, inclinare la guidovia di 2-3 giri (</a:t>
                </a:r>
                <a14:m>
                  <m:oMath xmlns:m="http://schemas.openxmlformats.org/officeDocument/2006/math">
                    <m:r>
                      <a:rPr lang="it-IT" i="1" smtClean="0">
                        <a:latin typeface="Cambria Math" panose="02040503050406030204" pitchFamily="18" charset="0"/>
                        <a:ea typeface="Cambria Math" panose="02040503050406030204" pitchFamily="18" charset="0"/>
                      </a:rPr>
                      <m:t>𝜃</m:t>
                    </m:r>
                    <m:r>
                      <a:rPr lang="it-IT" b="0" i="1" smtClean="0">
                        <a:latin typeface="Cambria Math" panose="02040503050406030204" pitchFamily="18" charset="0"/>
                        <a:ea typeface="Cambria Math" panose="02040503050406030204" pitchFamily="18" charset="0"/>
                      </a:rPr>
                      <m:t>=0.001455∙</m:t>
                    </m:r>
                    <m:r>
                      <a:rPr lang="it-IT" b="0" i="1" smtClean="0">
                        <a:latin typeface="Cambria Math" panose="02040503050406030204" pitchFamily="18" charset="0"/>
                        <a:ea typeface="Cambria Math" panose="02040503050406030204" pitchFamily="18" charset="0"/>
                      </a:rPr>
                      <m:t>𝑁</m:t>
                    </m:r>
                  </m:oMath>
                </a14:m>
                <a:r>
                  <a:rPr lang="it-IT" dirty="0" smtClean="0"/>
                  <a:t> </a:t>
                </a:r>
                <a:r>
                  <a:rPr lang="it-IT" dirty="0" err="1" smtClean="0"/>
                  <a:t>rad</a:t>
                </a:r>
                <a:r>
                  <a:rPr lang="it-IT" dirty="0" smtClean="0"/>
                  <a:t>, dove </a:t>
                </a:r>
                <a14:m>
                  <m:oMath xmlns:m="http://schemas.openxmlformats.org/officeDocument/2006/math">
                    <m:r>
                      <a:rPr lang="it-IT" i="1">
                        <a:latin typeface="Cambria Math" panose="02040503050406030204" pitchFamily="18" charset="0"/>
                        <a:ea typeface="Cambria Math" panose="02040503050406030204" pitchFamily="18" charset="0"/>
                      </a:rPr>
                      <m:t>𝑁</m:t>
                    </m:r>
                  </m:oMath>
                </a14:m>
                <a:r>
                  <a:rPr lang="it-IT" dirty="0" smtClean="0"/>
                  <a:t> è il numero di giri della vite) alzando il sonar</a:t>
                </a:r>
                <a:endParaRPr lang="it-IT" dirty="0"/>
              </a:p>
              <a:p>
                <a:pPr marL="457200" indent="-457200">
                  <a:lnSpc>
                    <a:spcPct val="120000"/>
                  </a:lnSpc>
                  <a:buFont typeface="Arial" panose="020B0604020202020204" pitchFamily="34" charset="0"/>
                  <a:buChar char="•"/>
                </a:pPr>
                <a:r>
                  <a:rPr lang="it-IT" dirty="0" smtClean="0"/>
                  <a:t>Con </a:t>
                </a:r>
                <a:r>
                  <a:rPr lang="it-IT" dirty="0" err="1" smtClean="0"/>
                  <a:t>LoggerPro</a:t>
                </a:r>
                <a:r>
                  <a:rPr lang="it-IT" dirty="0" smtClean="0"/>
                  <a:t> acceso: a) configurare l'asse di riferimento del moto (zero e verso); b) verificare che il </a:t>
                </a:r>
                <a:r>
                  <a:rPr lang="it-IT" dirty="0" err="1" smtClean="0"/>
                  <a:t>fondoscala</a:t>
                </a:r>
                <a:r>
                  <a:rPr lang="it-IT" dirty="0" smtClean="0"/>
                  <a:t> del sensore di forza sia a </a:t>
                </a:r>
                <a14:m>
                  <m:oMath xmlns:m="http://schemas.openxmlformats.org/officeDocument/2006/math">
                    <m:r>
                      <a:rPr lang="it-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10</m:t>
                    </m:r>
                  </m:oMath>
                </a14:m>
                <a:r>
                  <a:rPr lang="it-IT" dirty="0" smtClean="0"/>
                  <a:t> N e impostare a zero il valore del sensore di forza mentre è a riposo; impostare la frequenza di acquisizione alla massima possibile (1000 Hz)</a:t>
                </a:r>
                <a:endParaRPr lang="it-IT" dirty="0"/>
              </a:p>
              <a:p>
                <a:pPr marL="457200" indent="-457200">
                  <a:lnSpc>
                    <a:spcPct val="120000"/>
                  </a:lnSpc>
                  <a:buFont typeface="Arial" panose="020B0604020202020204" pitchFamily="34" charset="0"/>
                  <a:buChar char="•"/>
                </a:pPr>
                <a:r>
                  <a:rPr lang="it-IT" dirty="0"/>
                  <a:t>Spingere (delicatamente) una slitta sulla guidovia e verificare il corretto funzionamento del sistema di acquisizione dei dati</a:t>
                </a:r>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325246"/>
                <a:ext cx="10863580" cy="4831714"/>
              </a:xfrm>
              <a:blipFill>
                <a:blip r:embed="rId2"/>
                <a:stretch>
                  <a:fillRect l="-898" t="-1135" r="-786" b="-3153"/>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20</a:t>
            </a:fld>
            <a:endParaRPr lang="it-IT"/>
          </a:p>
        </p:txBody>
      </p:sp>
    </p:spTree>
    <p:extLst>
      <p:ext uri="{BB962C8B-B14F-4D97-AF65-F5344CB8AC3E}">
        <p14:creationId xmlns:p14="http://schemas.microsoft.com/office/powerpoint/2010/main" val="4134942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Arco 78"/>
          <p:cNvSpPr/>
          <p:nvPr/>
        </p:nvSpPr>
        <p:spPr>
          <a:xfrm rot="20212974">
            <a:off x="5778067" y="3626139"/>
            <a:ext cx="3748831" cy="717313"/>
          </a:xfrm>
          <a:prstGeom prst="arc">
            <a:avLst>
              <a:gd name="adj1" fmla="val 441111"/>
              <a:gd name="adj2" fmla="val 5627037"/>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sp>
        <p:nvSpPr>
          <p:cNvPr id="11" name="Arco 10"/>
          <p:cNvSpPr/>
          <p:nvPr/>
        </p:nvSpPr>
        <p:spPr>
          <a:xfrm rot="20212974">
            <a:off x="5793158" y="1936464"/>
            <a:ext cx="3748831" cy="717313"/>
          </a:xfrm>
          <a:prstGeom prst="arc">
            <a:avLst>
              <a:gd name="adj1" fmla="val 441111"/>
              <a:gd name="adj2" fmla="val 5627037"/>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 name="Titolo 1"/>
              <p:cNvSpPr>
                <a:spLocks noGrp="1"/>
              </p:cNvSpPr>
              <p:nvPr>
                <p:ph type="title"/>
              </p:nvPr>
            </p:nvSpPr>
            <p:spPr>
              <a:xfrm>
                <a:off x="2563092" y="0"/>
                <a:ext cx="9628908" cy="1138767"/>
              </a:xfrm>
            </p:spPr>
            <p:txBody>
              <a:bodyPr>
                <a:normAutofit/>
              </a:bodyPr>
              <a:lstStyle/>
              <a:p>
                <a:r>
                  <a:rPr lang="it-IT" dirty="0"/>
                  <a:t>Urto 3</a:t>
                </a:r>
                <a:r>
                  <a:rPr lang="it-IT" dirty="0" smtClean="0"/>
                  <a:t>: Acquisizione dati di misura: </a:t>
                </a:r>
                <a14:m>
                  <m:oMath xmlns:m="http://schemas.openxmlformats.org/officeDocument/2006/math">
                    <m:r>
                      <a:rPr lang="it-IT" b="0" i="1" smtClean="0">
                        <a:latin typeface="Cambria Math" panose="02040503050406030204" pitchFamily="18" charset="0"/>
                      </a:rPr>
                      <m:t>𝑥</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dirty="0" smtClean="0"/>
                  <a:t> (1) </a:t>
                </a:r>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2563092" y="0"/>
                <a:ext cx="9628908" cy="1138767"/>
              </a:xfrm>
              <a:blipFill>
                <a:blip r:embed="rId2"/>
                <a:stretch>
                  <a:fillRect l="-1899" r="-1709"/>
                </a:stretch>
              </a:blipFill>
            </p:spPr>
            <p:txBody>
              <a:bodyPr/>
              <a:lstStyle/>
              <a:p>
                <a:r>
                  <a:rPr lang="it-IT">
                    <a:noFill/>
                  </a:rPr>
                  <a:t> </a:t>
                </a:r>
              </a:p>
            </p:txBody>
          </p:sp>
        </mc:Fallback>
      </mc:AlternateContent>
      <p:sp>
        <p:nvSpPr>
          <p:cNvPr id="3" name="Segnaposto contenuto 2"/>
          <p:cNvSpPr>
            <a:spLocks noGrp="1"/>
          </p:cNvSpPr>
          <p:nvPr>
            <p:ph sz="quarter" idx="10"/>
          </p:nvPr>
        </p:nvSpPr>
        <p:spPr>
          <a:xfrm>
            <a:off x="657860" y="4458785"/>
            <a:ext cx="10863580" cy="1698176"/>
          </a:xfrm>
        </p:spPr>
        <p:txBody>
          <a:bodyPr>
            <a:normAutofit fontScale="85000" lnSpcReduction="20000"/>
          </a:bodyPr>
          <a:lstStyle/>
          <a:p>
            <a:pPr marL="457200" indent="-457200">
              <a:lnSpc>
                <a:spcPct val="120000"/>
              </a:lnSpc>
              <a:buFont typeface="Arial" panose="020B0604020202020204" pitchFamily="34" charset="0"/>
              <a:buChar char="•"/>
            </a:pPr>
            <a:r>
              <a:rPr lang="it-IT" dirty="0"/>
              <a:t>Si </a:t>
            </a:r>
            <a:r>
              <a:rPr lang="it-IT" dirty="0" smtClean="0"/>
              <a:t>posiziona </a:t>
            </a:r>
            <a:r>
              <a:rPr lang="it-IT" dirty="0"/>
              <a:t>la slitta senza molla </a:t>
            </a:r>
            <a:r>
              <a:rPr lang="it-IT" dirty="0" smtClean="0"/>
              <a:t>a 30-40 cm </a:t>
            </a:r>
            <a:r>
              <a:rPr lang="it-IT" dirty="0"/>
              <a:t>dal sensore di </a:t>
            </a:r>
            <a:r>
              <a:rPr lang="it-IT" dirty="0" smtClean="0"/>
              <a:t>forza, con velocità iniziale nulla. </a:t>
            </a:r>
            <a:r>
              <a:rPr lang="it-IT" dirty="0"/>
              <a:t>L'urto tra slitta e sensore di forza può essere applicato dalla slitta sia sul velcro sia </a:t>
            </a:r>
            <a:r>
              <a:rPr lang="it-IT" dirty="0" smtClean="0"/>
              <a:t>sul perno magnetizzato.</a:t>
            </a:r>
          </a:p>
          <a:p>
            <a:pPr marL="457200" indent="-457200">
              <a:lnSpc>
                <a:spcPct val="120000"/>
              </a:lnSpc>
              <a:buFont typeface="Arial" panose="020B0604020202020204" pitchFamily="34" charset="0"/>
              <a:buChar char="•"/>
            </a:pPr>
            <a:r>
              <a:rPr lang="it-IT" dirty="0" smtClean="0"/>
              <a:t>Il moto della slitta è, in prima approssimazione, uniformemente accelerato.</a:t>
            </a:r>
            <a:endParaRPr lang="it-IT" dirty="0"/>
          </a:p>
        </p:txBody>
      </p:sp>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21</a:t>
            </a:fld>
            <a:endParaRPr lang="it-IT"/>
          </a:p>
        </p:txBody>
      </p:sp>
      <p:grpSp>
        <p:nvGrpSpPr>
          <p:cNvPr id="12" name="Gruppo 11"/>
          <p:cNvGrpSpPr/>
          <p:nvPr/>
        </p:nvGrpSpPr>
        <p:grpSpPr>
          <a:xfrm>
            <a:off x="7506156" y="1166842"/>
            <a:ext cx="3928211" cy="1802885"/>
            <a:chOff x="7506156" y="1166842"/>
            <a:chExt cx="3928211" cy="1802885"/>
          </a:xfrm>
        </p:grpSpPr>
        <p:cxnSp>
          <p:nvCxnSpPr>
            <p:cNvPr id="31" name="Connettore 2 30"/>
            <p:cNvCxnSpPr/>
            <p:nvPr/>
          </p:nvCxnSpPr>
          <p:spPr>
            <a:xfrm>
              <a:off x="7773243" y="264188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rot="16200000">
              <a:off x="7058267" y="192891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asellaDiTesto 35"/>
                <p:cNvSpPr txBox="1"/>
                <p:nvPr/>
              </p:nvSpPr>
              <p:spPr>
                <a:xfrm>
                  <a:off x="11273233" y="269272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36" name="CasellaDiTesto 35"/>
                <p:cNvSpPr txBox="1">
                  <a:spLocks noRot="1" noChangeAspect="1" noMove="1" noResize="1" noEditPoints="1" noAdjustHandles="1" noChangeArrowheads="1" noChangeShapeType="1" noTextEdit="1"/>
                </p:cNvSpPr>
                <p:nvPr/>
              </p:nvSpPr>
              <p:spPr>
                <a:xfrm>
                  <a:off x="11273233" y="2692728"/>
                  <a:ext cx="161134" cy="276999"/>
                </a:xfrm>
                <a:prstGeom prst="rect">
                  <a:avLst/>
                </a:prstGeom>
                <a:blipFill>
                  <a:blip r:embed="rId3"/>
                  <a:stretch>
                    <a:fillRect l="-25926" r="-22222" b="-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7" name="CasellaDiTesto 36"/>
                <p:cNvSpPr txBox="1"/>
                <p:nvPr/>
              </p:nvSpPr>
              <p:spPr>
                <a:xfrm>
                  <a:off x="7506156" y="116684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506156" y="1166842"/>
                  <a:ext cx="194540" cy="276999"/>
                </a:xfrm>
                <a:prstGeom prst="rect">
                  <a:avLst/>
                </a:prstGeom>
                <a:blipFill>
                  <a:blip r:embed="rId4"/>
                  <a:stretch>
                    <a:fillRect l="-15625" r="-9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1" name="CasellaDiTesto 40"/>
                <p:cNvSpPr txBox="1"/>
                <p:nvPr/>
              </p:nvSpPr>
              <p:spPr>
                <a:xfrm>
                  <a:off x="8191174" y="1867415"/>
                  <a:ext cx="576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1</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41" name="CasellaDiTesto 40"/>
                <p:cNvSpPr txBox="1">
                  <a:spLocks noRot="1" noChangeAspect="1" noMove="1" noResize="1" noEditPoints="1" noAdjustHandles="1" noChangeArrowheads="1" noChangeShapeType="1" noTextEdit="1"/>
                </p:cNvSpPr>
                <p:nvPr/>
              </p:nvSpPr>
              <p:spPr>
                <a:xfrm>
                  <a:off x="8191174" y="1867415"/>
                  <a:ext cx="576696" cy="276999"/>
                </a:xfrm>
                <a:prstGeom prst="rect">
                  <a:avLst/>
                </a:prstGeom>
                <a:blipFill>
                  <a:blip r:embed="rId5"/>
                  <a:stretch>
                    <a:fillRect l="-4255" r="-13830" b="-34783"/>
                  </a:stretch>
                </a:blipFill>
              </p:spPr>
              <p:txBody>
                <a:bodyPr/>
                <a:lstStyle/>
                <a:p>
                  <a:r>
                    <a:rPr lang="it-IT">
                      <a:noFill/>
                    </a:rPr>
                    <a:t> </a:t>
                  </a:r>
                </a:p>
              </p:txBody>
            </p:sp>
          </mc:Fallback>
        </mc:AlternateContent>
      </p:grpSp>
      <p:grpSp>
        <p:nvGrpSpPr>
          <p:cNvPr id="54" name="Gruppo 53"/>
          <p:cNvGrpSpPr/>
          <p:nvPr/>
        </p:nvGrpSpPr>
        <p:grpSpPr>
          <a:xfrm>
            <a:off x="7506156" y="2853772"/>
            <a:ext cx="3928211" cy="1802885"/>
            <a:chOff x="7506156" y="2853772"/>
            <a:chExt cx="3928211" cy="1802885"/>
          </a:xfrm>
        </p:grpSpPr>
        <p:cxnSp>
          <p:nvCxnSpPr>
            <p:cNvPr id="44" name="Connettore 2 43"/>
            <p:cNvCxnSpPr/>
            <p:nvPr/>
          </p:nvCxnSpPr>
          <p:spPr>
            <a:xfrm>
              <a:off x="7773243" y="432881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16200000">
              <a:off x="7058267" y="361584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CasellaDiTesto 45"/>
                <p:cNvSpPr txBox="1"/>
                <p:nvPr/>
              </p:nvSpPr>
              <p:spPr>
                <a:xfrm>
                  <a:off x="11273233" y="437965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46" name="CasellaDiTesto 45"/>
                <p:cNvSpPr txBox="1">
                  <a:spLocks noRot="1" noChangeAspect="1" noMove="1" noResize="1" noEditPoints="1" noAdjustHandles="1" noChangeArrowheads="1" noChangeShapeType="1" noTextEdit="1"/>
                </p:cNvSpPr>
                <p:nvPr/>
              </p:nvSpPr>
              <p:spPr>
                <a:xfrm>
                  <a:off x="11273233" y="4379658"/>
                  <a:ext cx="161134" cy="276999"/>
                </a:xfrm>
                <a:prstGeom prst="rect">
                  <a:avLst/>
                </a:prstGeom>
                <a:blipFill>
                  <a:blip r:embed="rId6"/>
                  <a:stretch>
                    <a:fillRect l="-25926" r="-22222"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7" name="CasellaDiTesto 46"/>
                <p:cNvSpPr txBox="1"/>
                <p:nvPr/>
              </p:nvSpPr>
              <p:spPr>
                <a:xfrm>
                  <a:off x="7506156" y="285377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47" name="CasellaDiTesto 46"/>
                <p:cNvSpPr txBox="1">
                  <a:spLocks noRot="1" noChangeAspect="1" noMove="1" noResize="1" noEditPoints="1" noAdjustHandles="1" noChangeArrowheads="1" noChangeShapeType="1" noTextEdit="1"/>
                </p:cNvSpPr>
                <p:nvPr/>
              </p:nvSpPr>
              <p:spPr>
                <a:xfrm>
                  <a:off x="7506156" y="2853772"/>
                  <a:ext cx="194540" cy="276999"/>
                </a:xfrm>
                <a:prstGeom prst="rect">
                  <a:avLst/>
                </a:prstGeom>
                <a:blipFill>
                  <a:blip r:embed="rId7"/>
                  <a:stretch>
                    <a:fillRect l="-15625" r="-9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3" name="CasellaDiTesto 52"/>
                <p:cNvSpPr txBox="1"/>
                <p:nvPr/>
              </p:nvSpPr>
              <p:spPr>
                <a:xfrm>
                  <a:off x="9775989" y="3384049"/>
                  <a:ext cx="5820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rPr>
                              <m:t>𝑥</m:t>
                            </m:r>
                          </m:e>
                          <m:sub>
                            <m:r>
                              <a:rPr lang="it-IT" b="0" i="1" smtClean="0">
                                <a:latin typeface="Cambria Math" panose="02040503050406030204" pitchFamily="18" charset="0"/>
                              </a:rPr>
                              <m:t>2</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53" name="CasellaDiTesto 52"/>
                <p:cNvSpPr txBox="1">
                  <a:spLocks noRot="1" noChangeAspect="1" noMove="1" noResize="1" noEditPoints="1" noAdjustHandles="1" noChangeArrowheads="1" noChangeShapeType="1" noTextEdit="1"/>
                </p:cNvSpPr>
                <p:nvPr/>
              </p:nvSpPr>
              <p:spPr>
                <a:xfrm>
                  <a:off x="9775989" y="3384049"/>
                  <a:ext cx="582019" cy="276999"/>
                </a:xfrm>
                <a:prstGeom prst="rect">
                  <a:avLst/>
                </a:prstGeom>
                <a:blipFill>
                  <a:blip r:embed="rId8"/>
                  <a:stretch>
                    <a:fillRect l="-4211" r="-13684" b="-34783"/>
                  </a:stretch>
                </a:blipFill>
              </p:spPr>
              <p:txBody>
                <a:bodyPr/>
                <a:lstStyle/>
                <a:p>
                  <a:r>
                    <a:rPr lang="it-IT">
                      <a:noFill/>
                    </a:rPr>
                    <a:t> </a:t>
                  </a:r>
                </a:p>
              </p:txBody>
            </p:sp>
          </mc:Fallback>
        </mc:AlternateContent>
      </p:grpSp>
      <p:grpSp>
        <p:nvGrpSpPr>
          <p:cNvPr id="7" name="Gruppo 6"/>
          <p:cNvGrpSpPr/>
          <p:nvPr/>
        </p:nvGrpSpPr>
        <p:grpSpPr>
          <a:xfrm rot="-120000">
            <a:off x="1118086" y="1498687"/>
            <a:ext cx="6372908" cy="1019135"/>
            <a:chOff x="1112866" y="1498778"/>
            <a:chExt cx="6372908" cy="1019135"/>
          </a:xfrm>
        </p:grpSpPr>
        <p:cxnSp>
          <p:nvCxnSpPr>
            <p:cNvPr id="25" name="Connettore 2 24"/>
            <p:cNvCxnSpPr/>
            <p:nvPr/>
          </p:nvCxnSpPr>
          <p:spPr>
            <a:xfrm flipH="1">
              <a:off x="5015189" y="149877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1113181" y="2219388"/>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1" name="Gruppo 70"/>
            <p:cNvGrpSpPr/>
            <p:nvPr/>
          </p:nvGrpSpPr>
          <p:grpSpPr>
            <a:xfrm>
              <a:off x="6617799" y="1674000"/>
              <a:ext cx="867975" cy="504000"/>
              <a:chOff x="6617799" y="1674000"/>
              <a:chExt cx="867975" cy="504000"/>
            </a:xfrm>
          </p:grpSpPr>
          <p:grpSp>
            <p:nvGrpSpPr>
              <p:cNvPr id="65" name="Gruppo 64"/>
              <p:cNvGrpSpPr/>
              <p:nvPr/>
            </p:nvGrpSpPr>
            <p:grpSpPr>
              <a:xfrm>
                <a:off x="6617799" y="1674000"/>
                <a:ext cx="504000" cy="504000"/>
                <a:chOff x="6620188" y="1581446"/>
                <a:chExt cx="504000" cy="504000"/>
              </a:xfrm>
            </p:grpSpPr>
            <p:sp>
              <p:nvSpPr>
                <p:cNvPr id="56" name="Arco 55"/>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7" name="Arco 56"/>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8" name="Arco 57"/>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0" name="CasellaDiTesto 69"/>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grpSp>
          <p:nvGrpSpPr>
            <p:cNvPr id="43" name="Gruppo 42"/>
            <p:cNvGrpSpPr/>
            <p:nvPr/>
          </p:nvGrpSpPr>
          <p:grpSpPr>
            <a:xfrm>
              <a:off x="1112866" y="1629763"/>
              <a:ext cx="839831" cy="576000"/>
              <a:chOff x="1112866" y="1712451"/>
              <a:chExt cx="839831" cy="506937"/>
            </a:xfrm>
          </p:grpSpPr>
          <p:sp>
            <p:nvSpPr>
              <p:cNvPr id="33" name="Rettangolo 32"/>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itardo 39"/>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2" name="Gruppo 61"/>
            <p:cNvGrpSpPr/>
            <p:nvPr/>
          </p:nvGrpSpPr>
          <p:grpSpPr>
            <a:xfrm>
              <a:off x="4460403" y="1632065"/>
              <a:ext cx="1772757" cy="579120"/>
              <a:chOff x="4460403" y="1645920"/>
              <a:chExt cx="1772757" cy="579120"/>
            </a:xfrm>
          </p:grpSpPr>
          <mc:AlternateContent xmlns:mc="http://schemas.openxmlformats.org/markup-compatibility/2006" xmlns:a14="http://schemas.microsoft.com/office/drawing/2010/main">
            <mc:Choice Requires="a14">
              <p:sp>
                <p:nvSpPr>
                  <p:cNvPr id="63" name="Rettangolo 62"/>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63" name="Rettangolo 62"/>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0"/>
                    <a:stretch>
                      <a:fillRect/>
                    </a:stretch>
                  </a:blipFill>
                </p:spPr>
                <p:txBody>
                  <a:bodyPr/>
                  <a:lstStyle/>
                  <a:p>
                    <a:r>
                      <a:rPr lang="it-IT">
                        <a:noFill/>
                      </a:rPr>
                      <a:t> </a:t>
                    </a:r>
                  </a:p>
                </p:txBody>
              </p:sp>
            </mc:Fallback>
          </mc:AlternateContent>
          <p:sp>
            <p:nvSpPr>
              <p:cNvPr id="64" name="Rettangolo 63"/>
              <p:cNvSpPr/>
              <p:nvPr/>
            </p:nvSpPr>
            <p:spPr>
              <a:xfrm>
                <a:off x="4460403"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6" name="Connettore diritto 65"/>
              <p:cNvCxnSpPr>
                <a:stCxn id="64" idx="3"/>
                <a:endCxn id="63"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uppo 9"/>
          <p:cNvGrpSpPr/>
          <p:nvPr/>
        </p:nvGrpSpPr>
        <p:grpSpPr>
          <a:xfrm rot="-120000">
            <a:off x="1118085" y="2917877"/>
            <a:ext cx="6364720" cy="1038639"/>
            <a:chOff x="1112865" y="2917968"/>
            <a:chExt cx="6364720" cy="1038639"/>
          </a:xfrm>
        </p:grpSpPr>
        <p:sp>
          <p:nvSpPr>
            <p:cNvPr id="30" name="Rettangolo 29"/>
            <p:cNvSpPr/>
            <p:nvPr/>
          </p:nvSpPr>
          <p:spPr>
            <a:xfrm>
              <a:off x="1112866" y="3658082"/>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2" name="Gruppo 71"/>
            <p:cNvGrpSpPr/>
            <p:nvPr/>
          </p:nvGrpSpPr>
          <p:grpSpPr>
            <a:xfrm>
              <a:off x="6609610" y="3176264"/>
              <a:ext cx="867975" cy="504000"/>
              <a:chOff x="6617799" y="1674000"/>
              <a:chExt cx="867975" cy="504000"/>
            </a:xfrm>
          </p:grpSpPr>
          <p:grpSp>
            <p:nvGrpSpPr>
              <p:cNvPr id="73" name="Gruppo 72"/>
              <p:cNvGrpSpPr/>
              <p:nvPr/>
            </p:nvGrpSpPr>
            <p:grpSpPr>
              <a:xfrm>
                <a:off x="6617799" y="1674000"/>
                <a:ext cx="504000" cy="504000"/>
                <a:chOff x="6620188" y="1581446"/>
                <a:chExt cx="504000" cy="504000"/>
              </a:xfrm>
            </p:grpSpPr>
            <p:sp>
              <p:nvSpPr>
                <p:cNvPr id="75" name="Arco 74"/>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6" name="Arco 75"/>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7" name="Arco 76"/>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4" name="CasellaDiTesto 73"/>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cxnSp>
          <p:nvCxnSpPr>
            <p:cNvPr id="83" name="Connettore 2 82"/>
            <p:cNvCxnSpPr/>
            <p:nvPr/>
          </p:nvCxnSpPr>
          <p:spPr>
            <a:xfrm>
              <a:off x="3766651" y="291796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8" name="Gruppo 87"/>
            <p:cNvGrpSpPr/>
            <p:nvPr/>
          </p:nvGrpSpPr>
          <p:grpSpPr>
            <a:xfrm>
              <a:off x="1112865" y="3069171"/>
              <a:ext cx="839831" cy="576000"/>
              <a:chOff x="1112866" y="1712451"/>
              <a:chExt cx="839831" cy="506937"/>
            </a:xfrm>
          </p:grpSpPr>
          <p:sp>
            <p:nvSpPr>
              <p:cNvPr id="89" name="Rettangolo 88"/>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ttangolo 89"/>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itardo 90"/>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7" name="Gruppo 66"/>
            <p:cNvGrpSpPr/>
            <p:nvPr/>
          </p:nvGrpSpPr>
          <p:grpSpPr>
            <a:xfrm>
              <a:off x="3143301" y="3074752"/>
              <a:ext cx="1772757" cy="579120"/>
              <a:chOff x="4460403" y="1645920"/>
              <a:chExt cx="1772757" cy="579120"/>
            </a:xfrm>
          </p:grpSpPr>
          <mc:AlternateContent xmlns:mc="http://schemas.openxmlformats.org/markup-compatibility/2006" xmlns:a14="http://schemas.microsoft.com/office/drawing/2010/main">
            <mc:Choice Requires="a14">
              <p:sp>
                <p:nvSpPr>
                  <p:cNvPr id="68" name="Rettangolo 67"/>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68" name="Rettangolo 67"/>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2"/>
                    <a:stretch>
                      <a:fillRect/>
                    </a:stretch>
                  </a:blipFill>
                </p:spPr>
                <p:txBody>
                  <a:bodyPr/>
                  <a:lstStyle/>
                  <a:p>
                    <a:r>
                      <a:rPr lang="it-IT">
                        <a:noFill/>
                      </a:rPr>
                      <a:t> </a:t>
                    </a:r>
                  </a:p>
                </p:txBody>
              </p:sp>
            </mc:Fallback>
          </mc:AlternateContent>
          <p:sp>
            <p:nvSpPr>
              <p:cNvPr id="69" name="Rettangolo 68"/>
              <p:cNvSpPr/>
              <p:nvPr/>
            </p:nvSpPr>
            <p:spPr>
              <a:xfrm>
                <a:off x="4460403"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8" name="Connettore diritto 77"/>
              <p:cNvCxnSpPr>
                <a:stCxn id="69" idx="3"/>
                <a:endCxn id="68"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0" name="Arco 79"/>
          <p:cNvSpPr/>
          <p:nvPr/>
        </p:nvSpPr>
        <p:spPr>
          <a:xfrm rot="1009152">
            <a:off x="7401737" y="2864507"/>
            <a:ext cx="3748831" cy="717313"/>
          </a:xfrm>
          <a:prstGeom prst="arc">
            <a:avLst>
              <a:gd name="adj1" fmla="val 441111"/>
              <a:gd name="adj2" fmla="val 5627037"/>
            </a:avLst>
          </a:prstGeom>
          <a:ln w="28575">
            <a:solidFill>
              <a:schemeClr val="accent1">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595378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2604655" y="0"/>
                <a:ext cx="9587345" cy="1138767"/>
              </a:xfrm>
            </p:spPr>
            <p:txBody>
              <a:bodyPr>
                <a:normAutofit/>
              </a:bodyPr>
              <a:lstStyle/>
              <a:p>
                <a:r>
                  <a:rPr lang="it-IT" dirty="0"/>
                  <a:t>Urto 3</a:t>
                </a:r>
                <a:r>
                  <a:rPr lang="it-IT" dirty="0" smtClean="0"/>
                  <a:t>: Acquisizione dati di misura: </a:t>
                </a:r>
                <a14:m>
                  <m:oMath xmlns:m="http://schemas.openxmlformats.org/officeDocument/2006/math">
                    <m:r>
                      <a:rPr lang="it-IT" b="0" i="1" smtClean="0">
                        <a:latin typeface="Cambria Math" panose="02040503050406030204" pitchFamily="18" charset="0"/>
                      </a:rPr>
                      <m:t>𝑥</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dirty="0" smtClean="0"/>
                  <a:t> (2) </a:t>
                </a:r>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2604655" y="0"/>
                <a:ext cx="9587345" cy="1138767"/>
              </a:xfrm>
              <a:blipFill>
                <a:blip r:embed="rId2"/>
                <a:stretch>
                  <a:fillRect l="-1907" r="-216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4631102"/>
                <a:ext cx="10863580" cy="1725248"/>
              </a:xfrm>
            </p:spPr>
            <p:txBody>
              <a:bodyPr>
                <a:normAutofit/>
              </a:bodyPr>
              <a:lstStyle/>
              <a:p>
                <a:pPr marL="457200" indent="-457200">
                  <a:spcBef>
                    <a:spcPts val="0"/>
                  </a:spcBef>
                  <a:buFont typeface="Arial" panose="020B0604020202020204" pitchFamily="34" charset="0"/>
                  <a:buChar char="•"/>
                </a:pPr>
                <a:r>
                  <a:rPr lang="it-IT" sz="2400" dirty="0" smtClean="0"/>
                  <a:t>Utilizzare </a:t>
                </a:r>
                <a:r>
                  <a:rPr lang="it-IT" sz="2400" i="1" dirty="0" err="1" smtClean="0"/>
                  <a:t>Analyze</a:t>
                </a:r>
                <a:r>
                  <a:rPr lang="it-IT" sz="2400" i="1" dirty="0" smtClean="0"/>
                  <a:t>/Curve </a:t>
                </a:r>
                <a:r>
                  <a:rPr lang="it-IT" sz="2400" i="1" dirty="0" err="1" smtClean="0"/>
                  <a:t>Fit</a:t>
                </a:r>
                <a:r>
                  <a:rPr lang="it-IT" sz="2400" i="1" dirty="0" smtClean="0"/>
                  <a:t> </a:t>
                </a:r>
                <a:r>
                  <a:rPr lang="it-IT" sz="2400" dirty="0" smtClean="0"/>
                  <a:t>per interpolare i dati misurati, definendo come funzione di </a:t>
                </a:r>
                <a:r>
                  <a:rPr lang="it-IT" sz="2400" dirty="0" err="1" smtClean="0"/>
                  <a:t>fit</a:t>
                </a:r>
                <a:r>
                  <a:rPr lang="it-IT" sz="2400" dirty="0" smtClean="0"/>
                  <a:t>: </a:t>
                </a:r>
                <a14:m>
                  <m:oMath xmlns:m="http://schemas.openxmlformats.org/officeDocument/2006/math">
                    <m:r>
                      <a:rPr lang="it-IT" sz="2400" b="0" i="1" smtClean="0">
                        <a:latin typeface="Cambria Math" panose="02040503050406030204" pitchFamily="18" charset="0"/>
                      </a:rPr>
                      <m:t>𝑥</m:t>
                    </m:r>
                    <m:d>
                      <m:dPr>
                        <m:ctrlPr>
                          <a:rPr lang="it-IT" sz="2400" b="0" i="1" smtClean="0">
                            <a:latin typeface="Cambria Math" panose="02040503050406030204" pitchFamily="18" charset="0"/>
                          </a:rPr>
                        </m:ctrlPr>
                      </m:dPr>
                      <m:e>
                        <m:r>
                          <a:rPr lang="it-IT" sz="2400" i="1">
                            <a:latin typeface="Cambria Math" panose="02040503050406030204" pitchFamily="18" charset="0"/>
                          </a:rPr>
                          <m:t>𝑡</m:t>
                        </m:r>
                      </m:e>
                    </m:d>
                    <m:r>
                      <a:rPr lang="it-IT" sz="2400" b="0" i="1" smtClean="0">
                        <a:latin typeface="Cambria Math" panose="02040503050406030204" pitchFamily="18" charset="0"/>
                      </a:rPr>
                      <m:t>=0.5</m:t>
                    </m:r>
                    <m:r>
                      <a:rPr lang="it-IT" sz="2400" b="0" i="1" smtClean="0">
                        <a:latin typeface="Cambria Math" panose="02040503050406030204" pitchFamily="18" charset="0"/>
                      </a:rPr>
                      <m:t>𝑎</m:t>
                    </m:r>
                    <m:sSup>
                      <m:sSupPr>
                        <m:ctrlPr>
                          <a:rPr lang="it-IT" sz="2400" b="0" i="1" smtClean="0">
                            <a:latin typeface="Cambria Math" panose="02040503050406030204" pitchFamily="18" charset="0"/>
                          </a:rPr>
                        </m:ctrlPr>
                      </m:sSupPr>
                      <m:e>
                        <m:r>
                          <a:rPr lang="it-IT" sz="2400" b="0" i="1" smtClean="0">
                            <a:latin typeface="Cambria Math" panose="02040503050406030204" pitchFamily="18" charset="0"/>
                          </a:rPr>
                          <m:t>𝑡</m:t>
                        </m:r>
                      </m:e>
                      <m:sup>
                        <m:r>
                          <a:rPr lang="it-IT" sz="2400" b="0" i="1" smtClean="0">
                            <a:latin typeface="Cambria Math" panose="02040503050406030204" pitchFamily="18" charset="0"/>
                          </a:rPr>
                          <m:t>2</m:t>
                        </m:r>
                      </m:sup>
                    </m:sSup>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𝑣</m:t>
                        </m:r>
                      </m:e>
                      <m:sub>
                        <m:r>
                          <a:rPr lang="it-IT" sz="2400" b="0" i="1" smtClean="0">
                            <a:latin typeface="Cambria Math" panose="02040503050406030204" pitchFamily="18" charset="0"/>
                          </a:rPr>
                          <m:t>0</m:t>
                        </m:r>
                      </m:sub>
                    </m:sSub>
                    <m:r>
                      <a:rPr lang="it-IT" sz="2400" b="0" i="1" smtClean="0">
                        <a:latin typeface="Cambria Math" panose="02040503050406030204" pitchFamily="18" charset="0"/>
                      </a:rPr>
                      <m:t>𝑡</m:t>
                    </m:r>
                    <m:r>
                      <a:rPr lang="it-IT" sz="2400" b="0" i="1" smtClean="0">
                        <a:latin typeface="Cambria Math" panose="02040503050406030204" pitchFamily="18" charset="0"/>
                      </a:rPr>
                      <m:t>+</m:t>
                    </m:r>
                    <m:sSub>
                      <m:sSubPr>
                        <m:ctrlPr>
                          <a:rPr lang="it-IT" sz="2400" i="1">
                            <a:latin typeface="Cambria Math" panose="02040503050406030204" pitchFamily="18" charset="0"/>
                          </a:rPr>
                        </m:ctrlPr>
                      </m:sSubPr>
                      <m:e>
                        <m:r>
                          <a:rPr lang="it-IT" sz="2400" b="0" i="1" smtClean="0">
                            <a:latin typeface="Cambria Math" panose="02040503050406030204" pitchFamily="18" charset="0"/>
                          </a:rPr>
                          <m:t>𝑥</m:t>
                        </m:r>
                      </m:e>
                      <m:sub>
                        <m:r>
                          <a:rPr lang="it-IT" sz="2400" i="1">
                            <a:latin typeface="Cambria Math" panose="02040503050406030204" pitchFamily="18" charset="0"/>
                          </a:rPr>
                          <m:t>0</m:t>
                        </m:r>
                      </m:sub>
                    </m:sSub>
                  </m:oMath>
                </a14:m>
                <a:r>
                  <a:rPr lang="it-IT" sz="2400" dirty="0" smtClean="0"/>
                  <a:t>; salvare i valori di </a:t>
                </a:r>
                <a14:m>
                  <m:oMath xmlns:m="http://schemas.openxmlformats.org/officeDocument/2006/math">
                    <m:r>
                      <a:rPr lang="it-IT" sz="2400" b="0" i="1" smtClean="0">
                        <a:latin typeface="Cambria Math" panose="02040503050406030204" pitchFamily="18" charset="0"/>
                      </a:rPr>
                      <m:t>𝑎</m:t>
                    </m:r>
                  </m:oMath>
                </a14:m>
                <a:r>
                  <a:rPr lang="it-IT" sz="2400" dirty="0" smtClean="0"/>
                  <a:t> e </a:t>
                </a:r>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𝑣</m:t>
                        </m:r>
                      </m:e>
                      <m:sub>
                        <m:r>
                          <a:rPr lang="it-IT" sz="2400" i="1">
                            <a:latin typeface="Cambria Math" panose="02040503050406030204" pitchFamily="18" charset="0"/>
                          </a:rPr>
                          <m:t>0</m:t>
                        </m:r>
                      </m:sub>
                    </m:sSub>
                  </m:oMath>
                </a14:m>
                <a:r>
                  <a:rPr lang="it-IT" sz="2400" dirty="0" smtClean="0"/>
                  <a:t> con i relativi scarti. NB: </a:t>
                </a:r>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𝑣</m:t>
                        </m:r>
                      </m:e>
                      <m:sub>
                        <m:r>
                          <a:rPr lang="it-IT" sz="2400" i="1">
                            <a:latin typeface="Cambria Math" panose="02040503050406030204" pitchFamily="18" charset="0"/>
                          </a:rPr>
                          <m:t>0</m:t>
                        </m:r>
                      </m:sub>
                    </m:sSub>
                  </m:oMath>
                </a14:m>
                <a:r>
                  <a:rPr lang="it-IT" sz="2400" dirty="0" smtClean="0"/>
                  <a:t> è la velocità estrapolata all'istante </a:t>
                </a:r>
                <a14:m>
                  <m:oMath xmlns:m="http://schemas.openxmlformats.org/officeDocument/2006/math">
                    <m:r>
                      <a:rPr lang="it-IT" sz="2400" b="0" i="1" smtClean="0">
                        <a:latin typeface="Cambria Math" panose="02040503050406030204" pitchFamily="18" charset="0"/>
                      </a:rPr>
                      <m:t>𝑡</m:t>
                    </m:r>
                    <m:r>
                      <a:rPr lang="it-IT" sz="2400" b="0" i="1" smtClean="0">
                        <a:latin typeface="Cambria Math" panose="02040503050406030204" pitchFamily="18" charset="0"/>
                      </a:rPr>
                      <m:t>=0</m:t>
                    </m:r>
                  </m:oMath>
                </a14:m>
                <a:r>
                  <a:rPr lang="it-IT" sz="2400" dirty="0" smtClean="0"/>
                  <a:t>, ma a noi serve conoscere le velocità agli istanti </a:t>
                </a:r>
                <a14:m>
                  <m:oMath xmlns:m="http://schemas.openxmlformats.org/officeDocument/2006/math">
                    <m:sSubSup>
                      <m:sSubSupPr>
                        <m:ctrlPr>
                          <a:rPr lang="it-IT" sz="2400" i="1" smtClean="0">
                            <a:latin typeface="Cambria Math" panose="02040503050406030204" pitchFamily="18" charset="0"/>
                          </a:rPr>
                        </m:ctrlPr>
                      </m:sSubSupPr>
                      <m:e>
                        <m:r>
                          <a:rPr lang="it-IT" sz="2400" b="0" i="1" smtClean="0">
                            <a:latin typeface="Cambria Math" panose="02040503050406030204" pitchFamily="18" charset="0"/>
                          </a:rPr>
                          <m:t>𝑡</m:t>
                        </m:r>
                      </m:e>
                      <m:sub>
                        <m:r>
                          <a:rPr lang="it-IT" sz="2400" b="0" i="1" smtClean="0">
                            <a:latin typeface="Cambria Math" panose="02040503050406030204" pitchFamily="18" charset="0"/>
                          </a:rPr>
                          <m:t>0</m:t>
                        </m:r>
                      </m:sub>
                      <m:sup>
                        <m:r>
                          <a:rPr lang="it-IT" sz="2400" b="0" i="1" smtClean="0">
                            <a:latin typeface="Cambria Math" panose="02040503050406030204" pitchFamily="18" charset="0"/>
                          </a:rPr>
                          <m:t>−</m:t>
                        </m:r>
                      </m:sup>
                    </m:sSubSup>
                  </m:oMath>
                </a14:m>
                <a:r>
                  <a:rPr lang="it-IT" sz="2400" dirty="0" smtClean="0"/>
                  <a:t> e </a:t>
                </a:r>
                <a14:m>
                  <m:oMath xmlns:m="http://schemas.openxmlformats.org/officeDocument/2006/math">
                    <m:sSubSup>
                      <m:sSubSupPr>
                        <m:ctrlPr>
                          <a:rPr lang="it-IT" sz="2400" i="1">
                            <a:latin typeface="Cambria Math" panose="02040503050406030204" pitchFamily="18" charset="0"/>
                          </a:rPr>
                        </m:ctrlPr>
                      </m:sSubSupPr>
                      <m:e>
                        <m:r>
                          <a:rPr lang="it-IT" sz="2400" i="1">
                            <a:latin typeface="Cambria Math" panose="02040503050406030204" pitchFamily="18" charset="0"/>
                          </a:rPr>
                          <m:t>𝑡</m:t>
                        </m:r>
                      </m:e>
                      <m:sub>
                        <m:r>
                          <a:rPr lang="it-IT" sz="2400" i="1">
                            <a:latin typeface="Cambria Math" panose="02040503050406030204" pitchFamily="18" charset="0"/>
                          </a:rPr>
                          <m:t>0</m:t>
                        </m:r>
                      </m:sub>
                      <m:sup>
                        <m:r>
                          <a:rPr lang="it-IT" sz="2400" b="0" i="1" smtClean="0">
                            <a:latin typeface="Cambria Math" panose="02040503050406030204" pitchFamily="18" charset="0"/>
                          </a:rPr>
                          <m:t>+</m:t>
                        </m:r>
                      </m:sup>
                    </m:sSubSup>
                  </m:oMath>
                </a14:m>
                <a:r>
                  <a:rPr lang="it-IT" sz="2400" dirty="0" smtClean="0"/>
                  <a:t> prima e dopo l'urto.</a:t>
                </a:r>
                <a:endParaRPr lang="it-IT" sz="2400"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4631102"/>
                <a:ext cx="10863580" cy="1725248"/>
              </a:xfrm>
              <a:blipFill>
                <a:blip r:embed="rId3"/>
                <a:stretch>
                  <a:fillRect l="-786" t="-2473"/>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22</a:t>
            </a:fld>
            <a:endParaRPr lang="it-IT"/>
          </a:p>
        </p:txBody>
      </p:sp>
      <p:grpSp>
        <p:nvGrpSpPr>
          <p:cNvPr id="16" name="Gruppo 15"/>
          <p:cNvGrpSpPr/>
          <p:nvPr/>
        </p:nvGrpSpPr>
        <p:grpSpPr>
          <a:xfrm>
            <a:off x="5793158" y="1166842"/>
            <a:ext cx="5641209" cy="1802885"/>
            <a:chOff x="5793158" y="1166842"/>
            <a:chExt cx="5641209" cy="1802885"/>
          </a:xfrm>
        </p:grpSpPr>
        <p:sp>
          <p:nvSpPr>
            <p:cNvPr id="11" name="Arco 10"/>
            <p:cNvSpPr/>
            <p:nvPr/>
          </p:nvSpPr>
          <p:spPr>
            <a:xfrm rot="20212974">
              <a:off x="5793158" y="1936464"/>
              <a:ext cx="3748831" cy="717313"/>
            </a:xfrm>
            <a:prstGeom prst="arc">
              <a:avLst>
                <a:gd name="adj1" fmla="val 441111"/>
                <a:gd name="adj2" fmla="val 5627037"/>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cxnSp>
          <p:nvCxnSpPr>
            <p:cNvPr id="31" name="Connettore 2 30"/>
            <p:cNvCxnSpPr/>
            <p:nvPr/>
          </p:nvCxnSpPr>
          <p:spPr>
            <a:xfrm>
              <a:off x="7773243" y="264188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rot="16200000">
              <a:off x="7058267" y="192891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asellaDiTesto 35"/>
                <p:cNvSpPr txBox="1"/>
                <p:nvPr/>
              </p:nvSpPr>
              <p:spPr>
                <a:xfrm>
                  <a:off x="11273233" y="269272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36" name="CasellaDiTesto 35"/>
                <p:cNvSpPr txBox="1">
                  <a:spLocks noRot="1" noChangeAspect="1" noMove="1" noResize="1" noEditPoints="1" noAdjustHandles="1" noChangeArrowheads="1" noChangeShapeType="1" noTextEdit="1"/>
                </p:cNvSpPr>
                <p:nvPr/>
              </p:nvSpPr>
              <p:spPr>
                <a:xfrm>
                  <a:off x="11273233" y="2692728"/>
                  <a:ext cx="161134" cy="276999"/>
                </a:xfrm>
                <a:prstGeom prst="rect">
                  <a:avLst/>
                </a:prstGeom>
                <a:blipFill>
                  <a:blip r:embed="rId4"/>
                  <a:stretch>
                    <a:fillRect l="-25926" r="-22222" b="-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7" name="CasellaDiTesto 36"/>
                <p:cNvSpPr txBox="1"/>
                <p:nvPr/>
              </p:nvSpPr>
              <p:spPr>
                <a:xfrm>
                  <a:off x="7506156" y="116684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506156" y="1166842"/>
                  <a:ext cx="194540" cy="276999"/>
                </a:xfrm>
                <a:prstGeom prst="rect">
                  <a:avLst/>
                </a:prstGeom>
                <a:blipFill>
                  <a:blip r:embed="rId5"/>
                  <a:stretch>
                    <a:fillRect l="-15625" r="-9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1" name="CasellaDiTesto 40"/>
                <p:cNvSpPr txBox="1"/>
                <p:nvPr/>
              </p:nvSpPr>
              <p:spPr>
                <a:xfrm>
                  <a:off x="8191174" y="1867415"/>
                  <a:ext cx="576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1</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41" name="CasellaDiTesto 40"/>
                <p:cNvSpPr txBox="1">
                  <a:spLocks noRot="1" noChangeAspect="1" noMove="1" noResize="1" noEditPoints="1" noAdjustHandles="1" noChangeArrowheads="1" noChangeShapeType="1" noTextEdit="1"/>
                </p:cNvSpPr>
                <p:nvPr/>
              </p:nvSpPr>
              <p:spPr>
                <a:xfrm>
                  <a:off x="8191174" y="1867415"/>
                  <a:ext cx="576696" cy="276999"/>
                </a:xfrm>
                <a:prstGeom prst="rect">
                  <a:avLst/>
                </a:prstGeom>
                <a:blipFill>
                  <a:blip r:embed="rId6"/>
                  <a:stretch>
                    <a:fillRect l="-4255" r="-13830" b="-34783"/>
                  </a:stretch>
                </a:blipFill>
              </p:spPr>
              <p:txBody>
                <a:bodyPr/>
                <a:lstStyle/>
                <a:p>
                  <a:r>
                    <a:rPr lang="it-IT">
                      <a:noFill/>
                    </a:rPr>
                    <a:t> </a:t>
                  </a:r>
                </a:p>
              </p:txBody>
            </p:sp>
          </mc:Fallback>
        </mc:AlternateContent>
      </p:grpSp>
      <p:grpSp>
        <p:nvGrpSpPr>
          <p:cNvPr id="7" name="Gruppo 6"/>
          <p:cNvGrpSpPr/>
          <p:nvPr/>
        </p:nvGrpSpPr>
        <p:grpSpPr>
          <a:xfrm rot="-120000">
            <a:off x="1118086" y="1498687"/>
            <a:ext cx="6372908" cy="1019135"/>
            <a:chOff x="1112866" y="1498778"/>
            <a:chExt cx="6372908" cy="1019135"/>
          </a:xfrm>
        </p:grpSpPr>
        <p:cxnSp>
          <p:nvCxnSpPr>
            <p:cNvPr id="25" name="Connettore 2 24"/>
            <p:cNvCxnSpPr/>
            <p:nvPr/>
          </p:nvCxnSpPr>
          <p:spPr>
            <a:xfrm flipH="1">
              <a:off x="5015189" y="149877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1113181" y="2219388"/>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1" name="Gruppo 70"/>
            <p:cNvGrpSpPr/>
            <p:nvPr/>
          </p:nvGrpSpPr>
          <p:grpSpPr>
            <a:xfrm>
              <a:off x="6617799" y="1674000"/>
              <a:ext cx="867975" cy="504000"/>
              <a:chOff x="6617799" y="1674000"/>
              <a:chExt cx="867975" cy="504000"/>
            </a:xfrm>
          </p:grpSpPr>
          <p:grpSp>
            <p:nvGrpSpPr>
              <p:cNvPr id="65" name="Gruppo 64"/>
              <p:cNvGrpSpPr/>
              <p:nvPr/>
            </p:nvGrpSpPr>
            <p:grpSpPr>
              <a:xfrm>
                <a:off x="6617799" y="1674000"/>
                <a:ext cx="504000" cy="504000"/>
                <a:chOff x="6620188" y="1581446"/>
                <a:chExt cx="504000" cy="504000"/>
              </a:xfrm>
            </p:grpSpPr>
            <p:sp>
              <p:nvSpPr>
                <p:cNvPr id="56" name="Arco 55"/>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7" name="Arco 56"/>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8" name="Arco 57"/>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0" name="CasellaDiTesto 69"/>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grpSp>
          <p:nvGrpSpPr>
            <p:cNvPr id="43" name="Gruppo 42"/>
            <p:cNvGrpSpPr/>
            <p:nvPr/>
          </p:nvGrpSpPr>
          <p:grpSpPr>
            <a:xfrm>
              <a:off x="1112866" y="1629763"/>
              <a:ext cx="839831" cy="576000"/>
              <a:chOff x="1112866" y="1712451"/>
              <a:chExt cx="839831" cy="506937"/>
            </a:xfrm>
          </p:grpSpPr>
          <p:sp>
            <p:nvSpPr>
              <p:cNvPr id="33" name="Rettangolo 32"/>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itardo 39"/>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2" name="Gruppo 61"/>
            <p:cNvGrpSpPr/>
            <p:nvPr/>
          </p:nvGrpSpPr>
          <p:grpSpPr>
            <a:xfrm>
              <a:off x="4460403" y="1632065"/>
              <a:ext cx="1772757" cy="579120"/>
              <a:chOff x="4460403" y="1645920"/>
              <a:chExt cx="1772757" cy="579120"/>
            </a:xfrm>
          </p:grpSpPr>
          <mc:AlternateContent xmlns:mc="http://schemas.openxmlformats.org/markup-compatibility/2006" xmlns:a14="http://schemas.microsoft.com/office/drawing/2010/main">
            <mc:Choice Requires="a14">
              <p:sp>
                <p:nvSpPr>
                  <p:cNvPr id="63" name="Rettangolo 62"/>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63" name="Rettangolo 62"/>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1"/>
                    <a:stretch>
                      <a:fillRect/>
                    </a:stretch>
                  </a:blipFill>
                </p:spPr>
                <p:txBody>
                  <a:bodyPr/>
                  <a:lstStyle/>
                  <a:p>
                    <a:r>
                      <a:rPr lang="it-IT">
                        <a:noFill/>
                      </a:rPr>
                      <a:t> </a:t>
                    </a:r>
                  </a:p>
                </p:txBody>
              </p:sp>
            </mc:Fallback>
          </mc:AlternateContent>
          <p:sp>
            <p:nvSpPr>
              <p:cNvPr id="64" name="Rettangolo 63"/>
              <p:cNvSpPr/>
              <p:nvPr/>
            </p:nvSpPr>
            <p:spPr>
              <a:xfrm>
                <a:off x="4460403"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6" name="Connettore diritto 65"/>
              <p:cNvCxnSpPr>
                <a:stCxn id="64" idx="3"/>
                <a:endCxn id="63"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uppo 9"/>
          <p:cNvGrpSpPr/>
          <p:nvPr/>
        </p:nvGrpSpPr>
        <p:grpSpPr>
          <a:xfrm rot="-120000">
            <a:off x="1118084" y="2917877"/>
            <a:ext cx="6364720" cy="1038639"/>
            <a:chOff x="1112864" y="2917968"/>
            <a:chExt cx="6364720" cy="1038639"/>
          </a:xfrm>
        </p:grpSpPr>
        <p:sp>
          <p:nvSpPr>
            <p:cNvPr id="30" name="Rettangolo 29"/>
            <p:cNvSpPr/>
            <p:nvPr/>
          </p:nvSpPr>
          <p:spPr>
            <a:xfrm>
              <a:off x="1112866" y="3658082"/>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2" name="Gruppo 71"/>
            <p:cNvGrpSpPr/>
            <p:nvPr/>
          </p:nvGrpSpPr>
          <p:grpSpPr>
            <a:xfrm>
              <a:off x="6609609" y="3176265"/>
              <a:ext cx="867975" cy="504000"/>
              <a:chOff x="6617799" y="1674000"/>
              <a:chExt cx="867975" cy="504000"/>
            </a:xfrm>
          </p:grpSpPr>
          <p:grpSp>
            <p:nvGrpSpPr>
              <p:cNvPr id="73" name="Gruppo 72"/>
              <p:cNvGrpSpPr/>
              <p:nvPr/>
            </p:nvGrpSpPr>
            <p:grpSpPr>
              <a:xfrm>
                <a:off x="6617799" y="1674000"/>
                <a:ext cx="504000" cy="504000"/>
                <a:chOff x="6620188" y="1581446"/>
                <a:chExt cx="504000" cy="504000"/>
              </a:xfrm>
            </p:grpSpPr>
            <p:sp>
              <p:nvSpPr>
                <p:cNvPr id="75" name="Arco 74"/>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6" name="Arco 75"/>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7" name="Arco 76"/>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4" name="CasellaDiTesto 73"/>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cxnSp>
          <p:nvCxnSpPr>
            <p:cNvPr id="83" name="Connettore 2 82"/>
            <p:cNvCxnSpPr/>
            <p:nvPr/>
          </p:nvCxnSpPr>
          <p:spPr>
            <a:xfrm>
              <a:off x="3766651" y="2917968"/>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8" name="Gruppo 87"/>
            <p:cNvGrpSpPr/>
            <p:nvPr/>
          </p:nvGrpSpPr>
          <p:grpSpPr>
            <a:xfrm>
              <a:off x="1112864" y="3069171"/>
              <a:ext cx="839831" cy="576000"/>
              <a:chOff x="1112866" y="1712451"/>
              <a:chExt cx="839831" cy="506937"/>
            </a:xfrm>
          </p:grpSpPr>
          <p:sp>
            <p:nvSpPr>
              <p:cNvPr id="89" name="Rettangolo 88"/>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ttangolo 89"/>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itardo 90"/>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7" name="Gruppo 66"/>
            <p:cNvGrpSpPr/>
            <p:nvPr/>
          </p:nvGrpSpPr>
          <p:grpSpPr>
            <a:xfrm>
              <a:off x="3143301" y="3074752"/>
              <a:ext cx="1772757" cy="579120"/>
              <a:chOff x="4460403" y="1645920"/>
              <a:chExt cx="1772757" cy="579120"/>
            </a:xfrm>
          </p:grpSpPr>
          <mc:AlternateContent xmlns:mc="http://schemas.openxmlformats.org/markup-compatibility/2006" xmlns:a14="http://schemas.microsoft.com/office/drawing/2010/main">
            <mc:Choice Requires="a14">
              <p:sp>
                <p:nvSpPr>
                  <p:cNvPr id="68" name="Rettangolo 67"/>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68" name="Rettangolo 67"/>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13"/>
                    <a:stretch>
                      <a:fillRect/>
                    </a:stretch>
                  </a:blipFill>
                </p:spPr>
                <p:txBody>
                  <a:bodyPr/>
                  <a:lstStyle/>
                  <a:p>
                    <a:r>
                      <a:rPr lang="it-IT">
                        <a:noFill/>
                      </a:rPr>
                      <a:t> </a:t>
                    </a:r>
                  </a:p>
                </p:txBody>
              </p:sp>
            </mc:Fallback>
          </mc:AlternateContent>
          <p:sp>
            <p:nvSpPr>
              <p:cNvPr id="69" name="Rettangolo 68"/>
              <p:cNvSpPr/>
              <p:nvPr/>
            </p:nvSpPr>
            <p:spPr>
              <a:xfrm>
                <a:off x="4460403"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8" name="Connettore diritto 77"/>
              <p:cNvCxnSpPr>
                <a:stCxn id="69" idx="3"/>
                <a:endCxn id="68"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 name="Gruppo 14"/>
          <p:cNvGrpSpPr/>
          <p:nvPr/>
        </p:nvGrpSpPr>
        <p:grpSpPr>
          <a:xfrm>
            <a:off x="5778067" y="2853772"/>
            <a:ext cx="5656300" cy="1802885"/>
            <a:chOff x="5778067" y="2853772"/>
            <a:chExt cx="5656300" cy="1802885"/>
          </a:xfrm>
        </p:grpSpPr>
        <p:sp>
          <p:nvSpPr>
            <p:cNvPr id="79" name="Arco 78"/>
            <p:cNvSpPr/>
            <p:nvPr/>
          </p:nvSpPr>
          <p:spPr>
            <a:xfrm rot="20212974">
              <a:off x="5778067" y="3626139"/>
              <a:ext cx="3748831" cy="717313"/>
            </a:xfrm>
            <a:prstGeom prst="arc">
              <a:avLst>
                <a:gd name="adj1" fmla="val 441111"/>
                <a:gd name="adj2" fmla="val 5627037"/>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cxnSp>
          <p:nvCxnSpPr>
            <p:cNvPr id="44" name="Connettore 2 43"/>
            <p:cNvCxnSpPr/>
            <p:nvPr/>
          </p:nvCxnSpPr>
          <p:spPr>
            <a:xfrm>
              <a:off x="7773243" y="432881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16200000">
              <a:off x="7058267" y="361584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CasellaDiTesto 45"/>
                <p:cNvSpPr txBox="1"/>
                <p:nvPr/>
              </p:nvSpPr>
              <p:spPr>
                <a:xfrm>
                  <a:off x="11273233" y="437965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46" name="CasellaDiTesto 45"/>
                <p:cNvSpPr txBox="1">
                  <a:spLocks noRot="1" noChangeAspect="1" noMove="1" noResize="1" noEditPoints="1" noAdjustHandles="1" noChangeArrowheads="1" noChangeShapeType="1" noTextEdit="1"/>
                </p:cNvSpPr>
                <p:nvPr/>
              </p:nvSpPr>
              <p:spPr>
                <a:xfrm>
                  <a:off x="11273233" y="4379658"/>
                  <a:ext cx="161134" cy="276999"/>
                </a:xfrm>
                <a:prstGeom prst="rect">
                  <a:avLst/>
                </a:prstGeom>
                <a:blipFill>
                  <a:blip r:embed="rId14"/>
                  <a:stretch>
                    <a:fillRect l="-25926" r="-22222"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7" name="CasellaDiTesto 46"/>
                <p:cNvSpPr txBox="1"/>
                <p:nvPr/>
              </p:nvSpPr>
              <p:spPr>
                <a:xfrm>
                  <a:off x="7506156" y="285377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47" name="CasellaDiTesto 46"/>
                <p:cNvSpPr txBox="1">
                  <a:spLocks noRot="1" noChangeAspect="1" noMove="1" noResize="1" noEditPoints="1" noAdjustHandles="1" noChangeArrowheads="1" noChangeShapeType="1" noTextEdit="1"/>
                </p:cNvSpPr>
                <p:nvPr/>
              </p:nvSpPr>
              <p:spPr>
                <a:xfrm>
                  <a:off x="7506156" y="2853772"/>
                  <a:ext cx="194540" cy="276999"/>
                </a:xfrm>
                <a:prstGeom prst="rect">
                  <a:avLst/>
                </a:prstGeom>
                <a:blipFill>
                  <a:blip r:embed="rId15"/>
                  <a:stretch>
                    <a:fillRect l="-15625" r="-93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3" name="CasellaDiTesto 52"/>
                <p:cNvSpPr txBox="1"/>
                <p:nvPr/>
              </p:nvSpPr>
              <p:spPr>
                <a:xfrm>
                  <a:off x="9775989" y="3384049"/>
                  <a:ext cx="5820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smtClean="0">
                                <a:latin typeface="Cambria Math" panose="02040503050406030204" pitchFamily="18" charset="0"/>
                              </a:rPr>
                              <m:t>𝑥</m:t>
                            </m:r>
                          </m:e>
                          <m:sub>
                            <m:r>
                              <a:rPr lang="it-IT" b="0" i="1" smtClean="0">
                                <a:latin typeface="Cambria Math" panose="02040503050406030204" pitchFamily="18" charset="0"/>
                              </a:rPr>
                              <m:t>2</m:t>
                            </m:r>
                          </m:sub>
                        </m:sSub>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m:oMathPara>
                  </a14:m>
                  <a:endParaRPr lang="it-IT" dirty="0"/>
                </a:p>
              </p:txBody>
            </p:sp>
          </mc:Choice>
          <mc:Fallback xmlns="">
            <p:sp>
              <p:nvSpPr>
                <p:cNvPr id="53" name="CasellaDiTesto 52"/>
                <p:cNvSpPr txBox="1">
                  <a:spLocks noRot="1" noChangeAspect="1" noMove="1" noResize="1" noEditPoints="1" noAdjustHandles="1" noChangeArrowheads="1" noChangeShapeType="1" noTextEdit="1"/>
                </p:cNvSpPr>
                <p:nvPr/>
              </p:nvSpPr>
              <p:spPr>
                <a:xfrm>
                  <a:off x="9775989" y="3384049"/>
                  <a:ext cx="582019" cy="276999"/>
                </a:xfrm>
                <a:prstGeom prst="rect">
                  <a:avLst/>
                </a:prstGeom>
                <a:blipFill>
                  <a:blip r:embed="rId16"/>
                  <a:stretch>
                    <a:fillRect l="-4211" r="-13684" b="-34783"/>
                  </a:stretch>
                </a:blipFill>
              </p:spPr>
              <p:txBody>
                <a:bodyPr/>
                <a:lstStyle/>
                <a:p>
                  <a:r>
                    <a:rPr lang="it-IT">
                      <a:noFill/>
                    </a:rPr>
                    <a:t> </a:t>
                  </a:r>
                </a:p>
              </p:txBody>
            </p:sp>
          </mc:Fallback>
        </mc:AlternateContent>
        <p:sp>
          <p:nvSpPr>
            <p:cNvPr id="80" name="Arco 79"/>
            <p:cNvSpPr/>
            <p:nvPr/>
          </p:nvSpPr>
          <p:spPr>
            <a:xfrm rot="1009152">
              <a:off x="7401737" y="2864507"/>
              <a:ext cx="3748831" cy="717313"/>
            </a:xfrm>
            <a:prstGeom prst="arc">
              <a:avLst>
                <a:gd name="adj1" fmla="val 441111"/>
                <a:gd name="adj2" fmla="val 5627037"/>
              </a:avLst>
            </a:prstGeom>
            <a:ln w="28575">
              <a:solidFill>
                <a:schemeClr val="accent1">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59" name="CasellaDiTesto 58"/>
                <p:cNvSpPr txBox="1"/>
                <p:nvPr/>
              </p:nvSpPr>
              <p:spPr>
                <a:xfrm>
                  <a:off x="8981909" y="4317804"/>
                  <a:ext cx="37844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𝑡</m:t>
                            </m:r>
                          </m:e>
                          <m:sub>
                            <m:r>
                              <a:rPr lang="it-IT" b="0" i="1" smtClean="0">
                                <a:latin typeface="Cambria Math" panose="02040503050406030204" pitchFamily="18" charset="0"/>
                              </a:rPr>
                              <m:t>0</m:t>
                            </m:r>
                          </m:sub>
                        </m:sSub>
                      </m:oMath>
                    </m:oMathPara>
                  </a14:m>
                  <a:endParaRPr lang="it-IT" dirty="0"/>
                </a:p>
              </p:txBody>
            </p:sp>
          </mc:Choice>
          <mc:Fallback xmlns="">
            <p:sp>
              <p:nvSpPr>
                <p:cNvPr id="59" name="CasellaDiTesto 58"/>
                <p:cNvSpPr txBox="1">
                  <a:spLocks noRot="1" noChangeAspect="1" noMove="1" noResize="1" noEditPoints="1" noAdjustHandles="1" noChangeArrowheads="1" noChangeShapeType="1" noTextEdit="1"/>
                </p:cNvSpPr>
                <p:nvPr/>
              </p:nvSpPr>
              <p:spPr>
                <a:xfrm>
                  <a:off x="8981909" y="4317804"/>
                  <a:ext cx="378440" cy="276999"/>
                </a:xfrm>
                <a:prstGeom prst="rect">
                  <a:avLst/>
                </a:prstGeom>
                <a:blipFill>
                  <a:blip r:embed="rId17"/>
                  <a:stretch>
                    <a:fillRect b="-17391"/>
                  </a:stretch>
                </a:blipFill>
              </p:spPr>
              <p:txBody>
                <a:bodyPr/>
                <a:lstStyle/>
                <a:p>
                  <a:r>
                    <a:rPr lang="it-IT">
                      <a:noFill/>
                    </a:rPr>
                    <a:t> </a:t>
                  </a:r>
                </a:p>
              </p:txBody>
            </p:sp>
          </mc:Fallback>
        </mc:AlternateContent>
        <p:cxnSp>
          <p:nvCxnSpPr>
            <p:cNvPr id="8" name="Connettore diritto 7"/>
            <p:cNvCxnSpPr>
              <a:stCxn id="79" idx="0"/>
            </p:cNvCxnSpPr>
            <p:nvPr/>
          </p:nvCxnSpPr>
          <p:spPr>
            <a:xfrm flipH="1">
              <a:off x="9157331" y="3559049"/>
              <a:ext cx="0" cy="769766"/>
            </a:xfrm>
            <a:prstGeom prst="line">
              <a:avLst/>
            </a:prstGeom>
            <a:ln>
              <a:prstDash val="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04573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2933700" y="0"/>
                <a:ext cx="9369136" cy="1138767"/>
              </a:xfrm>
            </p:spPr>
            <p:txBody>
              <a:bodyPr>
                <a:normAutofit/>
              </a:bodyPr>
              <a:lstStyle/>
              <a:p>
                <a:r>
                  <a:rPr lang="it-IT" dirty="0"/>
                  <a:t>Urto 3</a:t>
                </a:r>
                <a:r>
                  <a:rPr lang="it-IT" dirty="0" smtClean="0"/>
                  <a:t>: Acquisizione dati di misura: </a:t>
                </a:r>
                <a14:m>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b="0" i="1">
                                <a:latin typeface="Cambria Math" panose="02040503050406030204" pitchFamily="18" charset="0"/>
                              </a:rPr>
                              <m:t>𝐹</m:t>
                            </m:r>
                          </m:e>
                        </m:acc>
                      </m:e>
                      <m:sub>
                        <m:r>
                          <a:rPr lang="it-IT" b="0" i="1">
                            <a:latin typeface="Cambria Math" panose="02040503050406030204" pitchFamily="18" charset="0"/>
                          </a:rPr>
                          <m:t>𝑒𝑥𝑡</m:t>
                        </m:r>
                      </m:sub>
                    </m:sSub>
                    <m:r>
                      <a:rPr lang="it-IT" b="0" i="1">
                        <a:latin typeface="Cambria Math" panose="02040503050406030204" pitchFamily="18" charset="0"/>
                      </a:rPr>
                      <m:t>(</m:t>
                    </m:r>
                    <m:r>
                      <a:rPr lang="it-IT" b="0" i="1">
                        <a:latin typeface="Cambria Math" panose="02040503050406030204" pitchFamily="18" charset="0"/>
                      </a:rPr>
                      <m:t>𝑡</m:t>
                    </m:r>
                    <m:r>
                      <a:rPr lang="it-IT" b="0" i="1">
                        <a:latin typeface="Cambria Math" panose="02040503050406030204" pitchFamily="18" charset="0"/>
                      </a:rPr>
                      <m:t>)</m:t>
                    </m:r>
                  </m:oMath>
                </a14:m>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2933700" y="0"/>
                <a:ext cx="9369136" cy="1138767"/>
              </a:xfrm>
              <a:blipFill>
                <a:blip r:embed="rId2"/>
                <a:stretch>
                  <a:fillRect l="-195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3571447"/>
                <a:ext cx="10863580" cy="2585513"/>
              </a:xfrm>
            </p:spPr>
            <p:txBody>
              <a:bodyPr>
                <a:normAutofit fontScale="85000" lnSpcReduction="20000"/>
              </a:bodyPr>
              <a:lstStyle/>
              <a:p>
                <a:pPr marL="457200" indent="-457200">
                  <a:lnSpc>
                    <a:spcPct val="120000"/>
                  </a:lnSpc>
                  <a:buFont typeface="Arial" panose="020B0604020202020204" pitchFamily="34" charset="0"/>
                  <a:buChar char="•"/>
                </a:pPr>
                <a:r>
                  <a:rPr lang="it-IT" dirty="0" smtClean="0"/>
                  <a:t>Si ricava l'andamento nel tempo della forza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𝐹</m:t>
                        </m:r>
                      </m:e>
                      <m:sub>
                        <m:r>
                          <a:rPr lang="it-IT" i="1">
                            <a:latin typeface="Cambria Math" panose="02040503050406030204" pitchFamily="18" charset="0"/>
                          </a:rPr>
                          <m:t>𝑒𝑥𝑡</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𝑡</m:t>
                        </m:r>
                      </m:e>
                    </m:d>
                  </m:oMath>
                </a14:m>
                <a:r>
                  <a:rPr lang="it-IT" dirty="0" smtClean="0"/>
                  <a:t> misurata dal sensore: rispetto al caso precedente, la curva della forza è asimmetrica</a:t>
                </a:r>
              </a:p>
              <a:p>
                <a:pPr marL="457200" indent="-457200">
                  <a:lnSpc>
                    <a:spcPct val="120000"/>
                  </a:lnSpc>
                  <a:buFont typeface="Arial" panose="020B0604020202020204" pitchFamily="34" charset="0"/>
                  <a:buChar char="•"/>
                </a:pPr>
                <a:r>
                  <a:rPr lang="it-IT" dirty="0" smtClean="0"/>
                  <a:t>Tramite </a:t>
                </a:r>
                <a:r>
                  <a:rPr lang="it-IT" i="1" dirty="0" err="1" smtClean="0"/>
                  <a:t>Analyze</a:t>
                </a:r>
                <a:r>
                  <a:rPr lang="it-IT" i="1" dirty="0" smtClean="0"/>
                  <a:t>/</a:t>
                </a:r>
                <a:r>
                  <a:rPr lang="it-IT" i="1" dirty="0" err="1" smtClean="0"/>
                  <a:t>Integral</a:t>
                </a:r>
                <a:r>
                  <a:rPr lang="it-IT" dirty="0" smtClean="0"/>
                  <a:t> misurare il valore dell'integrale su due intervalli di tempo uguali: uno sulla zona della forza,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𝐽</m:t>
                        </m:r>
                      </m:e>
                      <m:sub>
                        <m:r>
                          <a:rPr lang="it-IT" b="0" i="1" smtClean="0">
                            <a:latin typeface="Cambria Math" panose="02040503050406030204" pitchFamily="18" charset="0"/>
                          </a:rPr>
                          <m:t>𝑓𝑜𝑟𝑧𝑎</m:t>
                        </m:r>
                      </m:sub>
                    </m:sSub>
                  </m:oMath>
                </a14:m>
                <a:r>
                  <a:rPr lang="it-IT" dirty="0" smtClean="0"/>
                  <a:t>, e un altro nella zona di segnale idealmente nullo,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b="0" i="1" smtClean="0">
                            <a:latin typeface="Cambria Math" panose="02040503050406030204" pitchFamily="18" charset="0"/>
                          </a:rPr>
                          <m:t>𝑧𝑒𝑟𝑜</m:t>
                        </m:r>
                      </m:sub>
                    </m:sSub>
                  </m:oMath>
                </a14:m>
                <a:r>
                  <a:rPr lang="it-IT" dirty="0" smtClean="0"/>
                  <a:t>; il valore dell'impulso è dato dalla differenza tra i due (segnale – fondo): </a:t>
                </a:r>
                <a14:m>
                  <m:oMath xmlns:m="http://schemas.openxmlformats.org/officeDocument/2006/math">
                    <m:r>
                      <a:rPr lang="it-IT" b="0" i="1" smtClean="0">
                        <a:latin typeface="Cambria Math" panose="02040503050406030204" pitchFamily="18" charset="0"/>
                      </a:rPr>
                      <m:t>𝐽</m:t>
                    </m:r>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i="1">
                            <a:latin typeface="Cambria Math" panose="02040503050406030204" pitchFamily="18" charset="0"/>
                          </a:rPr>
                          <m:t>𝑓𝑜𝑟𝑧𝑎</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b="0" i="1" smtClean="0">
                            <a:latin typeface="Cambria Math" panose="02040503050406030204" pitchFamily="18" charset="0"/>
                          </a:rPr>
                          <m:t>𝑧𝑒𝑟𝑜</m:t>
                        </m:r>
                      </m:sub>
                    </m:sSub>
                  </m:oMath>
                </a14:m>
                <a:r>
                  <a:rPr lang="it-IT" dirty="0" smtClean="0"/>
                  <a:t>.</a:t>
                </a: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3571447"/>
                <a:ext cx="10863580" cy="2585513"/>
              </a:xfrm>
              <a:blipFill>
                <a:blip r:embed="rId3"/>
                <a:stretch>
                  <a:fillRect l="-786" t="-1651" r="-673"/>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23</a:t>
            </a:fld>
            <a:endParaRPr lang="it-IT"/>
          </a:p>
        </p:txBody>
      </p:sp>
      <p:grpSp>
        <p:nvGrpSpPr>
          <p:cNvPr id="10" name="Gruppo 9"/>
          <p:cNvGrpSpPr/>
          <p:nvPr/>
        </p:nvGrpSpPr>
        <p:grpSpPr>
          <a:xfrm rot="-120000">
            <a:off x="930808" y="1894243"/>
            <a:ext cx="6215584" cy="888154"/>
            <a:chOff x="930808" y="2226749"/>
            <a:chExt cx="6215584" cy="888154"/>
          </a:xfrm>
        </p:grpSpPr>
        <p:sp>
          <p:nvSpPr>
            <p:cNvPr id="29" name="Rettangolo 28"/>
            <p:cNvSpPr/>
            <p:nvPr/>
          </p:nvSpPr>
          <p:spPr>
            <a:xfrm>
              <a:off x="931123" y="2816378"/>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 name="Gruppo 42"/>
            <p:cNvGrpSpPr/>
            <p:nvPr/>
          </p:nvGrpSpPr>
          <p:grpSpPr>
            <a:xfrm>
              <a:off x="930808" y="2231164"/>
              <a:ext cx="839831" cy="576000"/>
              <a:chOff x="1112866" y="1712451"/>
              <a:chExt cx="839831" cy="506937"/>
            </a:xfrm>
          </p:grpSpPr>
          <p:sp>
            <p:nvSpPr>
              <p:cNvPr id="33" name="Rettangolo 32"/>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itardo 39"/>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 name="Gruppo 38"/>
            <p:cNvGrpSpPr/>
            <p:nvPr/>
          </p:nvGrpSpPr>
          <p:grpSpPr>
            <a:xfrm rot="21600000">
              <a:off x="1782795" y="2226749"/>
              <a:ext cx="1772757" cy="579120"/>
              <a:chOff x="4460403" y="1645920"/>
              <a:chExt cx="1772757" cy="579120"/>
            </a:xfrm>
          </p:grpSpPr>
          <mc:AlternateContent xmlns:mc="http://schemas.openxmlformats.org/markup-compatibility/2006" xmlns:a14="http://schemas.microsoft.com/office/drawing/2010/main">
            <mc:Choice Requires="a14">
              <p:sp>
                <p:nvSpPr>
                  <p:cNvPr id="41" name="Rettangolo 40"/>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41" name="Rettangolo 40"/>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8"/>
                    <a:stretch>
                      <a:fillRect/>
                    </a:stretch>
                  </a:blipFill>
                </p:spPr>
                <p:txBody>
                  <a:bodyPr/>
                  <a:lstStyle/>
                  <a:p>
                    <a:r>
                      <a:rPr lang="it-IT">
                        <a:noFill/>
                      </a:rPr>
                      <a:t> </a:t>
                    </a:r>
                  </a:p>
                </p:txBody>
              </p:sp>
            </mc:Fallback>
          </mc:AlternateContent>
          <p:sp>
            <p:nvSpPr>
              <p:cNvPr id="42" name="Rettangolo 41"/>
              <p:cNvSpPr/>
              <p:nvPr/>
            </p:nvSpPr>
            <p:spPr>
              <a:xfrm>
                <a:off x="4460403" y="1754568"/>
                <a:ext cx="54000" cy="360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4" name="Connettore diritto 43"/>
              <p:cNvCxnSpPr>
                <a:stCxn id="42" idx="3"/>
                <a:endCxn id="41"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 name="Gruppo 7"/>
          <p:cNvGrpSpPr/>
          <p:nvPr/>
        </p:nvGrpSpPr>
        <p:grpSpPr>
          <a:xfrm>
            <a:off x="7104391" y="1263190"/>
            <a:ext cx="4249409" cy="2082561"/>
            <a:chOff x="7104391" y="1595696"/>
            <a:chExt cx="4249409" cy="2082561"/>
          </a:xfrm>
        </p:grpSpPr>
        <p:cxnSp>
          <p:nvCxnSpPr>
            <p:cNvPr id="31" name="Connettore 2 30"/>
            <p:cNvCxnSpPr/>
            <p:nvPr/>
          </p:nvCxnSpPr>
          <p:spPr>
            <a:xfrm>
              <a:off x="7734241" y="201501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rot="16200000">
              <a:off x="6782702" y="2623171"/>
              <a:ext cx="1908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asellaDiTesto 35"/>
                <p:cNvSpPr txBox="1"/>
                <p:nvPr/>
              </p:nvSpPr>
              <p:spPr>
                <a:xfrm>
                  <a:off x="11192666" y="1616261"/>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36" name="CasellaDiTesto 35"/>
                <p:cNvSpPr txBox="1">
                  <a:spLocks noRot="1" noChangeAspect="1" noMove="1" noResize="1" noEditPoints="1" noAdjustHandles="1" noChangeArrowheads="1" noChangeShapeType="1" noTextEdit="1"/>
                </p:cNvSpPr>
                <p:nvPr/>
              </p:nvSpPr>
              <p:spPr>
                <a:xfrm>
                  <a:off x="11192666" y="1616261"/>
                  <a:ext cx="161134" cy="276999"/>
                </a:xfrm>
                <a:prstGeom prst="rect">
                  <a:avLst/>
                </a:prstGeom>
                <a:blipFill>
                  <a:blip r:embed="rId9"/>
                  <a:stretch>
                    <a:fillRect l="-25926" r="-22222" b="-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7" name="CasellaDiTesto 36"/>
                <p:cNvSpPr txBox="1"/>
                <p:nvPr/>
              </p:nvSpPr>
              <p:spPr>
                <a:xfrm>
                  <a:off x="7104391" y="1633491"/>
                  <a:ext cx="4584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𝐹</m:t>
                            </m:r>
                          </m:e>
                          <m:sub>
                            <m:r>
                              <a:rPr lang="it-IT" b="0" i="1" smtClean="0">
                                <a:latin typeface="Cambria Math" panose="02040503050406030204" pitchFamily="18" charset="0"/>
                              </a:rPr>
                              <m:t>𝑒𝑥𝑡</m:t>
                            </m:r>
                          </m:sub>
                        </m:sSub>
                      </m:oMath>
                    </m:oMathPara>
                  </a14:m>
                  <a:endParaRPr lang="it-IT"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104391" y="1633491"/>
                  <a:ext cx="458459" cy="276999"/>
                </a:xfrm>
                <a:prstGeom prst="rect">
                  <a:avLst/>
                </a:prstGeom>
                <a:blipFill>
                  <a:blip r:embed="rId10"/>
                  <a:stretch>
                    <a:fillRect l="-10526" r="-1316" b="-15217"/>
                  </a:stretch>
                </a:blipFill>
              </p:spPr>
              <p:txBody>
                <a:bodyPr/>
                <a:lstStyle/>
                <a:p>
                  <a:r>
                    <a:rPr lang="it-IT">
                      <a:noFill/>
                    </a:rPr>
                    <a:t> </a:t>
                  </a:r>
                </a:p>
              </p:txBody>
            </p:sp>
          </mc:Fallback>
        </mc:AlternateContent>
        <p:pic>
          <p:nvPicPr>
            <p:cNvPr id="13" name="Immagine 12"/>
            <p:cNvPicPr>
              <a:picLocks/>
            </p:cNvPicPr>
            <p:nvPr/>
          </p:nvPicPr>
          <p:blipFill>
            <a:blip r:embed="rId11"/>
            <a:stretch>
              <a:fillRect/>
            </a:stretch>
          </p:blipFill>
          <p:spPr>
            <a:xfrm>
              <a:off x="8899076" y="2060607"/>
              <a:ext cx="216000" cy="36000"/>
            </a:xfrm>
            <a:prstGeom prst="rect">
              <a:avLst/>
            </a:prstGeom>
          </p:spPr>
        </p:pic>
        <p:pic>
          <p:nvPicPr>
            <p:cNvPr id="63" name="Immagine 62"/>
            <p:cNvPicPr>
              <a:picLocks/>
            </p:cNvPicPr>
            <p:nvPr/>
          </p:nvPicPr>
          <p:blipFill>
            <a:blip r:embed="rId11"/>
            <a:stretch>
              <a:fillRect/>
            </a:stretch>
          </p:blipFill>
          <p:spPr>
            <a:xfrm>
              <a:off x="8682629" y="2062988"/>
              <a:ext cx="216000" cy="36000"/>
            </a:xfrm>
            <a:prstGeom prst="rect">
              <a:avLst/>
            </a:prstGeom>
          </p:spPr>
        </p:pic>
        <p:pic>
          <p:nvPicPr>
            <p:cNvPr id="64" name="Immagine 63"/>
            <p:cNvPicPr>
              <a:picLocks/>
            </p:cNvPicPr>
            <p:nvPr/>
          </p:nvPicPr>
          <p:blipFill>
            <a:blip r:embed="rId11"/>
            <a:stretch>
              <a:fillRect/>
            </a:stretch>
          </p:blipFill>
          <p:spPr>
            <a:xfrm>
              <a:off x="8465735" y="2063652"/>
              <a:ext cx="216000" cy="36000"/>
            </a:xfrm>
            <a:prstGeom prst="rect">
              <a:avLst/>
            </a:prstGeom>
          </p:spPr>
        </p:pic>
        <p:pic>
          <p:nvPicPr>
            <p:cNvPr id="66" name="Immagine 65"/>
            <p:cNvPicPr>
              <a:picLocks/>
            </p:cNvPicPr>
            <p:nvPr/>
          </p:nvPicPr>
          <p:blipFill>
            <a:blip r:embed="rId11"/>
            <a:stretch>
              <a:fillRect/>
            </a:stretch>
          </p:blipFill>
          <p:spPr>
            <a:xfrm>
              <a:off x="8249288" y="2066033"/>
              <a:ext cx="216000" cy="36000"/>
            </a:xfrm>
            <a:prstGeom prst="rect">
              <a:avLst/>
            </a:prstGeom>
          </p:spPr>
        </p:pic>
        <p:pic>
          <p:nvPicPr>
            <p:cNvPr id="67" name="Immagine 66"/>
            <p:cNvPicPr>
              <a:picLocks/>
            </p:cNvPicPr>
            <p:nvPr/>
          </p:nvPicPr>
          <p:blipFill>
            <a:blip r:embed="rId11"/>
            <a:stretch>
              <a:fillRect/>
            </a:stretch>
          </p:blipFill>
          <p:spPr>
            <a:xfrm>
              <a:off x="9550297" y="2058945"/>
              <a:ext cx="216000" cy="36000"/>
            </a:xfrm>
            <a:prstGeom prst="rect">
              <a:avLst/>
            </a:prstGeom>
          </p:spPr>
        </p:pic>
        <p:pic>
          <p:nvPicPr>
            <p:cNvPr id="68" name="Immagine 67"/>
            <p:cNvPicPr>
              <a:picLocks/>
            </p:cNvPicPr>
            <p:nvPr/>
          </p:nvPicPr>
          <p:blipFill>
            <a:blip r:embed="rId11"/>
            <a:stretch>
              <a:fillRect/>
            </a:stretch>
          </p:blipFill>
          <p:spPr>
            <a:xfrm>
              <a:off x="9333850" y="2061326"/>
              <a:ext cx="216000" cy="36000"/>
            </a:xfrm>
            <a:prstGeom prst="rect">
              <a:avLst/>
            </a:prstGeom>
          </p:spPr>
        </p:pic>
        <p:pic>
          <p:nvPicPr>
            <p:cNvPr id="69" name="Immagine 68"/>
            <p:cNvPicPr>
              <a:picLocks/>
            </p:cNvPicPr>
            <p:nvPr/>
          </p:nvPicPr>
          <p:blipFill>
            <a:blip r:embed="rId11"/>
            <a:stretch>
              <a:fillRect/>
            </a:stretch>
          </p:blipFill>
          <p:spPr>
            <a:xfrm>
              <a:off x="10459436" y="2061617"/>
              <a:ext cx="216000" cy="36000"/>
            </a:xfrm>
            <a:prstGeom prst="rect">
              <a:avLst/>
            </a:prstGeom>
          </p:spPr>
        </p:pic>
        <p:pic>
          <p:nvPicPr>
            <p:cNvPr id="78" name="Immagine 77"/>
            <p:cNvPicPr>
              <a:picLocks/>
            </p:cNvPicPr>
            <p:nvPr/>
          </p:nvPicPr>
          <p:blipFill>
            <a:blip r:embed="rId11"/>
            <a:stretch>
              <a:fillRect/>
            </a:stretch>
          </p:blipFill>
          <p:spPr>
            <a:xfrm>
              <a:off x="10242989" y="2063998"/>
              <a:ext cx="216000" cy="36000"/>
            </a:xfrm>
            <a:prstGeom prst="rect">
              <a:avLst/>
            </a:prstGeom>
          </p:spPr>
        </p:pic>
        <p:cxnSp>
          <p:nvCxnSpPr>
            <p:cNvPr id="16" name="Connettore 2 15"/>
            <p:cNvCxnSpPr/>
            <p:nvPr/>
          </p:nvCxnSpPr>
          <p:spPr>
            <a:xfrm flipV="1">
              <a:off x="9711843" y="1910490"/>
              <a:ext cx="13320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100" name="Immagine 99"/>
            <p:cNvPicPr>
              <a:picLocks/>
            </p:cNvPicPr>
            <p:nvPr/>
          </p:nvPicPr>
          <p:blipFill>
            <a:blip r:embed="rId11"/>
            <a:stretch>
              <a:fillRect/>
            </a:stretch>
          </p:blipFill>
          <p:spPr>
            <a:xfrm>
              <a:off x="9119088" y="2059664"/>
              <a:ext cx="216000" cy="36000"/>
            </a:xfrm>
            <a:prstGeom prst="rect">
              <a:avLst/>
            </a:prstGeom>
          </p:spPr>
        </p:pic>
        <p:cxnSp>
          <p:nvCxnSpPr>
            <p:cNvPr id="101" name="Connettore 2 100"/>
            <p:cNvCxnSpPr/>
            <p:nvPr/>
          </p:nvCxnSpPr>
          <p:spPr>
            <a:xfrm>
              <a:off x="8311175" y="1910490"/>
              <a:ext cx="13320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9973414" y="1595696"/>
              <a:ext cx="811441" cy="307777"/>
            </a:xfrm>
            <a:prstGeom prst="rect">
              <a:avLst/>
            </a:prstGeom>
            <a:noFill/>
          </p:spPr>
          <p:txBody>
            <a:bodyPr wrap="none" rtlCol="0">
              <a:spAutoFit/>
            </a:bodyPr>
            <a:lstStyle/>
            <a:p>
              <a:r>
                <a:rPr lang="it-IT" sz="1400" dirty="0" smtClean="0"/>
                <a:t>segnale</a:t>
              </a:r>
              <a:endParaRPr lang="it-IT" sz="1400" dirty="0"/>
            </a:p>
          </p:txBody>
        </p:sp>
        <p:sp>
          <p:nvSpPr>
            <p:cNvPr id="102" name="CasellaDiTesto 101"/>
            <p:cNvSpPr txBox="1"/>
            <p:nvPr/>
          </p:nvSpPr>
          <p:spPr>
            <a:xfrm>
              <a:off x="8725273" y="1612067"/>
              <a:ext cx="631904" cy="307777"/>
            </a:xfrm>
            <a:prstGeom prst="rect">
              <a:avLst/>
            </a:prstGeom>
            <a:noFill/>
          </p:spPr>
          <p:txBody>
            <a:bodyPr wrap="none" rtlCol="0">
              <a:spAutoFit/>
            </a:bodyPr>
            <a:lstStyle/>
            <a:p>
              <a:r>
                <a:rPr lang="it-IT" sz="1400" dirty="0" smtClean="0"/>
                <a:t>fondo</a:t>
              </a:r>
              <a:endParaRPr lang="it-IT" sz="1400" dirty="0"/>
            </a:p>
          </p:txBody>
        </p:sp>
        <p:grpSp>
          <p:nvGrpSpPr>
            <p:cNvPr id="4" name="Gruppo 3"/>
            <p:cNvGrpSpPr/>
            <p:nvPr/>
          </p:nvGrpSpPr>
          <p:grpSpPr>
            <a:xfrm>
              <a:off x="9711843" y="2057365"/>
              <a:ext cx="1341586" cy="1620892"/>
              <a:chOff x="9327425" y="2057365"/>
              <a:chExt cx="1341586" cy="1620892"/>
            </a:xfrm>
          </p:grpSpPr>
          <p:pic>
            <p:nvPicPr>
              <p:cNvPr id="11" name="Immagine 10"/>
              <p:cNvPicPr>
                <a:picLocks/>
              </p:cNvPicPr>
              <p:nvPr/>
            </p:nvPicPr>
            <p:blipFill rotWithShape="1">
              <a:blip r:embed="rId12"/>
              <a:srcRect l="-1" r="50675"/>
              <a:stretch/>
            </p:blipFill>
            <p:spPr>
              <a:xfrm flipV="1">
                <a:off x="9327425" y="2057365"/>
                <a:ext cx="479449" cy="1620892"/>
              </a:xfrm>
              <a:prstGeom prst="rect">
                <a:avLst/>
              </a:prstGeom>
            </p:spPr>
          </p:pic>
          <p:pic>
            <p:nvPicPr>
              <p:cNvPr id="45" name="Immagine 44"/>
              <p:cNvPicPr>
                <a:picLocks/>
              </p:cNvPicPr>
              <p:nvPr/>
            </p:nvPicPr>
            <p:blipFill rotWithShape="1">
              <a:blip r:embed="rId12"/>
              <a:srcRect l="48373"/>
              <a:stretch/>
            </p:blipFill>
            <p:spPr>
              <a:xfrm flipV="1">
                <a:off x="9795970" y="2057365"/>
                <a:ext cx="873041" cy="1620892"/>
              </a:xfrm>
              <a:prstGeom prst="rect">
                <a:avLst/>
              </a:prstGeom>
            </p:spPr>
          </p:pic>
        </p:grpSp>
      </p:grpSp>
    </p:spTree>
    <p:extLst>
      <p:ext uri="{BB962C8B-B14F-4D97-AF65-F5344CB8AC3E}">
        <p14:creationId xmlns:p14="http://schemas.microsoft.com/office/powerpoint/2010/main" val="19432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3</a:t>
            </a:r>
            <a:r>
              <a:rPr lang="it-IT" dirty="0" smtClean="0"/>
              <a:t>: Misure e analisi dati (1)</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272209"/>
                <a:ext cx="10863580" cy="4884751"/>
              </a:xfrm>
            </p:spPr>
            <p:txBody>
              <a:bodyPr>
                <a:normAutofit fontScale="92500"/>
              </a:bodyPr>
              <a:lstStyle/>
              <a:p>
                <a:pPr marL="457200" indent="-457200">
                  <a:lnSpc>
                    <a:spcPct val="110000"/>
                  </a:lnSpc>
                  <a:buFont typeface="Arial" panose="020B0604020202020204" pitchFamily="34" charset="0"/>
                  <a:buChar char="•"/>
                </a:pPr>
                <a:r>
                  <a:rPr lang="it-IT" dirty="0" smtClean="0"/>
                  <a:t>Per determinare con la miglior accuratezza possibile l'istante dell'urto si utilizza il grafico di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𝐹</m:t>
                        </m:r>
                      </m:e>
                      <m:sub>
                        <m:r>
                          <a:rPr lang="it-IT" i="1">
                            <a:latin typeface="Cambria Math" panose="02040503050406030204" pitchFamily="18" charset="0"/>
                          </a:rPr>
                          <m:t>𝑒𝑥𝑡</m:t>
                        </m:r>
                      </m:sub>
                    </m:sSub>
                    <m:d>
                      <m:dPr>
                        <m:ctrlPr>
                          <a:rPr lang="it-IT" i="1">
                            <a:latin typeface="Cambria Math" panose="02040503050406030204" pitchFamily="18" charset="0"/>
                          </a:rPr>
                        </m:ctrlPr>
                      </m:dPr>
                      <m:e>
                        <m:r>
                          <a:rPr lang="it-IT" i="1">
                            <a:latin typeface="Cambria Math" panose="02040503050406030204" pitchFamily="18" charset="0"/>
                          </a:rPr>
                          <m:t>𝑡</m:t>
                        </m:r>
                      </m:e>
                    </m:d>
                  </m:oMath>
                </a14:m>
                <a:r>
                  <a:rPr lang="it-IT" dirty="0" smtClean="0"/>
                  <a:t>. Per mezzo del menu </a:t>
                </a:r>
                <a:r>
                  <a:rPr lang="it-IT" i="1" dirty="0" smtClean="0"/>
                  <a:t>Data/New </a:t>
                </a:r>
                <a:r>
                  <a:rPr lang="it-IT" i="1" dirty="0" err="1" smtClean="0"/>
                  <a:t>Calculated</a:t>
                </a:r>
                <a:r>
                  <a:rPr lang="it-IT" i="1" dirty="0" smtClean="0"/>
                  <a:t> </a:t>
                </a:r>
                <a:r>
                  <a:rPr lang="it-IT" i="1" dirty="0" err="1" smtClean="0"/>
                  <a:t>Column</a:t>
                </a:r>
                <a:r>
                  <a:rPr lang="it-IT" dirty="0" smtClean="0"/>
                  <a:t>, aggiungere la derivata della Forza nel tempo; con </a:t>
                </a:r>
                <a:r>
                  <a:rPr lang="it-IT" dirty="0" err="1" smtClean="0"/>
                  <a:t>Insert</a:t>
                </a:r>
                <a:r>
                  <a:rPr lang="it-IT" dirty="0" smtClean="0"/>
                  <a:t>/</a:t>
                </a:r>
                <a:r>
                  <a:rPr lang="it-IT" dirty="0" err="1" smtClean="0"/>
                  <a:t>Graph</a:t>
                </a:r>
                <a:r>
                  <a:rPr lang="it-IT" dirty="0" smtClean="0"/>
                  <a:t> si visualizza il grafico di questa derivata.</a:t>
                </a:r>
              </a:p>
              <a:p>
                <a:pPr marL="457200" indent="-457200">
                  <a:lnSpc>
                    <a:spcPct val="110000"/>
                  </a:lnSpc>
                  <a:buFont typeface="Arial" panose="020B0604020202020204" pitchFamily="34" charset="0"/>
                  <a:buChar char="•"/>
                </a:pPr>
                <a:r>
                  <a:rPr lang="it-IT" dirty="0" smtClean="0"/>
                  <a:t>Si espande il grafico della derivata nell'intorno dell'urto e si effettua il </a:t>
                </a:r>
                <a:r>
                  <a:rPr lang="it-IT" dirty="0" err="1" smtClean="0"/>
                  <a:t>fit</a:t>
                </a:r>
                <a:r>
                  <a:rPr lang="it-IT" dirty="0" smtClean="0"/>
                  <a:t> lineare della porzione di derivata che interseca l'asse orizzontale, </a:t>
                </a:r>
                <a14:m>
                  <m:oMath xmlns:m="http://schemas.openxmlformats.org/officeDocument/2006/math">
                    <m:f>
                      <m:fPr>
                        <m:ctrlPr>
                          <a:rPr lang="it-IT" i="1" smtClean="0">
                            <a:latin typeface="Cambria Math" panose="02040503050406030204" pitchFamily="18" charset="0"/>
                          </a:rPr>
                        </m:ctrlPr>
                      </m:fPr>
                      <m:num>
                        <m:r>
                          <a:rPr lang="it-IT" i="1" smtClean="0">
                            <a:latin typeface="Cambria Math" panose="02040503050406030204" pitchFamily="18" charset="0"/>
                          </a:rPr>
                          <m:t>𝑑</m:t>
                        </m:r>
                        <m:r>
                          <a:rPr lang="it-IT" b="0" i="1" smtClean="0">
                            <a:latin typeface="Cambria Math" panose="02040503050406030204" pitchFamily="18" charset="0"/>
                          </a:rPr>
                          <m:t>𝐹</m:t>
                        </m:r>
                      </m:num>
                      <m:den>
                        <m:r>
                          <a:rPr lang="it-IT" i="1" smtClean="0">
                            <a:latin typeface="Cambria Math" panose="02040503050406030204" pitchFamily="18" charset="0"/>
                          </a:rPr>
                          <m:t>𝑑</m:t>
                        </m:r>
                        <m:r>
                          <a:rPr lang="it-IT" b="0" i="1" smtClean="0">
                            <a:latin typeface="Cambria Math" panose="02040503050406030204" pitchFamily="18" charset="0"/>
                          </a:rPr>
                          <m:t>𝑡</m:t>
                        </m:r>
                      </m:den>
                    </m:f>
                    <m:r>
                      <a:rPr lang="it-IT" b="0" i="1" smtClean="0">
                        <a:latin typeface="Cambria Math" panose="02040503050406030204" pitchFamily="18" charset="0"/>
                      </a:rPr>
                      <m:t>=</m:t>
                    </m:r>
                    <m:r>
                      <a:rPr lang="it-IT" b="0" i="1" smtClean="0">
                        <a:latin typeface="Cambria Math" panose="02040503050406030204" pitchFamily="18" charset="0"/>
                      </a:rPr>
                      <m:t>𝑚𝑡</m:t>
                    </m:r>
                    <m:r>
                      <a:rPr lang="it-IT" b="0" i="1" smtClean="0">
                        <a:latin typeface="Cambria Math" panose="02040503050406030204" pitchFamily="18" charset="0"/>
                      </a:rPr>
                      <m:t>+</m:t>
                    </m:r>
                    <m:r>
                      <a:rPr lang="it-IT" b="0" i="1" smtClean="0">
                        <a:latin typeface="Cambria Math" panose="02040503050406030204" pitchFamily="18" charset="0"/>
                      </a:rPr>
                      <m:t>𝑏</m:t>
                    </m:r>
                  </m:oMath>
                </a14:m>
                <a:r>
                  <a:rPr lang="it-IT" dirty="0" smtClean="0"/>
                  <a:t>.</a:t>
                </a:r>
              </a:p>
              <a:p>
                <a:pPr marL="457200" indent="-457200">
                  <a:lnSpc>
                    <a:spcPct val="110000"/>
                  </a:lnSpc>
                  <a:buFont typeface="Arial" panose="020B0604020202020204" pitchFamily="34" charset="0"/>
                  <a:buChar char="•"/>
                </a:pPr>
                <a:r>
                  <a:rPr lang="it-IT" dirty="0" smtClean="0"/>
                  <a:t>Ponendo </a:t>
                </a:r>
                <a14:m>
                  <m:oMath xmlns:m="http://schemas.openxmlformats.org/officeDocument/2006/math">
                    <m:sSub>
                      <m:sSubPr>
                        <m:ctrlPr>
                          <a:rPr lang="it-IT" i="1" smtClean="0">
                            <a:latin typeface="Cambria Math" panose="02040503050406030204" pitchFamily="18" charset="0"/>
                          </a:rPr>
                        </m:ctrlPr>
                      </m:sSubPr>
                      <m:e>
                        <m:d>
                          <m:dPr>
                            <m:begChr m:val=""/>
                            <m:endChr m:val="|"/>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panose="02040503050406030204" pitchFamily="18" charset="0"/>
                                  </a:rPr>
                                  <m:t>𝑑𝐹</m:t>
                                </m:r>
                              </m:num>
                              <m:den>
                                <m:r>
                                  <a:rPr lang="it-IT" i="1">
                                    <a:latin typeface="Cambria Math" panose="02040503050406030204" pitchFamily="18" charset="0"/>
                                  </a:rPr>
                                  <m:t>𝑑𝑡</m:t>
                                </m:r>
                              </m:den>
                            </m:f>
                          </m:e>
                        </m:d>
                      </m:e>
                      <m:sub>
                        <m:sSub>
                          <m:sSubPr>
                            <m:ctrlPr>
                              <a:rPr lang="it-IT" i="1">
                                <a:latin typeface="Cambria Math" panose="02040503050406030204" pitchFamily="18" charset="0"/>
                              </a:rPr>
                            </m:ctrlPr>
                          </m:sSubPr>
                          <m:e>
                            <m:r>
                              <a:rPr lang="it-IT" b="0" i="1" smtClean="0">
                                <a:latin typeface="Cambria Math" panose="02040503050406030204" pitchFamily="18" charset="0"/>
                              </a:rPr>
                              <m:t>𝑡</m:t>
                            </m:r>
                          </m:e>
                          <m:sub>
                            <m:r>
                              <a:rPr lang="it-IT" b="0" i="1" smtClean="0">
                                <a:latin typeface="Cambria Math" panose="02040503050406030204" pitchFamily="18" charset="0"/>
                              </a:rPr>
                              <m:t>0</m:t>
                            </m:r>
                          </m:sub>
                        </m:sSub>
                      </m:sub>
                    </m:sSub>
                    <m:r>
                      <a:rPr lang="it-IT" i="1">
                        <a:latin typeface="Cambria Math" panose="02040503050406030204" pitchFamily="18" charset="0"/>
                      </a:rPr>
                      <m:t>=</m:t>
                    </m:r>
                    <m:r>
                      <a:rPr lang="it-IT" b="0" i="1" smtClean="0">
                        <a:latin typeface="Cambria Math" panose="02040503050406030204" pitchFamily="18" charset="0"/>
                      </a:rPr>
                      <m:t>0</m:t>
                    </m:r>
                  </m:oMath>
                </a14:m>
                <a:r>
                  <a:rPr lang="it-IT" dirty="0" smtClean="0"/>
                  <a:t> si ricava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0</m:t>
                        </m:r>
                      </m:sub>
                    </m:sSub>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𝑏</m:t>
                        </m:r>
                      </m:num>
                      <m:den>
                        <m:r>
                          <a:rPr lang="it-IT" i="1">
                            <a:latin typeface="Cambria Math" panose="02040503050406030204" pitchFamily="18" charset="0"/>
                          </a:rPr>
                          <m:t>𝑚</m:t>
                        </m:r>
                      </m:den>
                    </m:f>
                  </m:oMath>
                </a14:m>
                <a:r>
                  <a:rPr lang="it-IT" dirty="0" smtClean="0"/>
                  <a:t> (si assumono trascurabili gli errori).</a:t>
                </a:r>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272209"/>
                <a:ext cx="10863580" cy="4884751"/>
              </a:xfrm>
              <a:blipFill>
                <a:blip r:embed="rId2"/>
                <a:stretch>
                  <a:fillRect l="-898" t="-1124" r="-786" b="-375"/>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24</a:t>
            </a:fld>
            <a:endParaRPr lang="it-IT"/>
          </a:p>
        </p:txBody>
      </p:sp>
    </p:spTree>
    <p:extLst>
      <p:ext uri="{BB962C8B-B14F-4D97-AF65-F5344CB8AC3E}">
        <p14:creationId xmlns:p14="http://schemas.microsoft.com/office/powerpoint/2010/main" val="1564482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3</a:t>
            </a:r>
            <a:r>
              <a:rPr lang="it-IT" dirty="0" smtClean="0"/>
              <a:t>: Misure e analisi dati (2)</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202934"/>
                <a:ext cx="10863580" cy="4962336"/>
              </a:xfrm>
            </p:spPr>
            <p:txBody>
              <a:bodyPr>
                <a:normAutofit fontScale="92500" lnSpcReduction="20000"/>
              </a:bodyPr>
              <a:lstStyle/>
              <a:p>
                <a:pPr marL="457200" indent="-457200">
                  <a:lnSpc>
                    <a:spcPct val="120000"/>
                  </a:lnSpc>
                  <a:buFont typeface="Arial" panose="020B0604020202020204" pitchFamily="34" charset="0"/>
                  <a:buChar char="•"/>
                </a:pPr>
                <a:r>
                  <a:rPr lang="it-IT" dirty="0" smtClean="0"/>
                  <a:t>Le velocità della slitta prima e dopo l'urto si ricavano dalle leggi orarie delle velocità per i due moti uniformemente accelerati, </a:t>
                </a:r>
                <a14:m>
                  <m:oMath xmlns:m="http://schemas.openxmlformats.org/officeDocument/2006/math">
                    <m:r>
                      <a:rPr lang="it-IT" i="1">
                        <a:latin typeface="Cambria Math" panose="02040503050406030204" pitchFamily="18" charset="0"/>
                      </a:rPr>
                      <m:t>𝑣</m:t>
                    </m:r>
                    <m:d>
                      <m:dPr>
                        <m:ctrlPr>
                          <a:rPr lang="it-IT" i="1">
                            <a:latin typeface="Cambria Math" panose="02040503050406030204" pitchFamily="18" charset="0"/>
                          </a:rPr>
                        </m:ctrlPr>
                      </m:dPr>
                      <m:e>
                        <m:sSub>
                          <m:sSubPr>
                            <m:ctrlPr>
                              <a:rPr lang="it-IT" i="1">
                                <a:latin typeface="Cambria Math" panose="02040503050406030204" pitchFamily="18" charset="0"/>
                              </a:rPr>
                            </m:ctrlPr>
                          </m:sSubPr>
                          <m:e>
                            <m:r>
                              <a:rPr lang="it-IT" b="0" i="1" smtClean="0">
                                <a:latin typeface="Cambria Math" panose="02040503050406030204" pitchFamily="18" charset="0"/>
                              </a:rPr>
                              <m:t>𝑡</m:t>
                            </m:r>
                          </m:e>
                          <m:sub>
                            <m:r>
                              <a:rPr lang="it-IT" b="0" i="1" smtClean="0">
                                <a:latin typeface="Cambria Math" panose="02040503050406030204" pitchFamily="18" charset="0"/>
                              </a:rPr>
                              <m:t>0</m:t>
                            </m:r>
                          </m:sub>
                        </m:sSub>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𝑣</m:t>
                        </m:r>
                      </m:e>
                      <m:sub>
                        <m:r>
                          <a:rPr lang="it-IT" b="0" i="1" smtClean="0">
                            <a:latin typeface="Cambria Math" panose="02040503050406030204" pitchFamily="18" charset="0"/>
                          </a:rPr>
                          <m:t>0</m:t>
                        </m:r>
                      </m:sub>
                    </m:sSub>
                    <m:r>
                      <a:rPr lang="it-IT" b="0" i="1" smtClean="0">
                        <a:latin typeface="Cambria Math" panose="02040503050406030204" pitchFamily="18" charset="0"/>
                      </a:rPr>
                      <m:t>+</m:t>
                    </m:r>
                    <m:r>
                      <a:rPr lang="it-IT" b="0" i="1" smtClean="0">
                        <a:latin typeface="Cambria Math" panose="02040503050406030204" pitchFamily="18" charset="0"/>
                      </a:rPr>
                      <m:t>𝑎</m:t>
                    </m:r>
                    <m:sSub>
                      <m:sSubPr>
                        <m:ctrlPr>
                          <a:rPr lang="it-IT" i="1">
                            <a:latin typeface="Cambria Math" panose="02040503050406030204" pitchFamily="18" charset="0"/>
                          </a:rPr>
                        </m:ctrlPr>
                      </m:sSubPr>
                      <m:e>
                        <m:r>
                          <a:rPr lang="it-IT" b="0" i="1" smtClean="0">
                            <a:latin typeface="Cambria Math" panose="02040503050406030204" pitchFamily="18" charset="0"/>
                          </a:rPr>
                          <m:t>𝑡</m:t>
                        </m:r>
                      </m:e>
                      <m:sub>
                        <m:r>
                          <a:rPr lang="it-IT" b="0" i="1" smtClean="0">
                            <a:latin typeface="Cambria Math" panose="02040503050406030204" pitchFamily="18" charset="0"/>
                          </a:rPr>
                          <m:t>0</m:t>
                        </m:r>
                      </m:sub>
                    </m:sSub>
                  </m:oMath>
                </a14:m>
                <a:r>
                  <a:rPr lang="it-IT" dirty="0" smtClean="0"/>
                  <a:t>.</a:t>
                </a:r>
              </a:p>
              <a:p>
                <a:pPr marL="457200" indent="-457200">
                  <a:lnSpc>
                    <a:spcPct val="120000"/>
                  </a:lnSpc>
                  <a:buFont typeface="Arial" panose="020B0604020202020204" pitchFamily="34" charset="0"/>
                  <a:buChar char="•"/>
                </a:pPr>
                <a:r>
                  <a:rPr lang="it-IT" dirty="0"/>
                  <a:t>Riportare i dati (massa della slitta, </a:t>
                </a:r>
                <a:r>
                  <a:rPr lang="it-IT" dirty="0" smtClean="0"/>
                  <a:t>accelerazioni </a:t>
                </a:r>
                <a14:m>
                  <m:oMath xmlns:m="http://schemas.openxmlformats.org/officeDocument/2006/math">
                    <m:sSub>
                      <m:sSubPr>
                        <m:ctrlPr>
                          <a:rPr lang="it-IT" i="1">
                            <a:latin typeface="Cambria Math" panose="02040503050406030204" pitchFamily="18" charset="0"/>
                          </a:rPr>
                        </m:ctrlPr>
                      </m:sSubPr>
                      <m:e>
                        <m:r>
                          <a:rPr lang="it-IT" b="0" i="1" smtClean="0">
                            <a:latin typeface="Cambria Math" panose="02040503050406030204" pitchFamily="18" charset="0"/>
                          </a:rPr>
                          <m:t>𝑎</m:t>
                        </m:r>
                      </m:e>
                      <m:sub>
                        <m:r>
                          <a:rPr lang="it-IT" i="1">
                            <a:latin typeface="Cambria Math" panose="02040503050406030204" pitchFamily="18" charset="0"/>
                          </a:rPr>
                          <m:t>1</m:t>
                        </m:r>
                      </m:sub>
                    </m:sSub>
                  </m:oMath>
                </a14:m>
                <a:r>
                  <a:rPr lang="it-IT" dirty="0"/>
                  <a:t> e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𝑎</m:t>
                        </m:r>
                      </m:e>
                      <m:sub>
                        <m:r>
                          <a:rPr lang="it-IT" i="1">
                            <a:latin typeface="Cambria Math" panose="02040503050406030204" pitchFamily="18" charset="0"/>
                          </a:rPr>
                          <m:t>2</m:t>
                        </m:r>
                      </m:sub>
                    </m:sSub>
                  </m:oMath>
                </a14:m>
                <a:r>
                  <a:rPr lang="it-IT" dirty="0"/>
                  <a:t>, </a:t>
                </a:r>
                <a:r>
                  <a:rPr lang="it-IT" dirty="0" smtClean="0"/>
                  <a:t>velocità all'istante </a:t>
                </a:r>
                <a14:m>
                  <m:oMath xmlns:m="http://schemas.openxmlformats.org/officeDocument/2006/math">
                    <m:r>
                      <a:rPr lang="it-IT" b="0" i="1" smtClean="0">
                        <a:latin typeface="Cambria Math" panose="02040503050406030204" pitchFamily="18" charset="0"/>
                      </a:rPr>
                      <m:t>𝑡</m:t>
                    </m:r>
                    <m:r>
                      <a:rPr lang="it-IT" b="0" i="1" smtClean="0">
                        <a:latin typeface="Cambria Math" panose="02040503050406030204" pitchFamily="18" charset="0"/>
                      </a:rPr>
                      <m:t>=0</m:t>
                    </m:r>
                  </m:oMath>
                </a14:m>
                <a:r>
                  <a:rPr lang="it-IT" dirty="0" smtClean="0"/>
                  <a:t>,</a:t>
                </a:r>
                <a:r>
                  <a:rPr lang="it-IT" dirty="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𝑣</m:t>
                        </m:r>
                      </m:e>
                      <m:sub>
                        <m:r>
                          <a:rPr lang="it-IT" i="1">
                            <a:latin typeface="Cambria Math" panose="02040503050406030204" pitchFamily="18" charset="0"/>
                          </a:rPr>
                          <m:t>01</m:t>
                        </m:r>
                      </m:sub>
                    </m:sSub>
                  </m:oMath>
                </a14:m>
                <a:r>
                  <a:rPr lang="it-IT" dirty="0"/>
                  <a:t> 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𝑣</m:t>
                        </m:r>
                      </m:e>
                      <m:sub>
                        <m:r>
                          <a:rPr lang="it-IT" i="1">
                            <a:latin typeface="Cambria Math" panose="02040503050406030204" pitchFamily="18" charset="0"/>
                          </a:rPr>
                          <m:t>02</m:t>
                        </m:r>
                      </m:sub>
                    </m:sSub>
                  </m:oMath>
                </a14:m>
                <a:r>
                  <a:rPr lang="it-IT" dirty="0" smtClean="0"/>
                  <a:t>, segnale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i="1">
                            <a:latin typeface="Cambria Math" panose="02040503050406030204" pitchFamily="18" charset="0"/>
                          </a:rPr>
                          <m:t>𝑓𝑜𝑟𝑧𝑎</m:t>
                        </m:r>
                      </m:sub>
                    </m:sSub>
                  </m:oMath>
                </a14:m>
                <a:r>
                  <a:rPr lang="it-IT" dirty="0"/>
                  <a:t> e fondo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𝐽</m:t>
                        </m:r>
                      </m:e>
                      <m:sub>
                        <m:r>
                          <a:rPr lang="it-IT" i="1">
                            <a:latin typeface="Cambria Math" panose="02040503050406030204" pitchFamily="18" charset="0"/>
                          </a:rPr>
                          <m:t>𝑧𝑒𝑟𝑜</m:t>
                        </m:r>
                      </m:sub>
                    </m:sSub>
                  </m:oMath>
                </a14:m>
                <a:r>
                  <a:rPr lang="it-IT" dirty="0"/>
                  <a:t>) sul foglio di calcolo </a:t>
                </a:r>
                <a:r>
                  <a:rPr lang="it-IT" dirty="0" smtClean="0"/>
                  <a:t>3 </a:t>
                </a:r>
                <a:r>
                  <a:rPr lang="it-IT" dirty="0"/>
                  <a:t>del file </a:t>
                </a:r>
                <a:r>
                  <a:rPr lang="it-IT" i="1" dirty="0" err="1"/>
                  <a:t>Template_Collisions</a:t>
                </a:r>
                <a:r>
                  <a:rPr lang="it-IT" dirty="0"/>
                  <a:t> disponibile in </a:t>
                </a:r>
                <a:r>
                  <a:rPr lang="it-IT" dirty="0" err="1"/>
                  <a:t>OpenOffice</a:t>
                </a:r>
                <a:r>
                  <a:rPr lang="it-IT" dirty="0"/>
                  <a:t>.</a:t>
                </a:r>
              </a:p>
              <a:p>
                <a:pPr marL="457200" indent="-457200">
                  <a:lnSpc>
                    <a:spcPct val="120000"/>
                  </a:lnSpc>
                  <a:buFont typeface="Arial" panose="020B0604020202020204" pitchFamily="34" charset="0"/>
                  <a:buChar char="•"/>
                </a:pPr>
                <a:r>
                  <a:rPr lang="it-IT" dirty="0"/>
                  <a:t>Verificare la discrepanza osservata tra i due dati misurati, </a:t>
                </a:r>
                <a14:m>
                  <m:oMath xmlns:m="http://schemas.openxmlformats.org/officeDocument/2006/math">
                    <m:r>
                      <a:rPr lang="it-IT" i="1">
                        <a:latin typeface="Cambria Math" panose="02040503050406030204" pitchFamily="18" charset="0"/>
                        <a:ea typeface="Cambria Math" panose="02040503050406030204" pitchFamily="18" charset="0"/>
                      </a:rPr>
                      <m:t>∆</m:t>
                    </m:r>
                    <m:acc>
                      <m:accPr>
                        <m:chr m:val="⃗"/>
                        <m:ctrlPr>
                          <a:rPr lang="it-IT" i="1">
                            <a:latin typeface="Cambria Math" panose="02040503050406030204" pitchFamily="18" charset="0"/>
                          </a:rPr>
                        </m:ctrlPr>
                      </m:accPr>
                      <m:e>
                        <m:r>
                          <a:rPr lang="it-IT" i="1">
                            <a:latin typeface="Cambria Math" panose="02040503050406030204" pitchFamily="18" charset="0"/>
                          </a:rPr>
                          <m:t>𝑃</m:t>
                        </m:r>
                      </m:e>
                    </m:acc>
                  </m:oMath>
                </a14:m>
                <a:r>
                  <a:rPr lang="it-IT" dirty="0"/>
                  <a:t> e </a:t>
                </a:r>
                <a14:m>
                  <m:oMath xmlns:m="http://schemas.openxmlformats.org/officeDocument/2006/math">
                    <m:acc>
                      <m:accPr>
                        <m:chr m:val="⃗"/>
                        <m:ctrlPr>
                          <a:rPr lang="it-IT" i="1">
                            <a:latin typeface="Cambria Math" panose="02040503050406030204" pitchFamily="18" charset="0"/>
                          </a:rPr>
                        </m:ctrlPr>
                      </m:accPr>
                      <m:e>
                        <m:r>
                          <a:rPr lang="it-IT" i="1">
                            <a:latin typeface="Cambria Math" panose="02040503050406030204" pitchFamily="18" charset="0"/>
                          </a:rPr>
                          <m:t>𝐽</m:t>
                        </m:r>
                      </m:e>
                    </m:acc>
                  </m:oMath>
                </a14:m>
                <a:r>
                  <a:rPr lang="it-IT" dirty="0"/>
                  <a:t>, come ricavato dal foglio di calcolo (espressa sia in valore assoluto sia in unità di deviazioni standard) e </a:t>
                </a:r>
                <a:r>
                  <a:rPr lang="it-IT" dirty="0" smtClean="0"/>
                  <a:t>discuterla</a:t>
                </a:r>
              </a:p>
              <a:p>
                <a:pPr marL="457200" indent="-457200">
                  <a:lnSpc>
                    <a:spcPct val="120000"/>
                  </a:lnSpc>
                  <a:buFont typeface="Arial" panose="020B0604020202020204" pitchFamily="34" charset="0"/>
                  <a:buChar char="•"/>
                </a:pPr>
                <a:r>
                  <a:rPr lang="it-IT" dirty="0" smtClean="0"/>
                  <a:t>Verificare che l'urto è anelastico, determinando il valore percentuale dell'energia dissipata</a:t>
                </a:r>
              </a:p>
              <a:p>
                <a:pPr marL="457200" indent="-457200">
                  <a:lnSpc>
                    <a:spcPct val="120000"/>
                  </a:lnSpc>
                  <a:buFont typeface="Arial" panose="020B0604020202020204" pitchFamily="34" charset="0"/>
                  <a:buChar char="•"/>
                </a:pPr>
                <a:endParaRPr lang="it-IT" dirty="0" smtClean="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202934"/>
                <a:ext cx="10863580" cy="4962336"/>
              </a:xfrm>
              <a:blipFill>
                <a:blip r:embed="rId2"/>
                <a:stretch>
                  <a:fillRect l="-898" t="-1106" r="-1459" b="-2088"/>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25</a:t>
            </a:fld>
            <a:endParaRPr lang="it-IT"/>
          </a:p>
        </p:txBody>
      </p:sp>
    </p:spTree>
    <p:extLst>
      <p:ext uri="{BB962C8B-B14F-4D97-AF65-F5344CB8AC3E}">
        <p14:creationId xmlns:p14="http://schemas.microsoft.com/office/powerpoint/2010/main" val="799604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p:txBody>
              <a:bodyPr/>
              <a:lstStyle/>
              <a:p>
                <a:r>
                  <a:rPr lang="it-IT" dirty="0" smtClean="0"/>
                  <a:t>Stima dell'accelerazione di gravità</a:t>
                </a:r>
                <a14:m>
                  <m:oMath xmlns:m="http://schemas.openxmlformats.org/officeDocument/2006/math">
                    <m:r>
                      <a:rPr lang="it-IT" b="1" i="0" smtClean="0">
                        <a:latin typeface="Cambria Math" panose="02040503050406030204" pitchFamily="18" charset="0"/>
                      </a:rPr>
                      <m:t> </m:t>
                    </m:r>
                    <m:acc>
                      <m:accPr>
                        <m:chr m:val="⃗"/>
                        <m:ctrlPr>
                          <a:rPr lang="it-IT" i="1">
                            <a:latin typeface="Cambria Math" panose="02040503050406030204" pitchFamily="18" charset="0"/>
                          </a:rPr>
                        </m:ctrlPr>
                      </m:accPr>
                      <m:e>
                        <m:r>
                          <a:rPr lang="it-IT" b="0" i="1" smtClean="0">
                            <a:latin typeface="Cambria Math" panose="02040503050406030204" pitchFamily="18" charset="0"/>
                          </a:rPr>
                          <m:t>𝑔</m:t>
                        </m:r>
                      </m:e>
                    </m:acc>
                  </m:oMath>
                </a14:m>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blipFill>
                <a:blip r:embed="rId2"/>
                <a:stretch>
                  <a:fillRect l="-19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73100" y="1432560"/>
                <a:ext cx="10863580" cy="4709160"/>
              </a:xfrm>
            </p:spPr>
            <p:txBody>
              <a:bodyPr>
                <a:normAutofit/>
              </a:bodyPr>
              <a:lstStyle/>
              <a:p>
                <a:pPr>
                  <a:lnSpc>
                    <a:spcPct val="110000"/>
                  </a:lnSpc>
                </a:pPr>
                <a:r>
                  <a:rPr lang="it-IT" dirty="0" smtClean="0"/>
                  <a:t>Dall'analisi del moto di una slitta con la guidovia inclinata è possibile produrre una stima dell'accelerazione di gravità </a:t>
                </a:r>
                <a14:m>
                  <m:oMath xmlns:m="http://schemas.openxmlformats.org/officeDocument/2006/math">
                    <m:acc>
                      <m:accPr>
                        <m:chr m:val="⃗"/>
                        <m:ctrlPr>
                          <a:rPr lang="it-IT" i="1">
                            <a:latin typeface="Cambria Math" panose="02040503050406030204" pitchFamily="18" charset="0"/>
                          </a:rPr>
                        </m:ctrlPr>
                      </m:accPr>
                      <m:e>
                        <m:r>
                          <a:rPr lang="it-IT" b="0" i="1" smtClean="0">
                            <a:latin typeface="Cambria Math" panose="02040503050406030204" pitchFamily="18" charset="0"/>
                          </a:rPr>
                          <m:t>𝑔</m:t>
                        </m:r>
                      </m:e>
                    </m:acc>
                  </m:oMath>
                </a14:m>
                <a:r>
                  <a:rPr lang="it-IT" dirty="0" smtClean="0"/>
                  <a:t>.</a:t>
                </a:r>
              </a:p>
              <a:p>
                <a:pPr>
                  <a:lnSpc>
                    <a:spcPct val="110000"/>
                  </a:lnSpc>
                </a:pPr>
                <a:r>
                  <a:rPr lang="it-IT" dirty="0" smtClean="0"/>
                  <a:t>A tal fine si studia il moto sia in fase di discesa sia in fase di salita, in modo da poter determinare anche il valore della forza di attrito agente sulla slitta:</a:t>
                </a:r>
              </a:p>
              <a:p>
                <a:pPr>
                  <a:lnSpc>
                    <a:spcPct val="110000"/>
                  </a:lnSpc>
                </a:pPr>
                <a14:m>
                  <m:oMathPara xmlns:m="http://schemas.openxmlformats.org/officeDocument/2006/math">
                    <m:oMathParaPr>
                      <m:jc m:val="centerGroup"/>
                    </m:oMathParaPr>
                    <m:oMath xmlns:m="http://schemas.openxmlformats.org/officeDocument/2006/math">
                      <m:d>
                        <m:dPr>
                          <m:begChr m:val="{"/>
                          <m:endChr m:val=""/>
                          <m:ctrlPr>
                            <a:rPr lang="it-IT" i="1" smtClean="0">
                              <a:latin typeface="Cambria Math" panose="02040503050406030204" pitchFamily="18" charset="0"/>
                            </a:rPr>
                          </m:ctrlPr>
                        </m:dPr>
                        <m:e>
                          <m:eqArr>
                            <m:eqArrPr>
                              <m:ctrlPr>
                                <a:rPr lang="it-IT" i="1">
                                  <a:latin typeface="Cambria Math" panose="02040503050406030204" pitchFamily="18" charset="0"/>
                                </a:rPr>
                              </m:ctrlPr>
                            </m:eqArrPr>
                            <m:e>
                              <m:r>
                                <a:rPr lang="it-IT" i="1">
                                  <a:latin typeface="Cambria Math" panose="02040503050406030204" pitchFamily="18" charset="0"/>
                                </a:rPr>
                                <m:t>𝑚</m:t>
                              </m:r>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i="1">
                                      <a:latin typeface="Cambria Math" panose="02040503050406030204" pitchFamily="18" charset="0"/>
                                    </a:rPr>
                                    <m:t>𝐷</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𝐹</m:t>
                                  </m:r>
                                </m:e>
                                <m:sub>
                                  <m:r>
                                    <a:rPr lang="it-IT" i="1">
                                      <a:latin typeface="Cambria Math" panose="02040503050406030204" pitchFamily="18" charset="0"/>
                                    </a:rPr>
                                    <m:t>𝑎𝑡𝑡𝑟</m:t>
                                  </m:r>
                                </m:sub>
                              </m:sSub>
                              <m:r>
                                <a:rPr lang="it-IT" i="1">
                                  <a:latin typeface="Cambria Math" panose="02040503050406030204" pitchFamily="18" charset="0"/>
                                </a:rPr>
                                <m:t>+</m:t>
                              </m:r>
                              <m:r>
                                <a:rPr lang="it-IT" i="1">
                                  <a:latin typeface="Cambria Math" panose="02040503050406030204" pitchFamily="18" charset="0"/>
                                </a:rPr>
                                <m:t>𝑚𝑔</m:t>
                              </m:r>
                              <m:func>
                                <m:funcPr>
                                  <m:ctrlPr>
                                    <a:rPr lang="it-IT" i="1">
                                      <a:latin typeface="Cambria Math" panose="02040503050406030204" pitchFamily="18" charset="0"/>
                                    </a:rPr>
                                  </m:ctrlPr>
                                </m:funcPr>
                                <m:fName>
                                  <m:r>
                                    <m:rPr>
                                      <m:sty m:val="p"/>
                                    </m:rPr>
                                    <a:rPr lang="it-IT">
                                      <a:latin typeface="Cambria Math" panose="02040503050406030204" pitchFamily="18" charset="0"/>
                                    </a:rPr>
                                    <m:t>sin</m:t>
                                  </m:r>
                                </m:fName>
                                <m:e>
                                  <m:r>
                                    <a:rPr lang="it-IT" i="1">
                                      <a:latin typeface="Cambria Math" panose="02040503050406030204" pitchFamily="18" charset="0"/>
                                      <a:ea typeface="Cambria Math" panose="02040503050406030204" pitchFamily="18" charset="0"/>
                                    </a:rPr>
                                    <m:t>𝜃</m:t>
                                  </m:r>
                                </m:e>
                              </m:func>
                            </m:e>
                            <m:e>
                              <m:r>
                                <a:rPr lang="it-IT" i="1">
                                  <a:latin typeface="Cambria Math" panose="02040503050406030204" pitchFamily="18" charset="0"/>
                                </a:rPr>
                                <m:t>𝑚</m:t>
                              </m:r>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b="0" i="1" smtClean="0">
                                      <a:latin typeface="Cambria Math" panose="02040503050406030204" pitchFamily="18" charset="0"/>
                                    </a:rPr>
                                    <m:t>𝑆</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𝐹</m:t>
                                  </m:r>
                                </m:e>
                                <m:sub>
                                  <m:r>
                                    <a:rPr lang="it-IT" b="0" i="1" smtClean="0">
                                      <a:latin typeface="Cambria Math" panose="02040503050406030204" pitchFamily="18" charset="0"/>
                                    </a:rPr>
                                    <m:t>𝑎𝑡𝑡𝑟</m:t>
                                  </m:r>
                                </m:sub>
                              </m:sSub>
                              <m:r>
                                <a:rPr lang="it-IT" i="1">
                                  <a:latin typeface="Cambria Math" panose="02040503050406030204" pitchFamily="18" charset="0"/>
                                </a:rPr>
                                <m:t>+</m:t>
                              </m:r>
                              <m:r>
                                <a:rPr lang="it-IT" i="1">
                                  <a:latin typeface="Cambria Math" panose="02040503050406030204" pitchFamily="18" charset="0"/>
                                </a:rPr>
                                <m:t>𝑚𝑔</m:t>
                              </m:r>
                              <m:func>
                                <m:funcPr>
                                  <m:ctrlPr>
                                    <a:rPr lang="it-IT" i="1">
                                      <a:latin typeface="Cambria Math" panose="02040503050406030204" pitchFamily="18" charset="0"/>
                                    </a:rPr>
                                  </m:ctrlPr>
                                </m:funcPr>
                                <m:fName>
                                  <m:r>
                                    <m:rPr>
                                      <m:sty m:val="p"/>
                                    </m:rPr>
                                    <a:rPr lang="it-IT">
                                      <a:latin typeface="Cambria Math" panose="02040503050406030204" pitchFamily="18" charset="0"/>
                                    </a:rPr>
                                    <m:t>sin</m:t>
                                  </m:r>
                                </m:fName>
                                <m:e>
                                  <m:r>
                                    <a:rPr lang="it-IT" i="1">
                                      <a:latin typeface="Cambria Math" panose="02040503050406030204" pitchFamily="18" charset="0"/>
                                      <a:ea typeface="Cambria Math" panose="02040503050406030204" pitchFamily="18" charset="0"/>
                                    </a:rPr>
                                    <m:t>𝜃</m:t>
                                  </m:r>
                                </m:e>
                              </m:func>
                            </m:e>
                          </m:eqArr>
                        </m:e>
                      </m:d>
                      <m:r>
                        <a:rPr lang="it-IT" b="0" i="1" smtClean="0">
                          <a:latin typeface="Cambria Math" panose="02040503050406030204" pitchFamily="18" charset="0"/>
                        </a:rPr>
                        <m:t>   </m:t>
                      </m:r>
                      <m:r>
                        <a:rPr lang="it-IT" i="1" smtClean="0">
                          <a:latin typeface="Cambria Math" panose="02040503050406030204" pitchFamily="18" charset="0"/>
                          <a:ea typeface="Cambria Math" panose="02040503050406030204" pitchFamily="18" charset="0"/>
                        </a:rPr>
                        <m:t>⇒</m:t>
                      </m:r>
                      <m:d>
                        <m:dPr>
                          <m:begChr m:val="{"/>
                          <m:endChr m:val=""/>
                          <m:ctrlPr>
                            <a:rPr lang="it-IT" i="1">
                              <a:latin typeface="Cambria Math" panose="02040503050406030204" pitchFamily="18" charset="0"/>
                            </a:rPr>
                          </m:ctrlPr>
                        </m:dPr>
                        <m:e>
                          <m:eqArr>
                            <m:eqArrPr>
                              <m:ctrlPr>
                                <a:rPr lang="it-IT" i="1">
                                  <a:latin typeface="Cambria Math" panose="02040503050406030204" pitchFamily="18" charset="0"/>
                                </a:rPr>
                              </m:ctrlPr>
                            </m:eqArrPr>
                            <m:e>
                              <m:r>
                                <a:rPr lang="it-IT" b="0" i="1" smtClean="0">
                                  <a:latin typeface="Cambria Math" panose="02040503050406030204" pitchFamily="18" charset="0"/>
                                </a:rPr>
                                <m:t>𝑔</m:t>
                              </m:r>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b="0" i="1" smtClean="0">
                                          <a:latin typeface="Cambria Math" panose="02040503050406030204" pitchFamily="18" charset="0"/>
                                        </a:rPr>
                                        <m:t>𝑆</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b="0" i="1" smtClean="0">
                                          <a:latin typeface="Cambria Math" panose="02040503050406030204" pitchFamily="18" charset="0"/>
                                        </a:rPr>
                                        <m:t>𝐷</m:t>
                                      </m:r>
                                    </m:sub>
                                  </m:sSub>
                                </m:num>
                                <m:den>
                                  <m:r>
                                    <a:rPr lang="it-IT" b="0" i="1" smtClean="0">
                                      <a:latin typeface="Cambria Math" panose="02040503050406030204" pitchFamily="18" charset="0"/>
                                    </a:rPr>
                                    <m:t>2</m:t>
                                  </m:r>
                                  <m:func>
                                    <m:funcPr>
                                      <m:ctrlPr>
                                        <a:rPr lang="it-IT" i="1">
                                          <a:latin typeface="Cambria Math" panose="02040503050406030204" pitchFamily="18" charset="0"/>
                                        </a:rPr>
                                      </m:ctrlPr>
                                    </m:funcPr>
                                    <m:fName>
                                      <m:r>
                                        <m:rPr>
                                          <m:sty m:val="p"/>
                                        </m:rPr>
                                        <a:rPr lang="it-IT">
                                          <a:latin typeface="Cambria Math" panose="02040503050406030204" pitchFamily="18" charset="0"/>
                                        </a:rPr>
                                        <m:t>sin</m:t>
                                      </m:r>
                                    </m:fName>
                                    <m:e>
                                      <m:r>
                                        <a:rPr lang="it-IT" i="1">
                                          <a:latin typeface="Cambria Math" panose="02040503050406030204" pitchFamily="18" charset="0"/>
                                          <a:ea typeface="Cambria Math" panose="02040503050406030204" pitchFamily="18" charset="0"/>
                                        </a:rPr>
                                        <m:t>𝜃</m:t>
                                      </m:r>
                                    </m:e>
                                  </m:func>
                                </m:den>
                              </m:f>
                              <m:r>
                                <a:rPr lang="it-IT" b="0" i="1" smtClean="0">
                                  <a:latin typeface="Cambria Math" panose="02040503050406030204" pitchFamily="18" charset="0"/>
                                  <a:ea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b="0" i="1" smtClean="0">
                                          <a:latin typeface="Cambria Math" panose="02040503050406030204" pitchFamily="18" charset="0"/>
                                        </a:rPr>
                                        <m:t>𝑆</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b="0" i="1" smtClean="0">
                                          <a:latin typeface="Cambria Math" panose="02040503050406030204" pitchFamily="18" charset="0"/>
                                        </a:rPr>
                                        <m:t>𝐷</m:t>
                                      </m:r>
                                    </m:sub>
                                  </m:sSub>
                                </m:num>
                                <m:den>
                                  <m:r>
                                    <a:rPr lang="it-IT" i="1">
                                      <a:latin typeface="Cambria Math" panose="02040503050406030204" pitchFamily="18" charset="0"/>
                                    </a:rPr>
                                    <m:t>2</m:t>
                                  </m:r>
                                  <m:r>
                                    <a:rPr lang="it-IT" i="1">
                                      <a:latin typeface="Cambria Math" panose="02040503050406030204" pitchFamily="18" charset="0"/>
                                      <a:ea typeface="Cambria Math" panose="02040503050406030204" pitchFamily="18" charset="0"/>
                                    </a:rPr>
                                    <m:t>𝜃</m:t>
                                  </m:r>
                                </m:den>
                              </m:f>
                            </m:e>
                            <m:e>
                              <m:sSub>
                                <m:sSubPr>
                                  <m:ctrlPr>
                                    <a:rPr lang="it-IT" i="1">
                                      <a:latin typeface="Cambria Math" panose="02040503050406030204" pitchFamily="18" charset="0"/>
                                    </a:rPr>
                                  </m:ctrlPr>
                                </m:sSubPr>
                                <m:e>
                                  <m:r>
                                    <a:rPr lang="it-IT" i="1">
                                      <a:latin typeface="Cambria Math" panose="02040503050406030204" pitchFamily="18" charset="0"/>
                                    </a:rPr>
                                    <m:t>𝐹</m:t>
                                  </m:r>
                                </m:e>
                                <m:sub>
                                  <m:r>
                                    <a:rPr lang="it-IT" i="1">
                                      <a:latin typeface="Cambria Math" panose="02040503050406030204" pitchFamily="18" charset="0"/>
                                    </a:rPr>
                                    <m:t>𝑎𝑡𝑡𝑟</m:t>
                                  </m:r>
                                </m:sub>
                              </m:sSub>
                              <m:r>
                                <a:rPr lang="it-IT" b="0" i="1" smtClean="0">
                                  <a:latin typeface="Cambria Math" panose="02040503050406030204" pitchFamily="18" charset="0"/>
                                </a:rPr>
                                <m:t>=</m:t>
                              </m:r>
                              <m:f>
                                <m:fPr>
                                  <m:ctrlPr>
                                    <a:rPr lang="it-IT" i="1">
                                      <a:latin typeface="Cambria Math" panose="02040503050406030204" pitchFamily="18" charset="0"/>
                                    </a:rPr>
                                  </m:ctrlPr>
                                </m:fPr>
                                <m:num>
                                  <m:r>
                                    <a:rPr lang="it-IT" b="0" i="1" smtClean="0">
                                      <a:latin typeface="Cambria Math" panose="02040503050406030204" pitchFamily="18" charset="0"/>
                                    </a:rPr>
                                    <m:t>1</m:t>
                                  </m:r>
                                </m:num>
                                <m:den>
                                  <m:r>
                                    <a:rPr lang="it-IT" i="1">
                                      <a:latin typeface="Cambria Math" panose="02040503050406030204" pitchFamily="18" charset="0"/>
                                    </a:rPr>
                                    <m:t>2</m:t>
                                  </m:r>
                                </m:den>
                              </m:f>
                              <m:r>
                                <a:rPr lang="it-IT" b="0" i="1" smtClean="0">
                                  <a:latin typeface="Cambria Math" panose="02040503050406030204" pitchFamily="18" charset="0"/>
                                  <a:ea typeface="Cambria Math" panose="02040503050406030204" pitchFamily="18" charset="0"/>
                                </a:rPr>
                                <m:t>𝑚</m:t>
                              </m:r>
                              <m:d>
                                <m:dPr>
                                  <m:ctrlPr>
                                    <a:rPr lang="it-IT" b="0" i="1" smtClean="0">
                                      <a:latin typeface="Cambria Math" panose="02040503050406030204" pitchFamily="18" charset="0"/>
                                      <a:ea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i="1">
                                          <a:latin typeface="Cambria Math" panose="02040503050406030204" pitchFamily="18" charset="0"/>
                                        </a:rPr>
                                        <m:t>𝑆</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𝑎</m:t>
                                      </m:r>
                                    </m:e>
                                    <m:sub>
                                      <m:r>
                                        <a:rPr lang="it-IT" i="1">
                                          <a:latin typeface="Cambria Math" panose="02040503050406030204" pitchFamily="18" charset="0"/>
                                        </a:rPr>
                                        <m:t>𝐷</m:t>
                                      </m:r>
                                    </m:sub>
                                  </m:sSub>
                                </m:e>
                              </m:d>
                              <m:r>
                                <a:rPr lang="it-IT" b="0" i="1" smtClean="0">
                                  <a:latin typeface="Cambria Math" panose="02040503050406030204" pitchFamily="18" charset="0"/>
                                  <a:ea typeface="Cambria Math" panose="02040503050406030204" pitchFamily="18" charset="0"/>
                                </a:rPr>
                                <m:t>  </m:t>
                              </m:r>
                              <m:r>
                                <a:rPr lang="it-IT" i="1" smtClean="0">
                                  <a:latin typeface="Cambria Math" panose="02040503050406030204" pitchFamily="18" charset="0"/>
                                </a:rPr>
                                <m:t> </m:t>
                              </m:r>
                            </m:e>
                          </m:eqArr>
                        </m:e>
                      </m:d>
                    </m:oMath>
                  </m:oMathPara>
                </a14:m>
                <a:endParaRPr lang="it-IT" dirty="0"/>
              </a:p>
              <a:p>
                <a:pPr>
                  <a:lnSpc>
                    <a:spcPct val="110000"/>
                  </a:lnSpc>
                </a:pPr>
                <a:endParaRPr lang="it-IT" dirty="0" smtClean="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73100" y="1432560"/>
                <a:ext cx="10863580" cy="4709160"/>
              </a:xfrm>
              <a:blipFill>
                <a:blip r:embed="rId3"/>
                <a:stretch>
                  <a:fillRect l="-1122" t="-1164"/>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26</a:t>
            </a:fld>
            <a:endParaRPr lang="it-IT"/>
          </a:p>
        </p:txBody>
      </p:sp>
    </p:spTree>
    <p:extLst>
      <p:ext uri="{BB962C8B-B14F-4D97-AF65-F5344CB8AC3E}">
        <p14:creationId xmlns:p14="http://schemas.microsoft.com/office/powerpoint/2010/main" val="2011276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p:txBody>
              <a:bodyPr/>
              <a:lstStyle/>
              <a:p>
                <a:r>
                  <a:rPr lang="it-IT" dirty="0" smtClean="0"/>
                  <a:t>Stima di </a:t>
                </a:r>
                <a14:m>
                  <m:oMath xmlns:m="http://schemas.openxmlformats.org/officeDocument/2006/math">
                    <m:acc>
                      <m:accPr>
                        <m:chr m:val="⃗"/>
                        <m:ctrlPr>
                          <a:rPr lang="it-IT" i="1">
                            <a:latin typeface="Cambria Math" panose="02040503050406030204" pitchFamily="18" charset="0"/>
                          </a:rPr>
                        </m:ctrlPr>
                      </m:accPr>
                      <m:e>
                        <m:r>
                          <a:rPr lang="it-IT" b="0" i="1">
                            <a:latin typeface="Cambria Math" panose="02040503050406030204" pitchFamily="18" charset="0"/>
                          </a:rPr>
                          <m:t>𝑔</m:t>
                        </m:r>
                      </m:e>
                    </m:acc>
                  </m:oMath>
                </a14:m>
                <a:r>
                  <a:rPr lang="it-IT" dirty="0" smtClean="0"/>
                  <a:t>: Descrizione della misura</a:t>
                </a:r>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blipFill>
                <a:blip r:embed="rId2"/>
                <a:stretch>
                  <a:fillRect l="-19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325246"/>
                <a:ext cx="10863580" cy="3459170"/>
              </a:xfrm>
            </p:spPr>
            <p:txBody>
              <a:bodyPr>
                <a:normAutofit fontScale="85000" lnSpcReduction="20000"/>
              </a:bodyPr>
              <a:lstStyle/>
              <a:p>
                <a:pPr>
                  <a:lnSpc>
                    <a:spcPct val="120000"/>
                  </a:lnSpc>
                </a:pPr>
                <a:r>
                  <a:rPr lang="it-IT" dirty="0" smtClean="0"/>
                  <a:t>Si utilizza la slitta con la molla (</a:t>
                </a:r>
                <a14:m>
                  <m:oMath xmlns:m="http://schemas.openxmlformats.org/officeDocument/2006/math">
                    <m:r>
                      <a:rPr lang="it-IT" b="0" i="1" smtClean="0">
                        <a:latin typeface="Cambria Math" panose="02040503050406030204" pitchFamily="18" charset="0"/>
                      </a:rPr>
                      <m:t>𝑚</m:t>
                    </m:r>
                    <m:r>
                      <a:rPr lang="it-IT" b="0" i="1" smtClean="0">
                        <a:latin typeface="Cambria Math" panose="02040503050406030204" pitchFamily="18" charset="0"/>
                      </a:rPr>
                      <m:t>=0.078</m:t>
                    </m:r>
                  </m:oMath>
                </a14:m>
                <a:r>
                  <a:rPr lang="it-IT" dirty="0" smtClean="0"/>
                  <a:t> kg) con la guidovia inclinata (sensore di forza in basso, sonar in alto). Si lascia scendere la slitta partendo da ferma.</a:t>
                </a:r>
              </a:p>
              <a:p>
                <a:pPr>
                  <a:lnSpc>
                    <a:spcPct val="120000"/>
                  </a:lnSpc>
                </a:pPr>
                <a:r>
                  <a:rPr lang="it-IT" dirty="0" smtClean="0"/>
                  <a:t>Alla fine della guidovia la slitta urta “elasticamente” il sensore di forza e rimbalza iniziando un moto in salita. Raggiunta la massima altezza, il moto riprende verso il basso.</a:t>
                </a:r>
              </a:p>
              <a:p>
                <a:pPr>
                  <a:lnSpc>
                    <a:spcPct val="120000"/>
                  </a:lnSpc>
                </a:pPr>
                <a:r>
                  <a:rPr lang="it-IT" dirty="0" smtClean="0"/>
                  <a:t>Si consente alla slitta di effettuare almeno 5 rimbalzi e si studia il moto della slitta durante tutto il moto.</a:t>
                </a:r>
              </a:p>
              <a:p>
                <a:pPr>
                  <a:lnSpc>
                    <a:spcPct val="120000"/>
                  </a:lnSpc>
                </a:pPr>
                <a:endParaRPr lang="it-IT" dirty="0" smtClean="0"/>
              </a:p>
              <a:p>
                <a:pPr>
                  <a:lnSpc>
                    <a:spcPct val="120000"/>
                  </a:lnSpc>
                </a:pPr>
                <a:endParaRPr lang="it-IT" dirty="0" smtClean="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325246"/>
                <a:ext cx="10863580" cy="3459170"/>
              </a:xfrm>
              <a:blipFill>
                <a:blip r:embed="rId3"/>
                <a:stretch>
                  <a:fillRect l="-898" t="-1232"/>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27</a:t>
            </a:fld>
            <a:endParaRPr lang="it-IT"/>
          </a:p>
        </p:txBody>
      </p:sp>
      <p:pic>
        <p:nvPicPr>
          <p:cNvPr id="7" name="Immagine 6"/>
          <p:cNvPicPr>
            <a:picLocks noChangeAspect="1"/>
          </p:cNvPicPr>
          <p:nvPr/>
        </p:nvPicPr>
        <p:blipFill rotWithShape="1">
          <a:blip r:embed="rId4"/>
          <a:srcRect l="15934" t="39592" r="19979" b="8139"/>
          <a:stretch/>
        </p:blipFill>
        <p:spPr>
          <a:xfrm flipH="1">
            <a:off x="4363565" y="4784416"/>
            <a:ext cx="3452170" cy="1296000"/>
          </a:xfrm>
          <a:prstGeom prst="rect">
            <a:avLst/>
          </a:prstGeom>
        </p:spPr>
      </p:pic>
    </p:spTree>
    <p:extLst>
      <p:ext uri="{BB962C8B-B14F-4D97-AF65-F5344CB8AC3E}">
        <p14:creationId xmlns:p14="http://schemas.microsoft.com/office/powerpoint/2010/main" val="2986166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p:txBody>
              <a:bodyPr/>
              <a:lstStyle/>
              <a:p>
                <a:r>
                  <a:rPr lang="it-IT" dirty="0" smtClean="0"/>
                  <a:t>Stima di </a:t>
                </a:r>
                <a14:m>
                  <m:oMath xmlns:m="http://schemas.openxmlformats.org/officeDocument/2006/math">
                    <m:acc>
                      <m:accPr>
                        <m:chr m:val="⃗"/>
                        <m:ctrlPr>
                          <a:rPr lang="it-IT" i="1">
                            <a:latin typeface="Cambria Math" panose="02040503050406030204" pitchFamily="18" charset="0"/>
                          </a:rPr>
                        </m:ctrlPr>
                      </m:accPr>
                      <m:e>
                        <m:r>
                          <a:rPr lang="it-IT" b="0" i="1">
                            <a:latin typeface="Cambria Math" panose="02040503050406030204" pitchFamily="18" charset="0"/>
                          </a:rPr>
                          <m:t>𝑔</m:t>
                        </m:r>
                      </m:e>
                    </m:acc>
                  </m:oMath>
                </a14:m>
                <a:r>
                  <a:rPr lang="it-IT" dirty="0" smtClean="0"/>
                  <a:t>: </a:t>
                </a:r>
                <a:r>
                  <a:rPr lang="it-IT" dirty="0"/>
                  <a:t>Operazioni preliminari</a:t>
                </a:r>
              </a:p>
            </p:txBody>
          </p:sp>
        </mc:Choice>
        <mc:Fallback xmlns="">
          <p:sp>
            <p:nvSpPr>
              <p:cNvPr id="2" name="Titolo 1"/>
              <p:cNvSpPr>
                <a:spLocks noGrp="1" noRot="1" noChangeAspect="1" noMove="1" noResize="1" noEditPoints="1" noAdjustHandles="1" noChangeArrowheads="1" noChangeShapeType="1" noTextEdit="1"/>
              </p:cNvSpPr>
              <p:nvPr>
                <p:ph type="title"/>
              </p:nvPr>
            </p:nvSpPr>
            <p:spPr>
              <a:blipFill>
                <a:blip r:embed="rId2"/>
                <a:stretch>
                  <a:fillRect l="-19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1325246"/>
                <a:ext cx="10863580" cy="4831714"/>
              </a:xfrm>
            </p:spPr>
            <p:txBody>
              <a:bodyPr>
                <a:normAutofit fontScale="85000" lnSpcReduction="10000"/>
              </a:bodyPr>
              <a:lstStyle/>
              <a:p>
                <a:pPr marL="457200" indent="-457200">
                  <a:lnSpc>
                    <a:spcPct val="110000"/>
                  </a:lnSpc>
                  <a:buFont typeface="Arial" panose="020B0604020202020204" pitchFamily="34" charset="0"/>
                  <a:buChar char="•"/>
                </a:pPr>
                <a:r>
                  <a:rPr lang="it-IT" dirty="0" smtClean="0"/>
                  <a:t>Accendere il compressore, porre la manopola alla posizione 3.</a:t>
                </a:r>
              </a:p>
              <a:p>
                <a:pPr marL="457200" indent="-457200">
                  <a:lnSpc>
                    <a:spcPct val="110000"/>
                  </a:lnSpc>
                  <a:buFont typeface="Arial" panose="020B0604020202020204" pitchFamily="34" charset="0"/>
                  <a:buChar char="•"/>
                </a:pPr>
                <a:r>
                  <a:rPr lang="it-IT" dirty="0" smtClean="0"/>
                  <a:t>A partire dalla guida orizzontale, </a:t>
                </a:r>
                <a:r>
                  <a:rPr lang="it-IT" dirty="0"/>
                  <a:t>usando il riferimento dell'anello per fare giri esatti della vite, </a:t>
                </a:r>
                <a:r>
                  <a:rPr lang="it-IT" dirty="0" smtClean="0"/>
                  <a:t>inclinare la guidovia di qualche giro (</a:t>
                </a:r>
                <a14:m>
                  <m:oMath xmlns:m="http://schemas.openxmlformats.org/officeDocument/2006/math">
                    <m:r>
                      <a:rPr lang="it-IT" i="1" smtClean="0">
                        <a:latin typeface="Cambria Math" panose="02040503050406030204" pitchFamily="18" charset="0"/>
                        <a:ea typeface="Cambria Math" panose="02040503050406030204" pitchFamily="18" charset="0"/>
                      </a:rPr>
                      <m:t>𝜃</m:t>
                    </m:r>
                    <m:r>
                      <a:rPr lang="it-IT" b="0" i="1" smtClean="0">
                        <a:latin typeface="Cambria Math" panose="02040503050406030204" pitchFamily="18" charset="0"/>
                        <a:ea typeface="Cambria Math" panose="02040503050406030204" pitchFamily="18" charset="0"/>
                      </a:rPr>
                      <m:t>=0.001455∙</m:t>
                    </m:r>
                    <m:r>
                      <a:rPr lang="it-IT" b="0" i="1" smtClean="0">
                        <a:latin typeface="Cambria Math" panose="02040503050406030204" pitchFamily="18" charset="0"/>
                        <a:ea typeface="Cambria Math" panose="02040503050406030204" pitchFamily="18" charset="0"/>
                      </a:rPr>
                      <m:t>𝑁</m:t>
                    </m:r>
                  </m:oMath>
                </a14:m>
                <a:r>
                  <a:rPr lang="it-IT" dirty="0" smtClean="0"/>
                  <a:t> </a:t>
                </a:r>
                <a:r>
                  <a:rPr lang="it-IT" dirty="0" err="1" smtClean="0"/>
                  <a:t>rad</a:t>
                </a:r>
                <a:r>
                  <a:rPr lang="it-IT" dirty="0" smtClean="0"/>
                  <a:t>, dove </a:t>
                </a:r>
                <a14:m>
                  <m:oMath xmlns:m="http://schemas.openxmlformats.org/officeDocument/2006/math">
                    <m:r>
                      <a:rPr lang="it-IT" i="1">
                        <a:latin typeface="Cambria Math" panose="02040503050406030204" pitchFamily="18" charset="0"/>
                        <a:ea typeface="Cambria Math" panose="02040503050406030204" pitchFamily="18" charset="0"/>
                      </a:rPr>
                      <m:t>𝑁</m:t>
                    </m:r>
                    <m:r>
                      <a:rPr lang="it-IT" b="0" i="1" smtClean="0">
                        <a:latin typeface="Cambria Math" panose="02040503050406030204" pitchFamily="18" charset="0"/>
                        <a:ea typeface="Cambria Math" panose="02040503050406030204" pitchFamily="18" charset="0"/>
                      </a:rPr>
                      <m:t>≤6</m:t>
                    </m:r>
                  </m:oMath>
                </a14:m>
                <a:r>
                  <a:rPr lang="it-IT" dirty="0" smtClean="0"/>
                  <a:t> è il numero di giri della vite) alzando il sonar.</a:t>
                </a:r>
                <a:endParaRPr lang="it-IT" dirty="0"/>
              </a:p>
              <a:p>
                <a:pPr marL="457200" indent="-457200">
                  <a:lnSpc>
                    <a:spcPct val="110000"/>
                  </a:lnSpc>
                  <a:buFont typeface="Arial" panose="020B0604020202020204" pitchFamily="34" charset="0"/>
                  <a:buChar char="•"/>
                </a:pPr>
                <a:r>
                  <a:rPr lang="it-IT" dirty="0" smtClean="0"/>
                  <a:t>Con </a:t>
                </a:r>
                <a:r>
                  <a:rPr lang="it-IT" dirty="0" err="1" smtClean="0"/>
                  <a:t>LoggerPro</a:t>
                </a:r>
                <a:r>
                  <a:rPr lang="it-IT" dirty="0" smtClean="0"/>
                  <a:t> acceso: a) configurare l'asse di riferimento del moto (zero e verso); b) impostare la frequenza di acquisizione alla massima possibile (30 Hz).</a:t>
                </a:r>
                <a:endParaRPr lang="it-IT" dirty="0"/>
              </a:p>
              <a:p>
                <a:pPr marL="457200" indent="-457200">
                  <a:lnSpc>
                    <a:spcPct val="120000"/>
                  </a:lnSpc>
                  <a:buFont typeface="Arial" panose="020B0604020202020204" pitchFamily="34" charset="0"/>
                  <a:buChar char="•"/>
                </a:pPr>
                <a:r>
                  <a:rPr lang="it-IT" dirty="0"/>
                  <a:t>Spingere (delicatamente) una slitta sulla guidovia e verificare il corretto funzionamento del sistema di acquisizione dei dati</a:t>
                </a:r>
              </a:p>
              <a:p>
                <a:pPr marL="457200" indent="-457200">
                  <a:lnSpc>
                    <a:spcPct val="110000"/>
                  </a:lnSpc>
                  <a:buFont typeface="Arial" panose="020B0604020202020204" pitchFamily="34" charset="0"/>
                  <a:buChar char="•"/>
                </a:pPr>
                <a:r>
                  <a:rPr lang="it-IT" dirty="0" smtClean="0"/>
                  <a:t>È preferibile mettere sulla slitta uno dei dischi di alluminio (</a:t>
                </a:r>
                <a14:m>
                  <m:oMath xmlns:m="http://schemas.openxmlformats.org/officeDocument/2006/math">
                    <m:r>
                      <a:rPr lang="it-IT" i="1">
                        <a:latin typeface="Cambria Math" panose="02040503050406030204" pitchFamily="18" charset="0"/>
                      </a:rPr>
                      <m:t>𝑚</m:t>
                    </m:r>
                    <m:r>
                      <a:rPr lang="it-IT" i="1">
                        <a:latin typeface="Cambria Math" panose="02040503050406030204" pitchFamily="18" charset="0"/>
                      </a:rPr>
                      <m:t>=0.030</m:t>
                    </m:r>
                  </m:oMath>
                </a14:m>
                <a:r>
                  <a:rPr lang="it-IT" dirty="0"/>
                  <a:t> </a:t>
                </a:r>
                <a:r>
                  <a:rPr lang="it-IT" dirty="0" smtClean="0"/>
                  <a:t>kg) per darle maggiore stabilità durante gli urti con il sensore di forza.</a:t>
                </a: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1325246"/>
                <a:ext cx="10863580" cy="4831714"/>
              </a:xfrm>
              <a:blipFill>
                <a:blip r:embed="rId3"/>
                <a:stretch>
                  <a:fillRect l="-786" t="-883" r="-1066" b="-126"/>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28</a:t>
            </a:fld>
            <a:endParaRPr lang="it-IT"/>
          </a:p>
        </p:txBody>
      </p:sp>
    </p:spTree>
    <p:extLst>
      <p:ext uri="{BB962C8B-B14F-4D97-AF65-F5344CB8AC3E}">
        <p14:creationId xmlns:p14="http://schemas.microsoft.com/office/powerpoint/2010/main" val="2307068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2563092" y="0"/>
                <a:ext cx="9628908" cy="1138767"/>
              </a:xfrm>
            </p:spPr>
            <p:txBody>
              <a:bodyPr>
                <a:normAutofit/>
              </a:bodyPr>
              <a:lstStyle/>
              <a:p>
                <a:r>
                  <a:rPr lang="it-IT" dirty="0" smtClean="0"/>
                  <a:t>Stima di </a:t>
                </a:r>
                <a14:m>
                  <m:oMath xmlns:m="http://schemas.openxmlformats.org/officeDocument/2006/math">
                    <m:acc>
                      <m:accPr>
                        <m:chr m:val="⃗"/>
                        <m:ctrlPr>
                          <a:rPr lang="it-IT" i="1">
                            <a:latin typeface="Cambria Math" panose="02040503050406030204" pitchFamily="18" charset="0"/>
                          </a:rPr>
                        </m:ctrlPr>
                      </m:accPr>
                      <m:e>
                        <m:r>
                          <a:rPr lang="it-IT" b="0" i="1">
                            <a:latin typeface="Cambria Math" panose="02040503050406030204" pitchFamily="18" charset="0"/>
                          </a:rPr>
                          <m:t>𝑔</m:t>
                        </m:r>
                      </m:e>
                    </m:acc>
                  </m:oMath>
                </a14:m>
                <a:r>
                  <a:rPr lang="it-IT" dirty="0" smtClean="0"/>
                  <a:t>: </a:t>
                </a:r>
                <a:r>
                  <a:rPr lang="it-IT" dirty="0"/>
                  <a:t>Acquisizione dati di </a:t>
                </a:r>
                <a:r>
                  <a:rPr lang="it-IT" dirty="0" smtClean="0"/>
                  <a:t>misura </a:t>
                </a:r>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2563092" y="0"/>
                <a:ext cx="9628908" cy="1138767"/>
              </a:xfrm>
              <a:blipFill>
                <a:blip r:embed="rId2"/>
                <a:stretch>
                  <a:fillRect l="-189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657860" y="3075241"/>
                <a:ext cx="10863580" cy="3081720"/>
              </a:xfrm>
            </p:spPr>
            <p:txBody>
              <a:bodyPr>
                <a:normAutofit fontScale="85000" lnSpcReduction="20000"/>
              </a:bodyPr>
              <a:lstStyle/>
              <a:p>
                <a:pPr marL="457200" indent="-457200">
                  <a:lnSpc>
                    <a:spcPct val="120000"/>
                  </a:lnSpc>
                  <a:buFont typeface="Arial" panose="020B0604020202020204" pitchFamily="34" charset="0"/>
                  <a:buChar char="•"/>
                </a:pPr>
                <a:r>
                  <a:rPr lang="it-IT" dirty="0"/>
                  <a:t>Si </a:t>
                </a:r>
                <a:r>
                  <a:rPr lang="it-IT" dirty="0" smtClean="0"/>
                  <a:t>posiziona </a:t>
                </a:r>
                <a:r>
                  <a:rPr lang="it-IT" dirty="0"/>
                  <a:t>la </a:t>
                </a:r>
                <a:r>
                  <a:rPr lang="it-IT" dirty="0" smtClean="0"/>
                  <a:t>slitta, con la molla orientata verso il sensore di forza, in prossimità del sonar e la si rilascia con velocità iniziale nulla.</a:t>
                </a:r>
              </a:p>
              <a:p>
                <a:pPr marL="457200" indent="-457200">
                  <a:lnSpc>
                    <a:spcPct val="120000"/>
                  </a:lnSpc>
                  <a:buFont typeface="Arial" panose="020B0604020202020204" pitchFamily="34" charset="0"/>
                  <a:buChar char="•"/>
                </a:pPr>
                <a:r>
                  <a:rPr lang="it-IT" dirty="0" smtClean="0"/>
                  <a:t>Si lascia che la slitta compia almeno 5-6 rimbalzi, e si acquisiscono con continuità le curve del moto.</a:t>
                </a:r>
              </a:p>
              <a:p>
                <a:pPr marL="457200" indent="-457200">
                  <a:lnSpc>
                    <a:spcPct val="120000"/>
                  </a:lnSpc>
                  <a:buFont typeface="Arial" panose="020B0604020202020204" pitchFamily="34" charset="0"/>
                  <a:buChar char="•"/>
                </a:pPr>
                <a:r>
                  <a:rPr lang="it-IT" dirty="0"/>
                  <a:t>Utilizzare </a:t>
                </a:r>
                <a:r>
                  <a:rPr lang="it-IT" i="1" dirty="0" err="1"/>
                  <a:t>Analyze</a:t>
                </a:r>
                <a:r>
                  <a:rPr lang="it-IT" i="1" dirty="0"/>
                  <a:t>/Curve </a:t>
                </a:r>
                <a:r>
                  <a:rPr lang="it-IT" i="1" dirty="0" err="1"/>
                  <a:t>Fit</a:t>
                </a:r>
                <a:r>
                  <a:rPr lang="it-IT" i="1" dirty="0"/>
                  <a:t> </a:t>
                </a:r>
                <a:r>
                  <a:rPr lang="it-IT" dirty="0"/>
                  <a:t>per interpolare i dati </a:t>
                </a:r>
                <a:r>
                  <a:rPr lang="it-IT" dirty="0" smtClean="0"/>
                  <a:t>misurati in tutte le fasi di salita e tutte le fasi di discesa, </a:t>
                </a:r>
                <a:r>
                  <a:rPr lang="it-IT" dirty="0"/>
                  <a:t>definendo come funzione di </a:t>
                </a:r>
                <a:r>
                  <a:rPr lang="it-IT" dirty="0" err="1"/>
                  <a:t>fit</a:t>
                </a:r>
                <a:r>
                  <a:rPr lang="it-IT" dirty="0"/>
                  <a:t>: </a:t>
                </a:r>
                <a14:m>
                  <m:oMath xmlns:m="http://schemas.openxmlformats.org/officeDocument/2006/math">
                    <m:r>
                      <a:rPr lang="it-IT" i="1">
                        <a:latin typeface="Cambria Math" panose="02040503050406030204" pitchFamily="18" charset="0"/>
                      </a:rPr>
                      <m:t>𝑥</m:t>
                    </m:r>
                    <m:d>
                      <m:dPr>
                        <m:ctrlPr>
                          <a:rPr lang="it-IT" i="1">
                            <a:latin typeface="Cambria Math" panose="02040503050406030204" pitchFamily="18" charset="0"/>
                          </a:rPr>
                        </m:ctrlPr>
                      </m:dPr>
                      <m:e>
                        <m:r>
                          <a:rPr lang="it-IT" i="1">
                            <a:latin typeface="Cambria Math" panose="02040503050406030204" pitchFamily="18" charset="0"/>
                          </a:rPr>
                          <m:t>𝑡</m:t>
                        </m:r>
                      </m:e>
                    </m:d>
                    <m:r>
                      <a:rPr lang="it-IT" i="1">
                        <a:latin typeface="Cambria Math" panose="02040503050406030204" pitchFamily="18" charset="0"/>
                      </a:rPr>
                      <m:t>=0.5</m:t>
                    </m:r>
                    <m:r>
                      <a:rPr lang="it-IT" i="1">
                        <a:latin typeface="Cambria Math" panose="02040503050406030204" pitchFamily="18" charset="0"/>
                      </a:rPr>
                      <m:t>𝑎</m:t>
                    </m:r>
                    <m:sSup>
                      <m:sSupPr>
                        <m:ctrlPr>
                          <a:rPr lang="it-IT" i="1">
                            <a:latin typeface="Cambria Math" panose="02040503050406030204" pitchFamily="18" charset="0"/>
                          </a:rPr>
                        </m:ctrlPr>
                      </m:sSupPr>
                      <m:e>
                        <m:r>
                          <a:rPr lang="it-IT" i="1">
                            <a:latin typeface="Cambria Math" panose="02040503050406030204" pitchFamily="18" charset="0"/>
                          </a:rPr>
                          <m:t>𝑡</m:t>
                        </m:r>
                      </m:e>
                      <m:sup>
                        <m:r>
                          <a:rPr lang="it-IT" i="1">
                            <a:latin typeface="Cambria Math" panose="02040503050406030204" pitchFamily="18" charset="0"/>
                          </a:rPr>
                          <m:t>2</m:t>
                        </m:r>
                      </m:sup>
                    </m:sSup>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𝑣</m:t>
                        </m:r>
                      </m:e>
                      <m:sub>
                        <m:r>
                          <a:rPr lang="it-IT" i="1">
                            <a:latin typeface="Cambria Math" panose="02040503050406030204" pitchFamily="18" charset="0"/>
                          </a:rPr>
                          <m:t>0</m:t>
                        </m:r>
                      </m:sub>
                    </m:sSub>
                    <m:r>
                      <a:rPr lang="it-IT" i="1">
                        <a:latin typeface="Cambria Math" panose="02040503050406030204" pitchFamily="18" charset="0"/>
                      </a:rPr>
                      <m:t>𝑡</m:t>
                    </m:r>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0</m:t>
                        </m:r>
                      </m:sub>
                    </m:sSub>
                  </m:oMath>
                </a14:m>
                <a:r>
                  <a:rPr lang="it-IT" dirty="0"/>
                  <a:t>; salvare i valori </a:t>
                </a:r>
                <a:r>
                  <a:rPr lang="it-IT" dirty="0" smtClean="0"/>
                  <a:t>delle accelerazioni </a:t>
                </a:r>
                <a14:m>
                  <m:oMath xmlns:m="http://schemas.openxmlformats.org/officeDocument/2006/math">
                    <m:r>
                      <a:rPr lang="it-IT" i="1" smtClean="0">
                        <a:latin typeface="Cambria Math" panose="02040503050406030204" pitchFamily="18" charset="0"/>
                      </a:rPr>
                      <m:t>𝑎</m:t>
                    </m:r>
                  </m:oMath>
                </a14:m>
                <a:r>
                  <a:rPr lang="it-IT" dirty="0" smtClean="0"/>
                  <a:t> con </a:t>
                </a:r>
                <a:r>
                  <a:rPr lang="it-IT" dirty="0"/>
                  <a:t>i relativi scarti.</a:t>
                </a:r>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657860" y="3075241"/>
                <a:ext cx="10863580" cy="3081720"/>
              </a:xfrm>
              <a:blipFill>
                <a:blip r:embed="rId3"/>
                <a:stretch>
                  <a:fillRect l="-786" t="-1383"/>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29</a:t>
            </a:fld>
            <a:endParaRPr lang="it-IT"/>
          </a:p>
        </p:txBody>
      </p:sp>
      <p:grpSp>
        <p:nvGrpSpPr>
          <p:cNvPr id="16" name="Gruppo 15"/>
          <p:cNvGrpSpPr/>
          <p:nvPr/>
        </p:nvGrpSpPr>
        <p:grpSpPr>
          <a:xfrm>
            <a:off x="1116971" y="1427741"/>
            <a:ext cx="6363844" cy="1034855"/>
            <a:chOff x="1116971" y="2924043"/>
            <a:chExt cx="6363844" cy="1034855"/>
          </a:xfrm>
        </p:grpSpPr>
        <p:sp>
          <p:nvSpPr>
            <p:cNvPr id="30" name="Rettangolo 29"/>
            <p:cNvSpPr/>
            <p:nvPr/>
          </p:nvSpPr>
          <p:spPr>
            <a:xfrm rot="21480000">
              <a:off x="1131046" y="3660373"/>
              <a:ext cx="6215269" cy="2985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2" name="Gruppo 71"/>
            <p:cNvGrpSpPr/>
            <p:nvPr/>
          </p:nvGrpSpPr>
          <p:grpSpPr>
            <a:xfrm rot="21480000">
              <a:off x="6612840" y="3080262"/>
              <a:ext cx="867975" cy="504000"/>
              <a:chOff x="6617799" y="1674000"/>
              <a:chExt cx="867975" cy="504000"/>
            </a:xfrm>
          </p:grpSpPr>
          <p:grpSp>
            <p:nvGrpSpPr>
              <p:cNvPr id="73" name="Gruppo 72"/>
              <p:cNvGrpSpPr/>
              <p:nvPr/>
            </p:nvGrpSpPr>
            <p:grpSpPr>
              <a:xfrm>
                <a:off x="6617799" y="1674000"/>
                <a:ext cx="504000" cy="504000"/>
                <a:chOff x="6620188" y="1581446"/>
                <a:chExt cx="504000" cy="504000"/>
              </a:xfrm>
            </p:grpSpPr>
            <p:sp>
              <p:nvSpPr>
                <p:cNvPr id="75" name="Arco 74"/>
                <p:cNvSpPr/>
                <p:nvPr/>
              </p:nvSpPr>
              <p:spPr>
                <a:xfrm>
                  <a:off x="6729045" y="1695325"/>
                  <a:ext cx="288000" cy="288000"/>
                </a:xfrm>
                <a:prstGeom prst="arc">
                  <a:avLst>
                    <a:gd name="adj1" fmla="val 8303284"/>
                    <a:gd name="adj2" fmla="val 13452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6" name="Arco 75"/>
                <p:cNvSpPr/>
                <p:nvPr/>
              </p:nvSpPr>
              <p:spPr>
                <a:xfrm>
                  <a:off x="6675452" y="1636710"/>
                  <a:ext cx="396000" cy="396000"/>
                </a:xfrm>
                <a:prstGeom prst="arc">
                  <a:avLst>
                    <a:gd name="adj1" fmla="val 8693923"/>
                    <a:gd name="adj2" fmla="val 1275153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7" name="Arco 76"/>
                <p:cNvSpPr/>
                <p:nvPr/>
              </p:nvSpPr>
              <p:spPr>
                <a:xfrm>
                  <a:off x="6620188" y="1581446"/>
                  <a:ext cx="504000" cy="504000"/>
                </a:xfrm>
                <a:prstGeom prst="arc">
                  <a:avLst>
                    <a:gd name="adj1" fmla="val 8999212"/>
                    <a:gd name="adj2" fmla="val 125145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74" name="CasellaDiTesto 73"/>
              <p:cNvSpPr txBox="1"/>
              <p:nvPr/>
            </p:nvSpPr>
            <p:spPr>
              <a:xfrm>
                <a:off x="6724027" y="1712451"/>
                <a:ext cx="761747" cy="369332"/>
              </a:xfrm>
              <a:prstGeom prst="rect">
                <a:avLst/>
              </a:prstGeom>
              <a:noFill/>
            </p:spPr>
            <p:txBody>
              <a:bodyPr wrap="none" rtlCol="0">
                <a:spAutoFit/>
              </a:bodyPr>
              <a:lstStyle/>
              <a:p>
                <a:r>
                  <a:rPr lang="it-IT" dirty="0" smtClean="0"/>
                  <a:t>sonar</a:t>
                </a:r>
                <a:endParaRPr lang="it-IT" dirty="0"/>
              </a:p>
            </p:txBody>
          </p:sp>
        </p:grpSp>
        <p:cxnSp>
          <p:nvCxnSpPr>
            <p:cNvPr id="83" name="Connettore 2 82"/>
            <p:cNvCxnSpPr/>
            <p:nvPr/>
          </p:nvCxnSpPr>
          <p:spPr>
            <a:xfrm rot="21480000">
              <a:off x="4238764" y="2924043"/>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8" name="Gruppo 87"/>
            <p:cNvGrpSpPr/>
            <p:nvPr/>
          </p:nvGrpSpPr>
          <p:grpSpPr>
            <a:xfrm rot="21480000">
              <a:off x="1116971" y="3165537"/>
              <a:ext cx="839831" cy="576000"/>
              <a:chOff x="1112866" y="1712451"/>
              <a:chExt cx="839831" cy="506937"/>
            </a:xfrm>
          </p:grpSpPr>
          <p:sp>
            <p:nvSpPr>
              <p:cNvPr id="89" name="Rettangolo 88"/>
              <p:cNvSpPr/>
              <p:nvPr/>
            </p:nvSpPr>
            <p:spPr>
              <a:xfrm>
                <a:off x="1112866" y="1712451"/>
                <a:ext cx="343794" cy="50693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ttangolo 89"/>
              <p:cNvSpPr/>
              <p:nvPr/>
            </p:nvSpPr>
            <p:spPr>
              <a:xfrm>
                <a:off x="1457752" y="1894101"/>
                <a:ext cx="114349" cy="16519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itardo 90"/>
              <p:cNvSpPr/>
              <p:nvPr/>
            </p:nvSpPr>
            <p:spPr>
              <a:xfrm>
                <a:off x="1562889" y="1805531"/>
                <a:ext cx="389808" cy="319733"/>
              </a:xfrm>
              <a:prstGeom prst="flowChartDelay">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4" name="Gruppo 83"/>
            <p:cNvGrpSpPr/>
            <p:nvPr/>
          </p:nvGrpSpPr>
          <p:grpSpPr>
            <a:xfrm rot="-120000">
              <a:off x="2688325" y="3097209"/>
              <a:ext cx="2311791" cy="579120"/>
              <a:chOff x="3921369" y="1645920"/>
              <a:chExt cx="2311791" cy="579120"/>
            </a:xfrm>
          </p:grpSpPr>
          <mc:AlternateContent xmlns:mc="http://schemas.openxmlformats.org/markup-compatibility/2006" xmlns:a14="http://schemas.microsoft.com/office/drawing/2010/main">
            <mc:Choice Requires="a14">
              <p:sp>
                <p:nvSpPr>
                  <p:cNvPr id="85" name="Rettangolo 84"/>
                  <p:cNvSpPr/>
                  <p:nvPr/>
                </p:nvSpPr>
                <p:spPr>
                  <a:xfrm>
                    <a:off x="4602480" y="1645920"/>
                    <a:ext cx="1630680" cy="5791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2400" i="1" dirty="0" smtClean="0">
                              <a:solidFill>
                                <a:schemeClr val="tx1"/>
                              </a:solidFill>
                              <a:latin typeface="Cambria Math" panose="02040503050406030204" pitchFamily="18" charset="0"/>
                            </a:rPr>
                            <m:t>𝑚</m:t>
                          </m:r>
                        </m:oMath>
                      </m:oMathPara>
                    </a14:m>
                    <a:endParaRPr lang="it-IT" sz="2400" dirty="0">
                      <a:solidFill>
                        <a:schemeClr val="tx1"/>
                      </a:solidFill>
                    </a:endParaRPr>
                  </a:p>
                </p:txBody>
              </p:sp>
            </mc:Choice>
            <mc:Fallback xmlns="">
              <p:sp>
                <p:nvSpPr>
                  <p:cNvPr id="4" name="Rettangolo 3"/>
                  <p:cNvSpPr>
                    <a:spLocks noRot="1" noChangeAspect="1" noMove="1" noResize="1" noEditPoints="1" noAdjustHandles="1" noChangeArrowheads="1" noChangeShapeType="1" noTextEdit="1"/>
                  </p:cNvSpPr>
                  <p:nvPr/>
                </p:nvSpPr>
                <p:spPr>
                  <a:xfrm>
                    <a:off x="4602480" y="1645920"/>
                    <a:ext cx="1630680" cy="579120"/>
                  </a:xfrm>
                  <a:prstGeom prst="rect">
                    <a:avLst/>
                  </a:prstGeom>
                  <a:blipFill>
                    <a:blip r:embed="rId8"/>
                    <a:stretch>
                      <a:fillRect/>
                    </a:stretch>
                  </a:blipFill>
                </p:spPr>
                <p:txBody>
                  <a:bodyPr/>
                  <a:lstStyle/>
                  <a:p>
                    <a:r>
                      <a:rPr lang="it-IT">
                        <a:noFill/>
                      </a:rPr>
                      <a:t> </a:t>
                    </a:r>
                  </a:p>
                </p:txBody>
              </p:sp>
            </mc:Fallback>
          </mc:AlternateContent>
          <p:cxnSp>
            <p:nvCxnSpPr>
              <p:cNvPr id="86" name="Connettore diritto 85"/>
              <p:cNvCxnSpPr>
                <a:endCxn id="85" idx="1"/>
              </p:cNvCxnSpPr>
              <p:nvPr/>
            </p:nvCxnSpPr>
            <p:spPr>
              <a:xfrm>
                <a:off x="4514403" y="1934568"/>
                <a:ext cx="88077" cy="9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Memoria ad accesso diretto 86"/>
              <p:cNvSpPr/>
              <p:nvPr/>
            </p:nvSpPr>
            <p:spPr>
              <a:xfrm rot="16200000">
                <a:off x="4153828" y="1638294"/>
                <a:ext cx="125604" cy="590522"/>
              </a:xfrm>
              <a:prstGeom prst="flowChartMagneticDrum">
                <a:avLst/>
              </a:prstGeom>
              <a:solidFill>
                <a:schemeClr val="tx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cxnSp>
          <p:nvCxnSpPr>
            <p:cNvPr id="100" name="Connettore 2 99"/>
            <p:cNvCxnSpPr/>
            <p:nvPr/>
          </p:nvCxnSpPr>
          <p:spPr>
            <a:xfrm rot="21480000" flipH="1">
              <a:off x="3405263" y="2959053"/>
              <a:ext cx="72193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uppo 19"/>
          <p:cNvGrpSpPr/>
          <p:nvPr/>
        </p:nvGrpSpPr>
        <p:grpSpPr>
          <a:xfrm>
            <a:off x="7526909" y="1332169"/>
            <a:ext cx="3928211" cy="1617257"/>
            <a:chOff x="7526909" y="1332169"/>
            <a:chExt cx="3928211" cy="1617257"/>
          </a:xfrm>
        </p:grpSpPr>
        <p:grpSp>
          <p:nvGrpSpPr>
            <p:cNvPr id="94" name="Gruppo 93"/>
            <p:cNvGrpSpPr/>
            <p:nvPr/>
          </p:nvGrpSpPr>
          <p:grpSpPr>
            <a:xfrm>
              <a:off x="7526909" y="1332169"/>
              <a:ext cx="3928211" cy="1482074"/>
              <a:chOff x="7506156" y="1166842"/>
              <a:chExt cx="3928211" cy="1482074"/>
            </a:xfrm>
          </p:grpSpPr>
          <p:cxnSp>
            <p:nvCxnSpPr>
              <p:cNvPr id="96" name="Connettore 2 95"/>
              <p:cNvCxnSpPr/>
              <p:nvPr/>
            </p:nvCxnSpPr>
            <p:spPr>
              <a:xfrm>
                <a:off x="7773243" y="1450395"/>
                <a:ext cx="360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7" name="Connettore 2 96"/>
              <p:cNvCxnSpPr/>
              <p:nvPr/>
            </p:nvCxnSpPr>
            <p:spPr>
              <a:xfrm rot="16200000">
                <a:off x="7058267" y="1928916"/>
                <a:ext cx="14400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CasellaDiTesto 97"/>
                  <p:cNvSpPr txBox="1"/>
                  <p:nvPr/>
                </p:nvSpPr>
                <p:spPr>
                  <a:xfrm>
                    <a:off x="11273233" y="1501238"/>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𝑡</m:t>
                          </m:r>
                        </m:oMath>
                      </m:oMathPara>
                    </a14:m>
                    <a:endParaRPr lang="it-IT" dirty="0"/>
                  </a:p>
                </p:txBody>
              </p:sp>
            </mc:Choice>
            <mc:Fallback xmlns="">
              <p:sp>
                <p:nvSpPr>
                  <p:cNvPr id="98" name="CasellaDiTesto 97"/>
                  <p:cNvSpPr txBox="1">
                    <a:spLocks noRot="1" noChangeAspect="1" noMove="1" noResize="1" noEditPoints="1" noAdjustHandles="1" noChangeArrowheads="1" noChangeShapeType="1" noTextEdit="1"/>
                  </p:cNvSpPr>
                  <p:nvPr/>
                </p:nvSpPr>
                <p:spPr>
                  <a:xfrm>
                    <a:off x="11273233" y="1501238"/>
                    <a:ext cx="161134" cy="276999"/>
                  </a:xfrm>
                  <a:prstGeom prst="rect">
                    <a:avLst/>
                  </a:prstGeom>
                  <a:blipFill>
                    <a:blip r:embed="rId9"/>
                    <a:stretch>
                      <a:fillRect l="-30769" r="-23077"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9" name="CasellaDiTesto 98"/>
                  <p:cNvSpPr txBox="1"/>
                  <p:nvPr/>
                </p:nvSpPr>
                <p:spPr>
                  <a:xfrm>
                    <a:off x="7506156" y="116684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oMath>
                      </m:oMathPara>
                    </a14:m>
                    <a:endParaRPr lang="it-IT" dirty="0"/>
                  </a:p>
                </p:txBody>
              </p:sp>
            </mc:Choice>
            <mc:Fallback xmlns="">
              <p:sp>
                <p:nvSpPr>
                  <p:cNvPr id="37" name="CasellaDiTesto 36"/>
                  <p:cNvSpPr txBox="1">
                    <a:spLocks noRot="1" noChangeAspect="1" noMove="1" noResize="1" noEditPoints="1" noAdjustHandles="1" noChangeArrowheads="1" noChangeShapeType="1" noTextEdit="1"/>
                  </p:cNvSpPr>
                  <p:nvPr/>
                </p:nvSpPr>
                <p:spPr>
                  <a:xfrm>
                    <a:off x="7506156" y="1166842"/>
                    <a:ext cx="194540" cy="276999"/>
                  </a:xfrm>
                  <a:prstGeom prst="rect">
                    <a:avLst/>
                  </a:prstGeom>
                  <a:blipFill>
                    <a:blip r:embed="rId4"/>
                    <a:stretch>
                      <a:fillRect l="-15625" r="-9375"/>
                    </a:stretch>
                  </a:blipFill>
                </p:spPr>
                <p:txBody>
                  <a:bodyPr/>
                  <a:lstStyle/>
                  <a:p>
                    <a:r>
                      <a:rPr lang="it-IT">
                        <a:noFill/>
                      </a:rPr>
                      <a:t> </a:t>
                    </a:r>
                  </a:p>
                </p:txBody>
              </p:sp>
            </mc:Fallback>
          </mc:AlternateContent>
        </p:grpSp>
        <p:grpSp>
          <p:nvGrpSpPr>
            <p:cNvPr id="19" name="Gruppo 18"/>
            <p:cNvGrpSpPr/>
            <p:nvPr/>
          </p:nvGrpSpPr>
          <p:grpSpPr>
            <a:xfrm>
              <a:off x="7804045" y="1638740"/>
              <a:ext cx="3233331" cy="1310686"/>
              <a:chOff x="7804045" y="1638740"/>
              <a:chExt cx="3233331" cy="1310686"/>
            </a:xfrm>
          </p:grpSpPr>
          <p:pic>
            <p:nvPicPr>
              <p:cNvPr id="92" name="Immagine 91"/>
              <p:cNvPicPr>
                <a:picLocks noChangeAspect="1"/>
              </p:cNvPicPr>
              <p:nvPr/>
            </p:nvPicPr>
            <p:blipFill rotWithShape="1">
              <a:blip r:embed="rId10" cstate="hqprint">
                <a:extLst>
                  <a:ext uri="{28A0092B-C50C-407E-A947-70E740481C1C}">
                    <a14:useLocalDpi xmlns:a14="http://schemas.microsoft.com/office/drawing/2010/main" val="0"/>
                  </a:ext>
                </a:extLst>
              </a:blip>
              <a:srcRect l="49773" r="-1551"/>
              <a:stretch/>
            </p:blipFill>
            <p:spPr>
              <a:xfrm flipV="1">
                <a:off x="7804045" y="1638740"/>
                <a:ext cx="390585" cy="1310255"/>
              </a:xfrm>
              <a:prstGeom prst="rect">
                <a:avLst/>
              </a:prstGeom>
            </p:spPr>
          </p:pic>
          <p:grpSp>
            <p:nvGrpSpPr>
              <p:cNvPr id="101" name="Gruppo 100"/>
              <p:cNvGrpSpPr/>
              <p:nvPr/>
            </p:nvGrpSpPr>
            <p:grpSpPr>
              <a:xfrm flipV="1">
                <a:off x="8180775" y="1791566"/>
                <a:ext cx="729217" cy="1157855"/>
                <a:chOff x="8080545" y="3189767"/>
                <a:chExt cx="729217" cy="1310256"/>
              </a:xfrm>
            </p:grpSpPr>
            <p:pic>
              <p:nvPicPr>
                <p:cNvPr id="102" name="Immagine 101"/>
                <p:cNvPicPr>
                  <a:picLocks noChangeAspect="1"/>
                </p:cNvPicPr>
                <p:nvPr/>
              </p:nvPicPr>
              <p:blipFill rotWithShape="1">
                <a:blip r:embed="rId11" cstate="hqprint">
                  <a:extLst>
                    <a:ext uri="{28A0092B-C50C-407E-A947-70E740481C1C}">
                      <a14:useLocalDpi xmlns:a14="http://schemas.microsoft.com/office/drawing/2010/main" val="0"/>
                    </a:ext>
                  </a:extLst>
                </a:blip>
                <a:srcRect l="49773" r="-1551"/>
                <a:stretch/>
              </p:blipFill>
              <p:spPr>
                <a:xfrm>
                  <a:off x="8419177" y="3189767"/>
                  <a:ext cx="390585" cy="1310255"/>
                </a:xfrm>
                <a:prstGeom prst="rect">
                  <a:avLst/>
                </a:prstGeom>
              </p:spPr>
            </p:pic>
            <p:pic>
              <p:nvPicPr>
                <p:cNvPr id="103" name="Immagine 102"/>
                <p:cNvPicPr>
                  <a:picLocks noChangeAspect="1"/>
                </p:cNvPicPr>
                <p:nvPr/>
              </p:nvPicPr>
              <p:blipFill rotWithShape="1">
                <a:blip r:embed="rId12" cstate="hqprint">
                  <a:extLst>
                    <a:ext uri="{28A0092B-C50C-407E-A947-70E740481C1C}">
                      <a14:useLocalDpi xmlns:a14="http://schemas.microsoft.com/office/drawing/2010/main" val="0"/>
                    </a:ext>
                  </a:extLst>
                </a:blip>
                <a:srcRect r="50303"/>
                <a:stretch/>
              </p:blipFill>
              <p:spPr>
                <a:xfrm>
                  <a:off x="8080545" y="3189768"/>
                  <a:ext cx="339683" cy="1310255"/>
                </a:xfrm>
                <a:prstGeom prst="rect">
                  <a:avLst/>
                </a:prstGeom>
              </p:spPr>
            </p:pic>
          </p:grpSp>
          <p:grpSp>
            <p:nvGrpSpPr>
              <p:cNvPr id="104" name="Gruppo 103"/>
              <p:cNvGrpSpPr/>
              <p:nvPr/>
            </p:nvGrpSpPr>
            <p:grpSpPr>
              <a:xfrm flipV="1">
                <a:off x="8888648" y="1995999"/>
                <a:ext cx="725073" cy="953426"/>
                <a:chOff x="8067977" y="3189767"/>
                <a:chExt cx="725073" cy="1310256"/>
              </a:xfrm>
            </p:grpSpPr>
            <p:pic>
              <p:nvPicPr>
                <p:cNvPr id="105" name="Immagine 104"/>
                <p:cNvPicPr>
                  <a:picLocks noChangeAspect="1"/>
                </p:cNvPicPr>
                <p:nvPr/>
              </p:nvPicPr>
              <p:blipFill rotWithShape="1">
                <a:blip r:embed="rId13" cstate="hqprint">
                  <a:extLst>
                    <a:ext uri="{28A0092B-C50C-407E-A947-70E740481C1C}">
                      <a14:useLocalDpi xmlns:a14="http://schemas.microsoft.com/office/drawing/2010/main" val="0"/>
                    </a:ext>
                  </a:extLst>
                </a:blip>
                <a:srcRect l="49773" r="-1551"/>
                <a:stretch/>
              </p:blipFill>
              <p:spPr>
                <a:xfrm>
                  <a:off x="8402465" y="3189767"/>
                  <a:ext cx="390585" cy="1310255"/>
                </a:xfrm>
                <a:prstGeom prst="rect">
                  <a:avLst/>
                </a:prstGeom>
              </p:spPr>
            </p:pic>
            <p:pic>
              <p:nvPicPr>
                <p:cNvPr id="106" name="Immagine 105"/>
                <p:cNvPicPr>
                  <a:picLocks noChangeAspect="1"/>
                </p:cNvPicPr>
                <p:nvPr/>
              </p:nvPicPr>
              <p:blipFill rotWithShape="1">
                <a:blip r:embed="rId14" cstate="hqprint">
                  <a:extLst>
                    <a:ext uri="{28A0092B-C50C-407E-A947-70E740481C1C}">
                      <a14:useLocalDpi xmlns:a14="http://schemas.microsoft.com/office/drawing/2010/main" val="0"/>
                    </a:ext>
                  </a:extLst>
                </a:blip>
                <a:srcRect r="50303"/>
                <a:stretch/>
              </p:blipFill>
              <p:spPr>
                <a:xfrm>
                  <a:off x="8067977" y="3189768"/>
                  <a:ext cx="339683" cy="1310255"/>
                </a:xfrm>
                <a:prstGeom prst="rect">
                  <a:avLst/>
                </a:prstGeom>
              </p:spPr>
            </p:pic>
          </p:grpSp>
          <p:grpSp>
            <p:nvGrpSpPr>
              <p:cNvPr id="107" name="Gruppo 106"/>
              <p:cNvGrpSpPr/>
              <p:nvPr/>
            </p:nvGrpSpPr>
            <p:grpSpPr>
              <a:xfrm flipV="1">
                <a:off x="9598023" y="2223901"/>
                <a:ext cx="729978" cy="725525"/>
                <a:chOff x="8057549" y="3189767"/>
                <a:chExt cx="729978" cy="1310256"/>
              </a:xfrm>
            </p:grpSpPr>
            <p:pic>
              <p:nvPicPr>
                <p:cNvPr id="108" name="Immagine 107"/>
                <p:cNvPicPr>
                  <a:picLocks noChangeAspect="1"/>
                </p:cNvPicPr>
                <p:nvPr/>
              </p:nvPicPr>
              <p:blipFill rotWithShape="1">
                <a:blip r:embed="rId15" cstate="hqprint">
                  <a:extLst>
                    <a:ext uri="{28A0092B-C50C-407E-A947-70E740481C1C}">
                      <a14:useLocalDpi xmlns:a14="http://schemas.microsoft.com/office/drawing/2010/main" val="0"/>
                    </a:ext>
                  </a:extLst>
                </a:blip>
                <a:srcRect l="49773" r="-1551"/>
                <a:stretch/>
              </p:blipFill>
              <p:spPr>
                <a:xfrm>
                  <a:off x="8396942" y="3189767"/>
                  <a:ext cx="390585" cy="1310254"/>
                </a:xfrm>
                <a:prstGeom prst="rect">
                  <a:avLst/>
                </a:prstGeom>
              </p:spPr>
            </p:pic>
            <p:pic>
              <p:nvPicPr>
                <p:cNvPr id="109" name="Immagine 108"/>
                <p:cNvPicPr>
                  <a:picLocks noChangeAspect="1"/>
                </p:cNvPicPr>
                <p:nvPr/>
              </p:nvPicPr>
              <p:blipFill rotWithShape="1">
                <a:blip r:embed="rId16" cstate="hqprint">
                  <a:extLst>
                    <a:ext uri="{28A0092B-C50C-407E-A947-70E740481C1C}">
                      <a14:useLocalDpi xmlns:a14="http://schemas.microsoft.com/office/drawing/2010/main" val="0"/>
                    </a:ext>
                  </a:extLst>
                </a:blip>
                <a:srcRect r="50303"/>
                <a:stretch/>
              </p:blipFill>
              <p:spPr>
                <a:xfrm>
                  <a:off x="8057549" y="3189769"/>
                  <a:ext cx="339683" cy="1310254"/>
                </a:xfrm>
                <a:prstGeom prst="rect">
                  <a:avLst/>
                </a:prstGeom>
              </p:spPr>
            </p:pic>
          </p:grpSp>
          <p:grpSp>
            <p:nvGrpSpPr>
              <p:cNvPr id="110" name="Gruppo 109"/>
              <p:cNvGrpSpPr/>
              <p:nvPr/>
            </p:nvGrpSpPr>
            <p:grpSpPr>
              <a:xfrm flipV="1">
                <a:off x="10307398" y="2418129"/>
                <a:ext cx="729978" cy="530866"/>
                <a:chOff x="8057549" y="3189767"/>
                <a:chExt cx="729978" cy="1310256"/>
              </a:xfrm>
            </p:grpSpPr>
            <p:pic>
              <p:nvPicPr>
                <p:cNvPr id="111" name="Immagine 110"/>
                <p:cNvPicPr>
                  <a:picLocks noChangeAspect="1"/>
                </p:cNvPicPr>
                <p:nvPr/>
              </p:nvPicPr>
              <p:blipFill rotWithShape="1">
                <a:blip r:embed="rId17" cstate="hqprint">
                  <a:extLst>
                    <a:ext uri="{28A0092B-C50C-407E-A947-70E740481C1C}">
                      <a14:useLocalDpi xmlns:a14="http://schemas.microsoft.com/office/drawing/2010/main" val="0"/>
                    </a:ext>
                  </a:extLst>
                </a:blip>
                <a:srcRect l="49773" r="-1551"/>
                <a:stretch/>
              </p:blipFill>
              <p:spPr>
                <a:xfrm>
                  <a:off x="8396942" y="3189767"/>
                  <a:ext cx="390585" cy="1310254"/>
                </a:xfrm>
                <a:prstGeom prst="rect">
                  <a:avLst/>
                </a:prstGeom>
              </p:spPr>
            </p:pic>
            <p:pic>
              <p:nvPicPr>
                <p:cNvPr id="112" name="Immagine 111"/>
                <p:cNvPicPr>
                  <a:picLocks noChangeAspect="1"/>
                </p:cNvPicPr>
                <p:nvPr/>
              </p:nvPicPr>
              <p:blipFill rotWithShape="1">
                <a:blip r:embed="rId18" cstate="hqprint">
                  <a:extLst>
                    <a:ext uri="{28A0092B-C50C-407E-A947-70E740481C1C}">
                      <a14:useLocalDpi xmlns:a14="http://schemas.microsoft.com/office/drawing/2010/main" val="0"/>
                    </a:ext>
                  </a:extLst>
                </a:blip>
                <a:srcRect r="50303"/>
                <a:stretch/>
              </p:blipFill>
              <p:spPr>
                <a:xfrm>
                  <a:off x="8057549" y="3189769"/>
                  <a:ext cx="339683" cy="1310254"/>
                </a:xfrm>
                <a:prstGeom prst="rect">
                  <a:avLst/>
                </a:prstGeom>
              </p:spPr>
            </p:pic>
          </p:grpSp>
        </p:grpSp>
      </p:grpSp>
    </p:spTree>
    <p:extLst>
      <p:ext uri="{BB962C8B-B14F-4D97-AF65-F5344CB8AC3E}">
        <p14:creationId xmlns:p14="http://schemas.microsoft.com/office/powerpoint/2010/main" val="385184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Strumentazione (I)</a:t>
            </a:r>
            <a:endParaRPr lang="it-IT" dirty="0"/>
          </a:p>
        </p:txBody>
      </p:sp>
      <p:sp>
        <p:nvSpPr>
          <p:cNvPr id="3" name="Segnaposto contenuto 2"/>
          <p:cNvSpPr>
            <a:spLocks noGrp="1"/>
          </p:cNvSpPr>
          <p:nvPr>
            <p:ph sz="quarter" idx="10"/>
          </p:nvPr>
        </p:nvSpPr>
        <p:spPr>
          <a:xfrm>
            <a:off x="502920" y="1270001"/>
            <a:ext cx="11049000" cy="3301999"/>
          </a:xfrm>
        </p:spPr>
        <p:txBody>
          <a:bodyPr>
            <a:normAutofit fontScale="85000" lnSpcReduction="20000"/>
          </a:bodyPr>
          <a:lstStyle/>
          <a:p>
            <a:pPr marL="457200" indent="-457200">
              <a:lnSpc>
                <a:spcPct val="120000"/>
              </a:lnSpc>
              <a:buFont typeface="Arial" panose="020B0604020202020204" pitchFamily="34" charset="0"/>
              <a:buChar char="•"/>
            </a:pPr>
            <a:r>
              <a:rPr lang="it-IT" i="1" dirty="0" smtClean="0"/>
              <a:t>Guidovia a cuscino d'aria</a:t>
            </a:r>
            <a:r>
              <a:rPr lang="it-IT" dirty="0" smtClean="0"/>
              <a:t>. Sulla guidovia possono scorrere delle </a:t>
            </a:r>
            <a:r>
              <a:rPr lang="it-IT" i="1" dirty="0" smtClean="0"/>
              <a:t>slitte</a:t>
            </a:r>
            <a:r>
              <a:rPr lang="it-IT" dirty="0" smtClean="0"/>
              <a:t> in condizioni di attrito trascurabile. Il cuscino d'aria è realizzato tra slitta e guidovia per mezzo di un flusso d'aria, </a:t>
            </a:r>
            <a:r>
              <a:rPr lang="it-IT" dirty="0"/>
              <a:t>alimentato da un </a:t>
            </a:r>
            <a:r>
              <a:rPr lang="it-IT" dirty="0" smtClean="0"/>
              <a:t>compressore, uscente da piccoli fori realizzati sulla guidovia. L'inclinazione </a:t>
            </a:r>
            <a:r>
              <a:rPr lang="it-IT" dirty="0"/>
              <a:t>della guidovia rispetto </a:t>
            </a:r>
            <a:r>
              <a:rPr lang="it-IT" dirty="0" smtClean="0"/>
              <a:t>al piano del banco può essere regolata mediante rotazione di una vite micrometrica</a:t>
            </a:r>
          </a:p>
          <a:p>
            <a:pPr marL="457200" indent="-457200">
              <a:lnSpc>
                <a:spcPct val="120000"/>
              </a:lnSpc>
              <a:buFont typeface="Arial" panose="020B0604020202020204" pitchFamily="34" charset="0"/>
              <a:buChar char="•"/>
            </a:pPr>
            <a:r>
              <a:rPr lang="it-IT" i="1" dirty="0" smtClean="0"/>
              <a:t>Slitta</a:t>
            </a:r>
            <a:r>
              <a:rPr lang="it-IT" dirty="0" smtClean="0"/>
              <a:t>. Dispositivo opportunamente sagomato che scorre con attrito viscoso trascurabile sulla guidovia a cuscino d'aria.</a:t>
            </a:r>
            <a:endParaRPr lang="it-IT" dirty="0"/>
          </a:p>
        </p:txBody>
      </p:sp>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3</a:t>
            </a:fld>
            <a:endParaRPr lang="it-IT"/>
          </a:p>
        </p:txBody>
      </p:sp>
      <p:grpSp>
        <p:nvGrpSpPr>
          <p:cNvPr id="7" name="Gruppo 6"/>
          <p:cNvGrpSpPr/>
          <p:nvPr/>
        </p:nvGrpSpPr>
        <p:grpSpPr>
          <a:xfrm>
            <a:off x="2049037" y="4516580"/>
            <a:ext cx="7956765" cy="1574130"/>
            <a:chOff x="2049037" y="4516580"/>
            <a:chExt cx="7956765" cy="1574130"/>
          </a:xfrm>
        </p:grpSpPr>
        <p:pic>
          <p:nvPicPr>
            <p:cNvPr id="8" name="Immagine 7"/>
            <p:cNvPicPr>
              <a:picLocks noChangeAspect="1"/>
            </p:cNvPicPr>
            <p:nvPr/>
          </p:nvPicPr>
          <p:blipFill>
            <a:blip r:embed="rId2"/>
            <a:stretch>
              <a:fillRect/>
            </a:stretch>
          </p:blipFill>
          <p:spPr>
            <a:xfrm>
              <a:off x="2049037" y="4572000"/>
              <a:ext cx="7956765" cy="1518710"/>
            </a:xfrm>
            <a:prstGeom prst="rect">
              <a:avLst/>
            </a:prstGeom>
          </p:spPr>
        </p:pic>
        <p:grpSp>
          <p:nvGrpSpPr>
            <p:cNvPr id="9" name="Gruppo 8"/>
            <p:cNvGrpSpPr/>
            <p:nvPr/>
          </p:nvGrpSpPr>
          <p:grpSpPr>
            <a:xfrm>
              <a:off x="2139808" y="4516580"/>
              <a:ext cx="914400" cy="584775"/>
              <a:chOff x="2139808" y="4516580"/>
              <a:chExt cx="914400" cy="584775"/>
            </a:xfrm>
          </p:grpSpPr>
          <p:sp>
            <p:nvSpPr>
              <p:cNvPr id="10" name="Rettangolo 9"/>
              <p:cNvSpPr/>
              <p:nvPr/>
            </p:nvSpPr>
            <p:spPr>
              <a:xfrm>
                <a:off x="2258291" y="4703234"/>
                <a:ext cx="675409" cy="34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2139808" y="4516580"/>
                <a:ext cx="914400" cy="584775"/>
              </a:xfrm>
              <a:prstGeom prst="rect">
                <a:avLst/>
              </a:prstGeom>
              <a:noFill/>
            </p:spPr>
            <p:txBody>
              <a:bodyPr wrap="square" rtlCol="0">
                <a:spAutoFit/>
              </a:bodyPr>
              <a:lstStyle/>
              <a:p>
                <a:r>
                  <a:rPr lang="it-IT" sz="1600" b="1" dirty="0" smtClean="0">
                    <a:latin typeface="Times New Roman" panose="02020603050405020304" pitchFamily="18" charset="0"/>
                    <a:cs typeface="Times New Roman" panose="02020603050405020304" pitchFamily="18" charset="0"/>
                  </a:rPr>
                  <a:t>Sensore di forza</a:t>
                </a:r>
                <a:endParaRPr lang="it-IT" sz="1600" b="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093041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p:txBody>
              <a:bodyPr/>
              <a:lstStyle/>
              <a:p>
                <a:r>
                  <a:rPr lang="it-IT" dirty="0"/>
                  <a:t>Stima di </a:t>
                </a:r>
                <a14:m>
                  <m:oMath xmlns:m="http://schemas.openxmlformats.org/officeDocument/2006/math">
                    <m:acc>
                      <m:accPr>
                        <m:chr m:val="⃗"/>
                        <m:ctrlPr>
                          <a:rPr lang="it-IT" i="1">
                            <a:latin typeface="Cambria Math" panose="02040503050406030204" pitchFamily="18" charset="0"/>
                          </a:rPr>
                        </m:ctrlPr>
                      </m:accPr>
                      <m:e>
                        <m:r>
                          <a:rPr lang="it-IT" b="0" i="1">
                            <a:latin typeface="Cambria Math" panose="02040503050406030204" pitchFamily="18" charset="0"/>
                          </a:rPr>
                          <m:t>𝑔</m:t>
                        </m:r>
                      </m:e>
                    </m:acc>
                  </m:oMath>
                </a14:m>
                <a:r>
                  <a:rPr lang="it-IT" dirty="0" smtClean="0"/>
                  <a:t>: Misure e analisi dati</a:t>
                </a:r>
                <a:endParaRPr lang="it-IT" dirty="0"/>
              </a:p>
            </p:txBody>
          </p:sp>
        </mc:Choice>
        <mc:Fallback xmlns="">
          <p:sp>
            <p:nvSpPr>
              <p:cNvPr id="2" name="Titolo 1"/>
              <p:cNvSpPr>
                <a:spLocks noGrp="1" noRot="1" noChangeAspect="1" noMove="1" noResize="1" noEditPoints="1" noAdjustHandles="1" noChangeArrowheads="1" noChangeShapeType="1" noTextEdit="1"/>
              </p:cNvSpPr>
              <p:nvPr>
                <p:ph type="title"/>
              </p:nvPr>
            </p:nvSpPr>
            <p:spPr>
              <a:blipFill>
                <a:blip r:embed="rId2"/>
                <a:stretch>
                  <a:fillRect l="-1975"/>
                </a:stretch>
              </a:blipFill>
            </p:spPr>
            <p:txBody>
              <a:bodyPr/>
              <a:lstStyle/>
              <a:p>
                <a:r>
                  <a:rPr lang="it-IT">
                    <a:noFill/>
                  </a:rPr>
                  <a:t> </a:t>
                </a:r>
              </a:p>
            </p:txBody>
          </p:sp>
        </mc:Fallback>
      </mc:AlternateContent>
      <p:sp>
        <p:nvSpPr>
          <p:cNvPr id="3" name="Segnaposto contenuto 2"/>
          <p:cNvSpPr>
            <a:spLocks noGrp="1"/>
          </p:cNvSpPr>
          <p:nvPr>
            <p:ph sz="quarter" idx="10"/>
          </p:nvPr>
        </p:nvSpPr>
        <p:spPr>
          <a:xfrm>
            <a:off x="657860" y="1272209"/>
            <a:ext cx="10863580" cy="4884751"/>
          </a:xfrm>
        </p:spPr>
        <p:txBody>
          <a:bodyPr>
            <a:normAutofit/>
          </a:bodyPr>
          <a:lstStyle/>
          <a:p>
            <a:pPr marL="457200" indent="-457200">
              <a:lnSpc>
                <a:spcPct val="110000"/>
              </a:lnSpc>
              <a:buFont typeface="Arial" panose="020B0604020202020204" pitchFamily="34" charset="0"/>
              <a:buChar char="•"/>
            </a:pPr>
            <a:r>
              <a:rPr lang="it-IT" dirty="0" smtClean="0"/>
              <a:t>Si riportano le misure effettuate delle accelerazioni e dei relativi scarti nel foglio di calcolo predisposto in </a:t>
            </a:r>
            <a:r>
              <a:rPr lang="it-IT" dirty="0" err="1" smtClean="0"/>
              <a:t>OpenOffice</a:t>
            </a:r>
            <a:r>
              <a:rPr lang="it-IT" dirty="0" smtClean="0"/>
              <a:t>, assieme ai valori di massa della slitta e della inclinazione della guidovia.</a:t>
            </a:r>
          </a:p>
          <a:p>
            <a:pPr marL="457200" indent="-457200">
              <a:lnSpc>
                <a:spcPct val="110000"/>
              </a:lnSpc>
              <a:buFont typeface="Arial" panose="020B0604020202020204" pitchFamily="34" charset="0"/>
              <a:buChar char="•"/>
            </a:pPr>
            <a:r>
              <a:rPr lang="it-IT" dirty="0" smtClean="0"/>
              <a:t>Il foglio restituisce i valori dell'accelerazione media misurata in fase di discesa e in fase di salita, con gli scarti associati alle medie. Verificare che le accelerazioni sono diverse.</a:t>
            </a:r>
          </a:p>
          <a:p>
            <a:pPr marL="457200" indent="-457200">
              <a:lnSpc>
                <a:spcPct val="110000"/>
              </a:lnSpc>
              <a:buFont typeface="Arial" panose="020B0604020202020204" pitchFamily="34" charset="0"/>
              <a:buChar char="•"/>
            </a:pPr>
            <a:r>
              <a:rPr lang="it-IT" dirty="0" smtClean="0"/>
              <a:t>Utilizzando le equazioni viste in precedenza, il foglio di calcolo fornisce anche il valore dell'accelerazione di gravità e della forza di attrito media, con associati i relativi scarti.</a:t>
            </a:r>
          </a:p>
          <a:p>
            <a:pPr marL="457200" indent="-457200">
              <a:lnSpc>
                <a:spcPct val="110000"/>
              </a:lnSpc>
              <a:buFont typeface="Arial" panose="020B0604020202020204" pitchFamily="34" charset="0"/>
              <a:buChar char="•"/>
            </a:pPr>
            <a:endParaRPr lang="it-IT" dirty="0" smtClean="0"/>
          </a:p>
        </p:txBody>
      </p:sp>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30</a:t>
            </a:fld>
            <a:endParaRPr lang="it-IT"/>
          </a:p>
        </p:txBody>
      </p:sp>
    </p:spTree>
    <p:extLst>
      <p:ext uri="{BB962C8B-B14F-4D97-AF65-F5344CB8AC3E}">
        <p14:creationId xmlns:p14="http://schemas.microsoft.com/office/powerpoint/2010/main" val="1190611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69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Strumentazione (II)</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502920" y="1270001"/>
                <a:ext cx="11049000" cy="3301999"/>
              </a:xfrm>
            </p:spPr>
            <p:txBody>
              <a:bodyPr>
                <a:normAutofit fontScale="85000" lnSpcReduction="20000"/>
              </a:bodyPr>
              <a:lstStyle/>
              <a:p>
                <a:pPr marL="457200" indent="-457200">
                  <a:lnSpc>
                    <a:spcPct val="120000"/>
                  </a:lnSpc>
                  <a:buFont typeface="Arial" panose="020B0604020202020204" pitchFamily="34" charset="0"/>
                  <a:buChar char="•"/>
                </a:pPr>
                <a:r>
                  <a:rPr lang="it-IT" i="1" dirty="0" smtClean="0"/>
                  <a:t>Sonar</a:t>
                </a:r>
                <a:r>
                  <a:rPr lang="it-IT" dirty="0" smtClean="0"/>
                  <a:t>. Dispositivo collocato ad una estremità della guidovia in grado di misurare la legge oraria </a:t>
                </a:r>
                <a14:m>
                  <m:oMath xmlns:m="http://schemas.openxmlformats.org/officeDocument/2006/math">
                    <m:r>
                      <a:rPr lang="it-IT" b="0" i="1" smtClean="0">
                        <a:latin typeface="Cambria Math" panose="02040503050406030204" pitchFamily="18" charset="0"/>
                      </a:rPr>
                      <m:t>𝑥</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dirty="0" smtClean="0"/>
                  <a:t> del moto della slitta. Il sonar è collegato ad un sistema di acquisizione dati interfacciato ad un computer portatile. È possibile definire origine e verso dell'asse di riferimento del moto.</a:t>
                </a:r>
              </a:p>
              <a:p>
                <a:pPr marL="457200" indent="-457200">
                  <a:lnSpc>
                    <a:spcPct val="120000"/>
                  </a:lnSpc>
                  <a:buFont typeface="Arial" panose="020B0604020202020204" pitchFamily="34" charset="0"/>
                  <a:buChar char="•"/>
                </a:pPr>
                <a:r>
                  <a:rPr lang="it-IT" i="1" dirty="0" smtClean="0"/>
                  <a:t>Sensore di forza</a:t>
                </a:r>
                <a:r>
                  <a:rPr lang="it-IT" dirty="0" smtClean="0"/>
                  <a:t>. Dispositivo collocato all'altra estremità della guidovia in grado di misurare la forza parallela al suo asse agente su di esso. È collegato al sistema di acquisizione dati interfacciato al computer. È possibile definire il punto di zero e scegliere tra due diversi valori di massimo.</a:t>
                </a: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502920" y="1270001"/>
                <a:ext cx="11049000" cy="3301999"/>
              </a:xfrm>
              <a:blipFill>
                <a:blip r:embed="rId2"/>
                <a:stretch>
                  <a:fillRect l="-773" t="-1292" r="-1325"/>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4</a:t>
            </a:fld>
            <a:endParaRPr lang="it-IT"/>
          </a:p>
        </p:txBody>
      </p:sp>
      <p:grpSp>
        <p:nvGrpSpPr>
          <p:cNvPr id="10" name="Gruppo 9"/>
          <p:cNvGrpSpPr/>
          <p:nvPr/>
        </p:nvGrpSpPr>
        <p:grpSpPr>
          <a:xfrm>
            <a:off x="2049037" y="4516580"/>
            <a:ext cx="7956765" cy="1574130"/>
            <a:chOff x="2049037" y="4516580"/>
            <a:chExt cx="7956765" cy="1574130"/>
          </a:xfrm>
        </p:grpSpPr>
        <p:pic>
          <p:nvPicPr>
            <p:cNvPr id="4" name="Immagine 3"/>
            <p:cNvPicPr>
              <a:picLocks noChangeAspect="1"/>
            </p:cNvPicPr>
            <p:nvPr/>
          </p:nvPicPr>
          <p:blipFill>
            <a:blip r:embed="rId3"/>
            <a:stretch>
              <a:fillRect/>
            </a:stretch>
          </p:blipFill>
          <p:spPr>
            <a:xfrm>
              <a:off x="2049037" y="4572000"/>
              <a:ext cx="7956765" cy="1518710"/>
            </a:xfrm>
            <a:prstGeom prst="rect">
              <a:avLst/>
            </a:prstGeom>
          </p:spPr>
        </p:pic>
        <p:grpSp>
          <p:nvGrpSpPr>
            <p:cNvPr id="9" name="Gruppo 8"/>
            <p:cNvGrpSpPr/>
            <p:nvPr/>
          </p:nvGrpSpPr>
          <p:grpSpPr>
            <a:xfrm>
              <a:off x="2139808" y="4516580"/>
              <a:ext cx="914400" cy="584775"/>
              <a:chOff x="2139808" y="4516580"/>
              <a:chExt cx="914400" cy="584775"/>
            </a:xfrm>
          </p:grpSpPr>
          <p:sp>
            <p:nvSpPr>
              <p:cNvPr id="8" name="Rettangolo 7"/>
              <p:cNvSpPr/>
              <p:nvPr/>
            </p:nvSpPr>
            <p:spPr>
              <a:xfrm>
                <a:off x="2258291" y="4703234"/>
                <a:ext cx="675409" cy="34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2139808" y="4516580"/>
                <a:ext cx="914400" cy="584775"/>
              </a:xfrm>
              <a:prstGeom prst="rect">
                <a:avLst/>
              </a:prstGeom>
              <a:noFill/>
            </p:spPr>
            <p:txBody>
              <a:bodyPr wrap="square" rtlCol="0">
                <a:spAutoFit/>
              </a:bodyPr>
              <a:lstStyle/>
              <a:p>
                <a:r>
                  <a:rPr lang="it-IT" sz="1600" b="1" dirty="0" smtClean="0">
                    <a:latin typeface="Times New Roman" panose="02020603050405020304" pitchFamily="18" charset="0"/>
                    <a:cs typeface="Times New Roman" panose="02020603050405020304" pitchFamily="18" charset="0"/>
                  </a:rPr>
                  <a:t>Sensore di forza</a:t>
                </a:r>
                <a:endParaRPr lang="it-IT" sz="1600" b="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67360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Tipologie di urti</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502920" y="1270001"/>
                <a:ext cx="11049000" cy="4856479"/>
              </a:xfrm>
            </p:spPr>
            <p:txBody>
              <a:bodyPr>
                <a:normAutofit/>
              </a:bodyPr>
              <a:lstStyle/>
              <a:p>
                <a:pPr>
                  <a:lnSpc>
                    <a:spcPct val="120000"/>
                  </a:lnSpc>
                </a:pPr>
                <a:r>
                  <a:rPr lang="it-IT" dirty="0" smtClean="0"/>
                  <a:t>In questa esperienza si effettueranno degli urti con le slitte sulla guidovia, e dalle misure delle relative leggi del moto cercheremo di stimare la congruenza dei risultati con le corrispondenti leggi fisiche.</a:t>
                </a:r>
              </a:p>
              <a:p>
                <a:pPr>
                  <a:lnSpc>
                    <a:spcPct val="120000"/>
                  </a:lnSpc>
                </a:pPr>
                <a:r>
                  <a:rPr lang="it-IT" dirty="0" smtClean="0"/>
                  <a:t>Ricordiamo che in assenza di forze esterne impulsive, in un urto si conserva la quantità di moto totale del sistema </a:t>
                </a:r>
                <a14:m>
                  <m:oMath xmlns:m="http://schemas.openxmlformats.org/officeDocument/2006/math">
                    <m:acc>
                      <m:accPr>
                        <m:chr m:val="⃗"/>
                        <m:ctrlPr>
                          <a:rPr lang="it-IT" i="1">
                            <a:latin typeface="Cambria Math" panose="02040503050406030204" pitchFamily="18" charset="0"/>
                          </a:rPr>
                        </m:ctrlPr>
                      </m:accPr>
                      <m:e>
                        <m:r>
                          <a:rPr lang="it-IT" i="1">
                            <a:latin typeface="Cambria Math" panose="02040503050406030204" pitchFamily="18" charset="0"/>
                          </a:rPr>
                          <m:t>𝑃</m:t>
                        </m:r>
                      </m:e>
                    </m:acc>
                  </m:oMath>
                </a14:m>
                <a:r>
                  <a:rPr lang="it-IT" dirty="0" smtClean="0"/>
                  <a:t>:</a:t>
                </a:r>
              </a:p>
              <a:p>
                <a:pPr>
                  <a:lnSpc>
                    <a:spcPct val="120000"/>
                  </a:lnSpc>
                </a:pPr>
                <a14:m>
                  <m:oMathPara xmlns:m="http://schemas.openxmlformats.org/officeDocument/2006/math">
                    <m:oMathParaPr>
                      <m:jc m:val="centerGroup"/>
                    </m:oMathParaPr>
                    <m:oMath xmlns:m="http://schemas.openxmlformats.org/officeDocument/2006/math">
                      <m:acc>
                        <m:accPr>
                          <m:chr m:val="⃗"/>
                          <m:ctrlPr>
                            <a:rPr lang="it-IT" b="0" i="1" smtClean="0">
                              <a:latin typeface="Cambria Math" panose="02040503050406030204" pitchFamily="18" charset="0"/>
                            </a:rPr>
                          </m:ctrlPr>
                        </m:accPr>
                        <m:e>
                          <m:r>
                            <a:rPr lang="it-IT" b="0" i="1" smtClean="0">
                              <a:latin typeface="Cambria Math" panose="02040503050406030204" pitchFamily="18" charset="0"/>
                            </a:rPr>
                            <m:t>𝑃</m:t>
                          </m:r>
                        </m:e>
                      </m:acc>
                      <m:d>
                        <m:dPr>
                          <m:ctrlPr>
                            <a:rPr lang="it-IT" i="1" smtClean="0">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e>
                      </m:d>
                      <m:r>
                        <a:rPr lang="it-IT" b="0" i="1" smtClean="0">
                          <a:latin typeface="Cambria Math" panose="02040503050406030204" pitchFamily="18" charset="0"/>
                        </a:rPr>
                        <m:t>=</m:t>
                      </m:r>
                      <m:acc>
                        <m:accPr>
                          <m:chr m:val="⃗"/>
                          <m:ctrlPr>
                            <a:rPr lang="it-IT" i="1">
                              <a:latin typeface="Cambria Math" panose="02040503050406030204" pitchFamily="18" charset="0"/>
                            </a:rPr>
                          </m:ctrlPr>
                        </m:accPr>
                        <m:e>
                          <m:r>
                            <a:rPr lang="it-IT" i="1">
                              <a:latin typeface="Cambria Math" panose="02040503050406030204" pitchFamily="18" charset="0"/>
                            </a:rPr>
                            <m:t>𝑃</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b="0" i="1" smtClean="0">
                                  <a:latin typeface="Cambria Math" panose="02040503050406030204" pitchFamily="18" charset="0"/>
                                </a:rPr>
                                <m:t>+</m:t>
                              </m:r>
                            </m:sup>
                          </m:sSubSup>
                        </m:e>
                      </m:d>
                    </m:oMath>
                  </m:oMathPara>
                </a14:m>
                <a:endParaRPr lang="it-IT" dirty="0" smtClean="0"/>
              </a:p>
              <a:p>
                <a:pPr>
                  <a:lnSpc>
                    <a:spcPct val="120000"/>
                  </a:lnSpc>
                </a:pPr>
                <a:r>
                  <a:rPr lang="it-IT" dirty="0" smtClean="0"/>
                  <a:t>dove </a:t>
                </a:r>
                <a14:m>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oMath>
                </a14:m>
                <a:r>
                  <a:rPr lang="it-IT" dirty="0" smtClean="0"/>
                  <a:t> e </a:t>
                </a:r>
                <a14:m>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b="0" i="1" smtClean="0">
                            <a:latin typeface="Cambria Math" panose="02040503050406030204" pitchFamily="18" charset="0"/>
                          </a:rPr>
                          <m:t>+</m:t>
                        </m:r>
                      </m:sup>
                    </m:sSubSup>
                  </m:oMath>
                </a14:m>
                <a:r>
                  <a:rPr lang="it-IT" dirty="0" smtClean="0"/>
                  <a:t> rappresentano gli </a:t>
                </a:r>
                <a:r>
                  <a:rPr lang="it-IT" dirty="0"/>
                  <a:t>istanti di </a:t>
                </a:r>
                <a:r>
                  <a:rPr lang="it-IT" dirty="0" smtClean="0"/>
                  <a:t>tempo immediatamente prima e dopo l'urto, assunto all'istante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𝑡</m:t>
                        </m:r>
                      </m:e>
                      <m:sub>
                        <m:r>
                          <a:rPr lang="it-IT" b="0" i="1" smtClean="0">
                            <a:latin typeface="Cambria Math" panose="02040503050406030204" pitchFamily="18" charset="0"/>
                          </a:rPr>
                          <m:t>0</m:t>
                        </m:r>
                      </m:sub>
                    </m:sSub>
                  </m:oMath>
                </a14:m>
                <a:r>
                  <a:rPr lang="it-IT" dirty="0" smtClean="0"/>
                  <a:t>, rispettivamente.</a:t>
                </a: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502920" y="1270001"/>
                <a:ext cx="11049000" cy="4856479"/>
              </a:xfrm>
              <a:blipFill>
                <a:blip r:embed="rId2"/>
                <a:stretch>
                  <a:fillRect l="-1159" t="-502" r="-55"/>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5</a:t>
            </a:fld>
            <a:endParaRPr lang="it-IT"/>
          </a:p>
        </p:txBody>
      </p:sp>
    </p:spTree>
    <p:extLst>
      <p:ext uri="{BB962C8B-B14F-4D97-AF65-F5344CB8AC3E}">
        <p14:creationId xmlns:p14="http://schemas.microsoft.com/office/powerpoint/2010/main" val="94741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Acquisizione dati</a:t>
            </a:r>
          </a:p>
        </p:txBody>
      </p:sp>
      <mc:AlternateContent xmlns:mc="http://schemas.openxmlformats.org/markup-compatibility/2006" xmlns:a14="http://schemas.microsoft.com/office/drawing/2010/main">
        <mc:Choice Requires="a14">
          <p:sp>
            <p:nvSpPr>
              <p:cNvPr id="3" name="Segnaposto contenuto 2"/>
              <p:cNvSpPr>
                <a:spLocks noGrp="1"/>
              </p:cNvSpPr>
              <p:nvPr>
                <p:ph sz="quarter" idx="10"/>
              </p:nvPr>
            </p:nvSpPr>
            <p:spPr>
              <a:xfrm>
                <a:off x="502920" y="1270001"/>
                <a:ext cx="11049000" cy="4856479"/>
              </a:xfrm>
            </p:spPr>
            <p:txBody>
              <a:bodyPr>
                <a:normAutofit fontScale="85000" lnSpcReduction="20000"/>
              </a:bodyPr>
              <a:lstStyle/>
              <a:p>
                <a:pPr>
                  <a:lnSpc>
                    <a:spcPct val="120000"/>
                  </a:lnSpc>
                </a:pPr>
                <a:r>
                  <a:rPr lang="it-IT" dirty="0"/>
                  <a:t>La posizione </a:t>
                </a:r>
                <a14:m>
                  <m:oMath xmlns:m="http://schemas.openxmlformats.org/officeDocument/2006/math">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 </m:t>
                    </m:r>
                  </m:oMath>
                </a14:m>
                <a:r>
                  <a:rPr lang="it-IT" dirty="0"/>
                  <a:t>della slitta (quella più vicina al sonar) viene misurata dal sonar a istanti “discreti”, in funzione della frequenza (regolabile) con cui vengono emessi gli impulsi sonar. I dati acquisiti vengono trasmessi in tempo reale all'applicazione </a:t>
                </a:r>
                <a:r>
                  <a:rPr lang="it-IT" dirty="0" err="1"/>
                  <a:t>LoggerPro</a:t>
                </a:r>
                <a:r>
                  <a:rPr lang="it-IT" dirty="0"/>
                  <a:t> installata nel PC.</a:t>
                </a:r>
              </a:p>
              <a:p>
                <a:pPr>
                  <a:lnSpc>
                    <a:spcPct val="120000"/>
                  </a:lnSpc>
                </a:pPr>
                <a:r>
                  <a:rPr lang="it-IT" dirty="0" err="1"/>
                  <a:t>LoggerPro</a:t>
                </a:r>
                <a:r>
                  <a:rPr lang="it-IT" dirty="0"/>
                  <a:t> consente di visualizzare vari grafici con i dati acquisiti. Di interesse per questa esperienza sono la legge oraria del moto </a:t>
                </a:r>
                <a14:m>
                  <m:oMath xmlns:m="http://schemas.openxmlformats.org/officeDocument/2006/math">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oMath>
                </a14:m>
                <a:r>
                  <a:rPr lang="it-IT" dirty="0"/>
                  <a:t> e la relativa velocità </a:t>
                </a:r>
                <a14:m>
                  <m:oMath xmlns:m="http://schemas.openxmlformats.org/officeDocument/2006/math">
                    <m:r>
                      <a:rPr lang="it-IT" i="1">
                        <a:latin typeface="Cambria Math" panose="02040503050406030204" pitchFamily="18" charset="0"/>
                      </a:rPr>
                      <m:t>𝑣</m:t>
                    </m:r>
                    <m:d>
                      <m:dPr>
                        <m:ctrlPr>
                          <a:rPr lang="it-IT" i="1">
                            <a:latin typeface="Cambria Math" panose="02040503050406030204" pitchFamily="18" charset="0"/>
                          </a:rPr>
                        </m:ctrlPr>
                      </m:dPr>
                      <m:e>
                        <m:r>
                          <a:rPr lang="it-IT" i="1">
                            <a:latin typeface="Cambria Math" panose="02040503050406030204" pitchFamily="18" charset="0"/>
                          </a:rPr>
                          <m:t>𝑡</m:t>
                        </m:r>
                      </m:e>
                    </m:d>
                  </m:oMath>
                </a14:m>
                <a:r>
                  <a:rPr lang="it-IT" dirty="0" smtClean="0"/>
                  <a:t>. Da </a:t>
                </a:r>
                <a:r>
                  <a:rPr lang="it-IT" dirty="0"/>
                  <a:t>notare che la velocità è una grandezza derivata dalla misura di </a:t>
                </a:r>
                <a14:m>
                  <m:oMath xmlns:m="http://schemas.openxmlformats.org/officeDocument/2006/math">
                    <m:r>
                      <a:rPr lang="it-IT" i="1">
                        <a:latin typeface="Cambria Math" panose="02040503050406030204" pitchFamily="18" charset="0"/>
                      </a:rPr>
                      <m:t>𝑥</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oMath>
                </a14:m>
                <a:r>
                  <a:rPr lang="it-IT" dirty="0"/>
                  <a:t>, ottenuta come rapporto tra intervalli spaziale e temporale di misure successive (modificabili via software</a:t>
                </a:r>
                <a:r>
                  <a:rPr lang="it-IT" dirty="0" smtClean="0"/>
                  <a:t>):</a:t>
                </a:r>
              </a:p>
              <a:p>
                <a:pPr>
                  <a:lnSpc>
                    <a:spcPct val="120000"/>
                  </a:lnSpc>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𝑣</m:t>
                      </m:r>
                      <m:d>
                        <m:dPr>
                          <m:ctrlPr>
                            <a:rPr lang="it-IT" i="1">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𝑛</m:t>
                              </m:r>
                            </m:sub>
                          </m:sSub>
                        </m:e>
                      </m:d>
                      <m:r>
                        <a:rPr lang="it-IT" i="1">
                          <a:latin typeface="Cambria Math" panose="02040503050406030204" pitchFamily="18" charset="0"/>
                        </a:rPr>
                        <m:t>=</m:t>
                      </m:r>
                      <m:sSub>
                        <m:sSubPr>
                          <m:ctrlPr>
                            <a:rPr lang="it-IT" i="1">
                              <a:latin typeface="Cambria Math" panose="02040503050406030204" pitchFamily="18" charset="0"/>
                            </a:rPr>
                          </m:ctrlPr>
                        </m:sSubPr>
                        <m:e>
                          <m:d>
                            <m:dPr>
                              <m:begChr m:val=""/>
                              <m:endChr m:val="|"/>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panose="02040503050406030204" pitchFamily="18" charset="0"/>
                                    </a:rPr>
                                    <m:t>𝑑𝑥</m:t>
                                  </m:r>
                                </m:num>
                                <m:den>
                                  <m:r>
                                    <a:rPr lang="it-IT" i="1">
                                      <a:latin typeface="Cambria Math" panose="02040503050406030204" pitchFamily="18" charset="0"/>
                                    </a:rPr>
                                    <m:t>𝑑𝑡</m:t>
                                  </m:r>
                                </m:den>
                              </m:f>
                            </m:e>
                          </m:d>
                        </m:e>
                        <m:sub>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𝑛</m:t>
                              </m:r>
                            </m:sub>
                          </m:sSub>
                        </m:sub>
                      </m:sSub>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rPr>
                            <m:t>𝑥</m:t>
                          </m:r>
                        </m:num>
                        <m:den>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rPr>
                            <m:t>𝑡</m:t>
                          </m:r>
                        </m:den>
                      </m:f>
                      <m:r>
                        <a:rPr lang="it-IT" i="1">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𝑛</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𝑛</m:t>
                              </m:r>
                              <m:r>
                                <a:rPr lang="it-IT" i="1">
                                  <a:latin typeface="Cambria Math" panose="02040503050406030204" pitchFamily="18" charset="0"/>
                                </a:rPr>
                                <m:t>−</m:t>
                              </m:r>
                              <m:r>
                                <a:rPr lang="it-IT" i="1">
                                  <a:latin typeface="Cambria Math" panose="02040503050406030204" pitchFamily="18" charset="0"/>
                                </a:rPr>
                                <m:t>𝑚</m:t>
                              </m:r>
                            </m:sub>
                          </m:sSub>
                        </m:num>
                        <m:den>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𝑛</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𝑡</m:t>
                              </m:r>
                            </m:e>
                            <m:sub>
                              <m:r>
                                <a:rPr lang="it-IT" i="1">
                                  <a:latin typeface="Cambria Math" panose="02040503050406030204" pitchFamily="18" charset="0"/>
                                </a:rPr>
                                <m:t>𝑛</m:t>
                              </m:r>
                              <m:r>
                                <a:rPr lang="it-IT" i="1">
                                  <a:latin typeface="Cambria Math" panose="02040503050406030204" pitchFamily="18" charset="0"/>
                                </a:rPr>
                                <m:t>−</m:t>
                              </m:r>
                              <m:r>
                                <a:rPr lang="it-IT" i="1">
                                  <a:latin typeface="Cambria Math" panose="02040503050406030204" pitchFamily="18" charset="0"/>
                                </a:rPr>
                                <m:t>𝑚</m:t>
                              </m:r>
                            </m:sub>
                          </m:sSub>
                        </m:den>
                      </m:f>
                      <m:r>
                        <a:rPr lang="it-IT" i="1">
                          <a:latin typeface="Cambria Math" panose="02040503050406030204" pitchFamily="18" charset="0"/>
                        </a:rPr>
                        <m:t>    </m:t>
                      </m:r>
                      <m:r>
                        <a:rPr lang="it-IT" i="1">
                          <a:latin typeface="Cambria Math" panose="02040503050406030204" pitchFamily="18" charset="0"/>
                        </a:rPr>
                        <m:t>𝑐𝑜𝑛</m:t>
                      </m:r>
                      <m:r>
                        <a:rPr lang="it-IT" i="1">
                          <a:latin typeface="Cambria Math" panose="02040503050406030204" pitchFamily="18" charset="0"/>
                        </a:rPr>
                        <m:t>    </m:t>
                      </m:r>
                      <m:r>
                        <a:rPr lang="it-IT" i="1">
                          <a:latin typeface="Cambria Math" panose="02040503050406030204" pitchFamily="18" charset="0"/>
                        </a:rPr>
                        <m:t>𝑚</m:t>
                      </m:r>
                      <m:r>
                        <a:rPr lang="it-IT" i="1">
                          <a:latin typeface="Cambria Math" panose="02040503050406030204" pitchFamily="18" charset="0"/>
                        </a:rPr>
                        <m:t>=3, 5, …, 15</m:t>
                      </m:r>
                    </m:oMath>
                  </m:oMathPara>
                </a14:m>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sz="quarter" idx="10"/>
              </p:nvPr>
            </p:nvSpPr>
            <p:spPr>
              <a:xfrm>
                <a:off x="502920" y="1270001"/>
                <a:ext cx="11049000" cy="4856479"/>
              </a:xfrm>
              <a:blipFill>
                <a:blip r:embed="rId2"/>
                <a:stretch>
                  <a:fillRect l="-883" t="-878" r="-1159"/>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6</a:t>
            </a:fld>
            <a:endParaRPr lang="it-IT"/>
          </a:p>
        </p:txBody>
      </p:sp>
    </p:spTree>
    <p:extLst>
      <p:ext uri="{BB962C8B-B14F-4D97-AF65-F5344CB8AC3E}">
        <p14:creationId xmlns:p14="http://schemas.microsoft.com/office/powerpoint/2010/main" val="3765610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Urto 1: urto perfettamente anelastico</a:t>
            </a:r>
            <a:endParaRPr lang="it-IT" dirty="0"/>
          </a:p>
        </p:txBody>
      </p:sp>
      <mc:AlternateContent xmlns:mc="http://schemas.openxmlformats.org/markup-compatibility/2006">
        <mc:Choice xmlns:a14="http://schemas.microsoft.com/office/drawing/2010/main" Requires="a14">
          <p:sp>
            <p:nvSpPr>
              <p:cNvPr id="3" name="Segnaposto contenuto 2"/>
              <p:cNvSpPr>
                <a:spLocks noGrp="1"/>
              </p:cNvSpPr>
              <p:nvPr>
                <p:ph sz="quarter" idx="10"/>
              </p:nvPr>
            </p:nvSpPr>
            <p:spPr>
              <a:xfrm>
                <a:off x="673100" y="1432560"/>
                <a:ext cx="10863580" cy="4709160"/>
              </a:xfrm>
            </p:spPr>
            <p:txBody>
              <a:bodyPr>
                <a:normAutofit/>
              </a:bodyPr>
              <a:lstStyle/>
              <a:p>
                <a:pPr>
                  <a:lnSpc>
                    <a:spcPct val="110000"/>
                  </a:lnSpc>
                </a:pPr>
                <a:r>
                  <a:rPr lang="it-IT" dirty="0" smtClean="0"/>
                  <a:t>Applicando la legge di conservazione della quantità di moto totale del sistema a due corpi soggetti ad un urto perfettamente </a:t>
                </a:r>
                <a:r>
                  <a:rPr lang="it-IT" dirty="0" smtClean="0"/>
                  <a:t>anelastico </a:t>
                </a:r>
                <a:r>
                  <a:rPr lang="it-IT" dirty="0" smtClean="0"/>
                  <a:t>si ottiene:</a:t>
                </a:r>
              </a:p>
              <a:p>
                <a:pPr>
                  <a:lnSpc>
                    <a:spcPct val="110000"/>
                  </a:lnSpc>
                </a:pPr>
                <a:endParaRPr lang="it-IT" dirty="0" smtClean="0"/>
              </a:p>
              <a:p>
                <a:pPr>
                  <a:lnSpc>
                    <a:spcPct val="110000"/>
                  </a:lnSpc>
                </a:pPr>
                <a14:m>
                  <m:oMathPara xmlns:m="http://schemas.openxmlformats.org/officeDocument/2006/math">
                    <m:oMathParaPr>
                      <m:jc m:val="centerGroup"/>
                    </m:oMathParaPr>
                    <m:oMath xmlns:m="http://schemas.openxmlformats.org/officeDocument/2006/math">
                      <m:acc>
                        <m:accPr>
                          <m:chr m:val="⃗"/>
                          <m:ctrlPr>
                            <a:rPr lang="it-IT" i="1">
                              <a:latin typeface="Cambria Math" panose="02040503050406030204" pitchFamily="18" charset="0"/>
                            </a:rPr>
                          </m:ctrlPr>
                        </m:accPr>
                        <m:e>
                          <m:r>
                            <a:rPr lang="it-IT" i="1">
                              <a:latin typeface="Cambria Math" panose="02040503050406030204" pitchFamily="18" charset="0"/>
                            </a:rPr>
                            <m:t>𝑃</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𝑚</m:t>
                          </m:r>
                        </m:e>
                        <m:sub>
                          <m:r>
                            <a:rPr lang="it-IT" b="0" i="1" smtClean="0">
                              <a:latin typeface="Cambria Math" panose="02040503050406030204" pitchFamily="18" charset="0"/>
                            </a:rPr>
                            <m:t>1</m:t>
                          </m:r>
                        </m:sub>
                      </m:sSub>
                      <m:sSub>
                        <m:sSubPr>
                          <m:ctrlPr>
                            <a:rPr lang="it-IT" b="0" i="1" smtClean="0">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b="0" i="1" smtClean="0">
                              <a:latin typeface="Cambria Math" panose="02040503050406030204" pitchFamily="18" charset="0"/>
                            </a:rPr>
                            <m:t>1</m:t>
                          </m:r>
                        </m:sub>
                      </m:sSub>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b="0" i="1" smtClean="0">
                              <a:latin typeface="Cambria Math" panose="02040503050406030204" pitchFamily="18" charset="0"/>
                            </a:rPr>
                            <m:t>2</m:t>
                          </m:r>
                        </m:sub>
                      </m:sSub>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b="0" i="1" smtClean="0">
                              <a:latin typeface="Cambria Math" panose="02040503050406030204" pitchFamily="18" charset="0"/>
                            </a:rPr>
                            <m:t>2</m:t>
                          </m:r>
                        </m:sub>
                      </m:sSub>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i="1">
                                  <a:latin typeface="Cambria Math" panose="02040503050406030204" pitchFamily="18" charset="0"/>
                                </a:rPr>
                                <m:t>−</m:t>
                              </m:r>
                            </m:sup>
                          </m:sSubSup>
                        </m:e>
                      </m:d>
                      <m:r>
                        <a:rPr lang="it-IT" i="1">
                          <a:latin typeface="Cambria Math" panose="02040503050406030204" pitchFamily="18" charset="0"/>
                        </a:rPr>
                        <m:t>=</m:t>
                      </m:r>
                      <m:d>
                        <m:dPr>
                          <m:ctrlPr>
                            <a:rPr lang="it-IT" i="1" smtClean="0">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1</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2</m:t>
                              </m:r>
                            </m:sub>
                          </m:sSub>
                        </m:e>
                      </m:d>
                      <m:acc>
                        <m:accPr>
                          <m:chr m:val="⃗"/>
                          <m:ctrlPr>
                            <a:rPr lang="it-IT" i="1">
                              <a:latin typeface="Cambria Math" panose="02040503050406030204" pitchFamily="18" charset="0"/>
                            </a:rPr>
                          </m:ctrlPr>
                        </m:accPr>
                        <m:e>
                          <m:r>
                            <a:rPr lang="it-IT" b="0" i="1" smtClean="0">
                              <a:latin typeface="Cambria Math" panose="02040503050406030204" pitchFamily="18" charset="0"/>
                            </a:rPr>
                            <m:t>𝑣</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b="0" i="1" smtClean="0">
                                  <a:latin typeface="Cambria Math" panose="02040503050406030204" pitchFamily="18" charset="0"/>
                                </a:rPr>
                                <m:t>+</m:t>
                              </m:r>
                            </m:sup>
                          </m:sSubSup>
                        </m:e>
                      </m:d>
                      <m:r>
                        <a:rPr lang="it-IT" i="1">
                          <a:latin typeface="Cambria Math" panose="02040503050406030204" pitchFamily="18" charset="0"/>
                        </a:rPr>
                        <m:t>=</m:t>
                      </m:r>
                      <m:acc>
                        <m:accPr>
                          <m:chr m:val="⃗"/>
                          <m:ctrlPr>
                            <a:rPr lang="it-IT" i="1">
                              <a:latin typeface="Cambria Math" panose="02040503050406030204" pitchFamily="18" charset="0"/>
                            </a:rPr>
                          </m:ctrlPr>
                        </m:accPr>
                        <m:e>
                          <m:r>
                            <a:rPr lang="it-IT" i="1">
                              <a:latin typeface="Cambria Math" panose="02040503050406030204" pitchFamily="18" charset="0"/>
                            </a:rPr>
                            <m:t>𝑃</m:t>
                          </m:r>
                        </m:e>
                      </m:acc>
                      <m:d>
                        <m:dPr>
                          <m:ctrlPr>
                            <a:rPr lang="it-IT" i="1">
                              <a:latin typeface="Cambria Math" panose="02040503050406030204" pitchFamily="18" charset="0"/>
                            </a:rPr>
                          </m:ctrlPr>
                        </m:dPr>
                        <m:e>
                          <m:sSubSup>
                            <m:sSubSupPr>
                              <m:ctrlPr>
                                <a:rPr lang="it-IT" i="1">
                                  <a:latin typeface="Cambria Math" panose="02040503050406030204" pitchFamily="18" charset="0"/>
                                </a:rPr>
                              </m:ctrlPr>
                            </m:sSubSupPr>
                            <m:e>
                              <m:r>
                                <a:rPr lang="it-IT" i="1">
                                  <a:latin typeface="Cambria Math" panose="02040503050406030204" pitchFamily="18" charset="0"/>
                                </a:rPr>
                                <m:t>𝑡</m:t>
                              </m:r>
                            </m:e>
                            <m:sub>
                              <m:r>
                                <a:rPr lang="it-IT" i="1">
                                  <a:latin typeface="Cambria Math" panose="02040503050406030204" pitchFamily="18" charset="0"/>
                                </a:rPr>
                                <m:t>0</m:t>
                              </m:r>
                            </m:sub>
                            <m:sup>
                              <m:r>
                                <a:rPr lang="it-IT" b="0" i="1" smtClean="0">
                                  <a:latin typeface="Cambria Math" panose="02040503050406030204" pitchFamily="18" charset="0"/>
                                </a:rPr>
                                <m:t>+</m:t>
                              </m:r>
                            </m:sup>
                          </m:sSubSup>
                        </m:e>
                      </m:d>
                    </m:oMath>
                  </m:oMathPara>
                </a14:m>
                <a:endParaRPr lang="it-IT" dirty="0" smtClean="0"/>
              </a:p>
              <a:p>
                <a:pPr>
                  <a:lnSpc>
                    <a:spcPct val="110000"/>
                  </a:lnSpc>
                </a:pPr>
                <a:endParaRPr lang="it-IT" dirty="0" smtClean="0"/>
              </a:p>
              <a:p>
                <a:pPr>
                  <a:lnSpc>
                    <a:spcPct val="110000"/>
                  </a:lnSpc>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 </m:t>
                      </m:r>
                      <m:acc>
                        <m:accPr>
                          <m:chr m:val="⃗"/>
                          <m:ctrlPr>
                            <a:rPr lang="it-IT" i="1">
                              <a:latin typeface="Cambria Math" panose="02040503050406030204" pitchFamily="18" charset="0"/>
                            </a:rPr>
                          </m:ctrlPr>
                        </m:accPr>
                        <m:e>
                          <m:r>
                            <a:rPr lang="it-IT" b="0" i="1" smtClean="0">
                              <a:latin typeface="Cambria Math" panose="02040503050406030204" pitchFamily="18" charset="0"/>
                            </a:rPr>
                            <m:t>𝑣</m:t>
                          </m:r>
                        </m:e>
                      </m:acc>
                      <m:r>
                        <a:rPr lang="it-IT" i="1">
                          <a:latin typeface="Cambria Math" panose="02040503050406030204" pitchFamily="18" charset="0"/>
                        </a:rPr>
                        <m:t>=</m:t>
                      </m:r>
                      <m:f>
                        <m:fPr>
                          <m:ctrlPr>
                            <a:rPr lang="it-IT" i="1" smtClean="0">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1</m:t>
                              </m:r>
                            </m:sub>
                          </m:sSub>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i="1">
                                  <a:latin typeface="Cambria Math" panose="02040503050406030204" pitchFamily="18" charset="0"/>
                                </a:rPr>
                                <m:t>1</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2</m:t>
                              </m:r>
                            </m:sub>
                          </m:sSub>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i="1">
                                  <a:latin typeface="Cambria Math" panose="02040503050406030204" pitchFamily="18" charset="0"/>
                                </a:rPr>
                                <m:t>2</m:t>
                              </m:r>
                            </m:sub>
                          </m:sSub>
                        </m:num>
                        <m:den>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1</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2</m:t>
                              </m:r>
                            </m:sub>
                          </m:sSub>
                        </m:den>
                      </m:f>
                    </m:oMath>
                  </m:oMathPara>
                </a14:m>
                <a:endParaRPr lang="it-IT" dirty="0"/>
              </a:p>
              <a:p>
                <a:pPr>
                  <a:lnSpc>
                    <a:spcPct val="110000"/>
                  </a:lnSpc>
                </a:pPr>
                <a:endParaRPr lang="it-IT" dirty="0" smtClean="0"/>
              </a:p>
            </p:txBody>
          </p:sp>
        </mc:Choice>
        <mc:Fallback>
          <p:sp>
            <p:nvSpPr>
              <p:cNvPr id="3" name="Segnaposto contenuto 2"/>
              <p:cNvSpPr>
                <a:spLocks noGrp="1" noRot="1" noChangeAspect="1" noMove="1" noResize="1" noEditPoints="1" noAdjustHandles="1" noChangeArrowheads="1" noChangeShapeType="1" noTextEdit="1"/>
              </p:cNvSpPr>
              <p:nvPr>
                <p:ph sz="quarter" idx="10"/>
              </p:nvPr>
            </p:nvSpPr>
            <p:spPr>
              <a:xfrm>
                <a:off x="673100" y="1432560"/>
                <a:ext cx="10863580" cy="4709160"/>
              </a:xfrm>
              <a:blipFill>
                <a:blip r:embed="rId2"/>
                <a:stretch>
                  <a:fillRect l="-1122" t="-1164"/>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7</a:t>
            </a:fld>
            <a:endParaRPr lang="it-IT"/>
          </a:p>
        </p:txBody>
      </p:sp>
    </p:spTree>
    <p:extLst>
      <p:ext uri="{BB962C8B-B14F-4D97-AF65-F5344CB8AC3E}">
        <p14:creationId xmlns:p14="http://schemas.microsoft.com/office/powerpoint/2010/main" val="316213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1</a:t>
            </a:r>
            <a:r>
              <a:rPr lang="it-IT" dirty="0" smtClean="0"/>
              <a:t>: Descrizione della misura</a:t>
            </a:r>
            <a:endParaRPr lang="it-IT" dirty="0"/>
          </a:p>
        </p:txBody>
      </p:sp>
      <mc:AlternateContent xmlns:mc="http://schemas.openxmlformats.org/markup-compatibility/2006">
        <mc:Choice xmlns:a14="http://schemas.microsoft.com/office/drawing/2010/main" Requires="a14">
          <p:sp>
            <p:nvSpPr>
              <p:cNvPr id="3" name="Segnaposto contenuto 2"/>
              <p:cNvSpPr>
                <a:spLocks noGrp="1"/>
              </p:cNvSpPr>
              <p:nvPr>
                <p:ph sz="quarter" idx="10"/>
              </p:nvPr>
            </p:nvSpPr>
            <p:spPr>
              <a:xfrm>
                <a:off x="657860" y="1166477"/>
                <a:ext cx="10863580" cy="3645649"/>
              </a:xfrm>
            </p:spPr>
            <p:txBody>
              <a:bodyPr>
                <a:normAutofit fontScale="85000" lnSpcReduction="20000"/>
              </a:bodyPr>
              <a:lstStyle/>
              <a:p>
                <a:pPr>
                  <a:lnSpc>
                    <a:spcPct val="120000"/>
                  </a:lnSpc>
                </a:pPr>
                <a:r>
                  <a:rPr lang="it-IT" dirty="0" smtClean="0"/>
                  <a:t>Si utilizzano le due slitte con il contatto di velcro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1</m:t>
                        </m:r>
                      </m:sub>
                    </m:sSub>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b="0" i="1" smtClean="0">
                            <a:latin typeface="Cambria Math" panose="02040503050406030204" pitchFamily="18" charset="0"/>
                          </a:rPr>
                          <m:t>2</m:t>
                        </m:r>
                      </m:sub>
                    </m:sSub>
                    <m:r>
                      <a:rPr lang="it-IT" b="0" i="1" smtClean="0">
                        <a:latin typeface="Cambria Math" panose="02040503050406030204" pitchFamily="18" charset="0"/>
                      </a:rPr>
                      <m:t>=0.078</m:t>
                    </m:r>
                  </m:oMath>
                </a14:m>
                <a:r>
                  <a:rPr lang="it-IT" dirty="0" smtClean="0"/>
                  <a:t> kg</a:t>
                </a:r>
                <a:r>
                  <a:rPr lang="it-IT" dirty="0" smtClean="0"/>
                  <a:t>) sulla guidovia posta orizzontale: </a:t>
                </a:r>
                <a:r>
                  <a:rPr lang="it-IT" dirty="0" smtClean="0"/>
                  <a:t>una slitta (1), inizialmente in prossimità del sonar, si allontana manualmente dal sonar; la slitta (1) urta in modo “completamente anelastico” (aggancio tra i velcri) una seconda slitta (2</a:t>
                </a:r>
                <a:r>
                  <a:rPr lang="it-IT" smtClean="0"/>
                  <a:t>) </a:t>
                </a:r>
                <a:r>
                  <a:rPr lang="it-IT" smtClean="0"/>
                  <a:t>“</a:t>
                </a:r>
                <a:r>
                  <a:rPr lang="it-IT" dirty="0" smtClean="0"/>
                  <a:t>ferma” al centro della guidovia:</a:t>
                </a:r>
              </a:p>
              <a:p>
                <a:pPr>
                  <a:lnSpc>
                    <a:spcPct val="120000"/>
                  </a:lnSpc>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b="0" i="1" smtClean="0">
                                  <a:latin typeface="Cambria Math" panose="02040503050406030204" pitchFamily="18" charset="0"/>
                                </a:rPr>
                                <m:t>𝑣</m:t>
                              </m:r>
                            </m:e>
                          </m:acc>
                        </m:e>
                        <m:sub>
                          <m:r>
                            <a:rPr lang="it-IT" i="1">
                              <a:latin typeface="Cambria Math" panose="02040503050406030204" pitchFamily="18" charset="0"/>
                            </a:rPr>
                            <m:t>1</m:t>
                          </m:r>
                          <m:r>
                            <a:rPr lang="it-IT" b="0" i="1" smtClean="0">
                              <a:latin typeface="Cambria Math" panose="02040503050406030204" pitchFamily="18" charset="0"/>
                            </a:rPr>
                            <m:t>+2</m:t>
                          </m:r>
                        </m:sub>
                      </m:sSub>
                      <m:r>
                        <a:rPr lang="it-IT" i="1">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1</m:t>
                              </m:r>
                            </m:sub>
                          </m:sSub>
                        </m:num>
                        <m:den>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1</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2</m:t>
                              </m:r>
                            </m:sub>
                          </m:sSub>
                        </m:den>
                      </m:f>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i="1">
                              <a:latin typeface="Cambria Math" panose="02040503050406030204" pitchFamily="18" charset="0"/>
                            </a:rPr>
                            <m:t>1</m:t>
                          </m:r>
                        </m:sub>
                      </m:sSub>
                    </m:oMath>
                  </m:oMathPara>
                </a14:m>
                <a:endParaRPr lang="it-IT" dirty="0"/>
              </a:p>
              <a:p>
                <a:pPr>
                  <a:lnSpc>
                    <a:spcPct val="120000"/>
                  </a:lnSpc>
                </a:pPr>
                <a:r>
                  <a:rPr lang="it-IT" dirty="0" smtClean="0"/>
                  <a:t>Si misurano le velocità </a:t>
                </a:r>
                <a14:m>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𝑣</m:t>
                            </m:r>
                          </m:e>
                        </m:acc>
                      </m:e>
                      <m:sub>
                        <m:r>
                          <a:rPr lang="it-IT" i="1">
                            <a:latin typeface="Cambria Math" panose="02040503050406030204" pitchFamily="18" charset="0"/>
                          </a:rPr>
                          <m:t>1</m:t>
                        </m:r>
                      </m:sub>
                    </m:sSub>
                  </m:oMath>
                </a14:m>
                <a:r>
                  <a:rPr lang="it-IT" dirty="0" smtClean="0"/>
                  <a:t> della slitta (1) prima dell'urto e </a:t>
                </a:r>
                <a14:m>
                  <m:oMath xmlns:m="http://schemas.openxmlformats.org/officeDocument/2006/math">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b="0" i="1" smtClean="0">
                                <a:latin typeface="Cambria Math" panose="02040503050406030204" pitchFamily="18" charset="0"/>
                              </a:rPr>
                              <m:t>𝑣</m:t>
                            </m:r>
                          </m:e>
                        </m:acc>
                      </m:e>
                      <m:sub>
                        <m:r>
                          <a:rPr lang="it-IT" i="1">
                            <a:latin typeface="Cambria Math" panose="02040503050406030204" pitchFamily="18" charset="0"/>
                          </a:rPr>
                          <m:t>1</m:t>
                        </m:r>
                        <m:r>
                          <a:rPr lang="it-IT" b="0" i="1" smtClean="0">
                            <a:latin typeface="Cambria Math" panose="02040503050406030204" pitchFamily="18" charset="0"/>
                          </a:rPr>
                          <m:t>+2</m:t>
                        </m:r>
                      </m:sub>
                    </m:sSub>
                  </m:oMath>
                </a14:m>
                <a:r>
                  <a:rPr lang="it-IT" dirty="0" smtClean="0"/>
                  <a:t> delle due slitte unite (1+2) dopo l'urto.</a:t>
                </a:r>
              </a:p>
              <a:p>
                <a:pPr>
                  <a:lnSpc>
                    <a:spcPct val="120000"/>
                  </a:lnSpc>
                </a:pPr>
                <a:endParaRPr lang="it-IT" dirty="0" smtClean="0"/>
              </a:p>
              <a:p>
                <a:pPr>
                  <a:lnSpc>
                    <a:spcPct val="120000"/>
                  </a:lnSpc>
                </a:pPr>
                <a:endParaRPr lang="it-IT" dirty="0" smtClean="0"/>
              </a:p>
            </p:txBody>
          </p:sp>
        </mc:Choice>
        <mc:Fallback>
          <p:sp>
            <p:nvSpPr>
              <p:cNvPr id="3" name="Segnaposto contenuto 2"/>
              <p:cNvSpPr>
                <a:spLocks noGrp="1" noRot="1" noChangeAspect="1" noMove="1" noResize="1" noEditPoints="1" noAdjustHandles="1" noChangeArrowheads="1" noChangeShapeType="1" noTextEdit="1"/>
              </p:cNvSpPr>
              <p:nvPr>
                <p:ph sz="quarter" idx="10"/>
              </p:nvPr>
            </p:nvSpPr>
            <p:spPr>
              <a:xfrm>
                <a:off x="657860" y="1166477"/>
                <a:ext cx="10863580" cy="3645649"/>
              </a:xfrm>
              <a:blipFill>
                <a:blip r:embed="rId2"/>
                <a:stretch>
                  <a:fillRect l="-898" t="-1171" r="-1459" b="-2843"/>
                </a:stretch>
              </a:blipFill>
            </p:spPr>
            <p:txBody>
              <a:bodyPr/>
              <a:lstStyle/>
              <a:p>
                <a:r>
                  <a:rPr lang="it-IT">
                    <a:noFill/>
                  </a:rPr>
                  <a:t> </a:t>
                </a:r>
              </a:p>
            </p:txBody>
          </p:sp>
        </mc:Fallback>
      </mc:AlternateContent>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8</a:t>
            </a:fld>
            <a:endParaRPr lang="it-IT"/>
          </a:p>
        </p:txBody>
      </p:sp>
      <p:pic>
        <p:nvPicPr>
          <p:cNvPr id="4" name="Immagine 3"/>
          <p:cNvPicPr>
            <a:picLocks noChangeAspect="1"/>
          </p:cNvPicPr>
          <p:nvPr/>
        </p:nvPicPr>
        <p:blipFill rotWithShape="1">
          <a:blip r:embed="rId3"/>
          <a:srcRect l="24238" t="34967" r="20192" b="16002"/>
          <a:stretch/>
        </p:blipFill>
        <p:spPr>
          <a:xfrm>
            <a:off x="2898556" y="4839836"/>
            <a:ext cx="3191094" cy="1296000"/>
          </a:xfrm>
          <a:prstGeom prst="rect">
            <a:avLst/>
          </a:prstGeom>
        </p:spPr>
      </p:pic>
      <p:pic>
        <p:nvPicPr>
          <p:cNvPr id="7" name="Immagine 6"/>
          <p:cNvPicPr>
            <a:picLocks noChangeAspect="1"/>
          </p:cNvPicPr>
          <p:nvPr/>
        </p:nvPicPr>
        <p:blipFill rotWithShape="1">
          <a:blip r:embed="rId4"/>
          <a:srcRect l="15934" t="39592" r="19979" b="8139"/>
          <a:stretch/>
        </p:blipFill>
        <p:spPr>
          <a:xfrm>
            <a:off x="6242050" y="4839836"/>
            <a:ext cx="3452170" cy="1296000"/>
          </a:xfrm>
          <a:prstGeom prst="rect">
            <a:avLst/>
          </a:prstGeom>
        </p:spPr>
      </p:pic>
    </p:spTree>
    <p:extLst>
      <p:ext uri="{BB962C8B-B14F-4D97-AF65-F5344CB8AC3E}">
        <p14:creationId xmlns:p14="http://schemas.microsoft.com/office/powerpoint/2010/main" val="158231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Urto 1</a:t>
            </a:r>
            <a:r>
              <a:rPr lang="it-IT" dirty="0" smtClean="0"/>
              <a:t>: Operazioni preliminari</a:t>
            </a:r>
            <a:endParaRPr lang="it-IT" dirty="0"/>
          </a:p>
        </p:txBody>
      </p:sp>
      <p:sp>
        <p:nvSpPr>
          <p:cNvPr id="3" name="Segnaposto contenuto 2"/>
          <p:cNvSpPr>
            <a:spLocks noGrp="1"/>
          </p:cNvSpPr>
          <p:nvPr>
            <p:ph sz="quarter" idx="10"/>
          </p:nvPr>
        </p:nvSpPr>
        <p:spPr>
          <a:xfrm>
            <a:off x="657860" y="1172841"/>
            <a:ext cx="10863580" cy="5031104"/>
          </a:xfrm>
        </p:spPr>
        <p:txBody>
          <a:bodyPr>
            <a:normAutofit fontScale="92500" lnSpcReduction="20000"/>
          </a:bodyPr>
          <a:lstStyle/>
          <a:p>
            <a:pPr marL="457200" indent="-457200">
              <a:lnSpc>
                <a:spcPct val="120000"/>
              </a:lnSpc>
              <a:buFont typeface="Arial" panose="020B0604020202020204" pitchFamily="34" charset="0"/>
              <a:buChar char="•"/>
            </a:pPr>
            <a:r>
              <a:rPr lang="it-IT" dirty="0"/>
              <a:t>Accendere il </a:t>
            </a:r>
            <a:r>
              <a:rPr lang="it-IT" dirty="0" smtClean="0"/>
              <a:t>compressore, porre la manopola alla posizione 3</a:t>
            </a:r>
          </a:p>
          <a:p>
            <a:pPr marL="457200" indent="-457200">
              <a:lnSpc>
                <a:spcPct val="120000"/>
              </a:lnSpc>
              <a:buFont typeface="Arial" panose="020B0604020202020204" pitchFamily="34" charset="0"/>
              <a:buChar char="•"/>
            </a:pPr>
            <a:r>
              <a:rPr lang="it-IT" dirty="0" smtClean="0"/>
              <a:t>Porre la guidovia orizzontale: posizionare una slitta al centro della guidovia e variare l'inclinazione della guidovia agendo sulla vite posta sulla base della guidovia a sinistra, finché la slitta non oscilla attorno ad una posizione di equilibrio (tra due forellini di uscita dell'aria)</a:t>
            </a:r>
          </a:p>
          <a:p>
            <a:pPr marL="457200" indent="-457200">
              <a:lnSpc>
                <a:spcPct val="120000"/>
              </a:lnSpc>
              <a:buFont typeface="Arial" panose="020B0604020202020204" pitchFamily="34" charset="0"/>
              <a:buChar char="•"/>
            </a:pPr>
            <a:r>
              <a:rPr lang="it-IT" dirty="0" smtClean="0"/>
              <a:t>Segnare </a:t>
            </a:r>
            <a:r>
              <a:rPr lang="it-IT" dirty="0"/>
              <a:t>la posizione </a:t>
            </a:r>
            <a:r>
              <a:rPr lang="it-IT" dirty="0" smtClean="0"/>
              <a:t>della vite corrispondente alla guida orizzontale usando l'anello di riferimento attorno alla vite</a:t>
            </a:r>
            <a:endParaRPr lang="it-IT" dirty="0"/>
          </a:p>
          <a:p>
            <a:pPr marL="457200" indent="-457200">
              <a:lnSpc>
                <a:spcPct val="120000"/>
              </a:lnSpc>
              <a:buFont typeface="Arial" panose="020B0604020202020204" pitchFamily="34" charset="0"/>
              <a:buChar char="•"/>
            </a:pPr>
            <a:r>
              <a:rPr lang="it-IT" dirty="0" smtClean="0"/>
              <a:t>Con </a:t>
            </a:r>
            <a:r>
              <a:rPr lang="it-IT" dirty="0" err="1" smtClean="0"/>
              <a:t>LoggerPro</a:t>
            </a:r>
            <a:r>
              <a:rPr lang="it-IT" dirty="0" smtClean="0"/>
              <a:t> acceso, configurare l'asse di riferimento del moto (zero e verso)</a:t>
            </a:r>
            <a:endParaRPr lang="it-IT" dirty="0"/>
          </a:p>
          <a:p>
            <a:pPr marL="457200" indent="-457200">
              <a:lnSpc>
                <a:spcPct val="120000"/>
              </a:lnSpc>
              <a:buFont typeface="Arial" panose="020B0604020202020204" pitchFamily="34" charset="0"/>
              <a:buChar char="•"/>
            </a:pPr>
            <a:r>
              <a:rPr lang="it-IT" dirty="0" smtClean="0"/>
              <a:t>Spingere (delicatamente) una slitta sulla guidovia e verificare il corretto funzionamento del sistema di acquisizione dei dati</a:t>
            </a:r>
            <a:endParaRPr lang="it-IT" dirty="0"/>
          </a:p>
        </p:txBody>
      </p:sp>
      <p:sp>
        <p:nvSpPr>
          <p:cNvPr id="5" name="Segnaposto piè di pagina 4"/>
          <p:cNvSpPr>
            <a:spLocks noGrp="1"/>
          </p:cNvSpPr>
          <p:nvPr>
            <p:ph type="ftr" sz="quarter" idx="3"/>
          </p:nvPr>
        </p:nvSpPr>
        <p:spPr/>
        <p:txBody>
          <a:bodyPr/>
          <a:lstStyle/>
          <a:p>
            <a:r>
              <a:rPr lang="it-IT" smtClean="0"/>
              <a:t>Studio degli urti con la guidovia (e misura di g)</a:t>
            </a:r>
            <a:endParaRPr lang="it-IT" dirty="0"/>
          </a:p>
        </p:txBody>
      </p:sp>
      <p:sp>
        <p:nvSpPr>
          <p:cNvPr id="6" name="Segnaposto numero diapositiva 5"/>
          <p:cNvSpPr>
            <a:spLocks noGrp="1"/>
          </p:cNvSpPr>
          <p:nvPr>
            <p:ph type="sldNum" sz="quarter" idx="4"/>
          </p:nvPr>
        </p:nvSpPr>
        <p:spPr/>
        <p:txBody>
          <a:bodyPr/>
          <a:lstStyle/>
          <a:p>
            <a:fld id="{2853EDDF-5A9A-47DE-A5A9-DE053ED61E9B}" type="slidenum">
              <a:rPr lang="it-IT" smtClean="0"/>
              <a:t>9</a:t>
            </a:fld>
            <a:endParaRPr lang="it-IT"/>
          </a:p>
        </p:txBody>
      </p:sp>
    </p:spTree>
    <p:extLst>
      <p:ext uri="{BB962C8B-B14F-4D97-AF65-F5344CB8AC3E}">
        <p14:creationId xmlns:p14="http://schemas.microsoft.com/office/powerpoint/2010/main" val="338303850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10091</TotalTime>
  <Words>2247</Words>
  <Application>Microsoft Office PowerPoint</Application>
  <PresentationFormat>Widescreen</PresentationFormat>
  <Paragraphs>245</Paragraphs>
  <Slides>31</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31</vt:i4>
      </vt:variant>
    </vt:vector>
  </HeadingPairs>
  <TitlesOfParts>
    <vt:vector size="36" baseType="lpstr">
      <vt:lpstr>Arial</vt:lpstr>
      <vt:lpstr>Calibri</vt:lpstr>
      <vt:lpstr>Cambria Math</vt:lpstr>
      <vt:lpstr>Times New Roman</vt:lpstr>
      <vt:lpstr>Tema di Office</vt:lpstr>
      <vt:lpstr>Studio degli urti con la guidovia (e misura di g)</vt:lpstr>
      <vt:lpstr>Studio degli urti: introduzione</vt:lpstr>
      <vt:lpstr>Strumentazione (I)</vt:lpstr>
      <vt:lpstr>Strumentazione (II)</vt:lpstr>
      <vt:lpstr>Tipologie di urti</vt:lpstr>
      <vt:lpstr>Acquisizione dati</vt:lpstr>
      <vt:lpstr>Urto 1: urto perfettamente anelastico</vt:lpstr>
      <vt:lpstr>Urto 1: Descrizione della misura</vt:lpstr>
      <vt:lpstr>Urto 1: Operazioni preliminari</vt:lpstr>
      <vt:lpstr>Urto 1: Acquisizione dati di misura</vt:lpstr>
      <vt:lpstr>Urto 1: Misure e analisi dati</vt:lpstr>
      <vt:lpstr>Urto 2: Urto elastico</vt:lpstr>
      <vt:lpstr>Urto 2: Descrizione della misura</vt:lpstr>
      <vt:lpstr>Urto 2: Operazioni preliminari</vt:lpstr>
      <vt:lpstr>Urto 2: Acquisizione dati di misura: x(t) </vt:lpstr>
      <vt:lpstr>Urto 2: Acquisizione dati di misura: F ⃗_ext (t)</vt:lpstr>
      <vt:lpstr>Urto 2: Misure e analisi dati</vt:lpstr>
      <vt:lpstr>Urto 3: Urto anelastico</vt:lpstr>
      <vt:lpstr>Urto 3: Descrizione della misura</vt:lpstr>
      <vt:lpstr>Urto 3: Operazioni preliminari</vt:lpstr>
      <vt:lpstr>Urto 3: Acquisizione dati di misura: x(t) (1) </vt:lpstr>
      <vt:lpstr>Urto 3: Acquisizione dati di misura: x(t) (2) </vt:lpstr>
      <vt:lpstr>Urto 3: Acquisizione dati di misura: F ⃗_ext (t)</vt:lpstr>
      <vt:lpstr>Urto 3: Misure e analisi dati (1)</vt:lpstr>
      <vt:lpstr>Urto 3: Misure e analisi dati (2)</vt:lpstr>
      <vt:lpstr>Stima dell'accelerazione di gravità g ⃗</vt:lpstr>
      <vt:lpstr>Stima di g ⃗: Descrizione della misura</vt:lpstr>
      <vt:lpstr>Stima di g ⃗: Operazioni preliminari</vt:lpstr>
      <vt:lpstr>Stima di g ⃗: Acquisizione dati di misura </vt:lpstr>
      <vt:lpstr>Stima di g ⃗: Misure e analisi dati</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Bocchi Giuliano</dc:creator>
  <cp:lastModifiedBy>Gip</cp:lastModifiedBy>
  <cp:revision>179</cp:revision>
  <dcterms:created xsi:type="dcterms:W3CDTF">2022-07-26T10:43:33Z</dcterms:created>
  <dcterms:modified xsi:type="dcterms:W3CDTF">2023-03-10T15:28:24Z</dcterms:modified>
</cp:coreProperties>
</file>