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62"/>
    <p:restoredTop sz="94969"/>
  </p:normalViewPr>
  <p:slideViewPr>
    <p:cSldViewPr snapToGrid="0">
      <p:cViewPr varScale="1">
        <p:scale>
          <a:sx n="96" d="100"/>
          <a:sy n="96" d="100"/>
        </p:scale>
        <p:origin x="16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09:39:33.2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343 1177 24575,'0'-17'0,"0"-12"0,0-11 0,0-9 0,0-7 0,0-1 0,0-15 0,3-13 0,6-7 0,2-3 0,0 15 0,-5 17 0,-5 7 0,-1 29 0,0-2 0,-6 24 0,-10 10 0,-8 25 0,-9 19 0,7 25 0,9 10 0,9-4 0,7-4 0,1-16 0,1-11 0,14-2 0,-4-21 0,19 2 0,-4-23 0,13-1 0,8-4 0,7 0 0,0 0 0,1-9 0,-5-6 0,-6-10 0,-2-7 0,-5-2 0,1-6 0,-2 1 0,-1-3 0,-17 24 0,-14 11 0,-36 36 0,-21 20 0,-17 12 0,-3 12 0,7 1 0,10 0 0,16-2 0,16-10 0,14-11 0,8-7 0,2-31 0,0-31 0,0-58 0,0-44 0,0-20 0,0 11 0,0 34 0,-8 48 0,-10 23 0,-15 32 0,-21 24 0,-14 26 0,-9 26 0,2 12 0,14-3 0,22-4 0,18-9 0,16-8 0,4-7 0,1-10 0,0-2 0,6-27 0,13-4 0,20-22 0,23-11 0,13-21 0,4-29 0,-9-22 0,-12-8 0,-11 1 0,-6 6 0,-6 7 0,-11 7 0,-11 12 0,-9 14 0,-6 13 0,-6 15 0,-13 10 0,-22 23 0,-22 37 0,-12 36 0,-1 29 0,12 3 0,19-15 0,13-19 0,15-21 0,10-22 0,8-19 0,14-15 0,10-8 0,19-17 0,12-23 0,8-29 0,1-27 0,-12-13 0,-15-10 0,-17-2 0,-11 3 0,-8 18 0,0 24 0,-4 37 0,-9 16 0,-16 20 0,-16 10 0,-10 23 0,-3 33 0,6 30 0,12 8 0,15-4 0,12-11 0,10-15 0,3-12 0,4-12 0,9-19 0,16-12 0,21-11 0,17-19 0,12-22 0,4-23 0,-3-20 0,-4-7 0,-12 8 0,-12 8 0,-12 15 0,-14 11 0,-19 27 0,-29 31 0,-30 42 0,-18 35 0,-9 22 0,10-2 0,13-12 0,16-26 0,18-13 0,18-34 0,21-6 0,14-37 0,18-21 0,12-18 0,7-14 0,3 4 0,-9 11 0,-3 15 0,-10 13 0,2 11 0,-20 8 0,-6 1 0,-31 4 0,-17 0 0,-21 0 0,-11 0 0,-5 0 0,4 0 0,2 0 0,0-5 0,0-11 0,-1-10 0,11-9 0,6 0 0,7 4 0,4 6 0,4 9 0,8 15 0,8 20 0,5 24 0,2 21 0,0 11 0,0 0 0,3-12 0,4-11 0,7-17 0,4-11 0,0-10 0,-1-8 0,-1-2 0,8-3 0,-7-1 0,13 0 0,-4 0 0,8 0 0,4 0 0,-1 0 0,1 0 0,-1-4 0,6-10 0,0-10 0,0-9 0,-6-6 0,-10-6 0,-10-4 0,-5 0 0,-4 2 0,-3 8 0,0 6 0,-4 2 0,-1 3 0,0-2 0,0 10 0,0-2 0,-8 11 0,3 3 0,-16 3 0,8 5 0,-13 0 0,4 0 0,-12 0 0,-6 0 0,-7 0 0,-2 0 0,0 0 0,-5 5 0,5 10 0,0 16 0,5 17 0,8 10 0,4 7 0,10 0 0,7-3 0,5-6 0,5-7 0,7-24 0,12-9 0,19-32 0,20-19 0,12-18 0,6-11 0,-3-1 0,-6 2 0,-5-9 0,-10-7 0,-12-17 0,-14-14 0,-10-1 0,-6 5 0,-7 23 0,-14 28 0,-15 26 0,-15 18 0,-13 17 0,3 27 0,-2 32 0,9 27 0,11 16 0,12-9 0,15-15 0,6-14 0,5-17 0,0-11 0,0-13 0,4-13 0,9-10 0,10-9 0,16-16 0,14-22 0,8-22 0,7-22 0,-7-5 0,-12-4 0,-15-1 0,-16 5 0,-10 4 0,-6 11 0,-10 14 0,-16 20 0,-16 18 0,-16 14 0,-6 17 0,-2 19 0,3 27 0,10 28 0,14 15 0,14 4 0,10-7 0,6-13 0,2-14 0,5-16 0,0-1 0,3-28 0,8 1 0,9-23 0,13-5 0,13-20 0,13-23 0,3-22 0,2-13 0,-9 5 0,-16 6 0,-15 7 0,-15 5 0,-9 1 0,0 0 0,-6 22 0,-15 6 0,-17 26 0,-18 1 0,-9 16 0,-7 27 0,4 31 0,8 28 0,12 11 0,21-6 0,12-12 0,11-17 0,4-16 0,2-18 0,6-16 0,13-14 0,17-16 0,18-18 0,11-21 0,5-18 0,0-10 0,-10 0 0,-7 0 0,-10 0 0,-11 1 0,-7 0 0,-11 5 0,-9 5 0,-5 13 0,-15 14 0,-17 14 0,-16 12 0,-12 7 0,-1 4 0,4 13 0,7 19 0,7 28 0,11 20 0,7 6 0,11-5 0,6-15 0,4-6 0,7-33 0,10-4 0,10-25 0,9-8 0,9-17 0,5-13 0,3-15 0,-1-4 0,-6 5 0,-4 4 0,-2 0 0,-9 4 0,-10 0 0,-11 0 0,-8 2 0,0-2 0,0 1 0,-3 6 0,-13 11 0,-12 11 0,-15 9 0,-15 6 0,-5 15 0,-8 23 0,4 27 0,11 27 0,12 5 0,19-7 0,12-16 0,8-17 0,5-16 0,0-14 0,3-13 0,6-8 0,10-5 0,9-2 0,8-13 0,2-15 0,0-13 0,1-6 0,-1 5 0,-7-2 0,-7 1 0,-9-4 0,-9-9 0,-2 25 0,-4-6 0,-5 28 0,-10 1 0,-13 5 0,-12 12 0,-9 25 0,-3 31 0,2 28 0,2 11 0,14-5 0,9-12 0,10-19 0,9-7 0,6-32 0,12-16 0,10-43 0,11-18 0,5-14 0,-6-1 0,-11 3 0,-12 6 0,-8 3 0,-1 8 0,0 8 0,-3 9 0,-8 12 0,-10 8 0,-13 6 0,-8 1 0,-2 3 0,5 15 0,4 21 0,5 17 0,8 15 0,8-5 0,9-6 0,5-3 0,3-29 0,5-4 0,9-24 0,10-3 0,6-15 0,5-11 0,0-15 0,-8-4 0,-7-1 0,-10-4 0,-8 3 0,-3 4 0,-9 15 0,-10 15 0,-6 10 0,-5 6 0,12 0 0,6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09:39:52.15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EB752-0103-6F45-87AF-5614EF1BE741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D41CB-E94B-0D4E-8094-FA0D427932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700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D41CB-E94B-0D4E-8094-FA0D427932CE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9976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D41CB-E94B-0D4E-8094-FA0D427932CE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0761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550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99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152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530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350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493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412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0123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6138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776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511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A7E50D-E5DE-DF4F-A352-CCC5855A736F}" type="datetimeFigureOut">
              <a:rPr lang="nb-NO" smtClean="0"/>
              <a:t>20.05.2024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75F56F-D15F-C54C-BADD-BA3885A8A7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734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2.png"/><Relationship Id="rId4" Type="http://schemas.openxmlformats.org/officeDocument/2006/relationships/customXml" Target="../ink/ink1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711.0547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E9F10F-168A-8144-1BFE-EE8291DEF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032" y="1041400"/>
            <a:ext cx="10155936" cy="2387600"/>
          </a:xfrm>
        </p:spPr>
        <p:txBody>
          <a:bodyPr>
            <a:normAutofit/>
          </a:bodyPr>
          <a:lstStyle/>
          <a:p>
            <a:r>
              <a:rPr lang="en-US" sz="5400" b="1" kern="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Quantum non-demolition of an iterant microwave photon</a:t>
            </a:r>
            <a:endParaRPr lang="nb-NO" sz="19900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DAE53DA-BFD9-709D-E55C-40929F8F87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S. Kono , K. </a:t>
            </a:r>
            <a:r>
              <a:rPr lang="nb-NO" dirty="0" err="1"/>
              <a:t>Koshino</a:t>
            </a:r>
            <a:r>
              <a:rPr lang="nb-NO" dirty="0"/>
              <a:t> , Y. </a:t>
            </a:r>
            <a:r>
              <a:rPr lang="nb-NO" dirty="0" err="1"/>
              <a:t>Tabuchi</a:t>
            </a:r>
            <a:r>
              <a:rPr lang="nb-NO" dirty="0"/>
              <a:t> , A. </a:t>
            </a:r>
            <a:r>
              <a:rPr lang="nb-NO" dirty="0" err="1"/>
              <a:t>Noguchi</a:t>
            </a:r>
            <a:r>
              <a:rPr lang="nb-NO" dirty="0"/>
              <a:t> and Y. Nakamura</a:t>
            </a:r>
          </a:p>
        </p:txBody>
      </p:sp>
    </p:spTree>
    <p:extLst>
      <p:ext uri="{BB962C8B-B14F-4D97-AF65-F5344CB8AC3E}">
        <p14:creationId xmlns:p14="http://schemas.microsoft.com/office/powerpoint/2010/main" val="3709512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A4D5E8-0BEC-5D56-78E8-3D20C6518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Why</a:t>
            </a:r>
            <a:r>
              <a:rPr lang="nb-NO" dirty="0"/>
              <a:t> QND?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43BC40-F09A-14E7-F76E-67D21265D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Qubit</a:t>
            </a:r>
            <a:endParaRPr lang="nb-NO" dirty="0"/>
          </a:p>
          <a:p>
            <a:pPr lvl="1"/>
            <a:r>
              <a:rPr lang="nb-NO" dirty="0" err="1"/>
              <a:t>Protected</a:t>
            </a:r>
            <a:endParaRPr lang="nb-NO" dirty="0"/>
          </a:p>
          <a:p>
            <a:pPr lvl="1"/>
            <a:r>
              <a:rPr lang="nb-NO" dirty="0"/>
              <a:t>Access</a:t>
            </a:r>
          </a:p>
          <a:p>
            <a:r>
              <a:rPr lang="nb-NO" dirty="0" err="1"/>
              <a:t>Photons</a:t>
            </a:r>
            <a:endParaRPr lang="nb-NO" dirty="0"/>
          </a:p>
          <a:p>
            <a:r>
              <a:rPr lang="nb-NO" dirty="0" err="1"/>
              <a:t>Conventional</a:t>
            </a:r>
            <a:r>
              <a:rPr lang="nb-NO" dirty="0"/>
              <a:t> </a:t>
            </a:r>
            <a:r>
              <a:rPr lang="nb-NO" dirty="0" err="1"/>
              <a:t>methods</a:t>
            </a:r>
            <a:r>
              <a:rPr lang="nb-NO" dirty="0"/>
              <a:t> </a:t>
            </a:r>
            <a:r>
              <a:rPr lang="nb-NO" dirty="0" err="1"/>
              <a:t>destroys</a:t>
            </a:r>
            <a:r>
              <a:rPr lang="nb-NO" dirty="0"/>
              <a:t> </a:t>
            </a:r>
            <a:r>
              <a:rPr lang="nb-NO" dirty="0" err="1"/>
              <a:t>photon</a:t>
            </a:r>
            <a:endParaRPr lang="nb-NO" dirty="0"/>
          </a:p>
          <a:p>
            <a:r>
              <a:rPr lang="nb-NO" dirty="0"/>
              <a:t>QND </a:t>
            </a:r>
            <a:r>
              <a:rPr lang="nb-NO" dirty="0" err="1"/>
              <a:t>solves</a:t>
            </a:r>
            <a:r>
              <a:rPr lang="nb-NO" dirty="0"/>
              <a:t> problem</a:t>
            </a:r>
          </a:p>
        </p:txBody>
      </p:sp>
    </p:spTree>
    <p:extLst>
      <p:ext uri="{BB962C8B-B14F-4D97-AF65-F5344CB8AC3E}">
        <p14:creationId xmlns:p14="http://schemas.microsoft.com/office/powerpoint/2010/main" val="374910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19B8DA-3C2D-7638-103E-809EE1569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4" descr="Et bilde som inneholder tekst, skjermbilde, diagram, Font&#10;&#10;Automatisk generert beskrivelse">
            <a:extLst>
              <a:ext uri="{FF2B5EF4-FFF2-40B4-BE49-F238E27FC236}">
                <a16:creationId xmlns:a16="http://schemas.microsoft.com/office/drawing/2014/main" id="{136C2220-031F-9E43-9F4F-0C79533E4B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0882" y="903605"/>
            <a:ext cx="3765134" cy="505079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Håndskrift 5">
                <a:extLst>
                  <a:ext uri="{FF2B5EF4-FFF2-40B4-BE49-F238E27FC236}">
                    <a16:creationId xmlns:a16="http://schemas.microsoft.com/office/drawing/2014/main" id="{D63A4A9B-8E81-4285-D9E4-0077445B6CC8}"/>
                  </a:ext>
                </a:extLst>
              </p14:cNvPr>
              <p14:cNvContentPartPr/>
              <p14:nvPr/>
            </p14:nvContentPartPr>
            <p14:xfrm>
              <a:off x="660199" y="937820"/>
              <a:ext cx="356001" cy="539724"/>
            </p14:xfrm>
          </p:contentPart>
        </mc:Choice>
        <mc:Fallback xmlns="">
          <p:pic>
            <p:nvPicPr>
              <p:cNvPr id="6" name="Håndskrift 5">
                <a:extLst>
                  <a:ext uri="{FF2B5EF4-FFF2-40B4-BE49-F238E27FC236}">
                    <a16:creationId xmlns:a16="http://schemas.microsoft.com/office/drawing/2014/main" id="{D63A4A9B-8E81-4285-D9E4-0077445B6CC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1191" y="928813"/>
                <a:ext cx="373657" cy="5573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7DA105CA-6129-5BDE-9FED-78C0599BF5C5}"/>
                  </a:ext>
                </a:extLst>
              </p14:cNvPr>
              <p14:cNvContentPartPr/>
              <p14:nvPr/>
            </p14:nvContentPartPr>
            <p14:xfrm>
              <a:off x="-2033363" y="1294578"/>
              <a:ext cx="360" cy="36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7DA105CA-6129-5BDE-9FED-78C0599BF5C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2042363" y="128593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Sylinder 8">
                <a:extLst>
                  <a:ext uri="{FF2B5EF4-FFF2-40B4-BE49-F238E27FC236}">
                    <a16:creationId xmlns:a16="http://schemas.microsoft.com/office/drawing/2014/main" id="{EEA3E256-E3AD-C0EC-8F07-523063539468}"/>
                  </a:ext>
                </a:extLst>
              </p:cNvPr>
              <p:cNvSpPr txBox="1"/>
              <p:nvPr/>
            </p:nvSpPr>
            <p:spPr>
              <a:xfrm>
                <a:off x="5738760" y="1130352"/>
                <a:ext cx="5972358" cy="10143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b-NO" sz="32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ℏ</m:t>
                          </m:r>
                        </m:den>
                      </m:f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b>
                      </m:sSub>
                      <m:sSup>
                        <m:sSup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†</m:t>
                          </m:r>
                        </m:sup>
                      </m:sSup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nb-NO" sz="32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32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𝜒</m:t>
                      </m:r>
                      <m:sSup>
                        <m:sSup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†</m:t>
                          </m:r>
                        </m:sup>
                      </m:sSup>
                      <m:r>
                        <a:rPr lang="en-US" sz="32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sSub>
                        <m:sSubPr>
                          <m:ctrlPr>
                            <a:rPr lang="nb-NO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nb-NO" dirty="0"/>
              </a:p>
            </p:txBody>
          </p:sp>
        </mc:Choice>
        <mc:Fallback xmlns="">
          <p:sp>
            <p:nvSpPr>
              <p:cNvPr id="9" name="TekstSylinder 8">
                <a:extLst>
                  <a:ext uri="{FF2B5EF4-FFF2-40B4-BE49-F238E27FC236}">
                    <a16:creationId xmlns:a16="http://schemas.microsoft.com/office/drawing/2014/main" id="{EEA3E256-E3AD-C0EC-8F07-523063539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760" y="1130352"/>
                <a:ext cx="5972358" cy="1014317"/>
              </a:xfrm>
              <a:prstGeom prst="rect">
                <a:avLst/>
              </a:prstGeom>
              <a:blipFill>
                <a:blip r:embed="rId8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nb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Bilde 3" descr="Et bilde som inneholder tekst, diagram, line, nummer&#10;&#10;Automatisk generert beskrivelse">
            <a:extLst>
              <a:ext uri="{FF2B5EF4-FFF2-40B4-BE49-F238E27FC236}">
                <a16:creationId xmlns:a16="http://schemas.microsoft.com/office/drawing/2014/main" id="{7D440291-0CD4-BA5D-B6A1-59F1344723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1850" y="2814300"/>
            <a:ext cx="39497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41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nt">
            <a:extLst>
              <a:ext uri="{FF2B5EF4-FFF2-40B4-BE49-F238E27FC236}">
                <a16:creationId xmlns:a16="http://schemas.microsoft.com/office/drawing/2014/main" id="{D380959B-464C-9ED8-C9EB-AB6FC997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25448" y="8300"/>
            <a:ext cx="10966551" cy="68497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06B83858-ED7D-57B6-6CAA-83168807C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5" cy="6858000"/>
          </a:xfrm>
          <a:prstGeom prst="rect">
            <a:avLst/>
          </a:prstGeom>
          <a:ln>
            <a:noFill/>
          </a:ln>
          <a:effectLst>
            <a:outerShdw blurRad="317500" dist="127000" dir="2400000" sx="95000" sy="95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60FFDB5-E3B4-EA8D-7794-A74B15179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390" y="759126"/>
            <a:ext cx="4596245" cy="1711119"/>
          </a:xfrm>
        </p:spPr>
        <p:txBody>
          <a:bodyPr anchor="ctr">
            <a:normAutofit/>
          </a:bodyPr>
          <a:lstStyle/>
          <a:p>
            <a:r>
              <a:rPr lang="nb-NO" sz="4000" dirty="0" err="1"/>
              <a:t>Verification</a:t>
            </a:r>
            <a:r>
              <a:rPr lang="nb-NO" sz="4000" dirty="0"/>
              <a:t> </a:t>
            </a:r>
            <a:r>
              <a:rPr lang="nb-NO" sz="4000" dirty="0" err="1"/>
              <a:t>of</a:t>
            </a:r>
            <a:r>
              <a:rPr lang="nb-NO" sz="4000" dirty="0"/>
              <a:t> QND </a:t>
            </a:r>
            <a:r>
              <a:rPr lang="nb-NO" sz="4000" dirty="0" err="1"/>
              <a:t>properties</a:t>
            </a:r>
            <a:r>
              <a:rPr lang="nb-NO" sz="4000" dirty="0"/>
              <a:t> </a:t>
            </a:r>
            <a:r>
              <a:rPr lang="nb-NO" sz="4000" dirty="0" err="1"/>
              <a:t>of</a:t>
            </a:r>
            <a:r>
              <a:rPr lang="nb-NO" sz="4000" dirty="0"/>
              <a:t> </a:t>
            </a:r>
            <a:r>
              <a:rPr lang="nb-NO" sz="4000" dirty="0" err="1"/>
              <a:t>photon</a:t>
            </a:r>
            <a:endParaRPr lang="nb-NO" sz="4000" dirty="0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FF97FFD4-A8B9-3D4D-1623-7BE467E46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10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90500" dist="139700" dir="300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e 4" descr="Et bilde som inneholder diagram, skjermbilde, Fargerikt&#10;&#10;Automatisk generert beskrivelse">
            <a:extLst>
              <a:ext uri="{FF2B5EF4-FFF2-40B4-BE49-F238E27FC236}">
                <a16:creationId xmlns:a16="http://schemas.microsoft.com/office/drawing/2014/main" id="{E5F4CDC7-946D-E9DA-A4E4-DE7AC8BEC9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9679"/>
          <a:stretch/>
        </p:blipFill>
        <p:spPr>
          <a:xfrm>
            <a:off x="1010263" y="1815548"/>
            <a:ext cx="4007367" cy="4013034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13FC94B-BE6B-2182-4F95-EC34C2089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390" y="2470244"/>
            <a:ext cx="4596245" cy="3769836"/>
          </a:xfrm>
        </p:spPr>
        <p:txBody>
          <a:bodyPr anchor="ctr">
            <a:normAutofit/>
          </a:bodyPr>
          <a:lstStyle/>
          <a:p>
            <a:r>
              <a:rPr lang="nb-NO" sz="2000" dirty="0" err="1"/>
              <a:t>Analyze</a:t>
            </a:r>
            <a:r>
              <a:rPr lang="nb-NO" sz="2000" dirty="0"/>
              <a:t> </a:t>
            </a:r>
            <a:r>
              <a:rPr lang="nb-NO" sz="2000" dirty="0" err="1"/>
              <a:t>reflected</a:t>
            </a:r>
            <a:r>
              <a:rPr lang="nb-NO" sz="2000" dirty="0"/>
              <a:t> pulse mode</a:t>
            </a:r>
          </a:p>
          <a:p>
            <a:endParaRPr lang="nb-NO" sz="2000" dirty="0"/>
          </a:p>
          <a:p>
            <a:r>
              <a:rPr lang="nb-NO" sz="2000" dirty="0" err="1"/>
              <a:t>Wigner</a:t>
            </a:r>
            <a:r>
              <a:rPr lang="nb-NO" sz="2000" dirty="0"/>
              <a:t> </a:t>
            </a:r>
            <a:r>
              <a:rPr lang="nb-NO" sz="2000" dirty="0" err="1"/>
              <a:t>tomography</a:t>
            </a:r>
            <a:r>
              <a:rPr lang="nb-NO" sz="2000" dirty="0"/>
              <a:t> </a:t>
            </a:r>
          </a:p>
          <a:p>
            <a:endParaRPr lang="nb-NO" sz="2000" dirty="0"/>
          </a:p>
          <a:p>
            <a:r>
              <a:rPr lang="nb-NO" sz="2000" dirty="0" err="1"/>
              <a:t>Conditioned</a:t>
            </a:r>
            <a:r>
              <a:rPr lang="nb-NO" sz="2000" dirty="0"/>
              <a:t> </a:t>
            </a:r>
            <a:r>
              <a:rPr lang="nb-NO" sz="2000" dirty="0" err="1"/>
              <a:t>results</a:t>
            </a:r>
            <a:r>
              <a:rPr lang="nb-NO" sz="2000" dirty="0"/>
              <a:t> for </a:t>
            </a:r>
            <a:r>
              <a:rPr lang="nb-NO" sz="2000" dirty="0" err="1"/>
              <a:t>reflected</a:t>
            </a:r>
            <a:r>
              <a:rPr lang="nb-NO" sz="2000" dirty="0"/>
              <a:t> pulse </a:t>
            </a:r>
            <a:r>
              <a:rPr lang="nb-NO" sz="2000" dirty="0" err="1"/>
              <a:t>without</a:t>
            </a:r>
            <a:r>
              <a:rPr lang="nb-NO" sz="2000" dirty="0"/>
              <a:t> and </a:t>
            </a:r>
            <a:r>
              <a:rPr lang="nb-NO" sz="2000" dirty="0" err="1"/>
              <a:t>with</a:t>
            </a:r>
            <a:r>
              <a:rPr lang="nb-NO" sz="2000" dirty="0"/>
              <a:t> </a:t>
            </a:r>
            <a:r>
              <a:rPr lang="nb-NO" sz="2000" dirty="0" err="1"/>
              <a:t>phase-flip</a:t>
            </a:r>
            <a:endParaRPr lang="nb-NO" sz="2000" dirty="0"/>
          </a:p>
          <a:p>
            <a:endParaRPr lang="nb-NO" sz="2000" dirty="0"/>
          </a:p>
          <a:p>
            <a:r>
              <a:rPr lang="nb-NO" sz="2000" dirty="0" err="1"/>
              <a:t>Strong</a:t>
            </a:r>
            <a:r>
              <a:rPr lang="nb-NO" sz="2000" dirty="0"/>
              <a:t> </a:t>
            </a:r>
            <a:r>
              <a:rPr lang="nb-NO" sz="2000" dirty="0" err="1"/>
              <a:t>correlation</a:t>
            </a:r>
            <a:r>
              <a:rPr lang="nb-NO" sz="2000" dirty="0"/>
              <a:t> 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between outcomes of the qubit operation and properties of the reflected pulse mode</a:t>
            </a:r>
            <a:r>
              <a:rPr lang="nb-NO" sz="2000" dirty="0">
                <a:effectLst/>
              </a:rPr>
              <a:t> 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4284074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68225B-9813-9C3D-F2DF-60918698E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Entanglement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3E45E03-B0BA-AC08-9D6C-2F9B26960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Examine</a:t>
            </a:r>
            <a:r>
              <a:rPr lang="nb-NO" dirty="0"/>
              <a:t> </a:t>
            </a:r>
            <a:r>
              <a:rPr lang="nb-NO" dirty="0" err="1"/>
              <a:t>composite</a:t>
            </a:r>
            <a:r>
              <a:rPr lang="nb-NO" dirty="0"/>
              <a:t> </a:t>
            </a:r>
            <a:r>
              <a:rPr lang="nb-NO" dirty="0" err="1"/>
              <a:t>state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qubit</a:t>
            </a:r>
            <a:r>
              <a:rPr lang="nb-NO" dirty="0"/>
              <a:t> and </a:t>
            </a:r>
            <a:r>
              <a:rPr lang="nb-NO" dirty="0" err="1"/>
              <a:t>reflected</a:t>
            </a:r>
            <a:r>
              <a:rPr lang="nb-NO" dirty="0"/>
              <a:t> pulse mode. </a:t>
            </a:r>
          </a:p>
          <a:p>
            <a:r>
              <a:rPr lang="nb-NO" dirty="0" err="1"/>
              <a:t>Qubit</a:t>
            </a:r>
            <a:r>
              <a:rPr lang="nb-NO" dirty="0"/>
              <a:t> </a:t>
            </a:r>
            <a:r>
              <a:rPr lang="nb-NO" dirty="0" err="1"/>
              <a:t>measured</a:t>
            </a:r>
            <a:r>
              <a:rPr lang="nb-NO" dirty="0"/>
              <a:t> in different </a:t>
            </a:r>
            <a:r>
              <a:rPr lang="nb-NO" dirty="0" err="1"/>
              <a:t>directions</a:t>
            </a:r>
            <a:r>
              <a:rPr lang="nb-NO" dirty="0"/>
              <a:t>, </a:t>
            </a:r>
            <a:r>
              <a:rPr lang="nb-NO" dirty="0" err="1"/>
              <a:t>quadrature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pulse mode in different </a:t>
            </a:r>
            <a:r>
              <a:rPr lang="nb-NO" dirty="0" err="1"/>
              <a:t>phases</a:t>
            </a:r>
            <a:r>
              <a:rPr lang="nb-NO" dirty="0"/>
              <a:t>. </a:t>
            </a:r>
          </a:p>
          <a:p>
            <a:r>
              <a:rPr lang="nb-NO" dirty="0" err="1"/>
              <a:t>Density</a:t>
            </a:r>
            <a:r>
              <a:rPr lang="nb-NO" dirty="0"/>
              <a:t> </a:t>
            </a:r>
            <a:r>
              <a:rPr lang="nb-NO" dirty="0" err="1"/>
              <a:t>matrix</a:t>
            </a:r>
            <a:r>
              <a:rPr lang="nb-NO" dirty="0"/>
              <a:t> </a:t>
            </a:r>
            <a:r>
              <a:rPr lang="nb-NO" dirty="0" err="1"/>
              <a:t>constructed</a:t>
            </a:r>
            <a:r>
              <a:rPr lang="nb-NO" dirty="0"/>
              <a:t> </a:t>
            </a:r>
            <a:r>
              <a:rPr lang="nb-NO" dirty="0" err="1"/>
              <a:t>using</a:t>
            </a:r>
            <a:r>
              <a:rPr lang="nb-NO" dirty="0"/>
              <a:t> iterative ML </a:t>
            </a:r>
            <a:r>
              <a:rPr lang="nb-NO" dirty="0" err="1"/>
              <a:t>reconstruction</a:t>
            </a:r>
            <a:endParaRPr lang="nb-NO" dirty="0"/>
          </a:p>
          <a:p>
            <a:pPr lvl="1"/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Diagonal elements enables QND detection of an itinerant photon</a:t>
            </a:r>
          </a:p>
          <a:p>
            <a:pPr lvl="1"/>
            <a:r>
              <a:rPr lang="en-US" sz="18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ff-diagonal elements: presence of entanglement</a:t>
            </a:r>
            <a:endParaRPr lang="nb-NO" dirty="0"/>
          </a:p>
          <a:p>
            <a:r>
              <a:rPr lang="en-US" dirty="0">
                <a:solidFill>
                  <a:srgbClr val="0D0D0D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N(</a:t>
            </a:r>
            <a:r>
              <a:rPr lang="nb-NO" dirty="0" err="1">
                <a:solidFill>
                  <a:srgbClr val="0D0D0D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ρ</a:t>
            </a:r>
            <a:r>
              <a:rPr lang="en-US" dirty="0">
                <a:solidFill>
                  <a:srgbClr val="0D0D0D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 indicates entanglement.  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361747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940150-A5E5-14B6-DBD6-222EF643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Sources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0E8A00-7921-2186-9096-7408CECE0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hlinkClick r:id="rId2"/>
              </a:rPr>
              <a:t>https://arxiv.org/pdf/1711.05479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8582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3236</TotalTime>
  <Words>155</Words>
  <Application>Microsoft Macintosh PowerPoint</Application>
  <PresentationFormat>Widescreen</PresentationFormat>
  <Paragraphs>29</Paragraphs>
  <Slides>6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Times New Roman</vt:lpstr>
      <vt:lpstr>Office-tema</vt:lpstr>
      <vt:lpstr>Quantum non-demolition of an iterant microwave photon</vt:lpstr>
      <vt:lpstr>Why QND?</vt:lpstr>
      <vt:lpstr>PowerPoint-presentasjon</vt:lpstr>
      <vt:lpstr>Verification of QND properties of photon</vt:lpstr>
      <vt:lpstr>Entanglement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non-demolition of an iterant microwave photon</dc:title>
  <dc:creator>Stine Sigrun Fiskå Rypestøl</dc:creator>
  <cp:lastModifiedBy>Stine Rypestøl</cp:lastModifiedBy>
  <cp:revision>10</cp:revision>
  <dcterms:created xsi:type="dcterms:W3CDTF">2024-04-17T09:35:07Z</dcterms:created>
  <dcterms:modified xsi:type="dcterms:W3CDTF">2024-05-21T09:41:27Z</dcterms:modified>
</cp:coreProperties>
</file>