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2" r:id="rId20"/>
    <p:sldId id="315" r:id="rId21"/>
    <p:sldId id="316" r:id="rId22"/>
    <p:sldId id="317" r:id="rId23"/>
    <p:sldId id="258" r:id="rId24"/>
    <p:sldId id="256" r:id="rId25"/>
    <p:sldId id="257" r:id="rId26"/>
    <p:sldId id="264" r:id="rId27"/>
    <p:sldId id="259" r:id="rId28"/>
    <p:sldId id="265" r:id="rId29"/>
    <p:sldId id="26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82" d="100"/>
          <a:sy n="82" d="100"/>
        </p:scale>
        <p:origin x="6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0D2E9-8707-4BBB-B94E-4E4F9496EE2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BD248-22F3-434B-84FA-A20E401AC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25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85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09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4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1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63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3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39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56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26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55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77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D1A7-FC03-498F-A6EA-B57DBEBE1581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6753-C64F-48B3-835E-5D255050F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19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5418" y="27856"/>
            <a:ext cx="87484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Thermogeology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hydrogeology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don ’ t have to be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hydrogeologist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study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thermogeology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but it certainly helps.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practical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hydrogeologist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often tries to exploit the earth ’ s store of groundwater 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drilling wells and using some kind of pump to raise the water to the surface where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be used.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thermogeologist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exploits the earth ’ s heat reservoir by drilling boreholes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using a ground source heat pump to raise the temperature of the heat to a useful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level. The analogy does not stop here, however. There is a direct mathematical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analogy between groundwater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subsurface heat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all know that water, left to its own devices,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downhill or from areas of high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 to low pressure. Strictly speaking, we say that water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locations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areas of low head (Box 1.2 ). Head is a mathematical concept which combines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pressure and elevation into a single value. Similarly, we all know that heat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tends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hot objects to cold objects. In fact, a formula, known as Fourier ’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law, was named after the French physicist Joseph Fourier. It permits us to quantify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heat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conducted through a block of a given material (Figure 1.2 ):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6973369" cy="295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7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76784" cy="49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43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58053" cy="382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8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60648"/>
            <a:ext cx="6724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341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3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68294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8" y="260648"/>
            <a:ext cx="62293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0" y="908720"/>
            <a:ext cx="8354613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9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4" y="0"/>
            <a:ext cx="7128793" cy="37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8" y="3710190"/>
            <a:ext cx="7223042" cy="288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9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7331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4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90525"/>
            <a:ext cx="61817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058208" cy="476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760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1839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4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" y="0"/>
            <a:ext cx="753993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31" y="3140968"/>
            <a:ext cx="609195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4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03396" cy="462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7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00038"/>
            <a:ext cx="60293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3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4822" r="3148" b="35487"/>
          <a:stretch/>
        </p:blipFill>
        <p:spPr bwMode="auto">
          <a:xfrm rot="16200000">
            <a:off x="1405305" y="936242"/>
            <a:ext cx="6379532" cy="451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509592" cy="459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63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976313"/>
            <a:ext cx="47910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07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523875"/>
            <a:ext cx="50768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04664"/>
            <a:ext cx="7920880" cy="618630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/>
            <a:r>
              <a:rPr lang="it-IT" b="1" dirty="0" err="1"/>
              <a:t>Transient</a:t>
            </a:r>
            <a:r>
              <a:rPr lang="it-IT" b="1" dirty="0"/>
              <a:t> </a:t>
            </a:r>
            <a:r>
              <a:rPr lang="it-IT" b="1" dirty="0" err="1"/>
              <a:t>Effects</a:t>
            </a:r>
            <a:endParaRPr lang="it-IT" b="1" dirty="0"/>
          </a:p>
          <a:p>
            <a:pPr algn="just"/>
            <a:r>
              <a:rPr lang="en-US" dirty="0"/>
              <a:t>A number of studies have demonstrated the role of transient geological processes</a:t>
            </a:r>
          </a:p>
          <a:p>
            <a:pPr algn="just"/>
            <a:r>
              <a:rPr lang="en-US" dirty="0"/>
              <a:t>on crustal temperatures. Large-scale tectonic processes (thrusting events, erosion,</a:t>
            </a:r>
          </a:p>
          <a:p>
            <a:pPr algn="just"/>
            <a:r>
              <a:rPr lang="en-US" dirty="0"/>
              <a:t>and sedimentation) can result in temperature differences reaching several tens</a:t>
            </a:r>
          </a:p>
          <a:p>
            <a:pPr algn="just"/>
            <a:r>
              <a:rPr lang="en-US" dirty="0"/>
              <a:t>of degrees centigrade at a few kilometers depth (England and Thompson, 1984;</a:t>
            </a:r>
          </a:p>
          <a:p>
            <a:pPr algn="just"/>
            <a:r>
              <a:rPr lang="en-US" dirty="0" err="1"/>
              <a:t>Ruppel</a:t>
            </a:r>
            <a:r>
              <a:rPr lang="en-US" dirty="0"/>
              <a:t> and Hodges, 1994). Magma emplacement or presence of hydrothermal</a:t>
            </a:r>
          </a:p>
          <a:p>
            <a:pPr algn="just"/>
            <a:r>
              <a:rPr lang="en-US" dirty="0"/>
              <a:t>convection at shallow depths may also explain disturbed temperature profiles</a:t>
            </a:r>
          </a:p>
          <a:p>
            <a:pPr algn="just"/>
            <a:r>
              <a:rPr lang="en-US" dirty="0"/>
              <a:t>(</a:t>
            </a:r>
            <a:r>
              <a:rPr lang="en-US" dirty="0" err="1"/>
              <a:t>Cathles</a:t>
            </a:r>
            <a:r>
              <a:rPr lang="en-US" dirty="0"/>
              <a:t>, 1977; Norton and </a:t>
            </a:r>
            <a:r>
              <a:rPr lang="en-US" dirty="0" err="1"/>
              <a:t>Hulen</a:t>
            </a:r>
            <a:r>
              <a:rPr lang="en-US" dirty="0"/>
              <a:t>, 2001).</a:t>
            </a:r>
          </a:p>
          <a:p>
            <a:pPr algn="just"/>
            <a:r>
              <a:rPr lang="en-US" dirty="0"/>
              <a:t>Because thermal diffusivity of rocks is low, transient thermal evolution of</a:t>
            </a:r>
          </a:p>
          <a:p>
            <a:pPr algn="just"/>
            <a:r>
              <a:rPr lang="en-US" dirty="0"/>
              <a:t>rocks undergoing conducting processes is very slow, and return to equilibrium</a:t>
            </a:r>
          </a:p>
          <a:p>
            <a:pPr algn="just"/>
            <a:r>
              <a:rPr lang="en-US" dirty="0"/>
              <a:t>temperatures may last several tens to hundreds of million years. Figure 1.6</a:t>
            </a:r>
          </a:p>
          <a:p>
            <a:pPr algn="just"/>
            <a:r>
              <a:rPr lang="en-US" dirty="0"/>
              <a:t>illustrates some examples of large-scale thermal evolution of the crust undergoing</a:t>
            </a:r>
          </a:p>
          <a:p>
            <a:pPr algn="just"/>
            <a:r>
              <a:rPr lang="en-US" dirty="0"/>
              <a:t>tectonic events. One may note that in the case of a thrusting event, the equilibrium</a:t>
            </a:r>
          </a:p>
          <a:p>
            <a:pPr algn="just"/>
            <a:r>
              <a:rPr lang="en-US" dirty="0"/>
              <a:t>thermal field (with </a:t>
            </a:r>
            <a:r>
              <a:rPr lang="en-US" dirty="0" err="1"/>
              <a:t>amaximum</a:t>
            </a:r>
            <a:r>
              <a:rPr lang="en-US" dirty="0"/>
              <a:t> temperature of 820 ◦C) is reached 120 </a:t>
            </a:r>
            <a:r>
              <a:rPr lang="en-US" dirty="0" err="1"/>
              <a:t>Myr</a:t>
            </a:r>
            <a:r>
              <a:rPr lang="en-US" dirty="0"/>
              <a:t> after the</a:t>
            </a:r>
          </a:p>
          <a:p>
            <a:pPr algn="just"/>
            <a:r>
              <a:rPr lang="en-US" dirty="0"/>
              <a:t>onset of thrusting. On the contrary, when convective processes are involved </a:t>
            </a:r>
            <a:r>
              <a:rPr lang="en-US" dirty="0" smtClean="0"/>
              <a:t>around intrusive </a:t>
            </a:r>
            <a:r>
              <a:rPr lang="en-US" dirty="0"/>
              <a:t>bodies, heat transfer mechanisms through fluid circulation are accelerated</a:t>
            </a:r>
            <a:r>
              <a:rPr lang="en-US" dirty="0" smtClean="0"/>
              <a:t>, and </a:t>
            </a:r>
            <a:r>
              <a:rPr lang="en-US" dirty="0"/>
              <a:t>typical timescales are lower than 1 </a:t>
            </a:r>
            <a:r>
              <a:rPr lang="en-US" dirty="0" err="1"/>
              <a:t>Myr</a:t>
            </a:r>
            <a:r>
              <a:rPr lang="en-US" dirty="0"/>
              <a:t> (</a:t>
            </a:r>
            <a:r>
              <a:rPr lang="en-US" dirty="0" err="1"/>
              <a:t>Cathles</a:t>
            </a:r>
            <a:r>
              <a:rPr lang="en-US" dirty="0"/>
              <a:t>, 1977). When </a:t>
            </a:r>
            <a:r>
              <a:rPr lang="en-US" dirty="0" smtClean="0"/>
              <a:t>smaller scale </a:t>
            </a:r>
            <a:r>
              <a:rPr lang="en-US" dirty="0"/>
              <a:t>systems are considered, thermal equilibrium is reached faster. For example</a:t>
            </a:r>
            <a:r>
              <a:rPr lang="en-US" dirty="0" smtClean="0"/>
              <a:t>,  </a:t>
            </a:r>
            <a:r>
              <a:rPr lang="en-US" dirty="0" err="1" smtClean="0"/>
              <a:t>serpentinization</a:t>
            </a:r>
            <a:r>
              <a:rPr lang="en-US" dirty="0" smtClean="0"/>
              <a:t> of oceanic crust may result in large amplitude thermal signatures lasting </a:t>
            </a:r>
            <a:r>
              <a:rPr lang="en-US" dirty="0"/>
              <a:t>less than a few thousands of years (Emmanuel and </a:t>
            </a:r>
            <a:r>
              <a:rPr lang="en-US" dirty="0" err="1"/>
              <a:t>Berkowicz</a:t>
            </a:r>
            <a:r>
              <a:rPr lang="en-US" dirty="0"/>
              <a:t>, 2006).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549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0"/>
            <a:ext cx="715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1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028343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Role of Anisotropy of Thermal Conductivity</a:t>
            </a:r>
          </a:p>
          <a:p>
            <a:r>
              <a:rPr lang="en-US" dirty="0"/>
              <a:t>Apart from steady-state heat refraction due to thermal conductivity contrasts or</a:t>
            </a:r>
          </a:p>
          <a:p>
            <a:r>
              <a:rPr lang="en-US" dirty="0"/>
              <a:t>variations in heat production rates, other subtle effects affecting thermal properties</a:t>
            </a:r>
          </a:p>
          <a:p>
            <a:r>
              <a:rPr lang="en-US" dirty="0"/>
              <a:t>may trigger thermal anomalies. Temperature dependence of thermal conductivity is</a:t>
            </a:r>
          </a:p>
          <a:p>
            <a:r>
              <a:rPr lang="en-US" dirty="0"/>
              <a:t>one example, as shown in </a:t>
            </a:r>
            <a:r>
              <a:rPr lang="en-US" dirty="0" err="1"/>
              <a:t>Clauser</a:t>
            </a:r>
            <a:r>
              <a:rPr lang="en-US" dirty="0"/>
              <a:t> and </a:t>
            </a:r>
            <a:r>
              <a:rPr lang="en-US" dirty="0" err="1"/>
              <a:t>Huenges</a:t>
            </a:r>
            <a:r>
              <a:rPr lang="en-US" dirty="0"/>
              <a:t> (1995). In the case of sedimentary</a:t>
            </a:r>
          </a:p>
          <a:p>
            <a:r>
              <a:rPr lang="en-US" dirty="0"/>
              <a:t>basins, porosity dependence of thermal conductivity is also significant, as shown</a:t>
            </a:r>
          </a:p>
          <a:p>
            <a:r>
              <a:rPr lang="en-US" dirty="0"/>
              <a:t>in several studies (</a:t>
            </a:r>
            <a:r>
              <a:rPr lang="en-US" dirty="0" err="1"/>
              <a:t>Beziat</a:t>
            </a:r>
            <a:r>
              <a:rPr lang="en-US" dirty="0"/>
              <a:t>, </a:t>
            </a:r>
            <a:r>
              <a:rPr lang="en-US" dirty="0" err="1"/>
              <a:t>Dardaine</a:t>
            </a:r>
            <a:r>
              <a:rPr lang="en-US" dirty="0"/>
              <a:t>, and </a:t>
            </a:r>
            <a:r>
              <a:rPr lang="en-US" dirty="0" err="1"/>
              <a:t>Gabis</a:t>
            </a:r>
            <a:r>
              <a:rPr lang="en-US" dirty="0"/>
              <a:t>, 1988; </a:t>
            </a:r>
            <a:r>
              <a:rPr lang="en-US" dirty="0" err="1"/>
              <a:t>Waples</a:t>
            </a:r>
            <a:r>
              <a:rPr lang="en-US" dirty="0"/>
              <a:t> and </a:t>
            </a:r>
            <a:r>
              <a:rPr lang="en-US" dirty="0" err="1"/>
              <a:t>Tirsgaard</a:t>
            </a:r>
            <a:r>
              <a:rPr lang="en-US" dirty="0"/>
              <a:t>, 2002).</a:t>
            </a:r>
          </a:p>
          <a:p>
            <a:r>
              <a:rPr lang="en-US" dirty="0"/>
              <a:t>Sedimentary basins correspond to interesting geothermal targets all the more</a:t>
            </a:r>
          </a:p>
          <a:p>
            <a:r>
              <a:rPr lang="en-US" dirty="0"/>
              <a:t>that numerous temperature measurements may be available. When thick </a:t>
            </a:r>
            <a:r>
              <a:rPr lang="en-US" dirty="0" smtClean="0"/>
              <a:t>clayey  </a:t>
            </a:r>
            <a:r>
              <a:rPr lang="en-US" dirty="0"/>
              <a:t>formations are present in a basin, the role of compaction has to be accounted</a:t>
            </a:r>
          </a:p>
          <a:p>
            <a:r>
              <a:rPr lang="en-US" dirty="0"/>
              <a:t>for since porosity decreases with compaction pressure and particles’ orientation</a:t>
            </a:r>
          </a:p>
          <a:p>
            <a:r>
              <a:rPr lang="en-US" dirty="0"/>
              <a:t>becomes horizontal with increasing pressure (</a:t>
            </a:r>
            <a:r>
              <a:rPr lang="en-US" dirty="0" err="1"/>
              <a:t>Vasseur</a:t>
            </a:r>
            <a:r>
              <a:rPr lang="en-US" dirty="0"/>
              <a:t>, </a:t>
            </a:r>
            <a:r>
              <a:rPr lang="en-US" dirty="0" err="1"/>
              <a:t>Brigaud</a:t>
            </a:r>
            <a:r>
              <a:rPr lang="en-US" dirty="0"/>
              <a:t>, and </a:t>
            </a:r>
            <a:r>
              <a:rPr lang="en-US" dirty="0" err="1"/>
              <a:t>Demongodin</a:t>
            </a:r>
            <a:r>
              <a:rPr lang="en-US" dirty="0"/>
              <a:t>,</a:t>
            </a:r>
          </a:p>
          <a:p>
            <a:r>
              <a:rPr lang="en-US" dirty="0"/>
              <a:t>1995). Both effects together with temperature-dependence effect induce important</a:t>
            </a:r>
          </a:p>
          <a:p>
            <a:r>
              <a:rPr lang="en-US" dirty="0"/>
              <a:t>changes in thermal conductivity. First, the decreasing porosity (and thus amount</a:t>
            </a:r>
          </a:p>
          <a:p>
            <a:r>
              <a:rPr lang="en-US" dirty="0"/>
              <a:t>of water) with depth tends to increase thermal conductivity, while temperature</a:t>
            </a:r>
          </a:p>
          <a:p>
            <a:r>
              <a:rPr lang="en-US" dirty="0"/>
              <a:t>dependence tends to decrease it (see </a:t>
            </a:r>
            <a:r>
              <a:rPr lang="en-US" dirty="0" err="1"/>
              <a:t>Harcou‥et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2007 for details). Second,</a:t>
            </a:r>
          </a:p>
          <a:p>
            <a:r>
              <a:rPr lang="en-US" dirty="0"/>
              <a:t>the horizontal orientation of individual clay particles develops anisotropy, favoring</a:t>
            </a:r>
          </a:p>
          <a:p>
            <a:r>
              <a:rPr lang="en-US" dirty="0"/>
              <a:t>lateral heat transfer and hindering vertical heat flow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9"/>
            <a:ext cx="6048672" cy="37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45890" y="3964900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 example of the effect of thermal conductivity anisotropy on thermal field is</a:t>
            </a:r>
          </a:p>
          <a:p>
            <a:r>
              <a:rPr lang="en-US" sz="1600" dirty="0"/>
              <a:t>illustrated in Figure 1.7, where the Paris basin is modeled according to </a:t>
            </a:r>
            <a:r>
              <a:rPr lang="en-US" sz="1600" dirty="0" err="1"/>
              <a:t>Demongodin</a:t>
            </a:r>
            <a:endParaRPr lang="en-US" sz="1600" dirty="0"/>
          </a:p>
          <a:p>
            <a:r>
              <a:rPr lang="en-US" sz="1600" i="1" dirty="0"/>
              <a:t>et al</a:t>
            </a:r>
            <a:r>
              <a:rPr lang="en-US" sz="1600" dirty="0"/>
              <a:t>. study (1991)). Anisotropy ratio is increased with depth and thermal boundary</a:t>
            </a:r>
          </a:p>
          <a:p>
            <a:r>
              <a:rPr lang="en-US" sz="1600" dirty="0"/>
              <a:t>conditions enable to reproduce measured surface heat flow values. Figure 1.8b</a:t>
            </a:r>
          </a:p>
          <a:p>
            <a:r>
              <a:rPr lang="en-US" sz="1600" dirty="0"/>
              <a:t>shows horizontal temperature profiles at 1500mdepth, with and without anisotropy</a:t>
            </a:r>
          </a:p>
          <a:p>
            <a:r>
              <a:rPr lang="en-US" sz="1600" dirty="0"/>
              <a:t>effect. When anisotropy is accounted for, heat accumulates more efficiently within</a:t>
            </a:r>
          </a:p>
          <a:p>
            <a:r>
              <a:rPr lang="en-US" sz="1600" dirty="0"/>
              <a:t>the basin and a 20 ◦C difference with the isotropic case is reached at basin</a:t>
            </a:r>
          </a:p>
          <a:p>
            <a:r>
              <a:rPr lang="en-US" sz="1600" dirty="0"/>
              <a:t>boundaries. Obviously, the importance of the anomaly critically depends on thermal</a:t>
            </a:r>
          </a:p>
          <a:p>
            <a:r>
              <a:rPr lang="en-US" sz="1600" dirty="0"/>
              <a:t>conductivity values and anisotropy ratios. Measurements on representative core</a:t>
            </a:r>
          </a:p>
          <a:p>
            <a:r>
              <a:rPr lang="en-US" sz="1600" dirty="0"/>
              <a:t>samples, and scaling with </a:t>
            </a:r>
            <a:r>
              <a:rPr lang="en-US" sz="1600" i="1" dirty="0"/>
              <a:t>in situ </a:t>
            </a:r>
            <a:r>
              <a:rPr lang="en-US" sz="1600" dirty="0"/>
              <a:t>conditions are thus of major importance when</a:t>
            </a:r>
          </a:p>
          <a:p>
            <a:r>
              <a:rPr lang="en-US" sz="1600" dirty="0"/>
              <a:t>thermal modeling of a sedimentary basin is performed (Gallagher </a:t>
            </a:r>
            <a:r>
              <a:rPr lang="en-US" sz="1600" i="1" dirty="0"/>
              <a:t>et al</a:t>
            </a:r>
            <a:r>
              <a:rPr lang="en-US" sz="1600" dirty="0"/>
              <a:t>., 1997).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095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60648"/>
            <a:ext cx="6886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774998"/>
            <a:ext cx="68865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7" y="4221088"/>
            <a:ext cx="68865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9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083299" cy="26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68" y="2511796"/>
            <a:ext cx="5402362" cy="434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3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DDDF"/>
              </a:clrFrom>
              <a:clrTo>
                <a:srgbClr val="DCDD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0" y="231336"/>
            <a:ext cx="7454505" cy="636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94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152000" y="908720"/>
            <a:ext cx="6838950" cy="3486150"/>
            <a:chOff x="1152000" y="908720"/>
            <a:chExt cx="6838950" cy="34861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877" y="908720"/>
              <a:ext cx="6772275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00" y="4203179"/>
              <a:ext cx="683895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318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8672"/>
            <a:ext cx="7180814" cy="610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4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1" y="14858"/>
            <a:ext cx="6665075" cy="424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7" y="4257114"/>
            <a:ext cx="6540903" cy="24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3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DCDE"/>
              </a:clrFrom>
              <a:clrTo>
                <a:srgbClr val="DCD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57213"/>
            <a:ext cx="64198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59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855</Words>
  <Application>Microsoft Office PowerPoint</Application>
  <PresentationFormat>Presentazione su schermo (4:3)</PresentationFormat>
  <Paragraphs>58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</dc:creator>
  <cp:lastModifiedBy>Antonio Galgaro - UNIPD</cp:lastModifiedBy>
  <cp:revision>38</cp:revision>
  <dcterms:created xsi:type="dcterms:W3CDTF">2016-10-09T20:04:19Z</dcterms:created>
  <dcterms:modified xsi:type="dcterms:W3CDTF">2025-09-30T22:17:13Z</dcterms:modified>
</cp:coreProperties>
</file>