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
  </p:notesMasterIdLst>
  <p:sldIdLst>
    <p:sldId id="282" r:id="rId2"/>
    <p:sldId id="283" r:id="rId3"/>
    <p:sldId id="284" r:id="rId4"/>
    <p:sldId id="285" r:id="rId5"/>
    <p:sldId id="286" r:id="rId6"/>
  </p:sldIdLst>
  <p:sldSz cx="9144000" cy="5143500" type="screen16x9"/>
  <p:notesSz cx="6858000" cy="9144000"/>
  <p:embeddedFontLst>
    <p:embeddedFont>
      <p:font typeface="Roboto" panose="02000000000000000000"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32"/>
  </p:normalViewPr>
  <p:slideViewPr>
    <p:cSldViewPr snapToGrid="0">
      <p:cViewPr varScale="1">
        <p:scale>
          <a:sx n="142" d="100"/>
          <a:sy n="142" d="100"/>
        </p:scale>
        <p:origin x="760"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859463d02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859463d0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859463d02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859463d02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859463d02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859463d02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859463d02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859463d02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859463d022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859463d022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some.iu.edu/demos/ech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PUBLIC SPACE &amp; AFR</a:t>
            </a:r>
            <a:endParaRPr/>
          </a:p>
        </p:txBody>
      </p:sp>
      <p:sp>
        <p:nvSpPr>
          <p:cNvPr id="219" name="Google Shape;219;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The Problem of Privacy in Public Spaces</a:t>
            </a:r>
            <a:endParaRPr/>
          </a:p>
          <a:p>
            <a:pPr marL="457200" lvl="0" indent="-342900" algn="l" rtl="0">
              <a:spcBef>
                <a:spcPts val="1200"/>
              </a:spcBef>
              <a:spcAft>
                <a:spcPts val="0"/>
              </a:spcAft>
              <a:buSzPts val="1800"/>
              <a:buChar char="-"/>
            </a:pPr>
            <a:r>
              <a:rPr lang="it" i="1"/>
              <a:t>what do we expect when we are in public?</a:t>
            </a:r>
            <a:endParaRPr i="1"/>
          </a:p>
          <a:p>
            <a:pPr marL="457200" lvl="0" indent="-342900" algn="l" rtl="0">
              <a:spcBef>
                <a:spcPts val="0"/>
              </a:spcBef>
              <a:spcAft>
                <a:spcPts val="0"/>
              </a:spcAft>
              <a:buSzPts val="1800"/>
              <a:buChar char="-"/>
            </a:pPr>
            <a:r>
              <a:rPr lang="it" i="1"/>
              <a:t>is there any difference between a human observer and AI?</a:t>
            </a:r>
            <a:endParaRPr i="1"/>
          </a:p>
          <a:p>
            <a:pPr marL="457200" lvl="0" indent="0" algn="l" rtl="0">
              <a:spcBef>
                <a:spcPts val="1200"/>
              </a:spcBef>
              <a:spcAft>
                <a:spcPts val="1200"/>
              </a:spcAft>
              <a:buNone/>
            </a:pPr>
            <a:r>
              <a:rPr lang="it" i="1"/>
              <a:t>The case of South Welsh Police</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GDPR: Art. 22</a:t>
            </a:r>
            <a:endParaRPr/>
          </a:p>
        </p:txBody>
      </p:sp>
      <p:sp>
        <p:nvSpPr>
          <p:cNvPr id="225" name="Google Shape;225;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62500" lnSpcReduction="20000"/>
          </a:bodyPr>
          <a:lstStyle/>
          <a:p>
            <a:pPr marL="838200" lvl="0" indent="-304006" algn="l" rtl="0">
              <a:spcBef>
                <a:spcPts val="120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The data subject shall have the right not to be subject to a decision based solely on automated processing, including profiling, which produces legal effects concerning him or her or similarly significantly affects him or her.</a:t>
            </a:r>
            <a:endParaRPr sz="1900">
              <a:solidFill>
                <a:srgbClr val="333333"/>
              </a:solidFill>
              <a:highlight>
                <a:srgbClr val="FFFFFF"/>
              </a:highlight>
              <a:latin typeface="Roboto"/>
              <a:ea typeface="Roboto"/>
              <a:cs typeface="Roboto"/>
              <a:sym typeface="Roboto"/>
            </a:endParaRPr>
          </a:p>
          <a:p>
            <a:pPr marL="838200" lvl="0"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Paragraph 1 shall not apply if the decision:</a:t>
            </a:r>
            <a:endParaRPr sz="1900">
              <a:solidFill>
                <a:srgbClr val="333333"/>
              </a:solidFill>
              <a:highlight>
                <a:srgbClr val="FFFFFF"/>
              </a:highlight>
              <a:latin typeface="Roboto"/>
              <a:ea typeface="Roboto"/>
              <a:cs typeface="Roboto"/>
              <a:sym typeface="Roboto"/>
            </a:endParaRPr>
          </a:p>
          <a:p>
            <a:pPr marL="1600200" lvl="1"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is necessary for entering into, or performance of, a contract between the data subject and a data controller;</a:t>
            </a:r>
            <a:endParaRPr sz="1900">
              <a:solidFill>
                <a:srgbClr val="333333"/>
              </a:solidFill>
              <a:highlight>
                <a:srgbClr val="FFFFFF"/>
              </a:highlight>
              <a:latin typeface="Roboto"/>
              <a:ea typeface="Roboto"/>
              <a:cs typeface="Roboto"/>
              <a:sym typeface="Roboto"/>
            </a:endParaRPr>
          </a:p>
          <a:p>
            <a:pPr marL="1600200" lvl="1"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is authorised by Union or Member State law to which the controller is subject and which also lays down suitable measures to safeguard the data subject’s rights and freedoms and legitimate interests; or</a:t>
            </a:r>
            <a:endParaRPr sz="1900">
              <a:solidFill>
                <a:srgbClr val="333333"/>
              </a:solidFill>
              <a:highlight>
                <a:srgbClr val="FFFFFF"/>
              </a:highlight>
              <a:latin typeface="Roboto"/>
              <a:ea typeface="Roboto"/>
              <a:cs typeface="Roboto"/>
              <a:sym typeface="Roboto"/>
            </a:endParaRPr>
          </a:p>
          <a:p>
            <a:pPr marL="1600200" lvl="1"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is based on the data subject’s explicit consent.</a:t>
            </a:r>
            <a:endParaRPr sz="1900">
              <a:solidFill>
                <a:srgbClr val="333333"/>
              </a:solidFill>
              <a:highlight>
                <a:srgbClr val="FFFFFF"/>
              </a:highlight>
              <a:latin typeface="Roboto"/>
              <a:ea typeface="Roboto"/>
              <a:cs typeface="Roboto"/>
              <a:sym typeface="Roboto"/>
            </a:endParaRPr>
          </a:p>
          <a:p>
            <a:pPr marL="838200" lvl="0"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In the cases referred to in points (a) and (c) of paragraph 2, the data controller shall implement suitable measures to safeguard the data subject’s rights and freedoms and legitimate interests, at least the right to obtain human intervention on the part of the controller, to express his or her point of view and to contest the decision.</a:t>
            </a:r>
            <a:endParaRPr sz="1900">
              <a:solidFill>
                <a:srgbClr val="333333"/>
              </a:solidFill>
              <a:highlight>
                <a:srgbClr val="FFFFFF"/>
              </a:highlight>
              <a:latin typeface="Roboto"/>
              <a:ea typeface="Roboto"/>
              <a:cs typeface="Roboto"/>
              <a:sym typeface="Roboto"/>
            </a:endParaRPr>
          </a:p>
          <a:p>
            <a:pPr marL="0" lvl="0" indent="0" algn="l" rtl="0">
              <a:spcBef>
                <a:spcPts val="520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Case in the Court of Appeal of England and Wales</a:t>
            </a:r>
            <a:endParaRPr/>
          </a:p>
        </p:txBody>
      </p:sp>
      <p:sp>
        <p:nvSpPr>
          <p:cNvPr id="231" name="Google Shape;231;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A Case Decided with EU Law</a:t>
            </a:r>
            <a:endParaRPr/>
          </a:p>
          <a:p>
            <a:pPr marL="0" lvl="0" indent="0" algn="l" rtl="0">
              <a:spcBef>
                <a:spcPts val="1200"/>
              </a:spcBef>
              <a:spcAft>
                <a:spcPts val="0"/>
              </a:spcAft>
              <a:buNone/>
            </a:pPr>
            <a:endParaRPr/>
          </a:p>
          <a:p>
            <a:pPr marL="457200" lvl="0" indent="-342900" algn="l" rtl="0">
              <a:spcBef>
                <a:spcPts val="1200"/>
              </a:spcBef>
              <a:spcAft>
                <a:spcPts val="0"/>
              </a:spcAft>
              <a:buSzPts val="1800"/>
              <a:buChar char="-"/>
            </a:pPr>
            <a:r>
              <a:rPr lang="it"/>
              <a:t>the decision on who should be searched and where to search was too discretionary</a:t>
            </a:r>
            <a:endParaRPr/>
          </a:p>
          <a:p>
            <a:pPr marL="457200" lvl="0" indent="-342900" algn="l" rtl="0">
              <a:spcBef>
                <a:spcPts val="0"/>
              </a:spcBef>
              <a:spcAft>
                <a:spcPts val="0"/>
              </a:spcAft>
              <a:buSzPts val="1800"/>
              <a:buChar char="-"/>
            </a:pPr>
            <a:r>
              <a:rPr lang="it"/>
              <a:t>The dataset was not bias-proof</a:t>
            </a:r>
            <a:endParaRPr/>
          </a:p>
          <a:p>
            <a:pPr marL="457200" lvl="0" indent="0" algn="l" rtl="0">
              <a:spcBef>
                <a:spcPts val="1200"/>
              </a:spcBef>
              <a:spcAft>
                <a:spcPts val="0"/>
              </a:spcAft>
              <a:buNone/>
            </a:pPr>
            <a:endParaRPr/>
          </a:p>
          <a:p>
            <a:pPr marL="0" lvl="0" indent="0" algn="l" rtl="0">
              <a:spcBef>
                <a:spcPts val="1200"/>
              </a:spcBef>
              <a:spcAft>
                <a:spcPts val="1200"/>
              </a:spcAft>
              <a:buNone/>
            </a:pPr>
            <a:r>
              <a:rPr lang="it" i="1"/>
              <a:t>the problem of the “human in the loop”</a:t>
            </a:r>
            <a:endParaRPr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Politics and echo chambers</a:t>
            </a:r>
            <a:endParaRPr/>
          </a:p>
        </p:txBody>
      </p:sp>
      <p:sp>
        <p:nvSpPr>
          <p:cNvPr id="237" name="Google Shape;237;p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u="sng">
                <a:solidFill>
                  <a:schemeClr val="hlink"/>
                </a:solidFill>
                <a:hlinkClick r:id="rId3"/>
              </a:rPr>
              <a:t>https://osome.iu.edu/demos/echo/</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238" name="Google Shape;238;p42"/>
          <p:cNvPicPr preferRelativeResize="0"/>
          <p:nvPr/>
        </p:nvPicPr>
        <p:blipFill>
          <a:blip r:embed="rId4">
            <a:alphaModFix/>
          </a:blip>
          <a:stretch>
            <a:fillRect/>
          </a:stretch>
        </p:blipFill>
        <p:spPr>
          <a:xfrm>
            <a:off x="4410851" y="601800"/>
            <a:ext cx="4582524" cy="36202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What do we need for a democracy to work?</a:t>
            </a:r>
            <a:endParaRPr/>
          </a:p>
        </p:txBody>
      </p:sp>
      <p:sp>
        <p:nvSpPr>
          <p:cNvPr id="244" name="Google Shape;244;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294</Words>
  <Application>Microsoft Macintosh PowerPoint</Application>
  <PresentationFormat>Presentazione su schermo (16:9)</PresentationFormat>
  <Paragraphs>24</Paragraphs>
  <Slides>5</Slides>
  <Notes>5</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5</vt:i4>
      </vt:variant>
    </vt:vector>
  </HeadingPairs>
  <TitlesOfParts>
    <vt:vector size="8" baseType="lpstr">
      <vt:lpstr>Roboto</vt:lpstr>
      <vt:lpstr>Arial</vt:lpstr>
      <vt:lpstr>Simple Light</vt:lpstr>
      <vt:lpstr>PUBLIC SPACE &amp; AFR</vt:lpstr>
      <vt:lpstr>The GDPR: Art. 22</vt:lpstr>
      <vt:lpstr>The Case in the Court of Appeal of England and Wales</vt:lpstr>
      <vt:lpstr>Politics and echo chambers</vt:lpstr>
      <vt:lpstr>What do we need for a democracy to 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SPACE &amp; AFR</dc:title>
  <cp:lastModifiedBy>Microsoft Office User</cp:lastModifiedBy>
  <cp:revision>1</cp:revision>
  <dcterms:modified xsi:type="dcterms:W3CDTF">2022-11-07T21:09:47Z</dcterms:modified>
</cp:coreProperties>
</file>