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17"/>
  </p:notesMasterIdLst>
  <p:sldIdLst>
    <p:sldId id="256" r:id="rId2"/>
    <p:sldId id="264" r:id="rId3"/>
    <p:sldId id="265" r:id="rId4"/>
    <p:sldId id="275" r:id="rId5"/>
    <p:sldId id="276" r:id="rId6"/>
    <p:sldId id="277" r:id="rId7"/>
    <p:sldId id="266" r:id="rId8"/>
    <p:sldId id="267" r:id="rId9"/>
    <p:sldId id="268" r:id="rId10"/>
    <p:sldId id="279" r:id="rId11"/>
    <p:sldId id="283" r:id="rId12"/>
    <p:sldId id="278" r:id="rId13"/>
    <p:sldId id="269" r:id="rId14"/>
    <p:sldId id="271" r:id="rId15"/>
    <p:sldId id="270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5" roundtripDataSignature="AMtx7mjSH1BJ99SAikIpBDKzZ29+zP2Ky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59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10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3713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11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7208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12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32921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13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07018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14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15524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15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9496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2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7465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3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36913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4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9265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5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7300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6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8814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7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700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8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00030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9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6351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>
  <p:cSld name="1_Titolo e testo vertical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>
            <a:spLocks noGrp="1"/>
          </p:cNvSpPr>
          <p:nvPr>
            <p:ph type="title"/>
          </p:nvPr>
        </p:nvSpPr>
        <p:spPr>
          <a:xfrm rot="5400000">
            <a:off x="7874390" y="2418153"/>
            <a:ext cx="467282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1"/>
          </p:nvPr>
        </p:nvSpPr>
        <p:spPr>
          <a:xfrm rot="5400000">
            <a:off x="2286390" y="-223447"/>
            <a:ext cx="4672820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916F1-C42E-4F87-9D54-CB1B5D011AB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21952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609600" y="137098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 rot="5400000">
            <a:off x="4387379" y="-1068855"/>
            <a:ext cx="341724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>
  <p:cSld name="Immagine con didascalia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>
            <a:spLocks noGrp="1"/>
          </p:cNvSpPr>
          <p:nvPr>
            <p:ph type="pic" idx="2"/>
          </p:nvPr>
        </p:nvSpPr>
        <p:spPr>
          <a:xfrm>
            <a:off x="2389717" y="1370988"/>
            <a:ext cx="7315200" cy="3356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>
  <p:cSld name="Contenuto con didascalia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title"/>
          </p:nvPr>
        </p:nvSpPr>
        <p:spPr>
          <a:xfrm>
            <a:off x="609599" y="143510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body" idx="1"/>
          </p:nvPr>
        </p:nvSpPr>
        <p:spPr>
          <a:xfrm>
            <a:off x="4766733" y="1435103"/>
            <a:ext cx="6815667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2"/>
          </p:nvPr>
        </p:nvSpPr>
        <p:spPr>
          <a:xfrm>
            <a:off x="609600" y="2716215"/>
            <a:ext cx="4011085" cy="3409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>
  <p:cSld name="Vuota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>
  <p:cSld name="Solo titolo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552449" y="1453343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>
  <p:cSld name="Confronto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596523" y="1127992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609600" y="2323727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None/>
              <a:defRPr sz="1800" b="1">
                <a:solidFill>
                  <a:srgbClr val="C00000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2"/>
          </p:nvPr>
        </p:nvSpPr>
        <p:spPr>
          <a:xfrm>
            <a:off x="609600" y="3068962"/>
            <a:ext cx="5386917" cy="3057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3"/>
          </p:nvPr>
        </p:nvSpPr>
        <p:spPr>
          <a:xfrm>
            <a:off x="6193368" y="2310135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Char char="•"/>
              <a:defRPr sz="1800" b="1">
                <a:solidFill>
                  <a:srgbClr val="C00000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4"/>
          </p:nvPr>
        </p:nvSpPr>
        <p:spPr>
          <a:xfrm>
            <a:off x="6193369" y="3068959"/>
            <a:ext cx="5389033" cy="3057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609600" y="1262924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609600" y="2492899"/>
            <a:ext cx="5384800" cy="3633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2"/>
          </p:nvPr>
        </p:nvSpPr>
        <p:spPr>
          <a:xfrm>
            <a:off x="6197600" y="2492899"/>
            <a:ext cx="5384800" cy="3633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>
  <p:cSld name="Diapositiva titolo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8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609600" y="1343025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body" idx="1"/>
          </p:nvPr>
        </p:nvSpPr>
        <p:spPr>
          <a:xfrm>
            <a:off x="609600" y="2492375"/>
            <a:ext cx="10972800" cy="3633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>
              <a:solidFill>
                <a:srgbClr val="000000"/>
              </a:solidFill>
            </a:endParaRPr>
          </a:p>
        </p:txBody>
      </p:sp>
      <p:sp>
        <p:nvSpPr>
          <p:cNvPr id="25" name="Google Shape;25;p7"/>
          <p:cNvSpPr txBox="1"/>
          <p:nvPr/>
        </p:nvSpPr>
        <p:spPr>
          <a:xfrm>
            <a:off x="-96837" y="-100012"/>
            <a:ext cx="12530138" cy="1368425"/>
          </a:xfrm>
          <a:prstGeom prst="rect">
            <a:avLst/>
          </a:prstGeom>
          <a:solidFill>
            <a:srgbClr val="B3071B"/>
          </a:solidFill>
          <a:ln>
            <a:noFill/>
          </a:ln>
        </p:spPr>
        <p:txBody>
          <a:bodyPr spcFirstLastPara="1" wrap="square" lIns="91425" tIns="45700" rIns="3600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7" descr="SigilloLogoLAST_WhiteOK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84150" y="115887"/>
            <a:ext cx="2173287" cy="973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8399462" y="333375"/>
            <a:ext cx="3702050" cy="5905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1" r:id="rId9"/>
    <p:sldLayoutId id="2147483662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video" Target="https://www.youtube.com/embed/dtRqysnRdk0" TargetMode="External"/><Relationship Id="rId1" Type="http://schemas.openxmlformats.org/officeDocument/2006/relationships/video" Target="https://www.youtube.com/embed/TMZ1wKBkbiI" TargetMode="Externa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071B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>
            <a:spLocks noGrp="1"/>
          </p:cNvSpPr>
          <p:nvPr>
            <p:ph type="subTitle" idx="4294967295"/>
          </p:nvPr>
        </p:nvSpPr>
        <p:spPr>
          <a:xfrm>
            <a:off x="0" y="4508500"/>
            <a:ext cx="12192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Corso di </a:t>
            </a:r>
            <a:r>
              <a:rPr lang="en-US" sz="28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laurea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in Informatica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sz="28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DIRITTO, INFORMATICA E SOCIETA’ 2020-20201</a:t>
            </a:r>
            <a:endParaRPr dirty="0"/>
          </a:p>
          <a:p>
            <a:pPr marL="0" marR="0" lvl="0" indent="0" algn="ctr" rtl="0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Andrea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Sitzia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Filippo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Viglione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Daniele Ruggiu</a:t>
            </a:r>
            <a:endParaRPr dirty="0"/>
          </a:p>
          <a:p>
            <a:pPr marL="0" marR="0" lvl="0" indent="0" algn="ctr" rtl="0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endParaRPr dirty="0"/>
          </a:p>
          <a:p>
            <a:pPr marL="228600" marR="0" lvl="0" indent="-76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1" descr="SigilloLogoLAST_WhiteO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19512" y="549275"/>
            <a:ext cx="4537075" cy="202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7350" y="3068637"/>
            <a:ext cx="6546850" cy="1044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"/>
          <p:cNvSpPr txBox="1"/>
          <p:nvPr/>
        </p:nvSpPr>
        <p:spPr>
          <a:xfrm>
            <a:off x="550862" y="384175"/>
            <a:ext cx="9480550" cy="46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0982036" cy="4895273"/>
          </a:xfrm>
        </p:spPr>
        <p:txBody>
          <a:bodyPr/>
          <a:lstStyle/>
          <a:p>
            <a:pPr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Cos’è un </a:t>
            </a:r>
            <a:r>
              <a:rPr lang="it-IT" altLang="it-IT" sz="2800" b="1" dirty="0" smtClean="0">
                <a:latin typeface="Garamond" panose="02020404030301010803" pitchFamily="18" charset="0"/>
              </a:rPr>
              <a:t>brevetto</a:t>
            </a:r>
            <a:r>
              <a:rPr lang="it-IT" altLang="it-IT" sz="2800" dirty="0" smtClean="0">
                <a:latin typeface="Garamond" panose="02020404030301010803" pitchFamily="18" charset="0"/>
              </a:rPr>
              <a:t>?</a:t>
            </a:r>
          </a:p>
          <a:p>
            <a:pPr algn="just" eaLnBrk="1" hangingPunct="1"/>
            <a:endParaRPr lang="it-IT" altLang="it-IT" sz="2800" dirty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È il titolo che consente a chi ha realizzato l’invenzione di poterla produrre e commercializzare in esclusiva per il Paese richiesto (è territoriale e quindi ha validità solo per lo Stato o gli Stati per i quali è richiesto)</a:t>
            </a:r>
          </a:p>
          <a:p>
            <a:pPr algn="just" eaLnBrk="1" hangingPunct="1"/>
            <a:endParaRPr lang="it-IT" altLang="it-IT" sz="2800" dirty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Esistono due tipi di brevetto: a) l’invenzione industriale (soluzione nuova e originale di un problema tecnico mai risolto prima); b) modello di utilità (oggetti nuovi o modifiche a oggetti esistenti, tale da ottenere maggiore facilità di utilizzo)</a:t>
            </a:r>
            <a:endParaRPr lang="it-IT" altLang="it-IT" sz="2800" dirty="0">
              <a:latin typeface="Garamond" panose="02020404030301010803" pitchFamily="18" charset="0"/>
            </a:endParaRPr>
          </a:p>
          <a:p>
            <a:pPr algn="just" eaLnBrk="1" hangingPunct="1"/>
            <a:endParaRPr lang="it-IT" altLang="it-IT" i="1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Tutela del software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073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0982036" cy="4895273"/>
          </a:xfrm>
        </p:spPr>
        <p:txBody>
          <a:bodyPr/>
          <a:lstStyle/>
          <a:p>
            <a:pPr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Quali sono i requisiti di validità del brevetto per invenzione?</a:t>
            </a:r>
          </a:p>
          <a:p>
            <a:pPr algn="just" eaLnBrk="1" hangingPunct="1"/>
            <a:endParaRPr lang="it-IT" altLang="it-IT" sz="2800" dirty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- novità (se l’invenzione non è compresa nello stato della tecnica accessibile al pubblico)</a:t>
            </a:r>
          </a:p>
          <a:p>
            <a:pPr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- originalità (se una persona esperta del ramo non l’avrebbe ritenuta già evidente)</a:t>
            </a:r>
          </a:p>
          <a:p>
            <a:pPr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- </a:t>
            </a:r>
            <a:r>
              <a:rPr lang="it-IT" altLang="it-IT" sz="2800" dirty="0" err="1" smtClean="0">
                <a:latin typeface="Garamond" panose="02020404030301010803" pitchFamily="18" charset="0"/>
              </a:rPr>
              <a:t>industrialità</a:t>
            </a:r>
            <a:endParaRPr lang="it-IT" altLang="it-IT" sz="2800" dirty="0" smtClean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- liceità</a:t>
            </a:r>
            <a:endParaRPr lang="it-IT" altLang="it-IT" sz="2800" dirty="0">
              <a:latin typeface="Garamond" panose="02020404030301010803" pitchFamily="18" charset="0"/>
            </a:endParaRPr>
          </a:p>
          <a:p>
            <a:pPr algn="just" eaLnBrk="1" hangingPunct="1"/>
            <a:endParaRPr lang="it-IT" altLang="it-IT" i="1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Tutela del software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005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0982036" cy="4895273"/>
          </a:xfrm>
        </p:spPr>
        <p:txBody>
          <a:bodyPr/>
          <a:lstStyle/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Principio 2</a:t>
            </a:r>
          </a:p>
          <a:p>
            <a:pPr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marL="25400" indent="0" algn="just" eaLnBrk="1" hangingPunct="1">
              <a:buNone/>
            </a:pPr>
            <a:r>
              <a:rPr lang="it-IT" altLang="it-IT" i="1" dirty="0" smtClean="0">
                <a:latin typeface="Garamond" panose="02020404030301010803" pitchFamily="18" charset="0"/>
              </a:rPr>
              <a:t>Esaurimento del diritto di distribuzione</a:t>
            </a:r>
            <a:r>
              <a:rPr lang="it-IT" altLang="it-IT" dirty="0" smtClean="0">
                <a:latin typeface="Garamond" panose="02020404030301010803" pitchFamily="18" charset="0"/>
              </a:rPr>
              <a:t>: la prima pubblicazione di un’opera dell’ingegno determina l’esaurimento della privativa concessa al suo autore (ad es., se un software è incorporato su supporto elettronico, segue la regola ordinaria di circolazione dei beni mobili)</a:t>
            </a:r>
          </a:p>
          <a:p>
            <a:pPr algn="just" eaLnBrk="1" hangingPunct="1"/>
            <a:endParaRPr lang="it-IT" altLang="it-IT" i="1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Tutela del software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57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0982036" cy="4895273"/>
          </a:xfrm>
        </p:spPr>
        <p:txBody>
          <a:bodyPr/>
          <a:lstStyle/>
          <a:p>
            <a:pPr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Lo sviluppatore di un software è il titolare di diritti esclusivi sul </a:t>
            </a:r>
            <a:r>
              <a:rPr lang="it-IT" altLang="it-IT" sz="2800" b="1" dirty="0" smtClean="0">
                <a:latin typeface="Garamond" panose="02020404030301010803" pitchFamily="18" charset="0"/>
              </a:rPr>
              <a:t>codice sorgente </a:t>
            </a:r>
            <a:r>
              <a:rPr lang="it-IT" altLang="it-IT" sz="2800" dirty="0" smtClean="0">
                <a:latin typeface="Garamond" panose="02020404030301010803" pitchFamily="18" charset="0"/>
              </a:rPr>
              <a:t>e sul </a:t>
            </a:r>
            <a:r>
              <a:rPr lang="it-IT" altLang="it-IT" sz="2800" b="1" dirty="0" smtClean="0">
                <a:latin typeface="Garamond" panose="02020404030301010803" pitchFamily="18" charset="0"/>
              </a:rPr>
              <a:t>codice oggetto</a:t>
            </a:r>
            <a:r>
              <a:rPr lang="it-IT" altLang="it-IT" sz="2800" dirty="0" smtClean="0">
                <a:latin typeface="Garamond" panose="02020404030301010803" pitchFamily="18" charset="0"/>
              </a:rPr>
              <a:t>. Quindi il suo codice sorgente non può essere modificato dall’utilizzatore o da altri sviluppatori.</a:t>
            </a:r>
          </a:p>
          <a:p>
            <a:pPr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La creazione di un nuovo programma a partire da quello già esistente è impossibile in assenza del trasferimento del diritto da parte dell’autore, dietro pagamento di corrispettivo.</a:t>
            </a:r>
          </a:p>
          <a:p>
            <a:pPr algn="just" eaLnBrk="1" hangingPunct="1"/>
            <a:endParaRPr lang="it-IT" altLang="it-IT" sz="2800" dirty="0" smtClean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Diverso è il modello dell’</a:t>
            </a:r>
            <a:r>
              <a:rPr lang="it-IT" altLang="it-IT" sz="2800" i="1" dirty="0" smtClean="0">
                <a:latin typeface="Garamond" panose="02020404030301010803" pitchFamily="18" charset="0"/>
              </a:rPr>
              <a:t>open software </a:t>
            </a:r>
            <a:r>
              <a:rPr lang="it-IT" altLang="it-IT" sz="2800" dirty="0" smtClean="0">
                <a:latin typeface="Garamond" panose="02020404030301010803" pitchFamily="18" charset="0"/>
              </a:rPr>
              <a:t>(le licenze open source concedono in uso il software nello stato in cui si trova, non garantiscono l’assenza di difetti, gli utilizzatori possono modificare i codici)</a:t>
            </a:r>
          </a:p>
          <a:p>
            <a:pPr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/>
            <a:endParaRPr lang="it-IT" altLang="it-IT" dirty="0" smtClean="0">
              <a:latin typeface="Garamond" panose="02020404030301010803" pitchFamily="18" charset="0"/>
            </a:endParaRPr>
          </a:p>
          <a:p>
            <a:pPr algn="just" eaLnBrk="1" hangingPunct="1"/>
            <a:endParaRPr lang="it-IT" altLang="it-IT" i="1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Tutela del software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697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0982036" cy="4895273"/>
          </a:xfrm>
        </p:spPr>
        <p:txBody>
          <a:bodyPr/>
          <a:lstStyle/>
          <a:p>
            <a:pPr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/>
            <a:endParaRPr lang="it-IT" altLang="it-IT" dirty="0" smtClean="0">
              <a:latin typeface="Garamond" panose="02020404030301010803" pitchFamily="18" charset="0"/>
            </a:endParaRPr>
          </a:p>
          <a:p>
            <a:pPr algn="just" eaLnBrk="1" hangingPunct="1"/>
            <a:endParaRPr lang="it-IT" altLang="it-IT" i="1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Diritti d’autore artistici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TMZ1wKBkbiI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10505" y="2445038"/>
            <a:ext cx="5362222" cy="3016250"/>
          </a:xfrm>
          <a:prstGeom prst="rect">
            <a:avLst/>
          </a:prstGeom>
        </p:spPr>
      </p:pic>
      <p:pic>
        <p:nvPicPr>
          <p:cNvPr id="4" name="dtRqysnRdk0"/>
          <p:cNvPicPr>
            <a:picLocks noRot="1" noChangeAspect="1"/>
          </p:cNvPicPr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6100618" y="2445038"/>
            <a:ext cx="5362222" cy="301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175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0982036" cy="4895273"/>
          </a:xfrm>
        </p:spPr>
        <p:txBody>
          <a:bodyPr/>
          <a:lstStyle/>
          <a:p>
            <a:pPr algn="just" eaLnBrk="1" hangingPunct="1"/>
            <a:r>
              <a:rPr lang="it-IT" altLang="it-IT" sz="2400" dirty="0" err="1" smtClean="0">
                <a:latin typeface="Garamond" panose="02020404030301010803" pitchFamily="18" charset="0"/>
              </a:rPr>
              <a:t>Cass</a:t>
            </a:r>
            <a:r>
              <a:rPr lang="it-IT" altLang="it-IT" sz="2400" dirty="0">
                <a:latin typeface="Garamond" panose="02020404030301010803" pitchFamily="18" charset="0"/>
              </a:rPr>
              <a:t>., </a:t>
            </a:r>
            <a:r>
              <a:rPr lang="it-IT" altLang="it-IT" sz="2400" dirty="0" smtClean="0">
                <a:latin typeface="Garamond" panose="02020404030301010803" pitchFamily="18" charset="0"/>
              </a:rPr>
              <a:t>19 </a:t>
            </a:r>
            <a:r>
              <a:rPr lang="it-IT" altLang="it-IT" sz="2400" dirty="0">
                <a:latin typeface="Garamond" panose="02020404030301010803" pitchFamily="18" charset="0"/>
              </a:rPr>
              <a:t>febbraio 2015, n. </a:t>
            </a:r>
            <a:r>
              <a:rPr lang="it-IT" altLang="it-IT" sz="2400" dirty="0" smtClean="0">
                <a:latin typeface="Garamond" panose="02020404030301010803" pitchFamily="18" charset="0"/>
              </a:rPr>
              <a:t>3340</a:t>
            </a:r>
          </a:p>
          <a:p>
            <a:pPr algn="just" eaLnBrk="1" hangingPunct="1"/>
            <a:endParaRPr lang="it-IT" altLang="it-IT" sz="2400" dirty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sz="2400" i="1" dirty="0">
                <a:latin typeface="Garamond" panose="02020404030301010803" pitchFamily="18" charset="0"/>
              </a:rPr>
              <a:t>In tema di plagio di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un’opera </a:t>
            </a:r>
            <a:r>
              <a:rPr lang="it-IT" altLang="it-IT" sz="2400" i="1" dirty="0">
                <a:latin typeface="Garamond" panose="02020404030301010803" pitchFamily="18" charset="0"/>
              </a:rPr>
              <a:t>musicale, la riproduzione di un frammento di una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canzone </a:t>
            </a:r>
            <a:r>
              <a:rPr lang="it-IT" altLang="it-IT" sz="2400" i="1" dirty="0">
                <a:latin typeface="Garamond" panose="02020404030301010803" pitchFamily="18" charset="0"/>
              </a:rPr>
              <a:t>in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un’altra </a:t>
            </a:r>
            <a:r>
              <a:rPr lang="it-IT" altLang="it-IT" sz="2400" i="1" dirty="0">
                <a:latin typeface="Garamond" panose="02020404030301010803" pitchFamily="18" charset="0"/>
              </a:rPr>
              <a:t>non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costituisce </a:t>
            </a:r>
            <a:r>
              <a:rPr lang="it-IT" altLang="it-IT" sz="2400" i="1" dirty="0">
                <a:latin typeface="Garamond" panose="02020404030301010803" pitchFamily="18" charset="0"/>
              </a:rPr>
              <a:t>di per sé un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atto </a:t>
            </a:r>
            <a:r>
              <a:rPr lang="it-IT" altLang="it-IT" sz="2400" i="1" dirty="0">
                <a:latin typeface="Garamond" panose="02020404030301010803" pitchFamily="18" charset="0"/>
              </a:rPr>
              <a:t>di plagio, occorrendo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accertare se </a:t>
            </a:r>
            <a:r>
              <a:rPr lang="it-IT" altLang="it-IT" sz="2400" i="1" dirty="0">
                <a:latin typeface="Garamond" panose="02020404030301010803" pitchFamily="18" charset="0"/>
              </a:rPr>
              <a:t>il frammento, inserito nel nuovo testo, conservi una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identità </a:t>
            </a:r>
            <a:r>
              <a:rPr lang="it-IT" altLang="it-IT" sz="2400" i="1" dirty="0">
                <a:latin typeface="Garamond" panose="02020404030301010803" pitchFamily="18" charset="0"/>
              </a:rPr>
              <a:t>di significato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poetico-letterario </a:t>
            </a:r>
            <a:r>
              <a:rPr lang="it-IT" altLang="it-IT" sz="2400" i="1" dirty="0">
                <a:latin typeface="Garamond" panose="02020404030301010803" pitchFamily="18" charset="0"/>
              </a:rPr>
              <a:t>ovvero se, al contrario, evidenzi, in modo chiaro e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netto</a:t>
            </a:r>
            <a:r>
              <a:rPr lang="it-IT" altLang="it-IT" sz="2400" i="1" dirty="0">
                <a:latin typeface="Garamond" panose="02020404030301010803" pitchFamily="18" charset="0"/>
              </a:rPr>
              <a:t>, uno </a:t>
            </a:r>
            <a:r>
              <a:rPr lang="it-IT" altLang="it-IT" sz="2400" b="1" i="1" dirty="0" smtClean="0">
                <a:latin typeface="Garamond" panose="02020404030301010803" pitchFamily="18" charset="0"/>
              </a:rPr>
              <a:t>scarto semantico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 </a:t>
            </a:r>
            <a:r>
              <a:rPr lang="it-IT" altLang="it-IT" sz="2400" i="1" dirty="0">
                <a:latin typeface="Garamond" panose="02020404030301010803" pitchFamily="18" charset="0"/>
              </a:rPr>
              <a:t>ed un </a:t>
            </a:r>
            <a:r>
              <a:rPr lang="it-IT" altLang="it-IT" sz="2400" b="1" i="1" dirty="0">
                <a:latin typeface="Garamond" panose="02020404030301010803" pitchFamily="18" charset="0"/>
              </a:rPr>
              <a:t>diverso significato </a:t>
            </a:r>
            <a:r>
              <a:rPr lang="it-IT" altLang="it-IT" sz="2400" b="1" i="1" dirty="0" smtClean="0">
                <a:latin typeface="Garamond" panose="02020404030301010803" pitchFamily="18" charset="0"/>
              </a:rPr>
              <a:t>artistico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rispetto </a:t>
            </a:r>
            <a:r>
              <a:rPr lang="it-IT" altLang="it-IT" sz="2400" i="1" dirty="0">
                <a:latin typeface="Garamond" panose="02020404030301010803" pitchFamily="18" charset="0"/>
              </a:rPr>
              <a:t>a quello che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aveva nell’opera </a:t>
            </a:r>
            <a:r>
              <a:rPr lang="it-IT" altLang="it-IT" sz="2400" i="1" dirty="0">
                <a:latin typeface="Garamond" panose="02020404030301010803" pitchFamily="18" charset="0"/>
              </a:rPr>
              <a:t>anteriore (in applicazione di tale principio la suprema corte ha ritenuto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che</a:t>
            </a:r>
            <a:r>
              <a:rPr lang="it-IT" altLang="it-IT" sz="2400" i="1" dirty="0">
                <a:latin typeface="Garamond" panose="02020404030301010803" pitchFamily="18" charset="0"/>
              </a:rPr>
              <a:t>, pur essendo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stato riprodotti </a:t>
            </a:r>
            <a:r>
              <a:rPr lang="it-IT" altLang="it-IT" sz="2400" i="1" dirty="0">
                <a:latin typeface="Garamond" panose="02020404030301010803" pitchFamily="18" charset="0"/>
              </a:rPr>
              <a:t>nella nuova canzone due versi ed una parola del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titolo </a:t>
            </a:r>
            <a:r>
              <a:rPr lang="it-IT" altLang="it-IT" sz="2400" i="1" dirty="0">
                <a:latin typeface="Garamond" panose="02020404030301010803" pitchFamily="18" charset="0"/>
              </a:rPr>
              <a:t>di una precedente composizione, il plagio di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quest’ultima </a:t>
            </a:r>
            <a:r>
              <a:rPr lang="it-IT" altLang="it-IT" sz="2400" i="1" dirty="0">
                <a:latin typeface="Garamond" panose="02020404030301010803" pitchFamily="18" charset="0"/>
              </a:rPr>
              <a:t>non si fosse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verificato</a:t>
            </a:r>
            <a:r>
              <a:rPr lang="it-IT" altLang="it-IT" sz="2400" i="1" dirty="0">
                <a:latin typeface="Garamond" panose="02020404030301010803" pitchFamily="18" charset="0"/>
              </a:rPr>
              <a:t>, poiché le due canzoni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trattavano tematiche differenti </a:t>
            </a:r>
            <a:r>
              <a:rPr lang="it-IT" altLang="it-IT" sz="2400" i="1" dirty="0">
                <a:latin typeface="Garamond" panose="02020404030301010803" pitchFamily="18" charset="0"/>
              </a:rPr>
              <a:t>e, inoltre, la nuova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canzone</a:t>
            </a:r>
            <a:r>
              <a:rPr lang="it-IT" altLang="it-IT" sz="2400" i="1" dirty="0">
                <a:latin typeface="Garamond" panose="02020404030301010803" pitchFamily="18" charset="0"/>
              </a:rPr>
              <a:t>, per la parte restante dei versi ed il brano musicale, non aveva nulla in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comune </a:t>
            </a:r>
            <a:r>
              <a:rPr lang="it-IT" altLang="it-IT" sz="2400" i="1" dirty="0">
                <a:latin typeface="Garamond" panose="02020404030301010803" pitchFamily="18" charset="0"/>
              </a:rPr>
              <a:t>con la prima sicché anche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l’innesto </a:t>
            </a:r>
            <a:r>
              <a:rPr lang="it-IT" altLang="it-IT" sz="2400" i="1" dirty="0">
                <a:latin typeface="Garamond" panose="02020404030301010803" pitchFamily="18" charset="0"/>
              </a:rPr>
              <a:t>del frammento aveva assunto un del </a:t>
            </a:r>
            <a:r>
              <a:rPr lang="it-IT" altLang="it-IT" sz="2400" i="1" dirty="0" smtClean="0">
                <a:latin typeface="Garamond" panose="02020404030301010803" pitchFamily="18" charset="0"/>
              </a:rPr>
              <a:t>tutto </a:t>
            </a:r>
            <a:r>
              <a:rPr lang="it-IT" altLang="it-IT" sz="2400" b="1" i="1" dirty="0" smtClean="0">
                <a:latin typeface="Garamond" panose="02020404030301010803" pitchFamily="18" charset="0"/>
              </a:rPr>
              <a:t>distinto </a:t>
            </a:r>
            <a:r>
              <a:rPr lang="it-IT" altLang="it-IT" sz="2400" b="1" i="1" dirty="0">
                <a:latin typeface="Garamond" panose="02020404030301010803" pitchFamily="18" charset="0"/>
              </a:rPr>
              <a:t>significato </a:t>
            </a:r>
            <a:r>
              <a:rPr lang="it-IT" altLang="it-IT" sz="2400" b="1" i="1" dirty="0" smtClean="0">
                <a:latin typeface="Garamond" panose="02020404030301010803" pitchFamily="18" charset="0"/>
              </a:rPr>
              <a:t>poetico letterario</a:t>
            </a:r>
            <a:r>
              <a:rPr lang="it-IT" altLang="it-IT" sz="2400" i="1" dirty="0">
                <a:latin typeface="Garamond" panose="02020404030301010803" pitchFamily="18" charset="0"/>
              </a:rPr>
              <a:t>).</a:t>
            </a:r>
            <a:endParaRPr lang="it-IT" altLang="it-IT" sz="2800" i="1" dirty="0">
              <a:latin typeface="Garamond" panose="02020404030301010803" pitchFamily="18" charset="0"/>
            </a:endParaRPr>
          </a:p>
          <a:p>
            <a:pPr algn="just" eaLnBrk="1" hangingPunct="1"/>
            <a:endParaRPr lang="it-IT" altLang="it-IT" dirty="0" smtClean="0">
              <a:latin typeface="Garamond" panose="02020404030301010803" pitchFamily="18" charset="0"/>
            </a:endParaRPr>
          </a:p>
          <a:p>
            <a:pPr algn="just" eaLnBrk="1" hangingPunct="1"/>
            <a:endParaRPr lang="it-IT" altLang="it-IT" i="1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Diritti d’autore artistici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846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0982036" cy="4895273"/>
          </a:xfrm>
        </p:spPr>
        <p:txBody>
          <a:bodyPr/>
          <a:lstStyle/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I beni </a:t>
            </a:r>
            <a:r>
              <a:rPr lang="it-IT" altLang="it-IT" dirty="0">
                <a:latin typeface="Garamond" panose="02020404030301010803" pitchFamily="18" charset="0"/>
              </a:rPr>
              <a:t>sono </a:t>
            </a:r>
            <a:r>
              <a:rPr lang="it-IT" altLang="it-IT" b="1" dirty="0">
                <a:latin typeface="Garamond" panose="02020404030301010803" pitchFamily="18" charset="0"/>
              </a:rPr>
              <a:t>immobili</a:t>
            </a:r>
            <a:r>
              <a:rPr lang="it-IT" altLang="it-IT" dirty="0">
                <a:latin typeface="Garamond" panose="02020404030301010803" pitchFamily="18" charset="0"/>
              </a:rPr>
              <a:t> (tutto ciò che naturalmente o artificialmente è incorporato al </a:t>
            </a:r>
            <a:r>
              <a:rPr lang="it-IT" altLang="it-IT" dirty="0" smtClean="0">
                <a:latin typeface="Garamond" panose="02020404030301010803" pitchFamily="18" charset="0"/>
              </a:rPr>
              <a:t>suolo) o </a:t>
            </a:r>
            <a:r>
              <a:rPr lang="it-IT" altLang="it-IT" b="1" dirty="0" smtClean="0">
                <a:latin typeface="Garamond" panose="02020404030301010803" pitchFamily="18" charset="0"/>
              </a:rPr>
              <a:t>mobili</a:t>
            </a:r>
            <a:r>
              <a:rPr lang="it-IT" altLang="it-IT" dirty="0" smtClean="0">
                <a:latin typeface="Garamond" panose="02020404030301010803" pitchFamily="18" charset="0"/>
              </a:rPr>
              <a:t> (tutto ciò che non è immobile).</a:t>
            </a:r>
          </a:p>
          <a:p>
            <a:pPr algn="just" eaLnBrk="1" hangingPunct="1"/>
            <a:endParaRPr lang="it-IT" altLang="it-IT" dirty="0" smtClean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I contratti che hanno ad oggetto beni mobili possono svolgersi interamente </a:t>
            </a:r>
            <a:r>
              <a:rPr lang="it-IT" altLang="it-IT" i="1" dirty="0" smtClean="0">
                <a:latin typeface="Garamond" panose="02020404030301010803" pitchFamily="18" charset="0"/>
              </a:rPr>
              <a:t>online</a:t>
            </a:r>
            <a:r>
              <a:rPr lang="it-IT" altLang="it-IT" dirty="0" smtClean="0">
                <a:latin typeface="Garamond" panose="02020404030301010803" pitchFamily="18" charset="0"/>
              </a:rPr>
              <a:t>; quelli con oggetto beni immobili no. Cambia il «regime di circolazione» (diversa è la forma dei contratti, diverse le regole della pubblicità).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Beni materiali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976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0982036" cy="4895273"/>
          </a:xfrm>
        </p:spPr>
        <p:txBody>
          <a:bodyPr/>
          <a:lstStyle/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Beni immateriali: risorse intangibili e incorporali.</a:t>
            </a:r>
          </a:p>
          <a:p>
            <a:pPr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Esempi: opere dell’ingegno, invenzioni industriali, segni distintivi dell’impresa, software, diritti audiovisivi, immagini del bene.</a:t>
            </a:r>
          </a:p>
          <a:p>
            <a:pPr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Fonte: Codice della proprietà industriale (d.lgs. 10.2.2005, n. 30)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Beni immateriali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082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0982036" cy="4895273"/>
          </a:xfrm>
        </p:spPr>
        <p:txBody>
          <a:bodyPr/>
          <a:lstStyle/>
          <a:p>
            <a:pPr algn="just" eaLnBrk="1" hangingPunct="1"/>
            <a:endParaRPr lang="it-IT" altLang="it-IT" dirty="0" smtClean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Il diritto di proprietà – Art. 832 cod. civ.</a:t>
            </a:r>
          </a:p>
          <a:p>
            <a:pPr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La proprietà è il diritto di godere e disporre della cosa in modo pieno ed esclusivo, entro i limiti e con l’osservanza degli obblighi stabiliti dall’ordinamento giuridico.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Diritto di proprietà</a:t>
            </a:r>
            <a:b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in generale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34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0982036" cy="4895273"/>
          </a:xfrm>
        </p:spPr>
        <p:txBody>
          <a:bodyPr/>
          <a:lstStyle/>
          <a:p>
            <a:pPr algn="just" eaLnBrk="1" hangingPunct="1"/>
            <a:endParaRPr lang="it-IT" altLang="it-IT" dirty="0" smtClean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Il possesso – Art. 1140 cod. civ.</a:t>
            </a:r>
          </a:p>
          <a:p>
            <a:pPr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dirty="0">
                <a:latin typeface="Garamond" panose="02020404030301010803" pitchFamily="18" charset="0"/>
              </a:rPr>
              <a:t>Il possesso è il potere sulla cosa che si manifesta in </a:t>
            </a:r>
            <a:r>
              <a:rPr lang="it-IT" altLang="it-IT" dirty="0" smtClean="0">
                <a:latin typeface="Garamond" panose="02020404030301010803" pitchFamily="18" charset="0"/>
              </a:rPr>
              <a:t>un’attività </a:t>
            </a:r>
            <a:r>
              <a:rPr lang="it-IT" altLang="it-IT" dirty="0">
                <a:latin typeface="Garamond" panose="02020404030301010803" pitchFamily="18" charset="0"/>
              </a:rPr>
              <a:t>corrispondente </a:t>
            </a:r>
            <a:r>
              <a:rPr lang="it-IT" altLang="it-IT" dirty="0" smtClean="0">
                <a:latin typeface="Garamond" panose="02020404030301010803" pitchFamily="18" charset="0"/>
              </a:rPr>
              <a:t>all’esercizio </a:t>
            </a:r>
            <a:r>
              <a:rPr lang="it-IT" altLang="it-IT" dirty="0">
                <a:latin typeface="Garamond" panose="02020404030301010803" pitchFamily="18" charset="0"/>
              </a:rPr>
              <a:t>della proprietà o di altro diritto reale. Si può possedere direttamente o per mezzo di altra persona, che ha la detenzione della cosa.</a:t>
            </a:r>
            <a:endParaRPr lang="it-IT" altLang="it-IT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Il possesso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188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0982036" cy="4895273"/>
          </a:xfrm>
        </p:spPr>
        <p:txBody>
          <a:bodyPr/>
          <a:lstStyle/>
          <a:p>
            <a:pPr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Art. 2 </a:t>
            </a:r>
            <a:r>
              <a:rPr lang="it-IT" altLang="it-IT" sz="2800" dirty="0" err="1" smtClean="0">
                <a:latin typeface="Garamond" panose="02020404030301010803" pitchFamily="18" charset="0"/>
              </a:rPr>
              <a:t>c.p.i</a:t>
            </a:r>
            <a:r>
              <a:rPr lang="it-IT" altLang="it-IT" sz="2800" dirty="0" smtClean="0">
                <a:latin typeface="Garamond" panose="02020404030301010803" pitchFamily="18" charset="0"/>
              </a:rPr>
              <a:t>. - Costituzione </a:t>
            </a:r>
            <a:r>
              <a:rPr lang="it-IT" altLang="it-IT" sz="2800" dirty="0">
                <a:latin typeface="Garamond" panose="02020404030301010803" pitchFamily="18" charset="0"/>
              </a:rPr>
              <a:t>ed acquisto dei </a:t>
            </a:r>
            <a:r>
              <a:rPr lang="it-IT" altLang="it-IT" sz="2800" dirty="0" smtClean="0">
                <a:latin typeface="Garamond" panose="02020404030301010803" pitchFamily="18" charset="0"/>
              </a:rPr>
              <a:t>diritti</a:t>
            </a:r>
          </a:p>
          <a:p>
            <a:pPr algn="just" eaLnBrk="1" hangingPunct="1"/>
            <a:endParaRPr lang="it-IT" altLang="it-IT" sz="2800" dirty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I </a:t>
            </a:r>
            <a:r>
              <a:rPr lang="it-IT" altLang="it-IT" sz="2800" dirty="0">
                <a:latin typeface="Garamond" panose="02020404030301010803" pitchFamily="18" charset="0"/>
              </a:rPr>
              <a:t>diritti di proprietà industriale si acquistano mediante </a:t>
            </a:r>
            <a:r>
              <a:rPr lang="it-IT" altLang="it-IT" sz="2800" b="1" dirty="0" err="1">
                <a:latin typeface="Garamond" panose="02020404030301010803" pitchFamily="18" charset="0"/>
              </a:rPr>
              <a:t>brevettazione</a:t>
            </a:r>
            <a:r>
              <a:rPr lang="it-IT" altLang="it-IT" sz="2800" dirty="0">
                <a:latin typeface="Garamond" panose="02020404030301010803" pitchFamily="18" charset="0"/>
              </a:rPr>
              <a:t>, mediante </a:t>
            </a:r>
            <a:r>
              <a:rPr lang="it-IT" altLang="it-IT" sz="2800" b="1" dirty="0">
                <a:latin typeface="Garamond" panose="02020404030301010803" pitchFamily="18" charset="0"/>
              </a:rPr>
              <a:t>registrazione</a:t>
            </a:r>
            <a:r>
              <a:rPr lang="it-IT" altLang="it-IT" sz="2800" dirty="0">
                <a:latin typeface="Garamond" panose="02020404030301010803" pitchFamily="18" charset="0"/>
              </a:rPr>
              <a:t> o negli altri modi previsti dal presente codice. La </a:t>
            </a:r>
            <a:r>
              <a:rPr lang="it-IT" altLang="it-IT" sz="2800" dirty="0" err="1">
                <a:latin typeface="Garamond" panose="02020404030301010803" pitchFamily="18" charset="0"/>
              </a:rPr>
              <a:t>brevettazione</a:t>
            </a:r>
            <a:r>
              <a:rPr lang="it-IT" altLang="it-IT" sz="2800" dirty="0">
                <a:latin typeface="Garamond" panose="02020404030301010803" pitchFamily="18" charset="0"/>
              </a:rPr>
              <a:t> e la registrazione danno luogo ai </a:t>
            </a:r>
            <a:r>
              <a:rPr lang="it-IT" altLang="it-IT" sz="2800" i="1" dirty="0">
                <a:latin typeface="Garamond" panose="02020404030301010803" pitchFamily="18" charset="0"/>
              </a:rPr>
              <a:t>titoli di proprietà industriale</a:t>
            </a:r>
            <a:r>
              <a:rPr lang="it-IT" altLang="it-IT" sz="2800" dirty="0">
                <a:latin typeface="Garamond" panose="02020404030301010803" pitchFamily="18" charset="0"/>
              </a:rPr>
              <a:t>.</a:t>
            </a:r>
          </a:p>
          <a:p>
            <a:pPr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Sono </a:t>
            </a:r>
            <a:r>
              <a:rPr lang="it-IT" altLang="it-IT" sz="2800" dirty="0">
                <a:latin typeface="Garamond" panose="02020404030301010803" pitchFamily="18" charset="0"/>
              </a:rPr>
              <a:t>oggetto di </a:t>
            </a:r>
            <a:r>
              <a:rPr lang="it-IT" altLang="it-IT" sz="2800" dirty="0" err="1">
                <a:latin typeface="Garamond" panose="02020404030301010803" pitchFamily="18" charset="0"/>
              </a:rPr>
              <a:t>brevettazione</a:t>
            </a:r>
            <a:r>
              <a:rPr lang="it-IT" altLang="it-IT" sz="2800" dirty="0">
                <a:latin typeface="Garamond" panose="02020404030301010803" pitchFamily="18" charset="0"/>
              </a:rPr>
              <a:t> le invenzioni, i modelli di utilità, le nuove varietà vegetali</a:t>
            </a:r>
            <a:r>
              <a:rPr lang="it-IT" altLang="it-IT" sz="2800" dirty="0" smtClean="0">
                <a:latin typeface="Garamond" panose="02020404030301010803" pitchFamily="18" charset="0"/>
              </a:rPr>
              <a:t>.</a:t>
            </a:r>
            <a:endParaRPr lang="it-IT" altLang="it-IT" sz="2800" dirty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Sono </a:t>
            </a:r>
            <a:r>
              <a:rPr lang="it-IT" altLang="it-IT" sz="2800" dirty="0">
                <a:latin typeface="Garamond" panose="02020404030301010803" pitchFamily="18" charset="0"/>
              </a:rPr>
              <a:t>oggetto di registrazione i marchi, i disegni e modelli, le topografie dei prodotti a semiconduttori</a:t>
            </a:r>
            <a:r>
              <a:rPr lang="it-IT" altLang="it-IT" sz="2800" dirty="0" smtClean="0">
                <a:latin typeface="Garamond" panose="02020404030301010803" pitchFamily="18" charset="0"/>
              </a:rPr>
              <a:t>.</a:t>
            </a:r>
            <a:endParaRPr lang="it-IT" altLang="it-IT" sz="2800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Codice della proprietà industriale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747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0982036" cy="4895273"/>
          </a:xfrm>
        </p:spPr>
        <p:txBody>
          <a:bodyPr/>
          <a:lstStyle/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Il creatore dell’opera dell’ingegno gode di un insieme di diritti esclusivi (privative), riconosciuti per tutelare il suo sforzo creativo. Si tratta di diritti di carattere patrimoniale.</a:t>
            </a:r>
          </a:p>
          <a:p>
            <a:pPr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Al creatore è anche riconosciuto il cd. «diritto morale alla paternità dell’opera».</a:t>
            </a:r>
          </a:p>
          <a:p>
            <a:pPr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Le privative hanno durata prestabilita per legge (es.: 70 anni per le opere letterarie)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Diritti sulle opere dell’ingegno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768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0982036" cy="4895273"/>
          </a:xfrm>
        </p:spPr>
        <p:txBody>
          <a:bodyPr/>
          <a:lstStyle/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Disciplina: </a:t>
            </a:r>
          </a:p>
          <a:p>
            <a:pPr marL="25400" indent="0" algn="just" eaLnBrk="1" hangingPunct="1">
              <a:buNone/>
            </a:pPr>
            <a:r>
              <a:rPr lang="it-IT" altLang="it-IT" dirty="0" smtClean="0">
                <a:latin typeface="Garamond" panose="02020404030301010803" pitchFamily="18" charset="0"/>
              </a:rPr>
              <a:t>1. </a:t>
            </a:r>
            <a:r>
              <a:rPr lang="it-IT" altLang="it-IT" dirty="0">
                <a:latin typeface="Garamond" panose="02020404030301010803" pitchFamily="18" charset="0"/>
              </a:rPr>
              <a:t>A</a:t>
            </a:r>
            <a:r>
              <a:rPr lang="it-IT" altLang="it-IT" dirty="0" smtClean="0">
                <a:latin typeface="Garamond" panose="02020404030301010803" pitchFamily="18" charset="0"/>
              </a:rPr>
              <a:t>rt. 2575 cod. civ.</a:t>
            </a:r>
          </a:p>
          <a:p>
            <a:pPr marL="25400" indent="0" algn="just" eaLnBrk="1" hangingPunct="1">
              <a:buNone/>
            </a:pPr>
            <a:r>
              <a:rPr lang="it-IT" altLang="it-IT" i="1" dirty="0" smtClean="0">
                <a:latin typeface="Garamond" panose="02020404030301010803" pitchFamily="18" charset="0"/>
              </a:rPr>
              <a:t>«Formano </a:t>
            </a:r>
            <a:r>
              <a:rPr lang="it-IT" altLang="it-IT" i="1" dirty="0">
                <a:latin typeface="Garamond" panose="02020404030301010803" pitchFamily="18" charset="0"/>
              </a:rPr>
              <a:t>oggetto del diritto di autore le opere </a:t>
            </a:r>
            <a:r>
              <a:rPr lang="it-IT" altLang="it-IT" i="1" dirty="0" smtClean="0">
                <a:latin typeface="Garamond" panose="02020404030301010803" pitchFamily="18" charset="0"/>
              </a:rPr>
              <a:t>dell’ingegno </a:t>
            </a:r>
            <a:r>
              <a:rPr lang="it-IT" altLang="it-IT" i="1" dirty="0">
                <a:latin typeface="Garamond" panose="02020404030301010803" pitchFamily="18" charset="0"/>
              </a:rPr>
              <a:t>di carattere </a:t>
            </a:r>
            <a:r>
              <a:rPr lang="it-IT" altLang="it-IT" i="1" dirty="0" smtClean="0">
                <a:latin typeface="Garamond" panose="02020404030301010803" pitchFamily="18" charset="0"/>
              </a:rPr>
              <a:t>creativo </a:t>
            </a:r>
            <a:r>
              <a:rPr lang="it-IT" altLang="it-IT" i="1" dirty="0">
                <a:latin typeface="Garamond" panose="02020404030301010803" pitchFamily="18" charset="0"/>
              </a:rPr>
              <a:t>che appartengono alle scienze, alla letteratura, alla musica, alle arti figurative, </a:t>
            </a:r>
            <a:r>
              <a:rPr lang="it-IT" altLang="it-IT" i="1" dirty="0" smtClean="0">
                <a:latin typeface="Garamond" panose="02020404030301010803" pitchFamily="18" charset="0"/>
              </a:rPr>
              <a:t>all’architettura</a:t>
            </a:r>
            <a:r>
              <a:rPr lang="it-IT" altLang="it-IT" i="1" dirty="0">
                <a:latin typeface="Garamond" panose="02020404030301010803" pitchFamily="18" charset="0"/>
              </a:rPr>
              <a:t>, al teatro e alla cinematografia, qualunque ne sia il modo o la forma di </a:t>
            </a:r>
            <a:r>
              <a:rPr lang="it-IT" altLang="it-IT" i="1" dirty="0" smtClean="0">
                <a:latin typeface="Garamond" panose="02020404030301010803" pitchFamily="18" charset="0"/>
              </a:rPr>
              <a:t>espressione»</a:t>
            </a:r>
          </a:p>
          <a:p>
            <a:pPr marL="25400" indent="0" algn="just" eaLnBrk="1" hangingPunct="1">
              <a:buNone/>
            </a:pPr>
            <a:r>
              <a:rPr lang="it-IT" altLang="it-IT" dirty="0" smtClean="0">
                <a:latin typeface="Garamond" panose="02020404030301010803" pitchFamily="18" charset="0"/>
              </a:rPr>
              <a:t>2. Legge 633/1941 (Legge sul diritto d’autore)</a:t>
            </a:r>
          </a:p>
          <a:p>
            <a:pPr marL="25400" indent="0" algn="just" eaLnBrk="1" hangingPunct="1">
              <a:buNone/>
            </a:pPr>
            <a:r>
              <a:rPr lang="it-IT" altLang="it-IT" dirty="0" smtClean="0">
                <a:latin typeface="Garamond" panose="02020404030301010803" pitchFamily="18" charset="0"/>
              </a:rPr>
              <a:t>3. D.lgs. 518/1992, in attuazione della Direttiva 91/250/CEE</a:t>
            </a:r>
          </a:p>
          <a:p>
            <a:pPr algn="just" eaLnBrk="1" hangingPunct="1"/>
            <a:endParaRPr lang="it-IT" altLang="it-IT" i="1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Tutela del software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6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0982036" cy="4895273"/>
          </a:xfrm>
        </p:spPr>
        <p:txBody>
          <a:bodyPr/>
          <a:lstStyle/>
          <a:p>
            <a:pPr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Principio 1</a:t>
            </a:r>
          </a:p>
          <a:p>
            <a:pPr marL="25400" indent="0" algn="just" eaLnBrk="1" hangingPunct="1">
              <a:buNone/>
            </a:pPr>
            <a:r>
              <a:rPr lang="it-IT" altLang="it-IT" sz="2800" i="1" dirty="0" smtClean="0">
                <a:latin typeface="Garamond" panose="02020404030301010803" pitchFamily="18" charset="0"/>
              </a:rPr>
              <a:t>Tutti i software sono protetti dalla legge sul diritto d’autore</a:t>
            </a:r>
            <a:r>
              <a:rPr lang="it-IT" altLang="it-IT" sz="2800" dirty="0" smtClean="0">
                <a:latin typeface="Garamond" panose="02020404030301010803" pitchFamily="18" charset="0"/>
              </a:rPr>
              <a:t>, mentre soltanto alcuni programmi possono essere brevettati.</a:t>
            </a:r>
          </a:p>
          <a:p>
            <a:pPr marL="25400" indent="0" algn="just" eaLnBrk="1" hangingPunct="1">
              <a:buNone/>
            </a:pPr>
            <a:r>
              <a:rPr lang="it-IT" altLang="it-IT" sz="2800" dirty="0" smtClean="0">
                <a:latin typeface="Garamond" panose="02020404030301010803" pitchFamily="18" charset="0"/>
              </a:rPr>
              <a:t>Diritto d’autore (</a:t>
            </a:r>
            <a:r>
              <a:rPr lang="it-IT" altLang="it-IT" sz="2800" b="1" dirty="0" smtClean="0">
                <a:latin typeface="Garamond" panose="02020404030301010803" pitchFamily="18" charset="0"/>
              </a:rPr>
              <a:t>copyright</a:t>
            </a:r>
            <a:r>
              <a:rPr lang="it-IT" altLang="it-IT" sz="2800" dirty="0" smtClean="0">
                <a:latin typeface="Garamond" panose="02020404030301010803" pitchFamily="18" charset="0"/>
              </a:rPr>
              <a:t>) </a:t>
            </a:r>
            <a:r>
              <a:rPr lang="it-IT" altLang="it-IT" sz="2800" dirty="0" smtClean="0">
                <a:latin typeface="Garamond" panose="02020404030301010803" pitchFamily="18" charset="0"/>
                <a:cs typeface="Arial" panose="020B0604020202020204" pitchFamily="34" charset="0"/>
              </a:rPr>
              <a:t>→</a:t>
            </a:r>
            <a:r>
              <a:rPr lang="it-IT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800" dirty="0">
                <a:latin typeface="Garamond" panose="02020404030301010803" pitchFamily="18" charset="0"/>
              </a:rPr>
              <a:t>Riproduzione, modificazione, </a:t>
            </a:r>
            <a:r>
              <a:rPr lang="it-IT" altLang="it-IT" sz="2800" dirty="0" smtClean="0">
                <a:latin typeface="Garamond" panose="02020404030301010803" pitchFamily="18" charset="0"/>
              </a:rPr>
              <a:t>distribuzione</a:t>
            </a:r>
          </a:p>
          <a:p>
            <a:pPr marL="25400" indent="0" algn="just" eaLnBrk="1" hangingPunct="1">
              <a:buNone/>
            </a:pPr>
            <a:r>
              <a:rPr lang="it-IT" altLang="it-IT" sz="2800" dirty="0" smtClean="0">
                <a:latin typeface="Garamond" panose="02020404030301010803" pitchFamily="18" charset="0"/>
              </a:rPr>
              <a:t>[dimostrazione paternità - deposito]</a:t>
            </a:r>
          </a:p>
          <a:p>
            <a:pPr marL="25400" indent="0" algn="just" eaLnBrk="1" hangingPunct="1">
              <a:buNone/>
            </a:pPr>
            <a:endParaRPr lang="it-IT" altLang="it-IT" sz="2800" dirty="0">
              <a:latin typeface="Garamond" panose="02020404030301010803" pitchFamily="18" charset="0"/>
            </a:endParaRPr>
          </a:p>
          <a:p>
            <a:pPr marL="25400" indent="0" algn="just" eaLnBrk="1" hangingPunct="1">
              <a:buNone/>
            </a:pPr>
            <a:r>
              <a:rPr lang="it-IT" altLang="it-IT" sz="2800" dirty="0" smtClean="0">
                <a:latin typeface="Garamond" panose="02020404030301010803" pitchFamily="18" charset="0"/>
              </a:rPr>
              <a:t>Il </a:t>
            </a:r>
            <a:r>
              <a:rPr lang="it-IT" altLang="it-IT" sz="2800" b="1" dirty="0" smtClean="0">
                <a:latin typeface="Garamond" panose="02020404030301010803" pitchFamily="18" charset="0"/>
              </a:rPr>
              <a:t>brevetto</a:t>
            </a:r>
            <a:r>
              <a:rPr lang="it-IT" altLang="it-IT" sz="2800" dirty="0" smtClean="0">
                <a:latin typeface="Garamond" panose="02020404030301010803" pitchFamily="18" charset="0"/>
              </a:rPr>
              <a:t> invece permette di </a:t>
            </a:r>
            <a:r>
              <a:rPr lang="it-IT" altLang="it-IT" sz="2800" i="1" dirty="0" smtClean="0">
                <a:latin typeface="Garamond" panose="02020404030301010803" pitchFamily="18" charset="0"/>
              </a:rPr>
              <a:t>bloccare un programma che realizza funzioni identiche</a:t>
            </a:r>
            <a:r>
              <a:rPr lang="it-IT" altLang="it-IT" sz="2800" dirty="0" smtClean="0">
                <a:latin typeface="Garamond" panose="02020404030301010803" pitchFamily="18" charset="0"/>
              </a:rPr>
              <a:t>. Solo i software che svolgono una </a:t>
            </a:r>
            <a:r>
              <a:rPr lang="it-IT" altLang="it-IT" sz="2800" b="1" i="1" dirty="0" smtClean="0">
                <a:latin typeface="Garamond" panose="02020404030301010803" pitchFamily="18" charset="0"/>
              </a:rPr>
              <a:t>funzione tecnica </a:t>
            </a:r>
            <a:r>
              <a:rPr lang="it-IT" altLang="it-IT" sz="2800" dirty="0" smtClean="0">
                <a:latin typeface="Garamond" panose="02020404030301010803" pitchFamily="18" charset="0"/>
              </a:rPr>
              <a:t>possono essere brevettati (es.: software che ottimizza la memoria interna di un pc; non si può brevettare un programma che esegue calcoli, oppure un gestionale). Dura normalmente 20 anni.</a:t>
            </a:r>
            <a:endParaRPr lang="it-IT" altLang="it-IT" sz="2800" dirty="0">
              <a:latin typeface="Garamond" panose="02020404030301010803" pitchFamily="18" charset="0"/>
            </a:endParaRPr>
          </a:p>
          <a:p>
            <a:pPr algn="just" eaLnBrk="1" hangingPunct="1"/>
            <a:endParaRPr lang="it-IT" altLang="it-IT" i="1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Tutela del software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967952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4454</TotalTime>
  <Words>1060</Words>
  <Application>Microsoft Office PowerPoint</Application>
  <PresentationFormat>Widescreen</PresentationFormat>
  <Paragraphs>119</Paragraphs>
  <Slides>15</Slides>
  <Notes>15</Notes>
  <HiddenSlides>0</HiddenSlides>
  <MMClips>2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Garamond</vt:lpstr>
      <vt:lpstr>Times</vt:lpstr>
      <vt:lpstr>Struttura predefinita</vt:lpstr>
      <vt:lpstr>Presentazione standard di PowerPoint</vt:lpstr>
      <vt:lpstr>Beni materiali</vt:lpstr>
      <vt:lpstr>Beni immateriali</vt:lpstr>
      <vt:lpstr>Diritto di proprietà in generale</vt:lpstr>
      <vt:lpstr>Il possesso</vt:lpstr>
      <vt:lpstr>Codice della proprietà industriale</vt:lpstr>
      <vt:lpstr>Diritti sulle opere dell’ingegno</vt:lpstr>
      <vt:lpstr>Tutela del software</vt:lpstr>
      <vt:lpstr>Tutela del software</vt:lpstr>
      <vt:lpstr>Tutela del software</vt:lpstr>
      <vt:lpstr>Tutela del software</vt:lpstr>
      <vt:lpstr>Tutela del software</vt:lpstr>
      <vt:lpstr>Tutela del software</vt:lpstr>
      <vt:lpstr>Diritti d’autore artistici</vt:lpstr>
      <vt:lpstr>Diritti d’autore artistici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Viglione Filippo</cp:lastModifiedBy>
  <cp:revision>58</cp:revision>
  <dcterms:created xsi:type="dcterms:W3CDTF">2020-03-26T17:27:58Z</dcterms:created>
  <dcterms:modified xsi:type="dcterms:W3CDTF">2021-03-15T14:43:30Z</dcterms:modified>
</cp:coreProperties>
</file>