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4"/>
  </p:notesMasterIdLst>
  <p:handoutMasterIdLst>
    <p:handoutMasterId r:id="rId15"/>
  </p:handoutMasterIdLst>
  <p:sldIdLst>
    <p:sldId id="405" r:id="rId2"/>
    <p:sldId id="427" r:id="rId3"/>
    <p:sldId id="580" r:id="rId4"/>
    <p:sldId id="607" r:id="rId5"/>
    <p:sldId id="581" r:id="rId6"/>
    <p:sldId id="582" r:id="rId7"/>
    <p:sldId id="594" r:id="rId8"/>
    <p:sldId id="595" r:id="rId9"/>
    <p:sldId id="647" r:id="rId10"/>
    <p:sldId id="596" r:id="rId11"/>
    <p:sldId id="643" r:id="rId12"/>
    <p:sldId id="646" r:id="rId13"/>
  </p:sldIdLst>
  <p:sldSz cx="9144000" cy="6858000" type="overhead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6699FF"/>
    <a:srgbClr val="990033"/>
    <a:srgbClr val="339933"/>
    <a:srgbClr val="993366"/>
    <a:srgbClr val="FFFF66"/>
    <a:srgbClr val="CCFF66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19" autoAdjust="0"/>
    <p:restoredTop sz="92644" autoAdjust="0"/>
  </p:normalViewPr>
  <p:slideViewPr>
    <p:cSldViewPr>
      <p:cViewPr varScale="1">
        <p:scale>
          <a:sx n="62" d="100"/>
          <a:sy n="62" d="100"/>
        </p:scale>
        <p:origin x="159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56"/>
    </p:cViewPr>
  </p:sorterViewPr>
  <p:notesViewPr>
    <p:cSldViewPr>
      <p:cViewPr>
        <p:scale>
          <a:sx n="100" d="100"/>
          <a:sy n="100" d="100"/>
        </p:scale>
        <p:origin x="-924" y="-60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2"/>
            <a:ext cx="2946145" cy="49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3" tIns="45703" rIns="91403" bIns="45703" numCol="1" anchor="t" anchorCtr="0" compatLnSpc="1">
            <a:prstTxWarp prst="textNoShape">
              <a:avLst/>
            </a:prstTxWarp>
          </a:bodyPr>
          <a:lstStyle>
            <a:lvl1pPr defTabSz="914242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533" y="2"/>
            <a:ext cx="2946145" cy="49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3" tIns="45703" rIns="91403" bIns="45703" numCol="1" anchor="t" anchorCtr="0" compatLnSpc="1">
            <a:prstTxWarp prst="textNoShape">
              <a:avLst/>
            </a:prstTxWarp>
          </a:bodyPr>
          <a:lstStyle>
            <a:lvl1pPr algn="r" defTabSz="914242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672B2D8-3D47-4589-B0B4-B7FCB56F6545}" type="datetime1">
              <a:rPr lang="it-IT"/>
              <a:pPr>
                <a:defRPr/>
              </a:pPr>
              <a:t>11/10/2022</a:t>
            </a:fld>
            <a:endParaRPr lang="it-IT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" y="9430790"/>
            <a:ext cx="2946145" cy="4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3" tIns="45703" rIns="91403" bIns="45703" numCol="1" anchor="b" anchorCtr="0" compatLnSpc="1">
            <a:prstTxWarp prst="textNoShape">
              <a:avLst/>
            </a:prstTxWarp>
          </a:bodyPr>
          <a:lstStyle>
            <a:lvl1pPr defTabSz="914242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it-IT"/>
              <a:t>Le fonti dei dati in demografia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533" y="9430790"/>
            <a:ext cx="2946145" cy="4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3" tIns="45703" rIns="91403" bIns="45703" numCol="1" anchor="b" anchorCtr="0" compatLnSpc="1">
            <a:prstTxWarp prst="textNoShape">
              <a:avLst/>
            </a:prstTxWarp>
          </a:bodyPr>
          <a:lstStyle>
            <a:lvl1pPr algn="r" defTabSz="914242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2777F2E-213C-47E8-B259-B55073DD8DE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7645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2"/>
            <a:ext cx="2946145" cy="49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3" tIns="45703" rIns="91403" bIns="45703" numCol="1" anchor="t" anchorCtr="0" compatLnSpc="1">
            <a:prstTxWarp prst="textNoShape">
              <a:avLst/>
            </a:prstTxWarp>
          </a:bodyPr>
          <a:lstStyle>
            <a:lvl1pPr defTabSz="914242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533" y="2"/>
            <a:ext cx="2946145" cy="49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3" tIns="45703" rIns="91403" bIns="45703" numCol="1" anchor="t" anchorCtr="0" compatLnSpc="1">
            <a:prstTxWarp prst="textNoShape">
              <a:avLst/>
            </a:prstTxWarp>
          </a:bodyPr>
          <a:lstStyle>
            <a:lvl1pPr algn="r" defTabSz="914242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D096F664-DA16-4770-8BBD-D5986393844B}" type="datetime1">
              <a:rPr lang="it-IT"/>
              <a:pPr>
                <a:defRPr/>
              </a:pPr>
              <a:t>11/10/2022</a:t>
            </a:fld>
            <a:endParaRPr lang="it-IT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006" y="4714594"/>
            <a:ext cx="4983666" cy="4467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3" tIns="45703" rIns="91403" bIns="457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9430790"/>
            <a:ext cx="2946145" cy="4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3" tIns="45703" rIns="91403" bIns="45703" numCol="1" anchor="b" anchorCtr="0" compatLnSpc="1">
            <a:prstTxWarp prst="textNoShape">
              <a:avLst/>
            </a:prstTxWarp>
          </a:bodyPr>
          <a:lstStyle>
            <a:lvl1pPr defTabSz="914242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533" y="9430790"/>
            <a:ext cx="2946145" cy="4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3" tIns="45703" rIns="91403" bIns="45703" numCol="1" anchor="b" anchorCtr="0" compatLnSpc="1">
            <a:prstTxWarp prst="textNoShape">
              <a:avLst/>
            </a:prstTxWarp>
          </a:bodyPr>
          <a:lstStyle>
            <a:lvl1pPr algn="r" defTabSz="914242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18A28E6-C9EB-4422-8DAE-753E0364353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471406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A5F34BD-758E-4687-92C7-21193D5A2BC0}" type="datetime1">
              <a:rPr lang="it-IT" smtClean="0"/>
              <a:pPr/>
              <a:t>11/10/2022</a:t>
            </a:fld>
            <a:endParaRPr lang="it-IT" smtClean="0"/>
          </a:p>
        </p:txBody>
      </p:sp>
      <p:sp>
        <p:nvSpPr>
          <p:cNvPr id="194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593685-6C11-40AB-AC0E-767D10F257C1}" type="slidenum">
              <a:rPr lang="it-IT" smtClean="0"/>
              <a:pPr/>
              <a:t>1</a:t>
            </a:fld>
            <a:endParaRPr lang="it-IT" smtClean="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it-IT" smtClean="0">
                <a:latin typeface="Arial" pitchFamily="34" charset="0"/>
                <a:cs typeface="Times New Roman" pitchFamily="18" charset="0"/>
              </a:rPr>
              <a:t> </a:t>
            </a:r>
            <a:endParaRPr 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DA8BD89-5281-45C1-83AF-22F2C9ABF14C}" type="datetime1">
              <a:rPr lang="it-IT" smtClean="0"/>
              <a:pPr/>
              <a:t>11/10/2022</a:t>
            </a:fld>
            <a:endParaRPr lang="it-IT" smtClean="0"/>
          </a:p>
        </p:txBody>
      </p:sp>
      <p:sp>
        <p:nvSpPr>
          <p:cNvPr id="204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29E53E-6ED1-4839-B4AA-0A4BDFBD7142}" type="slidenum">
              <a:rPr lang="it-IT" smtClean="0"/>
              <a:pPr/>
              <a:t>2</a:t>
            </a:fld>
            <a:endParaRPr lang="it-IT" smtClean="0"/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A5F34BD-758E-4687-92C7-21193D5A2BC0}" type="datetime1">
              <a:rPr lang="it-IT" smtClean="0"/>
              <a:pPr/>
              <a:t>11/10/2022</a:t>
            </a:fld>
            <a:endParaRPr lang="it-IT" smtClean="0"/>
          </a:p>
        </p:txBody>
      </p:sp>
      <p:sp>
        <p:nvSpPr>
          <p:cNvPr id="194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593685-6C11-40AB-AC0E-767D10F257C1}" type="slidenum">
              <a:rPr lang="it-IT" smtClean="0"/>
              <a:pPr/>
              <a:t>3</a:t>
            </a:fld>
            <a:endParaRPr lang="it-IT" smtClean="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it-IT" smtClean="0">
                <a:latin typeface="Arial" pitchFamily="34" charset="0"/>
                <a:cs typeface="Times New Roman" pitchFamily="18" charset="0"/>
              </a:rPr>
              <a:t> </a:t>
            </a:r>
            <a:endParaRPr 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</p:grpSp>
      <p:sp>
        <p:nvSpPr>
          <p:cNvPr id="10036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0036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4C955AA-1FD1-43A1-9E0E-1BA720D4DB67}" type="datetime1">
              <a:rPr lang="it-IT"/>
              <a:pPr>
                <a:defRPr/>
              </a:pPr>
              <a:t>11/10/2022</a:t>
            </a:fld>
            <a:endParaRPr lang="it-IT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it-IT"/>
              <a:t>Facoltà di Scienze Politiche. Corso di Demografia. Dott.ssa Letizia Mencarini</a:t>
            </a: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81C1D9D0-0704-4042-9876-9AF57E6227E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Facoltà di Scienze Politiche. Corso di Demografia. Dott.ssa Letizia Mencarini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02F90-EF24-403B-909D-A6C10B4B20C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67500" y="457200"/>
            <a:ext cx="20955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81000" y="457200"/>
            <a:ext cx="61341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Facoltà di Scienze Politiche. Corso di Demografia. Dott.ssa Letizia Mencarini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25FD3-F565-4DB4-BB0C-0D99D27CE24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olo, ClipArt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793038" cy="609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lipArt 2"/>
          <p:cNvSpPr>
            <a:spLocks noGrp="1"/>
          </p:cNvSpPr>
          <p:nvPr>
            <p:ph type="clipArt" sz="half" idx="1"/>
          </p:nvPr>
        </p:nvSpPr>
        <p:spPr>
          <a:xfrm>
            <a:off x="990600" y="1828800"/>
            <a:ext cx="38100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53000" y="18288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Facoltà di Scienze Politiche. Corso di Demografia. Dott.ssa Letizia Mencarini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B5A64-09F1-491C-89D8-5123C3C9F9C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Facoltà di Scienze Politiche. Corso di Demografia. Dott.ssa Letizia Mencarini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5DD10-BAFA-4340-8C81-6DBF4DE21D9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Facoltà di Scienze Politiche. Corso di Demografia. Dott.ssa Letizia Mencarini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F9F31-76CE-4283-940E-F8175CDE013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906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Facoltà di Scienze Politiche. Corso di Demografia. Dott.ssa Letizia Mencarini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6BB53-7519-4AF4-B837-8654D77F2A0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Facoltà di Scienze Politiche. Corso di Demografia. Dott.ssa Letizia Mencarini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E77E6-FC15-48A0-8097-E05C3C84C5E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Facoltà di Scienze Politiche. Corso di Demografia. Dott.ssa Letizia Mencarini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655C-6218-4C0C-9841-96632609F0B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Facoltà di Scienze Politiche. Corso di Demografia. Dott.ssa Letizia Mencarini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53491-E88B-4886-89A6-11F95898852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Facoltà di Scienze Politiche. Corso di Demografia. Dott.ssa Letizia Mencarini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E2D1D-F914-409F-86B9-CD58C148B2F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Facoltà di Scienze Politiche. Corso di Demografia. Dott.ssa Letizia Mencarini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F766F-37A5-497F-95C8-97F536E6EE8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57200"/>
            <a:ext cx="77930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828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9933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934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it-IT"/>
              <a:t>Facoltà di Scienze Politiche. Corso di Demografia. Dott.ssa Letizia Mencarini</a:t>
            </a:r>
          </a:p>
        </p:txBody>
      </p:sp>
      <p:sp>
        <p:nvSpPr>
          <p:cNvPr id="9934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B6DE127-57FB-440A-BA3A-C524116BA74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99343" name="Line 15"/>
          <p:cNvSpPr>
            <a:spLocks noChangeShapeType="1"/>
          </p:cNvSpPr>
          <p:nvPr userDrawn="1"/>
        </p:nvSpPr>
        <p:spPr bwMode="auto">
          <a:xfrm>
            <a:off x="323850" y="1125538"/>
            <a:ext cx="8610600" cy="0"/>
          </a:xfrm>
          <a:prstGeom prst="line">
            <a:avLst/>
          </a:prstGeom>
          <a:noFill/>
          <a:ln w="38100">
            <a:solidFill>
              <a:srgbClr val="777777">
                <a:alpha val="50000"/>
              </a:srgbClr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996952"/>
            <a:ext cx="8459787" cy="1495425"/>
          </a:xfrm>
        </p:spPr>
        <p:txBody>
          <a:bodyPr/>
          <a:lstStyle/>
          <a:p>
            <a:pPr lvl="0" eaLnBrk="1" hangingPunct="1">
              <a:defRPr/>
            </a:pPr>
            <a:r>
              <a:rPr lang="en-US" sz="42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Kitagawa decomposition</a:t>
            </a:r>
            <a:br>
              <a:rPr lang="en-US" sz="42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it-IT" sz="4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323850" y="3716338"/>
            <a:ext cx="8610600" cy="0"/>
          </a:xfrm>
          <a:prstGeom prst="line">
            <a:avLst/>
          </a:prstGeom>
          <a:noFill/>
          <a:ln w="38100">
            <a:solidFill>
              <a:srgbClr val="808080">
                <a:alpha val="50195"/>
              </a:srgbClr>
            </a:solidFill>
            <a:miter lim="800000"/>
            <a:headEnd/>
            <a:tailEnd/>
          </a:ln>
        </p:spPr>
        <p:txBody>
          <a:bodyPr wrap="none"/>
          <a:lstStyle/>
          <a:p>
            <a:endParaRPr lang="it-IT"/>
          </a:p>
        </p:txBody>
      </p:sp>
      <p:sp>
        <p:nvSpPr>
          <p:cNvPr id="421892" name="Text Box 4"/>
          <p:cNvSpPr txBox="1">
            <a:spLocks noChangeArrowheads="1"/>
          </p:cNvSpPr>
          <p:nvPr/>
        </p:nvSpPr>
        <p:spPr bwMode="auto">
          <a:xfrm>
            <a:off x="1116013" y="188913"/>
            <a:ext cx="8027987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it-IT" sz="2000" dirty="0">
                <a:solidFill>
                  <a:srgbClr val="777777"/>
                </a:solidFill>
                <a:latin typeface="Arial" charset="0"/>
                <a:cs typeface="Arial" charset="0"/>
              </a:rPr>
              <a:t>Università di Padova, Facoltà di Scienze Statistiche </a:t>
            </a:r>
          </a:p>
          <a:p>
            <a:pPr algn="ctr">
              <a:lnSpc>
                <a:spcPct val="110000"/>
              </a:lnSpc>
              <a:defRPr/>
            </a:pPr>
            <a:r>
              <a:rPr lang="it-IT" sz="2000" dirty="0">
                <a:solidFill>
                  <a:srgbClr val="777777"/>
                </a:solidFill>
                <a:latin typeface="Arial" charset="0"/>
                <a:cs typeface="Arial" charset="0"/>
              </a:rPr>
              <a:t>Laurea </a:t>
            </a:r>
            <a:r>
              <a:rPr lang="it-IT" sz="2000" dirty="0" smtClean="0">
                <a:solidFill>
                  <a:srgbClr val="777777"/>
                </a:solidFill>
                <a:latin typeface="Arial" charset="0"/>
                <a:cs typeface="Arial" charset="0"/>
              </a:rPr>
              <a:t>Magistrale in Scienze Statistiche</a:t>
            </a:r>
            <a:endParaRPr lang="it-IT" sz="2000" dirty="0">
              <a:solidFill>
                <a:srgbClr val="777777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110000"/>
              </a:lnSpc>
              <a:defRPr/>
            </a:pPr>
            <a:r>
              <a:rPr lang="it-IT" sz="2000" dirty="0">
                <a:solidFill>
                  <a:srgbClr val="777777"/>
                </a:solidFill>
                <a:latin typeface="Arial" charset="0"/>
                <a:cs typeface="Arial" charset="0"/>
              </a:rPr>
              <a:t>Corso</a:t>
            </a:r>
            <a:r>
              <a:rPr lang="it-IT" sz="2000" b="1" dirty="0">
                <a:solidFill>
                  <a:srgbClr val="77777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: </a:t>
            </a:r>
            <a:r>
              <a:rPr lang="it-IT" sz="2000" b="1" dirty="0" smtClean="0">
                <a:solidFill>
                  <a:srgbClr val="77777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Teorie e modelli demografici</a:t>
            </a:r>
            <a:endParaRPr lang="it-IT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4238625" y="3090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3078" name="Text Box 8"/>
          <p:cNvSpPr txBox="1">
            <a:spLocks noChangeArrowheads="1"/>
          </p:cNvSpPr>
          <p:nvPr/>
        </p:nvSpPr>
        <p:spPr bwMode="auto">
          <a:xfrm>
            <a:off x="323850" y="5445125"/>
            <a:ext cx="403225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it-IT" sz="2000" b="1">
                <a:solidFill>
                  <a:srgbClr val="003399"/>
                </a:solidFill>
              </a:rPr>
              <a:t>Maria Letizia Tanturri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it-IT" sz="1800">
                <a:solidFill>
                  <a:srgbClr val="808080"/>
                </a:solidFill>
              </a:rPr>
              <a:t>Dipartimento di Scienze Statistiche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it-IT" sz="1800">
                <a:solidFill>
                  <a:srgbClr val="808080"/>
                </a:solidFill>
              </a:rPr>
              <a:t>tanturri@stat.unipd.it</a:t>
            </a:r>
          </a:p>
        </p:txBody>
      </p:sp>
      <p:sp>
        <p:nvSpPr>
          <p:cNvPr id="3079" name="Text Box 18"/>
          <p:cNvSpPr txBox="1">
            <a:spLocks noChangeArrowheads="1"/>
          </p:cNvSpPr>
          <p:nvPr/>
        </p:nvSpPr>
        <p:spPr bwMode="auto">
          <a:xfrm>
            <a:off x="5940425" y="5876925"/>
            <a:ext cx="28082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it-IT" sz="2000" b="1" dirty="0">
                <a:solidFill>
                  <a:srgbClr val="990033"/>
                </a:solidFill>
              </a:rPr>
              <a:t>Lezione </a:t>
            </a:r>
            <a:r>
              <a:rPr lang="it-IT" sz="2000" b="1" dirty="0" smtClean="0">
                <a:solidFill>
                  <a:srgbClr val="990033"/>
                </a:solidFill>
              </a:rPr>
              <a:t>7</a:t>
            </a:r>
            <a:endParaRPr lang="it-IT" sz="2000" b="1" dirty="0">
              <a:solidFill>
                <a:srgbClr val="990033"/>
              </a:solidFill>
            </a:endParaRPr>
          </a:p>
        </p:txBody>
      </p:sp>
      <p:pic>
        <p:nvPicPr>
          <p:cNvPr id="3081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1646238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699792" y="4293096"/>
            <a:ext cx="613796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i="0" u="none" strike="noStrike" kern="0" cap="none" spc="0" normalizeH="0" baseline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5DD10-BAFA-4340-8C81-6DBF4DE21D9C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424936" cy="285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717032"/>
            <a:ext cx="8280920" cy="282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arrotondato 1"/>
          <p:cNvSpPr/>
          <p:nvPr/>
        </p:nvSpPr>
        <p:spPr bwMode="auto">
          <a:xfrm>
            <a:off x="3203848" y="3717032"/>
            <a:ext cx="864096" cy="1944216"/>
          </a:xfrm>
          <a:prstGeom prst="roundRect">
            <a:avLst/>
          </a:prstGeom>
          <a:noFill/>
          <a:ln w="9525" cap="flat" cmpd="sng" algn="ctr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Rettangolo arrotondato 5"/>
          <p:cNvSpPr/>
          <p:nvPr/>
        </p:nvSpPr>
        <p:spPr bwMode="auto">
          <a:xfrm>
            <a:off x="6349752" y="3717032"/>
            <a:ext cx="864096" cy="1944216"/>
          </a:xfrm>
          <a:prstGeom prst="roundRect">
            <a:avLst/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53491-E88B-4886-89A6-11F95898852F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 r="2147" b="3702"/>
          <a:stretch>
            <a:fillRect/>
          </a:stretch>
        </p:blipFill>
        <p:spPr bwMode="auto">
          <a:xfrm rot="205981">
            <a:off x="438418" y="131409"/>
            <a:ext cx="4580171" cy="6379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examples</a:t>
            </a:r>
            <a:endParaRPr lang="en-US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53491-E88B-4886-89A6-11F95898852F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990600" y="1828800"/>
            <a:ext cx="7772400" cy="445044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GB" sz="2400" b="1" dirty="0" smtClean="0"/>
              <a:t>1) </a:t>
            </a:r>
            <a:r>
              <a:rPr lang="it-IT" sz="2400" b="1" dirty="0" smtClean="0"/>
              <a:t>Effetto </a:t>
            </a:r>
            <a:r>
              <a:rPr lang="it-IT" sz="2400" b="1" dirty="0"/>
              <a:t>della struttura per età della popolazione sul numero dei nati e dei matrimoni dal 1964 al 2030 </a:t>
            </a:r>
            <a:r>
              <a:rPr lang="it-IT" sz="2400" dirty="0"/>
              <a:t>	</a:t>
            </a:r>
            <a:endParaRPr lang="en-US" sz="2400" dirty="0" smtClean="0"/>
          </a:p>
          <a:p>
            <a:r>
              <a:rPr lang="en-US" sz="2400" dirty="0" smtClean="0"/>
              <a:t>https</a:t>
            </a:r>
            <a:r>
              <a:rPr lang="en-US" sz="2400" dirty="0"/>
              <a:t>://</a:t>
            </a:r>
            <a:r>
              <a:rPr lang="en-US" sz="2400" dirty="0" smtClean="0"/>
              <a:t>www.research.unipd.it/handle/11577/34423742) 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GB" sz="2400" b="1" dirty="0" smtClean="0"/>
              <a:t>2)Associations </a:t>
            </a:r>
            <a:r>
              <a:rPr lang="en-GB" sz="2400" b="1" dirty="0"/>
              <a:t>of Maternal Age- and Parity-Related Factors With Trends in Low-Birthweight Rates: United States, 1980 Through </a:t>
            </a:r>
            <a:r>
              <a:rPr lang="en-GB" sz="2400" b="1" dirty="0" smtClean="0"/>
              <a:t>2000</a:t>
            </a:r>
            <a:endParaRPr lang="en-US" sz="2400" dirty="0"/>
          </a:p>
          <a:p>
            <a:r>
              <a:rPr lang="en-US" sz="2400" dirty="0" smtClean="0"/>
              <a:t>http</a:t>
            </a:r>
            <a:r>
              <a:rPr lang="en-US" sz="2400" dirty="0" smtClean="0"/>
              <a:t>://www.ncbi.nlm.nih.gov/pmc/articles/PMC1470574/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B46025-0BCD-4CAF-BFE8-35852094774D}" type="slidenum">
              <a:rPr lang="it-IT" smtClean="0"/>
              <a:pPr/>
              <a:t>2</a:t>
            </a:fld>
            <a:endParaRPr lang="it-IT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4000" dirty="0" smtClean="0"/>
              <a:t>Riferimenti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844675"/>
            <a:ext cx="7602538" cy="2370143"/>
          </a:xfrm>
          <a:solidFill>
            <a:srgbClr val="FFFF66"/>
          </a:solidFill>
        </p:spPr>
        <p:txBody>
          <a:bodyPr/>
          <a:lstStyle/>
          <a:p>
            <a:pPr eaLnBrk="1" hangingPunct="1"/>
            <a:r>
              <a:rPr lang="it-IT" sz="2800" dirty="0" err="1" smtClean="0"/>
              <a:t>Preston</a:t>
            </a:r>
            <a:r>
              <a:rPr lang="it-IT" sz="2800" dirty="0" smtClean="0"/>
              <a:t> </a:t>
            </a:r>
            <a:r>
              <a:rPr lang="it-IT" sz="2800" dirty="0" err="1" smtClean="0"/>
              <a:t>et</a:t>
            </a:r>
            <a:r>
              <a:rPr lang="it-IT" sz="2800" dirty="0" smtClean="0"/>
              <a:t> al.  (2001), p. 21-37</a:t>
            </a:r>
          </a:p>
          <a:p>
            <a:pPr eaLnBrk="1" hangingPunct="1"/>
            <a:endParaRPr lang="it-IT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2133600"/>
            <a:ext cx="8459787" cy="149542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it-IT" sz="4000" b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Decomposition</a:t>
            </a:r>
            <a:endParaRPr lang="it-IT" sz="3600" b="1" dirty="0">
              <a:solidFill>
                <a:srgbClr val="003399"/>
              </a:solidFill>
            </a:endParaRPr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323850" y="3716338"/>
            <a:ext cx="8610600" cy="0"/>
          </a:xfrm>
          <a:prstGeom prst="line">
            <a:avLst/>
          </a:prstGeom>
          <a:noFill/>
          <a:ln w="38100">
            <a:solidFill>
              <a:srgbClr val="808080">
                <a:alpha val="50195"/>
              </a:srgbClr>
            </a:solidFill>
            <a:miter lim="800000"/>
            <a:headEnd/>
            <a:tailEnd/>
          </a:ln>
        </p:spPr>
        <p:txBody>
          <a:bodyPr wrap="none"/>
          <a:lstStyle/>
          <a:p>
            <a:endParaRPr lang="it-IT"/>
          </a:p>
        </p:txBody>
      </p:sp>
      <p:sp>
        <p:nvSpPr>
          <p:cNvPr id="421892" name="Text Box 4"/>
          <p:cNvSpPr txBox="1">
            <a:spLocks noChangeArrowheads="1"/>
          </p:cNvSpPr>
          <p:nvPr/>
        </p:nvSpPr>
        <p:spPr bwMode="auto">
          <a:xfrm>
            <a:off x="1116013" y="188913"/>
            <a:ext cx="8027987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it-IT" sz="2000" dirty="0">
                <a:solidFill>
                  <a:srgbClr val="777777"/>
                </a:solidFill>
                <a:latin typeface="Arial" charset="0"/>
                <a:cs typeface="Arial" charset="0"/>
              </a:rPr>
              <a:t>Università di Padova, Facoltà di Scienze Statistiche </a:t>
            </a:r>
          </a:p>
          <a:p>
            <a:pPr algn="ctr">
              <a:lnSpc>
                <a:spcPct val="110000"/>
              </a:lnSpc>
              <a:defRPr/>
            </a:pPr>
            <a:r>
              <a:rPr lang="it-IT" sz="2000" dirty="0">
                <a:solidFill>
                  <a:srgbClr val="777777"/>
                </a:solidFill>
                <a:latin typeface="Arial" charset="0"/>
                <a:cs typeface="Arial" charset="0"/>
              </a:rPr>
              <a:t>Laurea </a:t>
            </a:r>
            <a:r>
              <a:rPr lang="it-IT" sz="2000" dirty="0" smtClean="0">
                <a:solidFill>
                  <a:srgbClr val="777777"/>
                </a:solidFill>
                <a:latin typeface="Arial" charset="0"/>
                <a:cs typeface="Arial" charset="0"/>
              </a:rPr>
              <a:t>Magistrale in Scienze Statistiche</a:t>
            </a:r>
            <a:endParaRPr lang="it-IT" sz="2000" dirty="0">
              <a:solidFill>
                <a:srgbClr val="777777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110000"/>
              </a:lnSpc>
              <a:defRPr/>
            </a:pPr>
            <a:r>
              <a:rPr lang="it-IT" sz="2000" dirty="0">
                <a:solidFill>
                  <a:srgbClr val="777777"/>
                </a:solidFill>
                <a:latin typeface="Arial" charset="0"/>
                <a:cs typeface="Arial" charset="0"/>
              </a:rPr>
              <a:t>Corso</a:t>
            </a:r>
            <a:r>
              <a:rPr lang="it-IT" sz="2000" b="1" dirty="0">
                <a:solidFill>
                  <a:srgbClr val="77777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: </a:t>
            </a:r>
            <a:r>
              <a:rPr lang="it-IT" sz="2000" b="1" dirty="0" smtClean="0">
                <a:solidFill>
                  <a:srgbClr val="77777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Teorie e modelli demografici</a:t>
            </a:r>
            <a:endParaRPr lang="it-IT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4238625" y="3090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3079" name="Text Box 18"/>
          <p:cNvSpPr txBox="1">
            <a:spLocks noChangeArrowheads="1"/>
          </p:cNvSpPr>
          <p:nvPr/>
        </p:nvSpPr>
        <p:spPr bwMode="auto">
          <a:xfrm>
            <a:off x="5940425" y="5876925"/>
            <a:ext cx="28082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it-IT" sz="2000" b="1" dirty="0" smtClean="0">
                <a:solidFill>
                  <a:srgbClr val="990033"/>
                </a:solidFill>
              </a:rPr>
              <a:t>Lezione 7</a:t>
            </a:r>
          </a:p>
        </p:txBody>
      </p:sp>
      <p:pic>
        <p:nvPicPr>
          <p:cNvPr id="3081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1646238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439472" cy="609600"/>
          </a:xfrm>
        </p:spPr>
        <p:txBody>
          <a:bodyPr/>
          <a:lstStyle/>
          <a:p>
            <a:r>
              <a:rPr lang="en-US" sz="3600" dirty="0" smtClean="0"/>
              <a:t>How to deal with structural influence?</a:t>
            </a:r>
            <a:endParaRPr lang="en-US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important techniques to: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 (1) suppress the effect of age distribution</a:t>
            </a:r>
          </a:p>
          <a:p>
            <a:pPr lvl="2"/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STANDARDIZATION 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(2) assess how much difference in crude rates is due to different age distribution.</a:t>
            </a:r>
          </a:p>
          <a:p>
            <a:pPr lvl="2"/>
            <a:r>
              <a:rPr lang="en-US" dirty="0" smtClean="0"/>
              <a:t> </a:t>
            </a:r>
            <a:r>
              <a:rPr lang="en-US" dirty="0" smtClean="0">
                <a:solidFill>
                  <a:srgbClr val="6699FF"/>
                </a:solidFill>
              </a:rPr>
              <a:t>DECOMPOSITION</a:t>
            </a:r>
          </a:p>
          <a:p>
            <a:pPr lvl="1"/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5DD10-BAFA-4340-8C81-6DBF4DE21D9C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  <p:sp>
        <p:nvSpPr>
          <p:cNvPr id="5" name="Freccia a destra 4"/>
          <p:cNvSpPr/>
          <p:nvPr/>
        </p:nvSpPr>
        <p:spPr bwMode="auto">
          <a:xfrm>
            <a:off x="1907704" y="5445224"/>
            <a:ext cx="288032" cy="36004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Freccia a destra 5"/>
          <p:cNvSpPr/>
          <p:nvPr/>
        </p:nvSpPr>
        <p:spPr bwMode="auto">
          <a:xfrm>
            <a:off x="1835696" y="3573016"/>
            <a:ext cx="288032" cy="36004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step forward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We can be more specific than simply ask whether rates would be higher in A than in B, had A the distribution of B (</a:t>
            </a:r>
            <a:r>
              <a:rPr lang="en-US" sz="2800" dirty="0" smtClean="0">
                <a:solidFill>
                  <a:srgbClr val="0070C0"/>
                </a:solidFill>
              </a:rPr>
              <a:t>direct and indirect standardization</a:t>
            </a:r>
            <a:r>
              <a:rPr lang="en-US" sz="2800" dirty="0" smtClean="0"/>
              <a:t>)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We can assess how much of the difference in crude rates between population A and B </a:t>
            </a:r>
            <a:r>
              <a:rPr lang="en-US" sz="2800" dirty="0" smtClean="0">
                <a:solidFill>
                  <a:srgbClr val="FF0000"/>
                </a:solidFill>
              </a:rPr>
              <a:t>is due to different distributions </a:t>
            </a:r>
            <a:endParaRPr lang="en-US" sz="2800" dirty="0" smtClean="0"/>
          </a:p>
          <a:p>
            <a:pPr lvl="1"/>
            <a:r>
              <a:rPr lang="en-US" sz="2400" dirty="0" smtClean="0"/>
              <a:t>not in term of causality</a:t>
            </a:r>
            <a:endParaRPr lang="en-US" sz="24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5DD10-BAFA-4340-8C81-6DBF4DE21D9C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655496" cy="609600"/>
          </a:xfrm>
        </p:spPr>
        <p:txBody>
          <a:bodyPr/>
          <a:lstStyle/>
          <a:p>
            <a:r>
              <a:rPr lang="en-US" sz="4000" dirty="0" smtClean="0"/>
              <a:t>To decompose mortality difference</a:t>
            </a:r>
            <a:endParaRPr lang="en-US" sz="4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5DD10-BAFA-4340-8C81-6DBF4DE21D9C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611560" y="1340768"/>
            <a:ext cx="7056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One technique of decomposition was derived by Kitagawa:</a:t>
            </a:r>
            <a:endParaRPr lang="en-US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00808"/>
            <a:ext cx="6325517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149080"/>
            <a:ext cx="8184976" cy="2452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755576" y="2996952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Let us divide each </a:t>
            </a:r>
            <a:r>
              <a:rPr lang="en-US" sz="2000" dirty="0" smtClean="0"/>
              <a:t>of </a:t>
            </a:r>
            <a:r>
              <a:rPr lang="en-US" sz="2000" dirty="0" smtClean="0"/>
              <a:t>this term into two equal parts and add and subtract certain additional terms, keeping the delta constant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 bwMode="auto">
          <a:xfrm>
            <a:off x="827584" y="5517232"/>
            <a:ext cx="3024336" cy="86409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149080"/>
            <a:ext cx="7621758" cy="11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655496" cy="609600"/>
          </a:xfrm>
        </p:spPr>
        <p:txBody>
          <a:bodyPr/>
          <a:lstStyle/>
          <a:p>
            <a:r>
              <a:rPr lang="en-US" sz="4000" dirty="0" smtClean="0"/>
              <a:t>To decompose mortality difference 2</a:t>
            </a:r>
            <a:endParaRPr lang="en-US" sz="4000" dirty="0"/>
          </a:p>
        </p:txBody>
      </p:sp>
      <p:sp>
        <p:nvSpPr>
          <p:cNvPr id="5" name="Rettangolo 4"/>
          <p:cNvSpPr/>
          <p:nvPr/>
        </p:nvSpPr>
        <p:spPr>
          <a:xfrm>
            <a:off x="611560" y="1340768"/>
            <a:ext cx="7056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Combine each term into four and then into two</a:t>
            </a:r>
            <a:endParaRPr lang="en-US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700808"/>
            <a:ext cx="5796136" cy="236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tangolo 11"/>
          <p:cNvSpPr/>
          <p:nvPr/>
        </p:nvSpPr>
        <p:spPr bwMode="auto">
          <a:xfrm>
            <a:off x="4644008" y="5517232"/>
            <a:ext cx="3024336" cy="9361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 l="55660" r="6604"/>
          <a:stretch>
            <a:fillRect/>
          </a:stretch>
        </p:blipFill>
        <p:spPr bwMode="auto">
          <a:xfrm>
            <a:off x="4716016" y="5733256"/>
            <a:ext cx="2880320" cy="61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 l="7547" r="54239"/>
          <a:stretch>
            <a:fillRect/>
          </a:stretch>
        </p:blipFill>
        <p:spPr bwMode="auto">
          <a:xfrm>
            <a:off x="1115616" y="5661248"/>
            <a:ext cx="2664296" cy="61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655496" cy="609600"/>
          </a:xfrm>
        </p:spPr>
        <p:txBody>
          <a:bodyPr/>
          <a:lstStyle/>
          <a:p>
            <a:r>
              <a:rPr lang="en-US" sz="4000" dirty="0" smtClean="0"/>
              <a:t>To decompose mortality difference 2</a:t>
            </a:r>
            <a:endParaRPr lang="en-US" sz="4000" dirty="0"/>
          </a:p>
        </p:txBody>
      </p:sp>
      <p:sp>
        <p:nvSpPr>
          <p:cNvPr id="11" name="Rettangolo 10"/>
          <p:cNvSpPr/>
          <p:nvPr/>
        </p:nvSpPr>
        <p:spPr bwMode="auto">
          <a:xfrm>
            <a:off x="827584" y="3212976"/>
            <a:ext cx="3096344" cy="115212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Rettangolo 11"/>
          <p:cNvSpPr/>
          <p:nvPr/>
        </p:nvSpPr>
        <p:spPr bwMode="auto">
          <a:xfrm>
            <a:off x="4716016" y="3212976"/>
            <a:ext cx="3096344" cy="115212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573016"/>
            <a:ext cx="7632848" cy="61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tangolo 8"/>
          <p:cNvSpPr/>
          <p:nvPr/>
        </p:nvSpPr>
        <p:spPr>
          <a:xfrm>
            <a:off x="1259632" y="4995273"/>
            <a:ext cx="7272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Note that the contribution of the rate schedules is the </a:t>
            </a:r>
            <a:r>
              <a:rPr lang="en-US" sz="2000" dirty="0" smtClean="0">
                <a:solidFill>
                  <a:srgbClr val="FF0000"/>
                </a:solidFill>
              </a:rPr>
              <a:t>difference in age-standardized mortality rates </a:t>
            </a:r>
            <a:r>
              <a:rPr lang="en-US" sz="2000" dirty="0" smtClean="0"/>
              <a:t>when the standard is the average population distribution.</a:t>
            </a:r>
            <a:endParaRPr lang="en-US" sz="20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t="67074"/>
          <a:stretch>
            <a:fillRect/>
          </a:stretch>
        </p:blipFill>
        <p:spPr bwMode="auto">
          <a:xfrm>
            <a:off x="755576" y="1988840"/>
            <a:ext cx="5796136" cy="777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>
            <a:off x="467544" y="4977944"/>
            <a:ext cx="6899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!</a:t>
            </a:r>
            <a:endParaRPr lang="it-IT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5DD10-BAFA-4340-8C81-6DBF4DE21D9C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424936" cy="285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707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 fonti 3">
  <a:themeElements>
    <a:clrScheme name="Le fonti 3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Le fonti 3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Le fonti 3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 fonti 3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 fonti 3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 fonti 3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 fonti 3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 fonti 3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 fonti 3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Settings\1801867\Dati applicazioni\Microsoft\Modelli\Le fonti 3.pot</Template>
  <TotalTime>9444</TotalTime>
  <Words>285</Words>
  <Application>Microsoft Office PowerPoint</Application>
  <PresentationFormat>Lucidi</PresentationFormat>
  <Paragraphs>58</Paragraphs>
  <Slides>12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7" baseType="lpstr">
      <vt:lpstr>Arial</vt:lpstr>
      <vt:lpstr>Tahoma</vt:lpstr>
      <vt:lpstr>Times New Roman</vt:lpstr>
      <vt:lpstr>Wingdings</vt:lpstr>
      <vt:lpstr>Le fonti 3</vt:lpstr>
      <vt:lpstr>Kitagawa decomposition </vt:lpstr>
      <vt:lpstr>Riferimenti</vt:lpstr>
      <vt:lpstr>Decomposition</vt:lpstr>
      <vt:lpstr>How to deal with structural influence?</vt:lpstr>
      <vt:lpstr>A step forward</vt:lpstr>
      <vt:lpstr>To decompose mortality difference</vt:lpstr>
      <vt:lpstr>To decompose mortality difference 2</vt:lpstr>
      <vt:lpstr>To decompose mortality difference 2</vt:lpstr>
      <vt:lpstr>Presentazione standard di PowerPoint</vt:lpstr>
      <vt:lpstr>Presentazione standard di PowerPoint</vt:lpstr>
      <vt:lpstr>Presentazione standard di PowerPoint</vt:lpstr>
      <vt:lpstr>Other examples</vt:lpstr>
    </vt:vector>
  </TitlesOfParts>
  <Company>Dipartimento di Statistica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Esercitazioni demografiche</dc:title>
  <dc:creator>1801867</dc:creator>
  <cp:lastModifiedBy>Tanturri Maria Letizia</cp:lastModifiedBy>
  <cp:revision>935</cp:revision>
  <cp:lastPrinted>2022-10-11T09:50:58Z</cp:lastPrinted>
  <dcterms:created xsi:type="dcterms:W3CDTF">2003-05-06T12:12:46Z</dcterms:created>
  <dcterms:modified xsi:type="dcterms:W3CDTF">2022-10-11T10:16:59Z</dcterms:modified>
</cp:coreProperties>
</file>