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6" r:id="rId3"/>
    <p:sldId id="277" r:id="rId4"/>
    <p:sldId id="272" r:id="rId5"/>
    <p:sldId id="278" r:id="rId6"/>
    <p:sldId id="279" r:id="rId7"/>
    <p:sldId id="280" r:id="rId8"/>
    <p:sldId id="282" r:id="rId9"/>
    <p:sldId id="283" r:id="rId10"/>
    <p:sldId id="284" r:id="rId11"/>
    <p:sldId id="25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5" autoAdjust="0"/>
    <p:restoredTop sz="92349" autoAdjust="0"/>
  </p:normalViewPr>
  <p:slideViewPr>
    <p:cSldViewPr snapToGrid="0" showGuides="1">
      <p:cViewPr varScale="1">
        <p:scale>
          <a:sx n="105" d="100"/>
          <a:sy n="105" d="100"/>
        </p:scale>
        <p:origin x="784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rappresentata una formula chimica mediante un’immagine, dev’essere inserito un testo alternativo che consenta ad una sintesi vocale di leggerla, procedendo in questo modo: cliccare con tasto destro sul campo in cui è inserita la formula, dal menù selezionare «Formato immagine», si apre il menù a destra e si clicca sull’icona «Dimensioni e Proprietà», si clicca su «Testo Alternativo» e si inserisce la descrizione della formula per intero.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dal menu selezionare «Testo Alternativo», si apre una finestra dove è possibile inserire la descrizione della formula 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5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33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Per laboratori privati</a:t>
            </a:r>
            <a:r>
              <a:rPr lang="it-IT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Spesso basta l’iscrizione all’Albo (Sezione A) per essere assunti come biologo.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73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410" y="3429000"/>
            <a:ext cx="9818747" cy="129038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Laurea Magistrale in </a:t>
            </a:r>
            <a:r>
              <a:rPr lang="it-IT"/>
              <a:t>Biologia Sanitaria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Carattere, ricevuta&#10;&#10;Il contenuto generato dall'IA potrebbe non essere corretto.">
            <a:extLst>
              <a:ext uri="{FF2B5EF4-FFF2-40B4-BE49-F238E27FC236}">
                <a16:creationId xmlns:a16="http://schemas.microsoft.com/office/drawing/2014/main" id="{910C7B19-C534-FC41-B5C5-94755880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5" y="4487239"/>
            <a:ext cx="4842756" cy="2107343"/>
          </a:xfrm>
          <a:prstGeom prst="rect">
            <a:avLst/>
          </a:prstGeom>
          <a:ln w="15875">
            <a:solidFill>
              <a:schemeClr val="bg1">
                <a:lumMod val="65000"/>
              </a:schemeClr>
            </a:solidFill>
          </a:ln>
        </p:spPr>
      </p:pic>
      <p:sp>
        <p:nvSpPr>
          <p:cNvPr id="7" name="Rettangolo con angoli arrotondati 6" descr="Il rettangolo è utilizzato per evidenziare il link alla rete di supporti.">
            <a:extLst>
              <a:ext uri="{FF2B5EF4-FFF2-40B4-BE49-F238E27FC236}">
                <a16:creationId xmlns:a16="http://schemas.microsoft.com/office/drawing/2014/main" id="{D533B091-21B3-B54E-B62C-EA0D074F7CA6}"/>
              </a:ext>
            </a:extLst>
          </p:cNvPr>
          <p:cNvSpPr/>
          <p:nvPr/>
        </p:nvSpPr>
        <p:spPr>
          <a:xfrm>
            <a:off x="3469230" y="4596974"/>
            <a:ext cx="625923" cy="22996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testo, e nella quale è presente l'indirizzo email del servizio inclusione, raggiungibile tramite:&#10;inclusione.studenti@unipd.it">
            <a:extLst>
              <a:ext uri="{FF2B5EF4-FFF2-40B4-BE49-F238E27FC236}">
                <a16:creationId xmlns:a16="http://schemas.microsoft.com/office/drawing/2014/main" id="{4124E388-3F35-6441-85F5-2BA701E77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00" y="1377341"/>
            <a:ext cx="3672000" cy="1123777"/>
          </a:xfrm>
          <a:prstGeom prst="rect">
            <a:avLst/>
          </a:prstGeom>
          <a:ln w="15875">
            <a:solidFill>
              <a:schemeClr val="bg1">
                <a:lumMod val="50000"/>
                <a:alpha val="50000"/>
              </a:schemeClr>
            </a:solidFill>
          </a:ln>
        </p:spPr>
      </p:pic>
      <p:pic>
        <p:nvPicPr>
          <p:cNvPr id="9" name="Immagine 8" descr="Immagine che contiene testo, che riporta la presenza, per ogni Dipartimento, del referente per l'Inclusione e la disabilità. Tutti i corsi di laurea afferenti ad uno specifico Dipartimento sono in carico a tale referente.&#10;Nel Dipartimento di Biologia il referente può essere contattato alla mail:&#10;alessandro.vezzi@unipd.it">
            <a:extLst>
              <a:ext uri="{FF2B5EF4-FFF2-40B4-BE49-F238E27FC236}">
                <a16:creationId xmlns:a16="http://schemas.microsoft.com/office/drawing/2014/main" id="{15C07B56-1C87-9748-ABD5-4BEBF7975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00" y="2732635"/>
            <a:ext cx="3672000" cy="2841723"/>
          </a:xfrm>
          <a:prstGeom prst="rect">
            <a:avLst/>
          </a:prstGeom>
          <a:ln w="15875">
            <a:solidFill>
              <a:schemeClr val="bg1">
                <a:lumMod val="50000"/>
                <a:alpha val="50000"/>
              </a:schemeClr>
            </a:solidFill>
          </a:ln>
        </p:spPr>
      </p:pic>
      <p:pic>
        <p:nvPicPr>
          <p:cNvPr id="10" name="Immagine 9" descr="Immagine che contiene testo, calzature, vestiti, schermata&#10;&#10;Il contenuto generato dall'IA potrebbe non essere corretto.">
            <a:extLst>
              <a:ext uri="{FF2B5EF4-FFF2-40B4-BE49-F238E27FC236}">
                <a16:creationId xmlns:a16="http://schemas.microsoft.com/office/drawing/2014/main" id="{646F3EEE-4349-4F46-ACEB-5F0F4D10C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3"/>
          <a:stretch/>
        </p:blipFill>
        <p:spPr>
          <a:xfrm>
            <a:off x="1668001" y="1228725"/>
            <a:ext cx="4982803" cy="3198148"/>
          </a:xfrm>
          <a:prstGeom prst="rect">
            <a:avLst/>
          </a:prstGeom>
          <a:ln w="15875">
            <a:solidFill>
              <a:schemeClr val="bg1">
                <a:lumMod val="65000"/>
              </a:schemeClr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A6DC28-5368-8545-AB7D-4E6A48944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61303" y="6256027"/>
            <a:ext cx="4301177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Referente di CCS: alessandro.vezzi@unipd.it</a:t>
            </a:r>
            <a:endParaRPr lang="it-IT" sz="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DDA90F9-C97D-B646-A40A-8D5DEF9F4DE6}"/>
              </a:ext>
            </a:extLst>
          </p:cNvPr>
          <p:cNvSpPr txBox="1">
            <a:spLocks/>
          </p:cNvSpPr>
          <p:nvPr/>
        </p:nvSpPr>
        <p:spPr>
          <a:xfrm>
            <a:off x="2559840" y="247647"/>
            <a:ext cx="9160672" cy="675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SUPPORTI A FAVORE DELL’INCLUSIONE</a:t>
            </a:r>
          </a:p>
        </p:txBody>
      </p:sp>
      <p:sp>
        <p:nvSpPr>
          <p:cNvPr id="13" name="Freccia giù 12">
            <a:extLst>
              <a:ext uri="{FF2B5EF4-FFF2-40B4-BE49-F238E27FC236}">
                <a16:creationId xmlns:a16="http://schemas.microsoft.com/office/drawing/2014/main" id="{703F01B5-8372-A84B-BFD2-BDF3209988CA}"/>
              </a:ext>
            </a:extLst>
          </p:cNvPr>
          <p:cNvSpPr/>
          <p:nvPr/>
        </p:nvSpPr>
        <p:spPr>
          <a:xfrm rot="2151076">
            <a:off x="10319295" y="5591644"/>
            <a:ext cx="409409" cy="730041"/>
          </a:xfrm>
          <a:prstGeom prst="downArrow">
            <a:avLst/>
          </a:prstGeom>
          <a:solidFill>
            <a:srgbClr val="C00000"/>
          </a:solidFill>
          <a:ln>
            <a:solidFill>
              <a:srgbClr val="AA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7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72DDC2D9-5D20-5E4A-9FE1-C412086F12BE}"/>
              </a:ext>
            </a:extLst>
          </p:cNvPr>
          <p:cNvSpPr txBox="1">
            <a:spLocks/>
          </p:cNvSpPr>
          <p:nvPr/>
        </p:nvSpPr>
        <p:spPr>
          <a:xfrm>
            <a:off x="802462" y="1090443"/>
            <a:ext cx="10587076" cy="34967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AA0004"/>
                </a:solidFill>
              </a:rPr>
              <a:t>LM-6 (Biologia)</a:t>
            </a:r>
          </a:p>
          <a:p>
            <a:pPr marL="0" indent="0" algn="just">
              <a:buClr>
                <a:schemeClr val="dk1"/>
              </a:buClr>
              <a:buSzPts val="1600"/>
              <a:buNone/>
            </a:pPr>
            <a:r>
              <a:rPr lang="it-IT" dirty="0"/>
              <a:t>Questo corso di laurea ha l'obiettivo di formare esperti con una preparazione avanzata ed operativa nell'ambito delle scienze biomediche, fornendo un’approfondita conoscenza della metodologia strumentale, degli strumenti analitici e delle tecniche di acquisizione e analisi dei dati.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5DB60B-4CC5-9E40-811A-19DC92705688}"/>
              </a:ext>
            </a:extLst>
          </p:cNvPr>
          <p:cNvSpPr txBox="1"/>
          <p:nvPr/>
        </p:nvSpPr>
        <p:spPr>
          <a:xfrm>
            <a:off x="2760632" y="5075059"/>
            <a:ext cx="74895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Orientato alla diagnostica di laboratorio, igiene, sicurezza e regolamentazione sanitaria, con un approccio  tecnico-applicativo e normativo</a:t>
            </a:r>
            <a:r>
              <a:rPr lang="it-IT" sz="2800" dirty="0">
                <a:effectLst/>
              </a:rPr>
              <a:t> </a:t>
            </a:r>
            <a:endParaRPr lang="it-IT" sz="2800" dirty="0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FA8F85F6-59C0-554D-875B-E88E43B0DDE9}"/>
              </a:ext>
            </a:extLst>
          </p:cNvPr>
          <p:cNvSpPr/>
          <p:nvPr/>
        </p:nvSpPr>
        <p:spPr>
          <a:xfrm>
            <a:off x="6096000" y="4097991"/>
            <a:ext cx="409409" cy="730041"/>
          </a:xfrm>
          <a:prstGeom prst="downArrow">
            <a:avLst/>
          </a:prstGeom>
          <a:solidFill>
            <a:srgbClr val="C00000"/>
          </a:solidFill>
          <a:ln>
            <a:solidFill>
              <a:srgbClr val="AA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03269CE-525D-E148-8E61-75DFB6A3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44" y="-113143"/>
            <a:ext cx="8184630" cy="1188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OCCUPAZIONE POST-LAUREAM</a:t>
            </a:r>
          </a:p>
        </p:txBody>
      </p:sp>
    </p:spTree>
    <p:extLst>
      <p:ext uri="{BB962C8B-B14F-4D97-AF65-F5344CB8AC3E}">
        <p14:creationId xmlns:p14="http://schemas.microsoft.com/office/powerpoint/2010/main" val="425367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3E0C3FB9-6E11-404B-86C7-60AFE5ACB4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2" y="1239988"/>
            <a:ext cx="10877676" cy="5618012"/>
          </a:xfrm>
        </p:spPr>
      </p:pic>
      <p:sp>
        <p:nvSpPr>
          <p:cNvPr id="11" name="Freccia giù 10">
            <a:extLst>
              <a:ext uri="{FF2B5EF4-FFF2-40B4-BE49-F238E27FC236}">
                <a16:creationId xmlns:a16="http://schemas.microsoft.com/office/drawing/2014/main" id="{4E175DFE-1A8F-7144-94B0-F3F1A14F7B5C}"/>
              </a:ext>
            </a:extLst>
          </p:cNvPr>
          <p:cNvSpPr/>
          <p:nvPr/>
        </p:nvSpPr>
        <p:spPr>
          <a:xfrm>
            <a:off x="10643617" y="745191"/>
            <a:ext cx="268224" cy="730041"/>
          </a:xfrm>
          <a:prstGeom prst="downArrow">
            <a:avLst/>
          </a:prstGeom>
          <a:solidFill>
            <a:srgbClr val="C00000"/>
          </a:solidFill>
          <a:ln>
            <a:solidFill>
              <a:srgbClr val="AA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0C51E1E-ED8C-2A4E-8935-159A8387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352" y="-113143"/>
            <a:ext cx="10119360" cy="1188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APPROCCIO PRATICO E SPERIMENTALE</a:t>
            </a:r>
          </a:p>
        </p:txBody>
      </p:sp>
    </p:spTree>
    <p:extLst>
      <p:ext uri="{BB962C8B-B14F-4D97-AF65-F5344CB8AC3E}">
        <p14:creationId xmlns:p14="http://schemas.microsoft.com/office/powerpoint/2010/main" val="367196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DC0C01A2-981C-814E-8FAA-E6B0474B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44" y="-113143"/>
            <a:ext cx="8184630" cy="1188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OCCUPAZIONE POST-LAUREAM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4651D124-116A-A441-8707-680333032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10084"/>
              </p:ext>
            </p:extLst>
          </p:nvPr>
        </p:nvGraphicFramePr>
        <p:xfrm>
          <a:off x="809469" y="2599826"/>
          <a:ext cx="10508106" cy="197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053">
                  <a:extLst>
                    <a:ext uri="{9D8B030D-6E8A-4147-A177-3AD203B41FA5}">
                      <a16:colId xmlns:a16="http://schemas.microsoft.com/office/drawing/2014/main" val="1745005440"/>
                    </a:ext>
                  </a:extLst>
                </a:gridCol>
                <a:gridCol w="5254053">
                  <a:extLst>
                    <a:ext uri="{9D8B030D-6E8A-4147-A177-3AD203B41FA5}">
                      <a16:colId xmlns:a16="http://schemas.microsoft.com/office/drawing/2014/main" val="521675798"/>
                    </a:ext>
                  </a:extLst>
                </a:gridCol>
              </a:tblGrid>
              <a:tr h="6569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TEMPO DAL TITOLO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PERCENTUALE DI OCCUPAZIONE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00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90845"/>
                  </a:ext>
                </a:extLst>
              </a:tr>
              <a:tr h="6569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 ANNO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∽77%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5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45238"/>
                  </a:ext>
                </a:extLst>
              </a:tr>
              <a:tr h="65690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 ANNI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80-90%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1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3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9621B-1014-6C40-9996-AEFE09A2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19" y="-83163"/>
            <a:ext cx="4444421" cy="1188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NUTRIZIONISTA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8E90EE-50A3-0047-BE3C-CAF333D5C6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036" y="1188000"/>
            <a:ext cx="7665460" cy="1617307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1. </a:t>
            </a:r>
            <a:r>
              <a:rPr lang="it-IT" b="1" dirty="0">
                <a:effectLst/>
              </a:rPr>
              <a:t>Laurea Magistrale in Biologia</a:t>
            </a:r>
            <a:r>
              <a:rPr lang="it-IT" b="1" dirty="0"/>
              <a:t> (LM-6 o LM-8)</a:t>
            </a:r>
          </a:p>
          <a:p>
            <a:r>
              <a:rPr lang="it-IT" b="1" dirty="0"/>
              <a:t>2. </a:t>
            </a:r>
            <a:r>
              <a:rPr lang="it-IT" b="1" dirty="0">
                <a:effectLst/>
              </a:rPr>
              <a:t>Esame di Stato</a:t>
            </a:r>
            <a:r>
              <a:rPr lang="it-IT" b="1" dirty="0"/>
              <a:t> per l’Abilitazione</a:t>
            </a:r>
          </a:p>
          <a:p>
            <a:r>
              <a:rPr lang="it-IT" b="1" dirty="0"/>
              <a:t>3. Iscrizione all’Ordine Nazionale dei Biologi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 descr="Immagine che contiene testo, Cibo naturale, prodotto, Nutrizione vegana&#10;&#10;Descrizione generata automaticamente">
            <a:extLst>
              <a:ext uri="{FF2B5EF4-FFF2-40B4-BE49-F238E27FC236}">
                <a16:creationId xmlns:a16="http://schemas.microsoft.com/office/drawing/2014/main" id="{5B622D23-0260-614F-9546-06117BAA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2" y="3090873"/>
            <a:ext cx="5961888" cy="3252777"/>
          </a:xfrm>
          <a:prstGeom prst="rect">
            <a:avLst/>
          </a:prstGeom>
        </p:spPr>
      </p:pic>
      <p:pic>
        <p:nvPicPr>
          <p:cNvPr id="9" name="Immagine 8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F5746AC0-4602-8D43-8723-B244A4D57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33" y="2971633"/>
            <a:ext cx="5163058" cy="3091205"/>
          </a:xfrm>
          <a:prstGeom prst="rect">
            <a:avLst/>
          </a:prstGeom>
          <a:ln w="50800">
            <a:solidFill>
              <a:srgbClr val="AA0004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717A98-FFC4-6C49-B742-16C519A9D952}"/>
              </a:ext>
            </a:extLst>
          </p:cNvPr>
          <p:cNvSpPr txBox="1"/>
          <p:nvPr/>
        </p:nvSpPr>
        <p:spPr>
          <a:xfrm>
            <a:off x="113036" y="6488668"/>
            <a:ext cx="10613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uel.unipd.it</a:t>
            </a:r>
            <a:r>
              <a:rPr lang="it-IT" dirty="0"/>
              <a:t>/master-e-corsi/</a:t>
            </a:r>
            <a:r>
              <a:rPr lang="it-IT" dirty="0" err="1"/>
              <a:t>nuesa</a:t>
            </a:r>
            <a:r>
              <a:rPr lang="it-IT" dirty="0"/>
              <a:t>-nutrizione-umana-educazione-e-sicurezza-alimentare/</a:t>
            </a:r>
          </a:p>
        </p:txBody>
      </p:sp>
    </p:spTree>
    <p:extLst>
      <p:ext uri="{BB962C8B-B14F-4D97-AF65-F5344CB8AC3E}">
        <p14:creationId xmlns:p14="http://schemas.microsoft.com/office/powerpoint/2010/main" val="372600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50D1F36-7AF2-3549-A6BC-C47D3FDF7D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619" y="1550521"/>
            <a:ext cx="8245088" cy="2899559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1. </a:t>
            </a:r>
            <a:r>
              <a:rPr lang="it-IT" b="1" dirty="0">
                <a:effectLst/>
              </a:rPr>
              <a:t>Laurea Magistrale in Biologia</a:t>
            </a:r>
            <a:r>
              <a:rPr lang="it-IT" b="1" dirty="0"/>
              <a:t> (LM-6 o LM-8)</a:t>
            </a:r>
          </a:p>
          <a:p>
            <a:r>
              <a:rPr lang="it-IT" b="1" dirty="0"/>
              <a:t>2. </a:t>
            </a:r>
            <a:r>
              <a:rPr lang="it-IT" b="1" dirty="0">
                <a:effectLst/>
              </a:rPr>
              <a:t>Esame di Stato</a:t>
            </a:r>
            <a:r>
              <a:rPr lang="it-IT" b="1" dirty="0"/>
              <a:t> per l’Abilitazione</a:t>
            </a:r>
          </a:p>
          <a:p>
            <a:r>
              <a:rPr lang="it-IT" b="1" dirty="0"/>
              <a:t>3. Iscrizione all’Ordine Nazionale dei Biologi</a:t>
            </a:r>
          </a:p>
          <a:p>
            <a:r>
              <a:rPr lang="it-IT" b="1" dirty="0"/>
              <a:t>4. Specializzazione</a:t>
            </a:r>
          </a:p>
          <a:p>
            <a:r>
              <a:rPr lang="it-IT" b="1" dirty="0"/>
              <a:t>5. Superare un concorso pubblico (bando su Gazzetta Ufficiale o siti delle ASL o sui siti degli Ordini dei Biologi).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CF3DAFB-442E-0D42-9EF7-86C83FD21CB3}"/>
              </a:ext>
            </a:extLst>
          </p:cNvPr>
          <p:cNvSpPr txBox="1">
            <a:spLocks/>
          </p:cNvSpPr>
          <p:nvPr/>
        </p:nvSpPr>
        <p:spPr>
          <a:xfrm>
            <a:off x="2675707" y="-39798"/>
            <a:ext cx="9113957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DIRIGENTE BIOLOGO in OSPEDALE</a:t>
            </a:r>
          </a:p>
        </p:txBody>
      </p:sp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ACA29AF-41FC-EB4C-9442-CDBE1D8F9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40" y="4157472"/>
            <a:ext cx="6080247" cy="267034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AE674F-5A15-D84C-8077-DCDA90D3C390}"/>
              </a:ext>
            </a:extLst>
          </p:cNvPr>
          <p:cNvSpPr txBox="1"/>
          <p:nvPr/>
        </p:nvSpPr>
        <p:spPr>
          <a:xfrm>
            <a:off x="2090928" y="6252710"/>
            <a:ext cx="7205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www.biologitriveneto.it</a:t>
            </a:r>
            <a:r>
              <a:rPr lang="it-IT" dirty="0"/>
              <a:t>/</a:t>
            </a:r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508E6A22-D57C-1343-A377-7EEE7DE1AFCB}"/>
              </a:ext>
            </a:extLst>
          </p:cNvPr>
          <p:cNvSpPr/>
          <p:nvPr/>
        </p:nvSpPr>
        <p:spPr>
          <a:xfrm rot="910620">
            <a:off x="8812469" y="3886425"/>
            <a:ext cx="216684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AA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1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EB24F97E-813C-944C-BFFB-AC208B5F4112}"/>
              </a:ext>
            </a:extLst>
          </p:cNvPr>
          <p:cNvGrpSpPr/>
          <p:nvPr/>
        </p:nvGrpSpPr>
        <p:grpSpPr>
          <a:xfrm>
            <a:off x="3835763" y="1143966"/>
            <a:ext cx="8356237" cy="4466140"/>
            <a:chOff x="1335863" y="1641610"/>
            <a:chExt cx="8917609" cy="4841748"/>
          </a:xfrm>
        </p:grpSpPr>
        <p:pic>
          <p:nvPicPr>
            <p:cNvPr id="9" name="Immagine 8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4E97E1A0-FBF0-7249-8476-2D9C647A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860" y="1641610"/>
              <a:ext cx="7725612" cy="4841748"/>
            </a:xfrm>
            <a:prstGeom prst="rect">
              <a:avLst/>
            </a:prstGeom>
          </p:spPr>
        </p:pic>
        <p:sp>
          <p:nvSpPr>
            <p:cNvPr id="10" name="Freccia giù 9">
              <a:extLst>
                <a:ext uri="{FF2B5EF4-FFF2-40B4-BE49-F238E27FC236}">
                  <a16:creationId xmlns:a16="http://schemas.microsoft.com/office/drawing/2014/main" id="{E308866E-5C31-E847-98D9-6C2304B26209}"/>
                </a:ext>
              </a:extLst>
            </p:cNvPr>
            <p:cNvSpPr/>
            <p:nvPr/>
          </p:nvSpPr>
          <p:spPr>
            <a:xfrm rot="16200000">
              <a:off x="1864636" y="2592514"/>
              <a:ext cx="320188" cy="137773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AA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giù 10">
              <a:extLst>
                <a:ext uri="{FF2B5EF4-FFF2-40B4-BE49-F238E27FC236}">
                  <a16:creationId xmlns:a16="http://schemas.microsoft.com/office/drawing/2014/main" id="{F9F2CC9C-6A82-C442-A966-BF3BFFD0E6A0}"/>
                </a:ext>
              </a:extLst>
            </p:cNvPr>
            <p:cNvSpPr/>
            <p:nvPr/>
          </p:nvSpPr>
          <p:spPr>
            <a:xfrm rot="16200000">
              <a:off x="1890388" y="3087948"/>
              <a:ext cx="320188" cy="137773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AA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giù 11">
              <a:extLst>
                <a:ext uri="{FF2B5EF4-FFF2-40B4-BE49-F238E27FC236}">
                  <a16:creationId xmlns:a16="http://schemas.microsoft.com/office/drawing/2014/main" id="{A4FB5BFD-4677-6A4C-8347-09B2CF598F59}"/>
                </a:ext>
              </a:extLst>
            </p:cNvPr>
            <p:cNvSpPr/>
            <p:nvPr/>
          </p:nvSpPr>
          <p:spPr>
            <a:xfrm rot="16200000">
              <a:off x="1898972" y="4556237"/>
              <a:ext cx="320188" cy="137773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AA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giù 12">
              <a:extLst>
                <a:ext uri="{FF2B5EF4-FFF2-40B4-BE49-F238E27FC236}">
                  <a16:creationId xmlns:a16="http://schemas.microsoft.com/office/drawing/2014/main" id="{536E1D5B-D7CC-EF4C-B67E-1CF60CC90595}"/>
                </a:ext>
              </a:extLst>
            </p:cNvPr>
            <p:cNvSpPr/>
            <p:nvPr/>
          </p:nvSpPr>
          <p:spPr>
            <a:xfrm rot="16200000">
              <a:off x="1898972" y="5132742"/>
              <a:ext cx="320188" cy="137773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AA0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D8B8145-FC25-074C-AA63-A0AED8092B0E}"/>
                </a:ext>
              </a:extLst>
            </p:cNvPr>
            <p:cNvSpPr txBox="1"/>
            <p:nvPr/>
          </p:nvSpPr>
          <p:spPr>
            <a:xfrm>
              <a:off x="5670242" y="311327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AA0004"/>
                  </a:solidFill>
                </a:rPr>
                <a:t>4 anni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A0FD56C-6F3E-C348-8084-3971435056DA}"/>
                </a:ext>
              </a:extLst>
            </p:cNvPr>
            <p:cNvSpPr txBox="1"/>
            <p:nvPr/>
          </p:nvSpPr>
          <p:spPr>
            <a:xfrm>
              <a:off x="7468597" y="359214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AA0004"/>
                  </a:solidFill>
                </a:rPr>
                <a:t>4 anni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2073E53-2B4D-D242-812D-CE8FDA7CD8AF}"/>
                </a:ext>
              </a:extLst>
            </p:cNvPr>
            <p:cNvSpPr txBox="1"/>
            <p:nvPr/>
          </p:nvSpPr>
          <p:spPr>
            <a:xfrm>
              <a:off x="8913855" y="49722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AA0004"/>
                  </a:solidFill>
                </a:rPr>
                <a:t>4 anni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A9E2BF0-25E0-D441-92F8-B31F8F6364F9}"/>
                </a:ext>
              </a:extLst>
            </p:cNvPr>
            <p:cNvSpPr txBox="1"/>
            <p:nvPr/>
          </p:nvSpPr>
          <p:spPr>
            <a:xfrm>
              <a:off x="8148616" y="5636943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AA0004"/>
                  </a:solidFill>
                </a:rPr>
                <a:t>3 anni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87E070-0FBD-BC4C-9257-13FDB24FE6F3}"/>
              </a:ext>
            </a:extLst>
          </p:cNvPr>
          <p:cNvSpPr txBox="1"/>
          <p:nvPr/>
        </p:nvSpPr>
        <p:spPr>
          <a:xfrm>
            <a:off x="109728" y="1272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www.unipd.it</a:t>
            </a:r>
            <a:r>
              <a:rPr lang="it-IT" dirty="0"/>
              <a:t>/area-sanitaria-non-medici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2EA3FFD6-1328-D944-AC40-5DC66430BE9D}"/>
              </a:ext>
            </a:extLst>
          </p:cNvPr>
          <p:cNvSpPr txBox="1">
            <a:spLocks/>
          </p:cNvSpPr>
          <p:nvPr/>
        </p:nvSpPr>
        <p:spPr>
          <a:xfrm>
            <a:off x="2675707" y="-39798"/>
            <a:ext cx="9113957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SCUOLE DI SPECIALIZZAZIONE PER BIOLOGI (LM-6)</a:t>
            </a:r>
          </a:p>
        </p:txBody>
      </p:sp>
      <p:pic>
        <p:nvPicPr>
          <p:cNvPr id="21" name="Immagine 2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11691F8-CB27-754E-9CD5-26996EC2C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87" y="5344036"/>
            <a:ext cx="6777482" cy="15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D8CA93-D57C-F84F-AB13-93CA334F6781}"/>
              </a:ext>
            </a:extLst>
          </p:cNvPr>
          <p:cNvSpPr txBox="1"/>
          <p:nvPr/>
        </p:nvSpPr>
        <p:spPr>
          <a:xfrm>
            <a:off x="12192" y="1077979"/>
            <a:ext cx="790441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300" b="1" dirty="0"/>
              <a:t>Laurea Magistrale in Biologia</a:t>
            </a:r>
            <a:r>
              <a:rPr lang="it-IT" sz="2300" dirty="0"/>
              <a:t> (LM-6 o LM-8) </a:t>
            </a:r>
            <a:r>
              <a:rPr lang="it-IT" sz="2300" b="1" dirty="0"/>
              <a:t>o in Biotecnologie Mediche</a:t>
            </a:r>
            <a:r>
              <a:rPr lang="it-IT" sz="2300" dirty="0"/>
              <a:t> (LM-9). </a:t>
            </a:r>
          </a:p>
          <a:p>
            <a:pPr marL="342900" indent="-342900">
              <a:buAutoNum type="arabicPeriod"/>
            </a:pPr>
            <a:r>
              <a:rPr lang="it-IT" sz="2300" b="1" dirty="0">
                <a:effectLst/>
              </a:rPr>
              <a:t>Esame di Stato</a:t>
            </a:r>
            <a:r>
              <a:rPr lang="it-IT" sz="2300" b="1" dirty="0"/>
              <a:t> per l’Abilitazione </a:t>
            </a:r>
          </a:p>
          <a:p>
            <a:pPr marL="342900" indent="-342900">
              <a:buAutoNum type="arabicPeriod"/>
            </a:pPr>
            <a:r>
              <a:rPr lang="it-IT" sz="2300" b="1" dirty="0"/>
              <a:t>Iscrizione all’Albo dei Biologi (Sezione A)</a:t>
            </a:r>
            <a:r>
              <a:rPr lang="it-IT" sz="2300" dirty="0"/>
              <a:t>. </a:t>
            </a:r>
            <a:r>
              <a:rPr lang="it-IT" sz="2300" i="1" dirty="0"/>
              <a:t>(Solo dopo l’iscrizione puoi svolgere attività professionale in PMA.)</a:t>
            </a:r>
          </a:p>
          <a:p>
            <a:pPr marL="342900" indent="-342900">
              <a:buAutoNum type="arabicPeriod"/>
            </a:pPr>
            <a:r>
              <a:rPr lang="it-IT" sz="2300" b="1" dirty="0"/>
              <a:t>Specializzazione o Master Specifico</a:t>
            </a:r>
          </a:p>
          <a:p>
            <a:endParaRPr lang="it-IT" sz="23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300" b="1" dirty="0">
                <a:effectLst/>
              </a:rPr>
              <a:t>Master di secondo livello in Procreazione Medicalmente Assistita</a:t>
            </a:r>
            <a:r>
              <a:rPr lang="it-IT" sz="2300" dirty="0"/>
              <a:t> (es. "Tecniche di Fecondazione Assistita").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300" b="1" dirty="0"/>
              <a:t>Master in Embriologia Clinica</a:t>
            </a:r>
            <a:r>
              <a:rPr lang="it-IT" sz="2300" dirty="0"/>
              <a:t> o </a:t>
            </a:r>
            <a:r>
              <a:rPr lang="it-IT" sz="2300" b="1" dirty="0"/>
              <a:t>Biotecnologie della Riproduzione</a:t>
            </a:r>
            <a:r>
              <a:rPr lang="it-IT" sz="23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300" b="1" dirty="0"/>
              <a:t>Dottorato di ricerca (</a:t>
            </a:r>
            <a:r>
              <a:rPr lang="it-IT" sz="2300" b="1" dirty="0" err="1"/>
              <a:t>PhD</a:t>
            </a:r>
            <a:r>
              <a:rPr lang="it-IT" sz="2300" b="1" dirty="0"/>
              <a:t>)</a:t>
            </a:r>
            <a:r>
              <a:rPr lang="it-IT" sz="2300" dirty="0"/>
              <a:t> in ambiti affini (es. biologia della riproduzione, genetica). </a:t>
            </a:r>
            <a:r>
              <a:rPr lang="it-IT" sz="2300" i="1" dirty="0"/>
              <a:t>(Questi titoli sono spesso richiesti nei bandi di concorso o nelle offerte di lavoro privato.)</a:t>
            </a:r>
            <a:endParaRPr lang="it-IT" sz="2300" dirty="0"/>
          </a:p>
        </p:txBody>
      </p:sp>
      <p:pic>
        <p:nvPicPr>
          <p:cNvPr id="8" name="Immagine 7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3CC3EE16-F194-EA4D-96F1-8383ABA0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92" y="2936759"/>
            <a:ext cx="4729064" cy="235102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DCE6B691-9A57-ED47-A50A-4515C1EFD5A7}"/>
              </a:ext>
            </a:extLst>
          </p:cNvPr>
          <p:cNvSpPr txBox="1">
            <a:spLocks/>
          </p:cNvSpPr>
          <p:nvPr/>
        </p:nvSpPr>
        <p:spPr>
          <a:xfrm>
            <a:off x="2456251" y="-110021"/>
            <a:ext cx="9113957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i="0" dirty="0">
                <a:solidFill>
                  <a:srgbClr val="FFFFFF"/>
                </a:solidFill>
                <a:effectLst/>
                <a:latin typeface="+mj-lt"/>
              </a:rPr>
              <a:t>PROCREAZIONE MEDICALMENTE ASSISTITA (PMA)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D83982-0F1B-134F-A521-19B27267E971}"/>
              </a:ext>
            </a:extLst>
          </p:cNvPr>
          <p:cNvSpPr txBox="1"/>
          <p:nvPr/>
        </p:nvSpPr>
        <p:spPr>
          <a:xfrm>
            <a:off x="8546592" y="5287780"/>
            <a:ext cx="3474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uel.unipd.it</a:t>
            </a:r>
            <a:r>
              <a:rPr lang="it-IT" sz="1600" dirty="0"/>
              <a:t>/master-e-corsi/pma-tecniche-di-procreazione-medicalmente-assistita-e-scienze-della-riproduzione-umana/</a:t>
            </a:r>
          </a:p>
        </p:txBody>
      </p:sp>
    </p:spTree>
    <p:extLst>
      <p:ext uri="{BB962C8B-B14F-4D97-AF65-F5344CB8AC3E}">
        <p14:creationId xmlns:p14="http://schemas.microsoft.com/office/powerpoint/2010/main" val="320095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A92C407-14E9-0048-BF20-1FDDE230EDFF}"/>
              </a:ext>
            </a:extLst>
          </p:cNvPr>
          <p:cNvSpPr txBox="1">
            <a:spLocks/>
          </p:cNvSpPr>
          <p:nvPr/>
        </p:nvSpPr>
        <p:spPr>
          <a:xfrm>
            <a:off x="3374228" y="87141"/>
            <a:ext cx="6940203" cy="675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UNIVERSITÀ E INCLUSIONE</a:t>
            </a:r>
          </a:p>
        </p:txBody>
      </p:sp>
      <p:pic>
        <p:nvPicPr>
          <p:cNvPr id="7" name="Immagine 6" descr="Immagine che contiene testo, schermata, Marchio, logo&#10;&#10;Descrizione generata automaticamente">
            <a:extLst>
              <a:ext uri="{FF2B5EF4-FFF2-40B4-BE49-F238E27FC236}">
                <a16:creationId xmlns:a16="http://schemas.microsoft.com/office/drawing/2014/main" id="{2B2BDDF1-42E2-FE47-AFE8-AF005395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73" y="1522602"/>
            <a:ext cx="7772400" cy="41138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32BD0-C121-4A4F-90A1-74360662F592}"/>
              </a:ext>
            </a:extLst>
          </p:cNvPr>
          <p:cNvSpPr txBox="1"/>
          <p:nvPr/>
        </p:nvSpPr>
        <p:spPr>
          <a:xfrm>
            <a:off x="182445" y="1153270"/>
            <a:ext cx="611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www.unipd.it</a:t>
            </a:r>
            <a:r>
              <a:rPr lang="it-IT" dirty="0"/>
              <a:t>/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58721D3E-E312-C449-AE2E-7A2D59150DF3}"/>
              </a:ext>
            </a:extLst>
          </p:cNvPr>
          <p:cNvSpPr/>
          <p:nvPr/>
        </p:nvSpPr>
        <p:spPr>
          <a:xfrm rot="10800000">
            <a:off x="6735987" y="5335398"/>
            <a:ext cx="216684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AA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432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ITARIA" id="{32C88EEF-F11D-BD47-B6A1-A5B8C39C6B3F}" vid="{A7F47B0E-0645-EA42-A19A-134F6340277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2680</TotalTime>
  <Words>502</Words>
  <Application>Microsoft Macintosh PowerPoint</Application>
  <PresentationFormat>Widescreen</PresentationFormat>
  <Paragraphs>55</Paragraphs>
  <Slides>11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Tema di Office</vt:lpstr>
      <vt:lpstr>Laurea Magistrale in Biologia Sanitaria</vt:lpstr>
      <vt:lpstr>OCCUPAZIONE POST-LAUREAM</vt:lpstr>
      <vt:lpstr>APPROCCIO PRATICO E SPERIMENTALE</vt:lpstr>
      <vt:lpstr>OCCUPAZIONE POST-LAUREAM</vt:lpstr>
      <vt:lpstr>NUTRIZIONISTA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 Magistrale in Biologia Sanitaria</dc:title>
  <dc:creator>De Bernard Marina</dc:creator>
  <cp:lastModifiedBy>De Bernard Marina</cp:lastModifiedBy>
  <cp:revision>11</cp:revision>
  <dcterms:created xsi:type="dcterms:W3CDTF">2025-09-24T10:35:05Z</dcterms:created>
  <dcterms:modified xsi:type="dcterms:W3CDTF">2025-09-29T09:32:58Z</dcterms:modified>
</cp:coreProperties>
</file>