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62a0873fc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62a0873fc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ff9015001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ff9015001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ff9015001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ff9015001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ff9015001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ff9015001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40ef5db40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40ef5db40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40ef5db40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40ef5db40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40ef5db40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40ef5db40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40ef5db406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40ef5db406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40ef5db406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40ef5db406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40ef5db406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40ef5db406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4100"/>
              <a:t>Password: </a:t>
            </a:r>
            <a:r>
              <a:rPr b="1" lang="it" sz="4100">
                <a:solidFill>
                  <a:srgbClr val="222222"/>
                </a:solidFill>
                <a:highlight>
                  <a:srgbClr val="FFFFFF"/>
                </a:highlight>
              </a:rPr>
              <a:t>L&amp;D2223</a:t>
            </a:r>
            <a:endParaRPr sz="82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Regulatory State and the Technocratic Institutions</a:t>
            </a:r>
            <a:endParaRPr/>
          </a:p>
        </p:txBody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USA: The Federal Trade Commission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EU: The Privacy Authority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it"/>
              <a:t>At the State Level: Privacy Authorities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it"/>
              <a:t>Such institutions often have: regulatory, executive, and judicial powers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CHINA</a:t>
            </a:r>
            <a:endParaRPr/>
          </a:p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Central State and the Local Government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The Communist Party’s Rule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it"/>
              <a:t>Regulating by principles and instructions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Oct 7, 2022</a:t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/>
              <a:t>Understanding Legal Systems</a:t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Law v. The Code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/>
              <a:t>The Law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it"/>
              <a:t>The Code</a:t>
            </a: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What are legal systems?	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/>
              <a:t>People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/>
              <a:t>Laws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/>
              <a:t>Institutions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i="1" lang="it"/>
              <a:t>Institutions serve to legitimize, enact, and enforce laws</a:t>
            </a:r>
            <a:endParaRPr b="1"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two main legal models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/>
              <a:t>Civil law: Parliaments enact legislation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/>
              <a:t>Common law: judges make law by adjudicating cases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it"/>
              <a:t>The Constitution: is above the law, says how laws must be enacted, and usually requires that laws against the constitution be struck down</a:t>
            </a:r>
            <a:endParaRPr b="1"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i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i="1" lang="it"/>
              <a:t>Common law countries: have narrow–but growing numbers of–statutes</a:t>
            </a:r>
            <a:endParaRPr b="1"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two main models when it comes to data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3999900" cy="3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/>
              <a:t>United States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it"/>
              <a:t>The Federation has</a:t>
            </a:r>
            <a:endParaRPr b="1" i="1"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b="1" i="1" lang="it"/>
              <a:t>limited legislative powers</a:t>
            </a:r>
            <a:endParaRPr b="1" i="1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b="1" i="1" lang="it"/>
              <a:t>its own judiciary</a:t>
            </a:r>
            <a:endParaRPr b="1"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it"/>
              <a:t>Each State has</a:t>
            </a:r>
            <a:endParaRPr b="1" i="1"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b="1" i="1" lang="it"/>
              <a:t>broad legislative powers</a:t>
            </a:r>
            <a:endParaRPr b="1" i="1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b="1" i="1" lang="it"/>
              <a:t>its own judiciary</a:t>
            </a:r>
            <a:endParaRPr b="1"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/>
              <a:t>Most legislation that is relevant is state legislation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it"/>
              <a:t>Exception: </a:t>
            </a:r>
            <a:r>
              <a:rPr b="1" i="1" lang="it"/>
              <a:t>Federal Trade Commission regulations</a:t>
            </a:r>
            <a:endParaRPr b="1" i="1"/>
          </a:p>
        </p:txBody>
      </p:sp>
      <p:sp>
        <p:nvSpPr>
          <p:cNvPr id="87" name="Google Shape;87;p18"/>
          <p:cNvSpPr txBox="1"/>
          <p:nvPr>
            <p:ph idx="2" type="body"/>
          </p:nvPr>
        </p:nvSpPr>
        <p:spPr>
          <a:xfrm>
            <a:off x="4832400" y="1152475"/>
            <a:ext cx="3999900" cy="384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/>
              <a:t>European Union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it"/>
              <a:t>EU has</a:t>
            </a:r>
            <a:endParaRPr b="1" i="1"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b="1" i="1" lang="it"/>
              <a:t>limited powers</a:t>
            </a:r>
            <a:endParaRPr b="1" i="1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b="1" i="1" lang="it"/>
              <a:t>the Court of Justice</a:t>
            </a:r>
            <a:endParaRPr b="1"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it"/>
              <a:t>States have</a:t>
            </a:r>
            <a:endParaRPr b="1" i="1"/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SzPts val="1400"/>
              <a:buChar char="-"/>
            </a:pPr>
            <a:r>
              <a:rPr b="1" i="1" lang="it"/>
              <a:t>most powers</a:t>
            </a:r>
            <a:endParaRPr b="1" i="1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b="1" i="1" lang="it"/>
              <a:t>the bulk of the judicial activity</a:t>
            </a:r>
            <a:endParaRPr b="1" i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it"/>
              <a:t>Most rules that are relevant are EU rules</a:t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Types of Laws</a:t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/>
              <a:t>EU Treaties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/>
              <a:t>EU regulations: create immediately enforceable rights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it"/>
              <a:t>EU directives: address states. After the deadline, sufficiently precise rules are immediately enforceable</a:t>
            </a:r>
            <a:endParaRPr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Why the EU is so powerful?	</a:t>
            </a:r>
            <a:endParaRPr/>
          </a:p>
        </p:txBody>
      </p:sp>
      <p:sp>
        <p:nvSpPr>
          <p:cNvPr id="99" name="Google Shape;99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/>
              <a:t>“Direct effect” doctrine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it"/>
              <a:t>“EU law supremacy” doctrine</a:t>
            </a:r>
            <a:endParaRPr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Why the Court of Justice of the EU is so important?</a:t>
            </a:r>
            <a:endParaRPr/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/>
              <a:t>The preliminary ruling procedure:</a:t>
            </a:r>
            <a:endParaRPr b="1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it"/>
              <a:t>a domestic case starts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it"/>
              <a:t>the local judge thinks that EU law is involved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it"/>
              <a:t>EU law is ambiguous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it"/>
              <a:t>the local judge suspends the proceedings and requests the CJEU to issue a preliminary ruling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it"/>
              <a:t>the domestic trial resumes and the local judge will enforce the EU rule as interpreted by the CJEU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