
<file path=[Content_Types].xml><?xml version="1.0" encoding="utf-8"?>
<Types xmlns="http://schemas.openxmlformats.org/package/2006/content-types">
  <Default ContentType="application/xml" Extension="xml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9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6" Type="http://schemas.openxmlformats.org/officeDocument/2006/relationships/slide" Target="slides/slide11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g162a0873fc3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g162a0873fc3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6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gff9015001b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8" name="Google Shape;108;gff9015001b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2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gff9015001b_0_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4" name="Google Shape;114;gff9015001b_0_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8" name="Google Shape;58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2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gff9015001b_0_1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4" name="Google Shape;64;gff9015001b_0_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9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g140ef5db406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1" name="Google Shape;71;g140ef5db406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5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g140ef5db406_0_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7" name="Google Shape;77;g140ef5db406_0_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g140ef5db406_0_1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3" name="Google Shape;83;g140ef5db406_0_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8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g140ef5db406_0_2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0" name="Google Shape;90;g140ef5db406_0_2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4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g140ef5db406_0_3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6" name="Google Shape;96;g140ef5db406_0_3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0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g140ef5db406_0_2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2" name="Google Shape;102;g140ef5db406_0_2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1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it" sz="4100"/>
              <a:t>Password: </a:t>
            </a:r>
            <a:r>
              <a:rPr b="1" lang="it" sz="4100">
                <a:solidFill>
                  <a:srgbClr val="222222"/>
                </a:solidFill>
                <a:highlight>
                  <a:srgbClr val="FFFFFF"/>
                </a:highlight>
              </a:rPr>
              <a:t>L&amp;D2223</a:t>
            </a:r>
            <a:endParaRPr sz="8200"/>
          </a:p>
        </p:txBody>
      </p:sp>
      <p:sp>
        <p:nvSpPr>
          <p:cNvPr id="55" name="Google Shape;55;p13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9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22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it"/>
              <a:t>The Regulatory State and the Technocratic Institutions</a:t>
            </a:r>
            <a:endParaRPr/>
          </a:p>
        </p:txBody>
      </p:sp>
      <p:sp>
        <p:nvSpPr>
          <p:cNvPr id="111" name="Google Shape;111;p22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it"/>
              <a:t>USA: The Federal Trade Commission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it"/>
              <a:t>EU: The Privacy Authority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i="1" lang="it"/>
              <a:t>At the State Level: Privacy Authorities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rPr lang="it"/>
              <a:t>Such institutions often have: regulatory, executive, and judicial powers</a:t>
            </a:r>
            <a:endParaRPr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23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it"/>
              <a:t>CHINA</a:t>
            </a:r>
            <a:endParaRPr/>
          </a:p>
        </p:txBody>
      </p:sp>
      <p:sp>
        <p:nvSpPr>
          <p:cNvPr id="117" name="Google Shape;117;p23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it"/>
              <a:t>The Central State and the Local Government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it"/>
              <a:t>The Communist Party’s Rule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rPr lang="it"/>
              <a:t>Regulating by principles and instructions</a:t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9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14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it"/>
              <a:t>Oct 7, 2022</a:t>
            </a:r>
            <a:endParaRPr/>
          </a:p>
        </p:txBody>
      </p:sp>
      <p:sp>
        <p:nvSpPr>
          <p:cNvPr id="61" name="Google Shape;61;p14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it"/>
              <a:t>Understanding Legal Systems</a:t>
            </a:r>
            <a:endParaRPr b="1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1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it"/>
              <a:t>The Law v. The Code</a:t>
            </a:r>
            <a:endParaRPr/>
          </a:p>
        </p:txBody>
      </p:sp>
      <p:sp>
        <p:nvSpPr>
          <p:cNvPr id="67" name="Google Shape;67;p1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it"/>
              <a:t>The Law</a:t>
            </a:r>
            <a:endParaRPr b="1"/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sp>
        <p:nvSpPr>
          <p:cNvPr id="68" name="Google Shape;68;p1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rPr b="1" lang="it"/>
              <a:t>The Code</a:t>
            </a:r>
            <a:endParaRPr b="1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2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1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it"/>
              <a:t>What are legal systems?	</a:t>
            </a:r>
            <a:endParaRPr/>
          </a:p>
        </p:txBody>
      </p:sp>
      <p:sp>
        <p:nvSpPr>
          <p:cNvPr id="74" name="Google Shape;74;p16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it"/>
              <a:t>People</a:t>
            </a:r>
            <a:endParaRPr b="1"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b="1"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b="1" lang="it"/>
              <a:t>Laws </a:t>
            </a:r>
            <a:endParaRPr b="1"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b="1"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b="1" lang="it"/>
              <a:t>Institutions</a:t>
            </a:r>
            <a:endParaRPr b="1"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b="1"/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rPr b="1" i="1" lang="it"/>
              <a:t>Institutions serve to legitimize, enact, and enforce laws</a:t>
            </a:r>
            <a:endParaRPr b="1" i="1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17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it"/>
              <a:t>The two main legal models</a:t>
            </a:r>
            <a:endParaRPr/>
          </a:p>
        </p:txBody>
      </p:sp>
      <p:sp>
        <p:nvSpPr>
          <p:cNvPr id="80" name="Google Shape;80;p17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lnSpcReduction="1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it"/>
              <a:t>Civil law: Parliaments enact legislation</a:t>
            </a:r>
            <a:endParaRPr b="1"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b="1"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b="1" lang="it"/>
              <a:t>Common law: judges make law by adjudicating cases</a:t>
            </a:r>
            <a:endParaRPr b="1"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b="1"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b="1" i="1" lang="it"/>
              <a:t>The Constitution: is above the law, says how laws must be enacted, and usually requires that laws against the constitution be struck down</a:t>
            </a:r>
            <a:endParaRPr b="1" i="1"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b="1" i="1"/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rPr b="1" i="1" lang="it"/>
              <a:t>Common law countries: have narrow–but growing numbers of–statutes</a:t>
            </a:r>
            <a:endParaRPr b="1" i="1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4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8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it"/>
              <a:t>The two main models when it comes to data</a:t>
            </a:r>
            <a:endParaRPr/>
          </a:p>
        </p:txBody>
      </p:sp>
      <p:sp>
        <p:nvSpPr>
          <p:cNvPr id="86" name="Google Shape;86;p18"/>
          <p:cNvSpPr txBox="1"/>
          <p:nvPr>
            <p:ph idx="1" type="body"/>
          </p:nvPr>
        </p:nvSpPr>
        <p:spPr>
          <a:xfrm>
            <a:off x="311700" y="1152475"/>
            <a:ext cx="3999900" cy="3748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lnSpcReduction="2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it"/>
              <a:t>United States</a:t>
            </a:r>
            <a:endParaRPr b="1"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b="1"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b="1" i="1" lang="it"/>
              <a:t>The Federation has</a:t>
            </a:r>
            <a:endParaRPr b="1" i="1"/>
          </a:p>
          <a:p>
            <a:pPr indent="-317500" lvl="0" marL="457200" rtl="0" algn="l">
              <a:spcBef>
                <a:spcPts val="1200"/>
              </a:spcBef>
              <a:spcAft>
                <a:spcPts val="0"/>
              </a:spcAft>
              <a:buSzPts val="1400"/>
              <a:buChar char="-"/>
            </a:pPr>
            <a:r>
              <a:rPr b="1" i="1" lang="it"/>
              <a:t>limited legislative powers</a:t>
            </a:r>
            <a:endParaRPr b="1" i="1"/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SzPts val="1400"/>
              <a:buChar char="-"/>
            </a:pPr>
            <a:r>
              <a:rPr b="1" i="1" lang="it"/>
              <a:t>its own judiciary</a:t>
            </a:r>
            <a:endParaRPr b="1" i="1"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b="1" i="1" lang="it"/>
              <a:t>Each State has</a:t>
            </a:r>
            <a:endParaRPr b="1" i="1"/>
          </a:p>
          <a:p>
            <a:pPr indent="-317500" lvl="0" marL="457200" rtl="0" algn="l">
              <a:spcBef>
                <a:spcPts val="1200"/>
              </a:spcBef>
              <a:spcAft>
                <a:spcPts val="0"/>
              </a:spcAft>
              <a:buSzPts val="1400"/>
              <a:buChar char="-"/>
            </a:pPr>
            <a:r>
              <a:rPr b="1" i="1" lang="it"/>
              <a:t>broad legislative powers</a:t>
            </a:r>
            <a:endParaRPr b="1" i="1"/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SzPts val="1400"/>
              <a:buChar char="-"/>
            </a:pPr>
            <a:r>
              <a:rPr b="1" i="1" lang="it"/>
              <a:t>its own judiciary</a:t>
            </a:r>
            <a:endParaRPr b="1" i="1"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b="1" lang="it"/>
              <a:t>Most legislation that is relevant is state legislation</a:t>
            </a:r>
            <a:endParaRPr b="1"/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rPr b="1" lang="it"/>
              <a:t>Exception: </a:t>
            </a:r>
            <a:r>
              <a:rPr b="1" i="1" lang="it"/>
              <a:t>Federal Trade Commission regulations</a:t>
            </a:r>
            <a:endParaRPr b="1" i="1"/>
          </a:p>
        </p:txBody>
      </p:sp>
      <p:sp>
        <p:nvSpPr>
          <p:cNvPr id="87" name="Google Shape;87;p18"/>
          <p:cNvSpPr txBox="1"/>
          <p:nvPr>
            <p:ph idx="2" type="body"/>
          </p:nvPr>
        </p:nvSpPr>
        <p:spPr>
          <a:xfrm>
            <a:off x="4832400" y="1152475"/>
            <a:ext cx="3999900" cy="3848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it"/>
              <a:t>European Union</a:t>
            </a:r>
            <a:endParaRPr b="1"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b="1"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b="1" i="1" lang="it"/>
              <a:t>EU has</a:t>
            </a:r>
            <a:endParaRPr b="1" i="1"/>
          </a:p>
          <a:p>
            <a:pPr indent="-317500" lvl="0" marL="457200" rtl="0" algn="l">
              <a:spcBef>
                <a:spcPts val="1200"/>
              </a:spcBef>
              <a:spcAft>
                <a:spcPts val="0"/>
              </a:spcAft>
              <a:buSzPts val="1400"/>
              <a:buChar char="-"/>
            </a:pPr>
            <a:r>
              <a:rPr b="1" i="1" lang="it"/>
              <a:t>limited powers</a:t>
            </a:r>
            <a:endParaRPr b="1" i="1"/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SzPts val="1400"/>
              <a:buChar char="-"/>
            </a:pPr>
            <a:r>
              <a:rPr b="1" i="1" lang="it"/>
              <a:t>the Court of Justice</a:t>
            </a:r>
            <a:endParaRPr b="1" i="1"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b="1" i="1" lang="it"/>
              <a:t>States have</a:t>
            </a:r>
            <a:endParaRPr b="1" i="1"/>
          </a:p>
          <a:p>
            <a:pPr indent="-317500" lvl="0" marL="457200" rtl="0" algn="l">
              <a:spcBef>
                <a:spcPts val="1200"/>
              </a:spcBef>
              <a:spcAft>
                <a:spcPts val="0"/>
              </a:spcAft>
              <a:buSzPts val="1400"/>
              <a:buChar char="-"/>
            </a:pPr>
            <a:r>
              <a:rPr b="1" i="1" lang="it"/>
              <a:t>most powers</a:t>
            </a:r>
            <a:endParaRPr b="1" i="1"/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SzPts val="1400"/>
              <a:buChar char="-"/>
            </a:pPr>
            <a:r>
              <a:rPr b="1" i="1" lang="it"/>
              <a:t>the bulk of the judicial activity</a:t>
            </a:r>
            <a:endParaRPr b="1" i="1"/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rPr b="1" lang="it"/>
              <a:t>Most rules that are relevant are EU rules</a:t>
            </a:r>
            <a:endParaRPr b="1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p19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it"/>
              <a:t>The Types of Laws</a:t>
            </a:r>
            <a:endParaRPr/>
          </a:p>
        </p:txBody>
      </p:sp>
      <p:sp>
        <p:nvSpPr>
          <p:cNvPr id="93" name="Google Shape;93;p19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it"/>
              <a:t>EU Treaties</a:t>
            </a:r>
            <a:endParaRPr b="1"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b="1"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b="1" lang="it"/>
              <a:t>EU regulations: create immediately enforceable rights</a:t>
            </a:r>
            <a:endParaRPr b="1"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b="1"/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rPr b="1" lang="it"/>
              <a:t>EU directives: address states. After the deadline, sufficiently precise rules are immediately enforceable</a:t>
            </a:r>
            <a:endParaRPr b="1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20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it"/>
              <a:t>Why the EU is so powerful?	</a:t>
            </a:r>
            <a:endParaRPr/>
          </a:p>
        </p:txBody>
      </p:sp>
      <p:sp>
        <p:nvSpPr>
          <p:cNvPr id="99" name="Google Shape;99;p20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it"/>
              <a:t>“Direct effect” doctrine</a:t>
            </a:r>
            <a:endParaRPr b="1"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b="1"/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rPr b="1" lang="it"/>
              <a:t>“EU law supremacy” doctrine</a:t>
            </a:r>
            <a:endParaRPr b="1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3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2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it"/>
              <a:t>Why the Court of Justice of the EU is so important?</a:t>
            </a:r>
            <a:endParaRPr/>
          </a:p>
        </p:txBody>
      </p:sp>
      <p:sp>
        <p:nvSpPr>
          <p:cNvPr id="105" name="Google Shape;105;p2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it"/>
              <a:t>The preliminary ruling procedure:</a:t>
            </a:r>
            <a:endParaRPr b="1"/>
          </a:p>
          <a:p>
            <a:pPr indent="-342900" lvl="0" marL="457200" rtl="0" algn="l">
              <a:spcBef>
                <a:spcPts val="1200"/>
              </a:spcBef>
              <a:spcAft>
                <a:spcPts val="0"/>
              </a:spcAft>
              <a:buSzPts val="1800"/>
              <a:buChar char="-"/>
            </a:pPr>
            <a:r>
              <a:rPr lang="it"/>
              <a:t>a domestic case starts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it"/>
              <a:t>the local judge thinks that EU law is involved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it"/>
              <a:t>EU law is ambiguous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it"/>
              <a:t>the local judge suspends the proceedings and requests the CJEU to issue a preliminary ruling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it"/>
              <a:t>the domestic trial resumes and the local judge will enforce the EU rule as interpreted by the CJEU</a:t>
            </a: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